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2" r:id="rId5"/>
    <p:sldId id="259"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7" name="6 - Ισοσκελές τρίγωνο"/>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 Τίτλος"/>
          <p:cNvSpPr>
            <a:spLocks noGrp="1"/>
          </p:cNvSpPr>
          <p:nvPr>
            <p:ph type="ctrTitle"/>
          </p:nvPr>
        </p:nvSpPr>
        <p:spPr>
          <a:xfrm>
            <a:off x="540544" y="776288"/>
            <a:ext cx="8062912" cy="1470025"/>
          </a:xfrm>
        </p:spPr>
        <p:txBody>
          <a:bodyPr anchor="b">
            <a:normAutofit/>
          </a:bodyPr>
          <a:lstStyle>
            <a:lvl1pPr algn="r">
              <a:defRPr sz="4400"/>
            </a:lvl1pPr>
          </a:lstStyle>
          <a:p>
            <a:r>
              <a:rPr kumimoji="0" lang="el-GR" smtClean="0"/>
              <a:t>Kλικ για επεξεργασία του τίτλου</a:t>
            </a:r>
            <a:endParaRPr kumimoji="0" lang="en-US"/>
          </a:p>
        </p:txBody>
      </p:sp>
      <p:sp>
        <p:nvSpPr>
          <p:cNvPr id="9" name="8 - Υπότιτλος"/>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a:xfrm>
            <a:off x="1371600" y="6012656"/>
            <a:ext cx="5791200" cy="365125"/>
          </a:xfrm>
        </p:spPr>
        <p:txBody>
          <a:bodyPr tIns="0" bIns="0" anchor="t"/>
          <a:lstStyle>
            <a:lvl1pPr algn="r">
              <a:defRPr sz="1000"/>
            </a:lvl1pPr>
          </a:lstStyle>
          <a:p>
            <a:fld id="{2342CEA3-3058-4D43-AE35-B3DA76CB4003}" type="datetimeFigureOut">
              <a:rPr lang="el-GR" smtClean="0"/>
              <a:pPr/>
              <a:t>20/2/2018</a:t>
            </a:fld>
            <a:endParaRPr lang="el-GR"/>
          </a:p>
        </p:txBody>
      </p:sp>
      <p:sp>
        <p:nvSpPr>
          <p:cNvPr id="17" name="16 - Θέση υποσέλιδου"/>
          <p:cNvSpPr>
            <a:spLocks noGrp="1"/>
          </p:cNvSpPr>
          <p:nvPr>
            <p:ph type="ftr" sz="quarter" idx="11"/>
          </p:nvPr>
        </p:nvSpPr>
        <p:spPr>
          <a:xfrm>
            <a:off x="1371600" y="5650704"/>
            <a:ext cx="5791200" cy="365125"/>
          </a:xfrm>
        </p:spPr>
        <p:txBody>
          <a:bodyPr tIns="0" bIns="0" anchor="b"/>
          <a:lstStyle>
            <a:lvl1pPr algn="r">
              <a:defRPr sz="1100"/>
            </a:lvl1pPr>
          </a:lstStyle>
          <a:p>
            <a:endParaRPr lang="el-GR"/>
          </a:p>
        </p:txBody>
      </p:sp>
      <p:sp>
        <p:nvSpPr>
          <p:cNvPr id="29" name="28 - Θέση αριθμού διαφάνειας"/>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3F1D1C4-C2D9-4231-9FB2-B2D9D97AA41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20/2/2018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781800" y="381000"/>
            <a:ext cx="1905000" cy="5486400"/>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381000"/>
            <a:ext cx="6248400" cy="5486400"/>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20/2/2018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67494"/>
            <a:ext cx="8229600" cy="1399032"/>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457200" y="1882808"/>
            <a:ext cx="8229600" cy="4572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a:xfrm>
            <a:off x="4791456" y="6480048"/>
            <a:ext cx="2133600" cy="301752"/>
          </a:xfrm>
        </p:spPr>
        <p:txBody>
          <a:bodyPr/>
          <a:lstStyle/>
          <a:p>
            <a:fld id="{2342CEA3-3058-4D43-AE35-B3DA76CB4003}" type="datetimeFigureOut">
              <a:rPr lang="el-GR" smtClean="0"/>
              <a:pPr/>
              <a:t>20/2/2018</a:t>
            </a:fld>
            <a:endParaRPr lang="el-GR"/>
          </a:p>
        </p:txBody>
      </p:sp>
      <p:sp>
        <p:nvSpPr>
          <p:cNvPr id="5" name="4 - Θέση υποσέλιδου"/>
          <p:cNvSpPr>
            <a:spLocks noGrp="1"/>
          </p:cNvSpPr>
          <p:nvPr>
            <p:ph type="ftr" sz="quarter" idx="11"/>
          </p:nvPr>
        </p:nvSpPr>
        <p:spPr>
          <a:xfrm>
            <a:off x="457200" y="6480969"/>
            <a:ext cx="4260056" cy="300831"/>
          </a:xfrm>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1"/>
      </p:bgRef>
    </p:bg>
    <p:spTree>
      <p:nvGrpSpPr>
        <p:cNvPr id="1" name=""/>
        <p:cNvGrpSpPr/>
        <p:nvPr/>
      </p:nvGrpSpPr>
      <p:grpSpPr>
        <a:xfrm>
          <a:off x="0" y="0"/>
          <a:ext cx="0" cy="0"/>
          <a:chOff x="0" y="0"/>
          <a:chExt cx="0" cy="0"/>
        </a:xfrm>
      </p:grpSpPr>
      <p:sp>
        <p:nvSpPr>
          <p:cNvPr id="9" name="8 - Ορθογώνιο τρίγωνο"/>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 Ισοσκελές τρίγωνο"/>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 Θέση ημερομηνίας"/>
          <p:cNvSpPr>
            <a:spLocks noGrp="1"/>
          </p:cNvSpPr>
          <p:nvPr>
            <p:ph type="dt" sz="half" idx="10"/>
          </p:nvPr>
        </p:nvSpPr>
        <p:spPr>
          <a:xfrm>
            <a:off x="6955632" y="6477000"/>
            <a:ext cx="2133600" cy="304800"/>
          </a:xfrm>
        </p:spPr>
        <p:txBody>
          <a:bodyPr/>
          <a:lstStyle/>
          <a:p>
            <a:fld id="{2342CEA3-3058-4D43-AE35-B3DA76CB4003}" type="datetimeFigureOut">
              <a:rPr lang="el-GR" smtClean="0"/>
              <a:pPr/>
              <a:t>20/2/2018</a:t>
            </a:fld>
            <a:endParaRPr lang="el-GR"/>
          </a:p>
        </p:txBody>
      </p:sp>
      <p:sp>
        <p:nvSpPr>
          <p:cNvPr id="5" name="4 - Θέση υποσέλιδου"/>
          <p:cNvSpPr>
            <a:spLocks noGrp="1"/>
          </p:cNvSpPr>
          <p:nvPr>
            <p:ph type="ftr" sz="quarter" idx="11"/>
          </p:nvPr>
        </p:nvSpPr>
        <p:spPr>
          <a:xfrm>
            <a:off x="2619376" y="6480969"/>
            <a:ext cx="4260056" cy="300831"/>
          </a:xfrm>
        </p:spPr>
        <p:txBody>
          <a:bodyPr/>
          <a:lstStyle/>
          <a:p>
            <a:endParaRPr lang="el-GR"/>
          </a:p>
        </p:txBody>
      </p:sp>
      <p:sp>
        <p:nvSpPr>
          <p:cNvPr id="6" name="5 - Θέση αριθμού διαφάνειας"/>
          <p:cNvSpPr>
            <a:spLocks noGrp="1"/>
          </p:cNvSpPr>
          <p:nvPr>
            <p:ph type="sldNum" sz="quarter" idx="12"/>
          </p:nvPr>
        </p:nvSpPr>
        <p:spPr>
          <a:xfrm>
            <a:off x="8451056" y="809624"/>
            <a:ext cx="502920" cy="300831"/>
          </a:xfrm>
        </p:spPr>
        <p:txBody>
          <a:bodyPr/>
          <a:lstStyle/>
          <a:p>
            <a:fld id="{D3F1D1C4-C2D9-4231-9FB2-B2D9D97AA41D}" type="slidenum">
              <a:rPr lang="el-GR" smtClean="0"/>
              <a:pPr/>
              <a:t>‹#›</a:t>
            </a:fld>
            <a:endParaRPr lang="el-GR"/>
          </a:p>
        </p:txBody>
      </p:sp>
      <p:cxnSp>
        <p:nvCxnSpPr>
          <p:cNvPr id="11" name="10 - Ευθεία γραμμή σύνδεσης"/>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 Ευθεία γραμμή σύνδεσης"/>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 Τίτλος"/>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marL="0" algn="l">
              <a:defRPr/>
            </a:lvl1p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a:xfrm>
            <a:off x="4791456" y="6480969"/>
            <a:ext cx="2133600" cy="301752"/>
          </a:xfrm>
        </p:spPr>
        <p:txBody>
          <a:bodyPr/>
          <a:lstStyle/>
          <a:p>
            <a:fld id="{2342CEA3-3058-4D43-AE35-B3DA76CB4003}" type="datetimeFigureOut">
              <a:rPr lang="el-GR" smtClean="0"/>
              <a:pPr/>
              <a:t>20/2/2018</a:t>
            </a:fld>
            <a:endParaRPr lang="el-GR"/>
          </a:p>
        </p:txBody>
      </p:sp>
      <p:sp>
        <p:nvSpPr>
          <p:cNvPr id="6" name="5 - Θέση υποσέλιδου"/>
          <p:cNvSpPr>
            <a:spLocks noGrp="1"/>
          </p:cNvSpPr>
          <p:nvPr>
            <p:ph type="ftr" sz="quarter" idx="11"/>
          </p:nvPr>
        </p:nvSpPr>
        <p:spPr>
          <a:xfrm>
            <a:off x="457200" y="6480969"/>
            <a:ext cx="4260056" cy="301752"/>
          </a:xfrm>
        </p:spPr>
        <p:txBody>
          <a:bodyPr/>
          <a:lstStyle/>
          <a:p>
            <a:endParaRPr lang="el-GR"/>
          </a:p>
        </p:txBody>
      </p:sp>
      <p:sp>
        <p:nvSpPr>
          <p:cNvPr id="7" name="6 - Θέση αριθμού διαφάνειας"/>
          <p:cNvSpPr>
            <a:spLocks noGrp="1"/>
          </p:cNvSpPr>
          <p:nvPr>
            <p:ph type="sldNum" sz="quarter" idx="12"/>
          </p:nvPr>
        </p:nvSpPr>
        <p:spPr>
          <a:xfrm>
            <a:off x="7589520" y="6480969"/>
            <a:ext cx="502920" cy="301752"/>
          </a:xfrm>
        </p:spPr>
        <p:txBody>
          <a:bodyPr/>
          <a:lstStyle/>
          <a:p>
            <a:fld id="{D3F1D1C4-C2D9-4231-9FB2-B2D9D97AA41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bg>
      <p:bgRef idx="1002">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a:xfrm>
            <a:off x="4791456" y="6480969"/>
            <a:ext cx="2130552" cy="301752"/>
          </a:xfrm>
        </p:spPr>
        <p:txBody>
          <a:bodyPr/>
          <a:lstStyle/>
          <a:p>
            <a:fld id="{2342CEA3-3058-4D43-AE35-B3DA76CB4003}" type="datetimeFigureOut">
              <a:rPr lang="el-GR" smtClean="0"/>
              <a:pPr/>
              <a:t>20/2/2018</a:t>
            </a:fld>
            <a:endParaRPr lang="el-GR"/>
          </a:p>
        </p:txBody>
      </p:sp>
      <p:sp>
        <p:nvSpPr>
          <p:cNvPr id="8" name="7 - Θέση υποσέλιδου"/>
          <p:cNvSpPr>
            <a:spLocks noGrp="1"/>
          </p:cNvSpPr>
          <p:nvPr>
            <p:ph type="ftr" sz="quarter" idx="11"/>
          </p:nvPr>
        </p:nvSpPr>
        <p:spPr>
          <a:xfrm>
            <a:off x="457200" y="6480969"/>
            <a:ext cx="4261104" cy="301752"/>
          </a:xfrm>
        </p:spPr>
        <p:txBody>
          <a:bodyPr/>
          <a:lstStyle/>
          <a:p>
            <a:endParaRPr lang="el-GR"/>
          </a:p>
        </p:txBody>
      </p:sp>
      <p:sp>
        <p:nvSpPr>
          <p:cNvPr id="9" name="8 - Θέση αριθμού διαφάνειας"/>
          <p:cNvSpPr>
            <a:spLocks noGrp="1"/>
          </p:cNvSpPr>
          <p:nvPr>
            <p:ph type="sldNum" sz="quarter" idx="12"/>
          </p:nvPr>
        </p:nvSpPr>
        <p:spPr>
          <a:xfrm>
            <a:off x="7589520" y="6483096"/>
            <a:ext cx="502920" cy="301752"/>
          </a:xfrm>
        </p:spPr>
        <p:txBody>
          <a:bodyPr/>
          <a:lstStyle>
            <a:lvl1pPr algn="ctr">
              <a:defRPr/>
            </a:lvl1pPr>
          </a:lstStyle>
          <a:p>
            <a:fld id="{D3F1D1C4-C2D9-4231-9FB2-B2D9D97AA41D}"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b="0"/>
            </a:lvl1p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2342CEA3-3058-4D43-AE35-B3DA76CB4003}" type="datetimeFigureOut">
              <a:rPr lang="el-GR" smtClean="0"/>
              <a:pPr/>
              <a:t>20/2/2018</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a:xfrm>
            <a:off x="4791456" y="6480969"/>
            <a:ext cx="2133600" cy="301752"/>
          </a:xfrm>
        </p:spPr>
        <p:txBody>
          <a:bodyPr/>
          <a:lstStyle/>
          <a:p>
            <a:fld id="{2342CEA3-3058-4D43-AE35-B3DA76CB4003}" type="datetimeFigureOut">
              <a:rPr lang="el-GR" smtClean="0"/>
              <a:pPr/>
              <a:t>20/2/2018</a:t>
            </a:fld>
            <a:endParaRPr lang="el-GR"/>
          </a:p>
        </p:txBody>
      </p:sp>
      <p:sp>
        <p:nvSpPr>
          <p:cNvPr id="3" name="2 - Θέση υποσέλιδου"/>
          <p:cNvSpPr>
            <a:spLocks noGrp="1"/>
          </p:cNvSpPr>
          <p:nvPr>
            <p:ph type="ftr" sz="quarter" idx="11"/>
          </p:nvPr>
        </p:nvSpPr>
        <p:spPr>
          <a:xfrm>
            <a:off x="457200" y="6481890"/>
            <a:ext cx="4260056" cy="300831"/>
          </a:xfrm>
        </p:spPr>
        <p:txBody>
          <a:bodyPr/>
          <a:lstStyle/>
          <a:p>
            <a:endParaRPr lang="el-GR"/>
          </a:p>
        </p:txBody>
      </p:sp>
      <p:sp>
        <p:nvSpPr>
          <p:cNvPr id="4" name="3 - Θέση αριθμού διαφάνειας"/>
          <p:cNvSpPr>
            <a:spLocks noGrp="1"/>
          </p:cNvSpPr>
          <p:nvPr>
            <p:ph type="sldNum" sz="quarter" idx="12"/>
          </p:nvPr>
        </p:nvSpPr>
        <p:spPr>
          <a:xfrm>
            <a:off x="7589520" y="6480969"/>
            <a:ext cx="502920" cy="301752"/>
          </a:xfrm>
        </p:spPr>
        <p:txBody>
          <a:bodyPr/>
          <a:lstStyle/>
          <a:p>
            <a:fld id="{D3F1D1C4-C2D9-4231-9FB2-B2D9D97AA41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bg>
      <p:bgRef idx="1002">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a:xfrm>
            <a:off x="6278976" y="6556248"/>
            <a:ext cx="2133600" cy="301752"/>
          </a:xfrm>
        </p:spPr>
        <p:txBody>
          <a:bodyPr/>
          <a:lstStyle>
            <a:lvl1pPr>
              <a:defRPr sz="900"/>
            </a:lvl1pPr>
          </a:lstStyle>
          <a:p>
            <a:fld id="{2342CEA3-3058-4D43-AE35-B3DA76CB4003}" type="datetimeFigureOut">
              <a:rPr lang="el-GR" smtClean="0"/>
              <a:pPr/>
              <a:t>20/2/2018</a:t>
            </a:fld>
            <a:endParaRPr lang="el-GR"/>
          </a:p>
        </p:txBody>
      </p:sp>
      <p:sp>
        <p:nvSpPr>
          <p:cNvPr id="6" name="5 - Θέση υποσέλιδου"/>
          <p:cNvSpPr>
            <a:spLocks noGrp="1"/>
          </p:cNvSpPr>
          <p:nvPr>
            <p:ph type="ftr" sz="quarter" idx="11"/>
          </p:nvPr>
        </p:nvSpPr>
        <p:spPr>
          <a:xfrm>
            <a:off x="1135856" y="6556248"/>
            <a:ext cx="5143120" cy="301752"/>
          </a:xfrm>
        </p:spPr>
        <p:txBody>
          <a:bodyPr/>
          <a:lstStyle>
            <a:lvl1pPr>
              <a:defRPr sz="900"/>
            </a:lvl1pPr>
          </a:lstStyle>
          <a:p>
            <a:endParaRPr lang="el-GR"/>
          </a:p>
        </p:txBody>
      </p:sp>
      <p:sp>
        <p:nvSpPr>
          <p:cNvPr id="7" name="6 - Θέση αριθμού διαφάνειας"/>
          <p:cNvSpPr>
            <a:spLocks noGrp="1"/>
          </p:cNvSpPr>
          <p:nvPr>
            <p:ph type="sldNum" sz="quarter" idx="12"/>
          </p:nvPr>
        </p:nvSpPr>
        <p:spPr>
          <a:xfrm>
            <a:off x="8410576" y="6556248"/>
            <a:ext cx="502920" cy="301752"/>
          </a:xfrm>
        </p:spPr>
        <p:txBody>
          <a:bodyPr/>
          <a:lstStyle>
            <a:lvl1pPr>
              <a:defRPr sz="900"/>
            </a:lvl1pPr>
          </a:lstStyle>
          <a:p>
            <a:fld id="{D3F1D1C4-C2D9-4231-9FB2-B2D9D97AA41D}"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bg>
      <p:bgRef idx="1002">
        <a:schemeClr val="bg1"/>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6108192" y="6556248"/>
            <a:ext cx="2103120" cy="301752"/>
          </a:xfrm>
        </p:spPr>
        <p:txBody>
          <a:bodyPr/>
          <a:lstStyle>
            <a:lvl1pPr>
              <a:defRPr sz="900"/>
            </a:lvl1pPr>
          </a:lstStyle>
          <a:p>
            <a:fld id="{2342CEA3-3058-4D43-AE35-B3DA76CB4003}" type="datetimeFigureOut">
              <a:rPr lang="el-GR" smtClean="0"/>
              <a:pPr/>
              <a:t>20/2/2018</a:t>
            </a:fld>
            <a:endParaRPr lang="el-GR"/>
          </a:p>
        </p:txBody>
      </p:sp>
      <p:sp>
        <p:nvSpPr>
          <p:cNvPr id="6" name="5 - Θέση υποσέλιδου"/>
          <p:cNvSpPr>
            <a:spLocks noGrp="1"/>
          </p:cNvSpPr>
          <p:nvPr>
            <p:ph type="ftr" sz="quarter" idx="11"/>
          </p:nvPr>
        </p:nvSpPr>
        <p:spPr>
          <a:xfrm>
            <a:off x="1170432" y="6557169"/>
            <a:ext cx="4948072" cy="301752"/>
          </a:xfrm>
        </p:spPr>
        <p:txBody>
          <a:bodyPr/>
          <a:lstStyle>
            <a:lvl1pPr>
              <a:defRPr sz="900"/>
            </a:lvl1pPr>
          </a:lstStyle>
          <a:p>
            <a:endParaRPr lang="el-GR"/>
          </a:p>
        </p:txBody>
      </p:sp>
      <p:sp>
        <p:nvSpPr>
          <p:cNvPr id="7" name="6 - Θέση αριθμού διαφάνειας"/>
          <p:cNvSpPr>
            <a:spLocks noGrp="1"/>
          </p:cNvSpPr>
          <p:nvPr>
            <p:ph type="sldNum" sz="quarter" idx="12"/>
          </p:nvPr>
        </p:nvSpPr>
        <p:spPr>
          <a:xfrm>
            <a:off x="8217192" y="6556248"/>
            <a:ext cx="365760" cy="301752"/>
          </a:xfrm>
        </p:spPr>
        <p:txBody>
          <a:bodyPr/>
          <a:lstStyle>
            <a:lvl1pPr algn="ctr">
              <a:defRPr sz="900"/>
            </a:lvl1pPr>
          </a:lstStyle>
          <a:p>
            <a:fld id="{D3F1D1C4-C2D9-4231-9FB2-B2D9D97AA41D}"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 Ορθογώνιο τρίγωνο"/>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 Ευθεία γραμμή σύνδεσης"/>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 Ευθεία γραμμή σύνδεσης"/>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 Θέση τίτλου"/>
          <p:cNvSpPr>
            <a:spLocks noGrp="1"/>
          </p:cNvSpPr>
          <p:nvPr>
            <p:ph type="title"/>
          </p:nvPr>
        </p:nvSpPr>
        <p:spPr>
          <a:xfrm>
            <a:off x="457200" y="267494"/>
            <a:ext cx="8229600" cy="1399032"/>
          </a:xfrm>
          <a:prstGeom prst="rect">
            <a:avLst/>
          </a:prstGeom>
        </p:spPr>
        <p:txBody>
          <a:bodyPr vert="horz" anchor="ctr">
            <a:normAutofit/>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342CEA3-3058-4D43-AE35-B3DA76CB4003}" type="datetimeFigureOut">
              <a:rPr lang="el-GR" smtClean="0"/>
              <a:pPr/>
              <a:t>20/2/2018</a:t>
            </a:fld>
            <a:endParaRPr lang="el-GR"/>
          </a:p>
        </p:txBody>
      </p:sp>
      <p:sp>
        <p:nvSpPr>
          <p:cNvPr id="3" name="2 - Θέση υποσέλιδου"/>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l-GR"/>
          </a:p>
        </p:txBody>
      </p:sp>
      <p:sp>
        <p:nvSpPr>
          <p:cNvPr id="23" name="22 - Θέση αριθμού διαφάνειας"/>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3F1D1C4-C2D9-4231-9FB2-B2D9D97AA41D}"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el.wikipedia.org/wiki/%CE%9F%CF%85%CE%B3%CE%B3%CE%B1%CF%81%CE%AF%CE%B1" TargetMode="Externa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el.wikipedia.org/wiki/%CE%9F%CF%85%CE%B3%CE%B3%CE%B1%CF%81%CE%AF%CE%B1#/media/File:Hortobagy-ziehbrunnen.jpg"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el.wikipedia.org/wiki/%CE%9F%CF%85%CE%B3%CE%B3%CE%B1%CF%81%CE%AF%CE%B1#/media/File:Diosgyorvar.jpg"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el.wikipedia.org/wiki/%CE%9F%CF%85%CE%B3%CE%B3%CE%B1%CF%81%CE%AF%CE%B1#/media/File:DonauknieVisegrad.jpg"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79512" y="776288"/>
            <a:ext cx="8640960" cy="1470025"/>
          </a:xfrm>
        </p:spPr>
        <p:txBody>
          <a:bodyPr>
            <a:normAutofit fontScale="90000"/>
          </a:bodyPr>
          <a:lstStyle/>
          <a:p>
            <a:r>
              <a:rPr lang="el-GR" dirty="0" smtClean="0"/>
              <a:t>ΟΥΓΓΑΡΙΑ,</a:t>
            </a:r>
            <a:r>
              <a:rPr lang="en-US" dirty="0" smtClean="0"/>
              <a:t/>
            </a:r>
            <a:br>
              <a:rPr lang="en-US" dirty="0" smtClean="0"/>
            </a:br>
            <a:r>
              <a:rPr lang="el-GR" dirty="0" smtClean="0"/>
              <a:t>μια χώρα της Ευρωπαϊκής Ένωσης</a:t>
            </a:r>
            <a:endParaRPr lang="el-GR" dirty="0"/>
          </a:p>
        </p:txBody>
      </p:sp>
      <p:sp>
        <p:nvSpPr>
          <p:cNvPr id="3" name="2 - Υπότιτλος"/>
          <p:cNvSpPr>
            <a:spLocks noGrp="1"/>
          </p:cNvSpPr>
          <p:nvPr>
            <p:ph type="subTitle" idx="1"/>
          </p:nvPr>
        </p:nvSpPr>
        <p:spPr>
          <a:xfrm>
            <a:off x="179512" y="3501008"/>
            <a:ext cx="8640960" cy="2040632"/>
          </a:xfrm>
        </p:spPr>
        <p:txBody>
          <a:bodyPr>
            <a:normAutofit fontScale="92500" lnSpcReduction="10000"/>
          </a:bodyPr>
          <a:lstStyle/>
          <a:p>
            <a:r>
              <a:rPr lang="el-GR" b="1" dirty="0" smtClean="0"/>
              <a:t>Εργασία της μαθήτριας του Στ΄3 </a:t>
            </a:r>
            <a:endParaRPr lang="en-US" b="1" dirty="0" smtClean="0"/>
          </a:p>
          <a:p>
            <a:r>
              <a:rPr lang="el-GR" b="1" dirty="0" err="1" smtClean="0"/>
              <a:t>Ραφαηλίας</a:t>
            </a:r>
            <a:r>
              <a:rPr lang="el-GR" b="1" dirty="0" smtClean="0"/>
              <a:t> </a:t>
            </a:r>
            <a:r>
              <a:rPr lang="el-GR" b="1" dirty="0" err="1" smtClean="0"/>
              <a:t>Τσίντζα</a:t>
            </a:r>
            <a:r>
              <a:rPr lang="el-GR" b="1" dirty="0" smtClean="0"/>
              <a:t> </a:t>
            </a:r>
          </a:p>
          <a:p>
            <a:r>
              <a:rPr lang="el-GR" b="1" dirty="0" smtClean="0"/>
              <a:t>με αφορμή το </a:t>
            </a:r>
            <a:r>
              <a:rPr lang="en-US" b="1" dirty="0" smtClean="0"/>
              <a:t>project</a:t>
            </a:r>
          </a:p>
          <a:p>
            <a:r>
              <a:rPr lang="el-GR" b="1" dirty="0" smtClean="0"/>
              <a:t>&lt;&lt;Ο Οδυσσέας και οι φίλοι του ταξιδεύουν στη Ευρώπη&gt;&gt; </a:t>
            </a:r>
            <a:endParaRPr lang="el-GR" b="1"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iterate type="lt">
                                    <p:tmPct val="10000"/>
                                  </p:iterate>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2000"/>
                                        <p:tgtEl>
                                          <p:spTgt spid="3">
                                            <p:txEl>
                                              <p:pRg st="1" end="1"/>
                                            </p:txEl>
                                          </p:spTgt>
                                        </p:tgtEl>
                                      </p:cBhvr>
                                    </p:animEffect>
                                    <p:anim calcmode="lin" valueType="num">
                                      <p:cBhvr>
                                        <p:cTn id="20"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1"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grpId="0" nodeType="clickEffect">
                                  <p:stCondLst>
                                    <p:cond delay="0"/>
                                  </p:stCondLst>
                                  <p:iterate type="lt">
                                    <p:tmPct val="10000"/>
                                  </p:iterate>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2000"/>
                                        <p:tgtEl>
                                          <p:spTgt spid="3">
                                            <p:txEl>
                                              <p:pRg st="2" end="2"/>
                                            </p:txEl>
                                          </p:spTgt>
                                        </p:tgtEl>
                                      </p:cBhvr>
                                    </p:animEffect>
                                    <p:anim calcmode="lin" valueType="num">
                                      <p:cBhvr>
                                        <p:cTn id="27"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8"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45" presetClass="entr" presetSubtype="0" fill="hold" grpId="0" nodeType="clickEffect">
                                  <p:stCondLst>
                                    <p:cond delay="0"/>
                                  </p:stCondLst>
                                  <p:iterate type="lt">
                                    <p:tmPct val="10000"/>
                                  </p:iterate>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2000"/>
                                        <p:tgtEl>
                                          <p:spTgt spid="3">
                                            <p:txEl>
                                              <p:pRg st="3" end="3"/>
                                            </p:txEl>
                                          </p:spTgt>
                                        </p:tgtEl>
                                      </p:cBhvr>
                                    </p:animEffect>
                                    <p:anim calcmode="lin" valueType="num">
                                      <p:cBhvr>
                                        <p:cTn id="34"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5"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4" presetClass="exit" presetSubtype="16" fill="hold" grpId="1" nodeType="clickEffect">
                                  <p:stCondLst>
                                    <p:cond delay="0"/>
                                  </p:stCondLst>
                                  <p:childTnLst>
                                    <p:animEffect transition="out" filter="box(in)">
                                      <p:cBhvr>
                                        <p:cTn id="39" dur="500"/>
                                        <p:tgtEl>
                                          <p:spTgt spid="2"/>
                                        </p:tgtEl>
                                      </p:cBhvr>
                                    </p:animEffect>
                                    <p:set>
                                      <p:cBhvr>
                                        <p:cTn id="40" dur="1" fill="hold">
                                          <p:stCondLst>
                                            <p:cond delay="499"/>
                                          </p:stCondLst>
                                        </p:cTn>
                                        <p:tgtEl>
                                          <p:spTgt spid="2"/>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55" presetClass="exit" presetSubtype="0" fill="hold" grpId="1" nodeType="clickEffect">
                                  <p:stCondLst>
                                    <p:cond delay="0"/>
                                  </p:stCondLst>
                                  <p:iterate type="lt">
                                    <p:tmPct val="0"/>
                                  </p:iterate>
                                  <p:childTnLst>
                                    <p:anim calcmode="lin" valueType="num">
                                      <p:cBhvr>
                                        <p:cTn id="44" dur="1000"/>
                                        <p:tgtEl>
                                          <p:spTgt spid="3">
                                            <p:txEl>
                                              <p:pRg st="0" end="0"/>
                                            </p:txEl>
                                          </p:spTgt>
                                        </p:tgtEl>
                                        <p:attrNameLst>
                                          <p:attrName>ppt_w</p:attrName>
                                        </p:attrNameLst>
                                      </p:cBhvr>
                                      <p:tavLst>
                                        <p:tav tm="0">
                                          <p:val>
                                            <p:strVal val="ppt_w"/>
                                          </p:val>
                                        </p:tav>
                                        <p:tav tm="100000">
                                          <p:val>
                                            <p:strVal val="ppt_w*0.70"/>
                                          </p:val>
                                        </p:tav>
                                      </p:tavLst>
                                    </p:anim>
                                    <p:anim calcmode="lin" valueType="num">
                                      <p:cBhvr>
                                        <p:cTn id="45" dur="1000"/>
                                        <p:tgtEl>
                                          <p:spTgt spid="3">
                                            <p:txEl>
                                              <p:pRg st="0" end="0"/>
                                            </p:txEl>
                                          </p:spTgt>
                                        </p:tgtEl>
                                        <p:attrNameLst>
                                          <p:attrName>ppt_h</p:attrName>
                                        </p:attrNameLst>
                                      </p:cBhvr>
                                      <p:tavLst>
                                        <p:tav tm="0">
                                          <p:val>
                                            <p:strVal val="ppt_h"/>
                                          </p:val>
                                        </p:tav>
                                        <p:tav tm="100000">
                                          <p:val>
                                            <p:strVal val="ppt_h"/>
                                          </p:val>
                                        </p:tav>
                                      </p:tavLst>
                                    </p:anim>
                                    <p:animEffect transition="out" filter="fade">
                                      <p:cBhvr>
                                        <p:cTn id="46" dur="1000"/>
                                        <p:tgtEl>
                                          <p:spTgt spid="3">
                                            <p:txEl>
                                              <p:pRg st="0" end="0"/>
                                            </p:txEl>
                                          </p:spTgt>
                                        </p:tgtEl>
                                      </p:cBhvr>
                                    </p:animEffect>
                                    <p:set>
                                      <p:cBhvr>
                                        <p:cTn id="47"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55" presetClass="exit" presetSubtype="0" fill="hold" grpId="1" nodeType="clickEffect">
                                  <p:stCondLst>
                                    <p:cond delay="0"/>
                                  </p:stCondLst>
                                  <p:iterate type="lt">
                                    <p:tmPct val="0"/>
                                  </p:iterate>
                                  <p:childTnLst>
                                    <p:anim calcmode="lin" valueType="num">
                                      <p:cBhvr>
                                        <p:cTn id="51" dur="1000"/>
                                        <p:tgtEl>
                                          <p:spTgt spid="3">
                                            <p:txEl>
                                              <p:pRg st="1" end="1"/>
                                            </p:txEl>
                                          </p:spTgt>
                                        </p:tgtEl>
                                        <p:attrNameLst>
                                          <p:attrName>ppt_w</p:attrName>
                                        </p:attrNameLst>
                                      </p:cBhvr>
                                      <p:tavLst>
                                        <p:tav tm="0">
                                          <p:val>
                                            <p:strVal val="ppt_w"/>
                                          </p:val>
                                        </p:tav>
                                        <p:tav tm="100000">
                                          <p:val>
                                            <p:strVal val="ppt_w*0.70"/>
                                          </p:val>
                                        </p:tav>
                                      </p:tavLst>
                                    </p:anim>
                                    <p:anim calcmode="lin" valueType="num">
                                      <p:cBhvr>
                                        <p:cTn id="52" dur="1000"/>
                                        <p:tgtEl>
                                          <p:spTgt spid="3">
                                            <p:txEl>
                                              <p:pRg st="1" end="1"/>
                                            </p:txEl>
                                          </p:spTgt>
                                        </p:tgtEl>
                                        <p:attrNameLst>
                                          <p:attrName>ppt_h</p:attrName>
                                        </p:attrNameLst>
                                      </p:cBhvr>
                                      <p:tavLst>
                                        <p:tav tm="0">
                                          <p:val>
                                            <p:strVal val="ppt_h"/>
                                          </p:val>
                                        </p:tav>
                                        <p:tav tm="100000">
                                          <p:val>
                                            <p:strVal val="ppt_h"/>
                                          </p:val>
                                        </p:tav>
                                      </p:tavLst>
                                    </p:anim>
                                    <p:animEffect transition="out" filter="fade">
                                      <p:cBhvr>
                                        <p:cTn id="53" dur="1000"/>
                                        <p:tgtEl>
                                          <p:spTgt spid="3">
                                            <p:txEl>
                                              <p:pRg st="1" end="1"/>
                                            </p:txEl>
                                          </p:spTgt>
                                        </p:tgtEl>
                                      </p:cBhvr>
                                    </p:animEffect>
                                    <p:set>
                                      <p:cBhvr>
                                        <p:cTn id="54" dur="1" fill="hold">
                                          <p:stCondLst>
                                            <p:cond delay="999"/>
                                          </p:stCondLst>
                                        </p:cTn>
                                        <p:tgtEl>
                                          <p:spTgt spid="3">
                                            <p:txEl>
                                              <p:pRg st="1" end="1"/>
                                            </p:txEl>
                                          </p:spTgt>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55" presetClass="exit" presetSubtype="0" fill="hold" grpId="1" nodeType="clickEffect">
                                  <p:stCondLst>
                                    <p:cond delay="0"/>
                                  </p:stCondLst>
                                  <p:iterate type="lt">
                                    <p:tmPct val="0"/>
                                  </p:iterate>
                                  <p:childTnLst>
                                    <p:anim calcmode="lin" valueType="num">
                                      <p:cBhvr>
                                        <p:cTn id="58" dur="1000"/>
                                        <p:tgtEl>
                                          <p:spTgt spid="3">
                                            <p:txEl>
                                              <p:pRg st="2" end="2"/>
                                            </p:txEl>
                                          </p:spTgt>
                                        </p:tgtEl>
                                        <p:attrNameLst>
                                          <p:attrName>ppt_w</p:attrName>
                                        </p:attrNameLst>
                                      </p:cBhvr>
                                      <p:tavLst>
                                        <p:tav tm="0">
                                          <p:val>
                                            <p:strVal val="ppt_w"/>
                                          </p:val>
                                        </p:tav>
                                        <p:tav tm="100000">
                                          <p:val>
                                            <p:strVal val="ppt_w*0.70"/>
                                          </p:val>
                                        </p:tav>
                                      </p:tavLst>
                                    </p:anim>
                                    <p:anim calcmode="lin" valueType="num">
                                      <p:cBhvr>
                                        <p:cTn id="59" dur="1000"/>
                                        <p:tgtEl>
                                          <p:spTgt spid="3">
                                            <p:txEl>
                                              <p:pRg st="2" end="2"/>
                                            </p:txEl>
                                          </p:spTgt>
                                        </p:tgtEl>
                                        <p:attrNameLst>
                                          <p:attrName>ppt_h</p:attrName>
                                        </p:attrNameLst>
                                      </p:cBhvr>
                                      <p:tavLst>
                                        <p:tav tm="0">
                                          <p:val>
                                            <p:strVal val="ppt_h"/>
                                          </p:val>
                                        </p:tav>
                                        <p:tav tm="100000">
                                          <p:val>
                                            <p:strVal val="ppt_h"/>
                                          </p:val>
                                        </p:tav>
                                      </p:tavLst>
                                    </p:anim>
                                    <p:animEffect transition="out" filter="fade">
                                      <p:cBhvr>
                                        <p:cTn id="60" dur="1000"/>
                                        <p:tgtEl>
                                          <p:spTgt spid="3">
                                            <p:txEl>
                                              <p:pRg st="2" end="2"/>
                                            </p:txEl>
                                          </p:spTgt>
                                        </p:tgtEl>
                                      </p:cBhvr>
                                    </p:animEffect>
                                    <p:set>
                                      <p:cBhvr>
                                        <p:cTn id="61" dur="1" fill="hold">
                                          <p:stCondLst>
                                            <p:cond delay="999"/>
                                          </p:stCondLst>
                                        </p:cTn>
                                        <p:tgtEl>
                                          <p:spTgt spid="3">
                                            <p:txEl>
                                              <p:pRg st="2" end="2"/>
                                            </p:txEl>
                                          </p:spTgt>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55" presetClass="exit" presetSubtype="0" fill="hold" grpId="1" nodeType="clickEffect">
                                  <p:stCondLst>
                                    <p:cond delay="0"/>
                                  </p:stCondLst>
                                  <p:iterate type="lt">
                                    <p:tmPct val="0"/>
                                  </p:iterate>
                                  <p:childTnLst>
                                    <p:anim calcmode="lin" valueType="num">
                                      <p:cBhvr>
                                        <p:cTn id="65" dur="1000"/>
                                        <p:tgtEl>
                                          <p:spTgt spid="3">
                                            <p:txEl>
                                              <p:pRg st="3" end="3"/>
                                            </p:txEl>
                                          </p:spTgt>
                                        </p:tgtEl>
                                        <p:attrNameLst>
                                          <p:attrName>ppt_w</p:attrName>
                                        </p:attrNameLst>
                                      </p:cBhvr>
                                      <p:tavLst>
                                        <p:tav tm="0">
                                          <p:val>
                                            <p:strVal val="ppt_w"/>
                                          </p:val>
                                        </p:tav>
                                        <p:tav tm="100000">
                                          <p:val>
                                            <p:strVal val="ppt_w*0.70"/>
                                          </p:val>
                                        </p:tav>
                                      </p:tavLst>
                                    </p:anim>
                                    <p:anim calcmode="lin" valueType="num">
                                      <p:cBhvr>
                                        <p:cTn id="66" dur="1000"/>
                                        <p:tgtEl>
                                          <p:spTgt spid="3">
                                            <p:txEl>
                                              <p:pRg st="3" end="3"/>
                                            </p:txEl>
                                          </p:spTgt>
                                        </p:tgtEl>
                                        <p:attrNameLst>
                                          <p:attrName>ppt_h</p:attrName>
                                        </p:attrNameLst>
                                      </p:cBhvr>
                                      <p:tavLst>
                                        <p:tav tm="0">
                                          <p:val>
                                            <p:strVal val="ppt_h"/>
                                          </p:val>
                                        </p:tav>
                                        <p:tav tm="100000">
                                          <p:val>
                                            <p:strVal val="ppt_h"/>
                                          </p:val>
                                        </p:tav>
                                      </p:tavLst>
                                    </p:anim>
                                    <p:animEffect transition="out" filter="fade">
                                      <p:cBhvr>
                                        <p:cTn id="67" dur="1000"/>
                                        <p:tgtEl>
                                          <p:spTgt spid="3">
                                            <p:txEl>
                                              <p:pRg st="3" end="3"/>
                                            </p:txEl>
                                          </p:spTgt>
                                        </p:tgtEl>
                                      </p:cBhvr>
                                    </p:animEffect>
                                    <p:set>
                                      <p:cBhvr>
                                        <p:cTn id="68" dur="1" fill="hold">
                                          <p:stCondLst>
                                            <p:cond delay="999"/>
                                          </p:stCondLst>
                                        </p:cTn>
                                        <p:tgtEl>
                                          <p:spTgt spid="3">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79512" y="116632"/>
            <a:ext cx="8229600" cy="1008112"/>
          </a:xfrm>
        </p:spPr>
        <p:txBody>
          <a:bodyPr/>
          <a:lstStyle/>
          <a:p>
            <a:r>
              <a:rPr lang="el-GR" dirty="0" smtClean="0"/>
              <a:t>Λίγα λόγια..</a:t>
            </a:r>
            <a:endParaRPr lang="el-GR" dirty="0"/>
          </a:p>
        </p:txBody>
      </p:sp>
      <p:sp>
        <p:nvSpPr>
          <p:cNvPr id="3" name="2 - Θέση περιεχομένου"/>
          <p:cNvSpPr>
            <a:spLocks noGrp="1"/>
          </p:cNvSpPr>
          <p:nvPr>
            <p:ph sz="half" idx="1"/>
          </p:nvPr>
        </p:nvSpPr>
        <p:spPr>
          <a:xfrm>
            <a:off x="179512" y="1052736"/>
            <a:ext cx="5040560" cy="4968552"/>
          </a:xfrm>
        </p:spPr>
        <p:txBody>
          <a:bodyPr>
            <a:noAutofit/>
          </a:bodyPr>
          <a:lstStyle/>
          <a:p>
            <a:pPr marL="64008" indent="0">
              <a:lnSpc>
                <a:spcPct val="170000"/>
              </a:lnSpc>
              <a:buNone/>
            </a:pPr>
            <a:r>
              <a:rPr lang="el-GR" sz="1600" dirty="0" smtClean="0"/>
              <a:t>Η </a:t>
            </a:r>
            <a:r>
              <a:rPr lang="el-GR" sz="1600" dirty="0" smtClean="0">
                <a:hlinkClick r:id="rId2"/>
              </a:rPr>
              <a:t>Ουγγαρία</a:t>
            </a:r>
            <a:r>
              <a:rPr lang="el-GR" sz="1600" dirty="0" smtClean="0"/>
              <a:t>  είναι ενωτική συνταγματική δημοκρατία που βρίσκεται στην Κεντρική Ευρώπη. Έχει για πρωτεύουσα τη Βουδαπέστη, επίσημη γλώσσα τα ουγγρικά και ως νόμισμα το </a:t>
            </a:r>
            <a:r>
              <a:rPr lang="el-GR" sz="1600" dirty="0" err="1" smtClean="0"/>
              <a:t>φόριντ</a:t>
            </a:r>
            <a:r>
              <a:rPr lang="el-GR" sz="1600" dirty="0" smtClean="0"/>
              <a:t>. Η σημαία της αποτελείται από τρεις οριζόντιες λωρίδες, κόκκινη, άσπρη και πράσινη και ο εθνικός της ύμνος είναι ο </a:t>
            </a:r>
            <a:r>
              <a:rPr lang="el-GR" sz="1600" dirty="0" err="1" smtClean="0"/>
              <a:t>Himnus</a:t>
            </a:r>
            <a:r>
              <a:rPr lang="el-GR" sz="1600" dirty="0" smtClean="0"/>
              <a:t>. Επιφάνειας 93.030 </a:t>
            </a:r>
            <a:r>
              <a:rPr lang="el-GR" sz="1600" dirty="0" err="1" smtClean="0"/>
              <a:t>τ.χλμ</a:t>
            </a:r>
            <a:r>
              <a:rPr lang="el-GR" sz="1600" dirty="0" smtClean="0"/>
              <a:t>., εκτείνεται σε 250 </a:t>
            </a:r>
            <a:r>
              <a:rPr lang="el-GR" sz="1600" dirty="0" err="1" smtClean="0"/>
              <a:t>χλμ</a:t>
            </a:r>
            <a:r>
              <a:rPr lang="el-GR" sz="1600" dirty="0" smtClean="0"/>
              <a:t>. από τον βορρά στον νότο και σε 524 </a:t>
            </a:r>
            <a:r>
              <a:rPr lang="el-GR" sz="1600" dirty="0" err="1" smtClean="0"/>
              <a:t>χλμ</a:t>
            </a:r>
            <a:r>
              <a:rPr lang="el-GR" sz="1600" dirty="0" smtClean="0"/>
              <a:t>. από τα δυτικά στα ανατολικά. Έχει 2.009 </a:t>
            </a:r>
            <a:r>
              <a:rPr lang="el-GR" sz="1600" dirty="0" err="1" smtClean="0"/>
              <a:t>χλμ</a:t>
            </a:r>
            <a:r>
              <a:rPr lang="el-GR" sz="1600" dirty="0" smtClean="0"/>
              <a:t>. συνόρων με την Αυστρία στα δυτικά, τη Σερβία, την Κροατία και τη Σλοβενία στα νότια και στα νοτιοδυτικά, τη Ρουμανία στα νοτιοανατολικά, την Ουκρανία στα βορειοανατολικά και τη Σλοβακία στον βορρά.</a:t>
            </a:r>
          </a:p>
          <a:p>
            <a:endParaRPr lang="el-GR" sz="1600" dirty="0"/>
          </a:p>
        </p:txBody>
      </p:sp>
      <p:pic>
        <p:nvPicPr>
          <p:cNvPr id="5" name="4 - Θέση περιεχομένου" descr="IMG-e4c42172b0b8c051340e6806700422bc-V.jpg"/>
          <p:cNvPicPr>
            <a:picLocks noGrp="1" noChangeAspect="1"/>
          </p:cNvPicPr>
          <p:nvPr>
            <p:ph sz="half" idx="2"/>
          </p:nvPr>
        </p:nvPicPr>
        <p:blipFill>
          <a:blip r:embed="rId3" cstate="print"/>
          <a:stretch>
            <a:fillRect/>
          </a:stretch>
        </p:blipFill>
        <p:spPr>
          <a:xfrm>
            <a:off x="5292080" y="404664"/>
            <a:ext cx="3312368" cy="5888654"/>
          </a:xfr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836712"/>
            <a:ext cx="2333609" cy="1176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iterate type="lt">
                                    <p:tmPct val="0"/>
                                  </p:iterate>
                                  <p:childTnLst>
                                    <p:set>
                                      <p:cBhvr>
                                        <p:cTn id="16" dur="1" fill="hold">
                                          <p:stCondLst>
                                            <p:cond delay="0"/>
                                          </p:stCondLst>
                                        </p:cTn>
                                        <p:tgtEl>
                                          <p:spTgt spid="5"/>
                                        </p:tgtEl>
                                        <p:attrNameLst>
                                          <p:attrName>style.visibility</p:attrName>
                                        </p:attrNameLst>
                                      </p:cBhvr>
                                      <p:to>
                                        <p:strVal val="visible"/>
                                      </p:to>
                                    </p:set>
                                    <p:animEffect transition="in" filter="plus(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xit" presetSubtype="10" fill="hold" grpId="1" nodeType="clickEffect">
                                  <p:stCondLst>
                                    <p:cond delay="0"/>
                                  </p:stCondLst>
                                  <p:childTnLst>
                                    <p:animEffect transition="out" filter="checkerboard(across)">
                                      <p:cBhvr>
                                        <p:cTn id="21" dur="500"/>
                                        <p:tgtEl>
                                          <p:spTgt spid="2"/>
                                        </p:tgtEl>
                                      </p:cBhvr>
                                    </p:animEffect>
                                    <p:set>
                                      <p:cBhvr>
                                        <p:cTn id="22" dur="1" fill="hold">
                                          <p:stCondLst>
                                            <p:cond delay="499"/>
                                          </p:stCondLst>
                                        </p:cTn>
                                        <p:tgtEl>
                                          <p:spTgt spid="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4" presetClass="exit" presetSubtype="0" fill="hold" grpId="1" nodeType="clickEffect">
                                  <p:stCondLst>
                                    <p:cond delay="0"/>
                                  </p:stCondLst>
                                  <p:childTnLst>
                                    <p:anim to="" calcmode="lin" valueType="num">
                                      <p:cBhvr>
                                        <p:cTn id="26" dur="1"/>
                                        <p:tgtEl>
                                          <p:spTgt spid="3">
                                            <p:txEl>
                                              <p:pRg st="0" end="0"/>
                                            </p:txEl>
                                          </p:spTgt>
                                        </p:tgtEl>
                                        <p:attrNameLst>
                                          <p:attrName/>
                                        </p:attrNameLst>
                                      </p:cBhvr>
                                    </p:anim>
                                    <p:set>
                                      <p:cBhvr>
                                        <p:cTn id="27"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45" presetClass="exit" presetSubtype="0" fill="hold" nodeType="clickEffect">
                                  <p:stCondLst>
                                    <p:cond delay="0"/>
                                  </p:stCondLst>
                                  <p:iterate type="lt">
                                    <p:tmPct val="10000"/>
                                  </p:iterate>
                                  <p:childTnLst>
                                    <p:animEffect transition="out" filter="fade">
                                      <p:cBhvr>
                                        <p:cTn id="31" dur="2000"/>
                                        <p:tgtEl>
                                          <p:spTgt spid="5"/>
                                        </p:tgtEl>
                                      </p:cBhvr>
                                    </p:animEffect>
                                    <p:anim calcmode="lin" valueType="num">
                                      <p:cBhvr>
                                        <p:cTn id="32" dur="2000"/>
                                        <p:tgtEl>
                                          <p:spTgt spid="5"/>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33" dur="2000"/>
                                        <p:tgtEl>
                                          <p:spTgt spid="5"/>
                                        </p:tgtEl>
                                        <p:attrNameLst>
                                          <p:attrName>ppt_h</p:attrName>
                                        </p:attrNameLst>
                                      </p:cBhvr>
                                      <p:tavLst>
                                        <p:tav tm="0">
                                          <p:val>
                                            <p:strVal val="ppt_h"/>
                                          </p:val>
                                        </p:tav>
                                        <p:tav tm="100000">
                                          <p:val>
                                            <p:strVal val="ppt_h"/>
                                          </p:val>
                                        </p:tav>
                                      </p:tavLst>
                                    </p:anim>
                                    <p:set>
                                      <p:cBhvr>
                                        <p:cTn id="34"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51520" y="0"/>
            <a:ext cx="8229600" cy="1196752"/>
          </a:xfrm>
        </p:spPr>
        <p:txBody>
          <a:bodyPr/>
          <a:lstStyle/>
          <a:p>
            <a:r>
              <a:rPr lang="el-GR" dirty="0" smtClean="0"/>
              <a:t>Η ιστορία της</a:t>
            </a:r>
            <a:endParaRPr lang="el-GR" dirty="0"/>
          </a:p>
        </p:txBody>
      </p:sp>
      <p:sp>
        <p:nvSpPr>
          <p:cNvPr id="3" name="2 - Θέση περιεχομένου"/>
          <p:cNvSpPr>
            <a:spLocks noGrp="1"/>
          </p:cNvSpPr>
          <p:nvPr>
            <p:ph sz="half" idx="1"/>
          </p:nvPr>
        </p:nvSpPr>
        <p:spPr>
          <a:xfrm>
            <a:off x="0" y="908720"/>
            <a:ext cx="6012160" cy="5267672"/>
          </a:xfrm>
        </p:spPr>
        <p:txBody>
          <a:bodyPr>
            <a:noAutofit/>
          </a:bodyPr>
          <a:lstStyle/>
          <a:p>
            <a:pPr marL="64008" indent="0">
              <a:lnSpc>
                <a:spcPct val="170000"/>
              </a:lnSpc>
              <a:buNone/>
            </a:pPr>
            <a:r>
              <a:rPr lang="el-GR" sz="1400" dirty="0" smtClean="0"/>
              <a:t>Η </a:t>
            </a:r>
            <a:r>
              <a:rPr lang="el-GR" sz="1400" dirty="0" smtClean="0">
                <a:hlinkClick r:id="rId2"/>
              </a:rPr>
              <a:t>Ουγγαρία</a:t>
            </a:r>
            <a:r>
              <a:rPr lang="el-GR" sz="1400" dirty="0" smtClean="0"/>
              <a:t> είναι μια παλιά χώρα</a:t>
            </a:r>
            <a:r>
              <a:rPr lang="en-US" sz="1400" dirty="0" smtClean="0"/>
              <a:t>. I</a:t>
            </a:r>
            <a:r>
              <a:rPr lang="el-GR" sz="1400" dirty="0" err="1" smtClean="0"/>
              <a:t>δρύθηκε</a:t>
            </a:r>
            <a:r>
              <a:rPr lang="el-GR" sz="1400" dirty="0" smtClean="0"/>
              <a:t> ως βασίλειο το 1000</a:t>
            </a:r>
            <a:r>
              <a:rPr lang="en-US" sz="1400" dirty="0" smtClean="0"/>
              <a:t> </a:t>
            </a:r>
            <a:r>
              <a:rPr lang="el-GR" sz="1400" dirty="0" smtClean="0"/>
              <a:t>μΧ. από τον Στέφανο Α' της Ουγγαρίας της οποίας η κυριαρχία, που χάθηκε στη διάρκεια της Μάχης του </a:t>
            </a:r>
            <a:r>
              <a:rPr lang="el-GR" sz="1400" dirty="0" err="1" smtClean="0"/>
              <a:t>Μοχάτς</a:t>
            </a:r>
            <a:r>
              <a:rPr lang="el-GR" sz="1400" dirty="0" smtClean="0"/>
              <a:t> το 1526 στην πραγματικότητα θα ξαναβρεθεί το 1920 ως αποτέλεσμα της Συνθήκης του </a:t>
            </a:r>
            <a:r>
              <a:rPr lang="el-GR" sz="1400" dirty="0" err="1" smtClean="0"/>
              <a:t>Τριανόν</a:t>
            </a:r>
            <a:r>
              <a:rPr lang="el-GR" sz="1400" dirty="0" smtClean="0"/>
              <a:t>. </a:t>
            </a:r>
            <a:endParaRPr lang="en-US" sz="1400" dirty="0" smtClean="0"/>
          </a:p>
          <a:p>
            <a:pPr marL="64008" indent="0">
              <a:lnSpc>
                <a:spcPct val="170000"/>
              </a:lnSpc>
              <a:buNone/>
            </a:pPr>
            <a:r>
              <a:rPr lang="el-GR" sz="1400" dirty="0" smtClean="0"/>
              <a:t>Μετά την  ανεξαρτησία η χώρα χάνει τα  δύο-τρίτων των κομητειών του παλιού Βασιλείου της Ουγγαρίας. Έτσι δημιουργούνται η Σλοβακία ,  η  Κροατία  και    προσαρτάται η Τρανσυλβανίας στη Ρουμανία. Η κατάσταση των ουγγρικών πληθυσμών που βρίσκονταν εκτός των νέων συνόρων χρησιμεύει ως κίνητρο για την εφαρμογή εκ μέρους της Ουγγαρίας μιας ρητά </a:t>
            </a:r>
            <a:r>
              <a:rPr lang="el-GR" sz="1400" dirty="0" err="1" smtClean="0"/>
              <a:t>αλυτρωτικής</a:t>
            </a:r>
            <a:r>
              <a:rPr lang="el-GR" sz="1400" dirty="0" smtClean="0"/>
              <a:t> πολιτικής, που αποτελεί και εξήγηση για την συμμαχία της χώρας με τη ναζιστική Γερμανία στη διάρκεια του Β' Παγκοσμίου Πολέμου. Η παλιά ουγγρική κυριαρχία στη λεκάνη των Καρπαθίων βρίσκεται πάντα στην καρδιά των σχέσεων που η Ουγγαρία διατηρεί με τις γειτονικές της χώρες.</a:t>
            </a:r>
            <a:endParaRPr lang="el-GR" sz="1400" dirty="0"/>
          </a:p>
        </p:txBody>
      </p:sp>
      <p:pic>
        <p:nvPicPr>
          <p:cNvPr id="5" name="4 - Θέση περιεχομένου" descr="20171127_112230.jpg"/>
          <p:cNvPicPr>
            <a:picLocks noGrp="1" noChangeAspect="1"/>
          </p:cNvPicPr>
          <p:nvPr>
            <p:ph sz="half" idx="2"/>
          </p:nvPr>
        </p:nvPicPr>
        <p:blipFill>
          <a:blip r:embed="rId3" cstate="print"/>
          <a:stretch>
            <a:fillRect/>
          </a:stretch>
        </p:blipFill>
        <p:spPr>
          <a:xfrm rot="5400000">
            <a:off x="5045165" y="2119009"/>
            <a:ext cx="4989275" cy="314476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plus(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plus(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nodeType="click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anim calcmode="lin" valueType="num">
                                      <p:cBhvr>
                                        <p:cTn id="23" dur="2000" fill="hold"/>
                                        <p:tgtEl>
                                          <p:spTgt spid="5"/>
                                        </p:tgtEl>
                                        <p:attrNameLst>
                                          <p:attrName>ppt_w</p:attrName>
                                        </p:attrNameLst>
                                      </p:cBhvr>
                                      <p:tavLst>
                                        <p:tav tm="0" fmla="#ppt_w*sin(2.5*pi*$)">
                                          <p:val>
                                            <p:fltVal val="0"/>
                                          </p:val>
                                        </p:tav>
                                        <p:tav tm="100000">
                                          <p:val>
                                            <p:fltVal val="1"/>
                                          </p:val>
                                        </p:tav>
                                      </p:tavLst>
                                    </p:anim>
                                    <p:anim calcmode="lin" valueType="num">
                                      <p:cBhvr>
                                        <p:cTn id="24"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3" presetClass="exit" presetSubtype="10" fill="hold" grpId="1" nodeType="clickEffect">
                                  <p:stCondLst>
                                    <p:cond delay="0"/>
                                  </p:stCondLst>
                                  <p:childTnLst>
                                    <p:animEffect transition="out" filter="blinds(horizontal)">
                                      <p:cBhvr>
                                        <p:cTn id="28" dur="500"/>
                                        <p:tgtEl>
                                          <p:spTgt spid="2"/>
                                        </p:tgtEl>
                                      </p:cBhvr>
                                    </p:animEffect>
                                    <p:set>
                                      <p:cBhvr>
                                        <p:cTn id="29" dur="1" fill="hold">
                                          <p:stCondLst>
                                            <p:cond delay="499"/>
                                          </p:stCondLst>
                                        </p:cTn>
                                        <p:tgtEl>
                                          <p:spTgt spid="2"/>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4" presetClass="exit" presetSubtype="16" fill="hold" grpId="1" nodeType="clickEffect">
                                  <p:stCondLst>
                                    <p:cond delay="0"/>
                                  </p:stCondLst>
                                  <p:childTnLst>
                                    <p:animEffect transition="out" filter="box(in)">
                                      <p:cBhvr>
                                        <p:cTn id="33" dur="500"/>
                                        <p:tgtEl>
                                          <p:spTgt spid="3">
                                            <p:txEl>
                                              <p:pRg st="0" end="0"/>
                                            </p:txEl>
                                          </p:spTgt>
                                        </p:tgtEl>
                                      </p:cBhvr>
                                    </p:animEffect>
                                    <p:set>
                                      <p:cBhvr>
                                        <p:cTn id="34"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4" presetClass="exit" presetSubtype="16" fill="hold" grpId="1" nodeType="clickEffect">
                                  <p:stCondLst>
                                    <p:cond delay="0"/>
                                  </p:stCondLst>
                                  <p:childTnLst>
                                    <p:animEffect transition="out" filter="box(in)">
                                      <p:cBhvr>
                                        <p:cTn id="38" dur="500"/>
                                        <p:tgtEl>
                                          <p:spTgt spid="3">
                                            <p:txEl>
                                              <p:pRg st="1" end="1"/>
                                            </p:txEl>
                                          </p:spTgt>
                                        </p:tgtEl>
                                      </p:cBhvr>
                                    </p:animEffect>
                                    <p:set>
                                      <p:cBhvr>
                                        <p:cTn id="39"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5" presetClass="exit" presetSubtype="10" fill="hold" nodeType="clickEffect">
                                  <p:stCondLst>
                                    <p:cond delay="0"/>
                                  </p:stCondLst>
                                  <p:iterate type="lt">
                                    <p:tmPct val="0"/>
                                  </p:iterate>
                                  <p:childTnLst>
                                    <p:animEffect transition="out" filter="checkerboard(across)">
                                      <p:cBhvr>
                                        <p:cTn id="43" dur="500"/>
                                        <p:tgtEl>
                                          <p:spTgt spid="5"/>
                                        </p:tgtEl>
                                      </p:cBhvr>
                                    </p:animEffect>
                                    <p:set>
                                      <p:cBhvr>
                                        <p:cTn id="44"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2237" y="116632"/>
            <a:ext cx="8229600" cy="1008112"/>
          </a:xfrm>
        </p:spPr>
        <p:txBody>
          <a:bodyPr/>
          <a:lstStyle/>
          <a:p>
            <a:r>
              <a:rPr lang="el-GR" dirty="0" smtClean="0"/>
              <a:t>Ο πολιτισμός της</a:t>
            </a:r>
            <a:endParaRPr lang="el-GR" dirty="0"/>
          </a:p>
        </p:txBody>
      </p:sp>
      <p:sp>
        <p:nvSpPr>
          <p:cNvPr id="3" name="2 - Θέση περιεχομένου"/>
          <p:cNvSpPr>
            <a:spLocks noGrp="1"/>
          </p:cNvSpPr>
          <p:nvPr>
            <p:ph sz="half" idx="1"/>
          </p:nvPr>
        </p:nvSpPr>
        <p:spPr>
          <a:xfrm>
            <a:off x="107504" y="1052736"/>
            <a:ext cx="5400600" cy="5040560"/>
          </a:xfrm>
        </p:spPr>
        <p:txBody>
          <a:bodyPr>
            <a:noAutofit/>
          </a:bodyPr>
          <a:lstStyle/>
          <a:p>
            <a:pPr marL="64008" indent="0">
              <a:lnSpc>
                <a:spcPct val="170000"/>
              </a:lnSpc>
              <a:buNone/>
            </a:pPr>
            <a:r>
              <a:rPr lang="el-GR" sz="1600" dirty="0" smtClean="0"/>
              <a:t>Με πληθυσμό 10.076.062 κατοίκων, η </a:t>
            </a:r>
            <a:r>
              <a:rPr lang="el-GR" sz="1600" dirty="0" smtClean="0">
                <a:hlinkClick r:id="rId2"/>
              </a:rPr>
              <a:t>Ουγγαρία</a:t>
            </a:r>
            <a:r>
              <a:rPr lang="el-GR" sz="1600" dirty="0" smtClean="0"/>
              <a:t> είναι μια μεσαία δύναμη σε ευρωπαϊκή κλίμακα. </a:t>
            </a:r>
          </a:p>
          <a:p>
            <a:pPr marL="64008" indent="0">
              <a:lnSpc>
                <a:spcPct val="170000"/>
              </a:lnSpc>
              <a:buNone/>
            </a:pPr>
            <a:r>
              <a:rPr lang="el-GR" sz="1600" dirty="0" smtClean="0"/>
              <a:t>Διαθέτει μια καπιταλιστικού τύπου οικονομία με έναν δημόσιο τομέα που συνεχίζει να παραμένει σημαντικός. Όπως πολλές πρώην σοσιαλιστικές χώρες, το παραγωγικό της μοντέλο για πολλά χρόνια κυριαρχούνταν από τη βιομηχανία (κατασκευή φορτηγών, λεωφορείων, σιδηροδρομικού εξοπλισμού και μηχανών στα πλαίσια της </a:t>
            </a:r>
            <a:r>
              <a:rPr lang="el-GR" sz="1600" dirty="0" err="1" smtClean="0"/>
              <a:t>Κομεκόν</a:t>
            </a:r>
            <a:r>
              <a:rPr lang="el-GR" sz="1600" dirty="0" smtClean="0"/>
              <a:t>). </a:t>
            </a:r>
            <a:endParaRPr lang="el-GR" sz="1600" dirty="0"/>
          </a:p>
        </p:txBody>
      </p:sp>
      <p:pic>
        <p:nvPicPr>
          <p:cNvPr id="5" name="4 - Θέση περιεχομένου" descr="20171127_112852.jpg"/>
          <p:cNvPicPr>
            <a:picLocks noGrp="1" noChangeAspect="1"/>
          </p:cNvPicPr>
          <p:nvPr>
            <p:ph sz="half" idx="2"/>
          </p:nvPr>
        </p:nvPicPr>
        <p:blipFill>
          <a:blip r:embed="rId3" cstate="print"/>
          <a:stretch>
            <a:fillRect/>
          </a:stretch>
        </p:blipFill>
        <p:spPr>
          <a:xfrm rot="5400000">
            <a:off x="4648200" y="2849562"/>
            <a:ext cx="4038600" cy="2271713"/>
          </a:xfrm>
        </p:spPr>
      </p:pic>
    </p:spTree>
    <p:extLst>
      <p:ext uri="{BB962C8B-B14F-4D97-AF65-F5344CB8AC3E}">
        <p14:creationId xmlns:p14="http://schemas.microsoft.com/office/powerpoint/2010/main" val="2390464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iterate type="lt">
                                    <p:tmPct val="0"/>
                                  </p:iterate>
                                  <p:childTnLst>
                                    <p:set>
                                      <p:cBhvr>
                                        <p:cTn id="21" dur="1" fill="hold">
                                          <p:stCondLst>
                                            <p:cond delay="0"/>
                                          </p:stCondLst>
                                        </p:cTn>
                                        <p:tgtEl>
                                          <p:spTgt spid="5"/>
                                        </p:tgtEl>
                                        <p:attrNameLst>
                                          <p:attrName>style.visibility</p:attrName>
                                        </p:attrNameLst>
                                      </p:cBhvr>
                                      <p:to>
                                        <p:strVal val="visible"/>
                                      </p:to>
                                    </p:set>
                                    <p:animEffect transition="in" filter="checkerboard(across)">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xit" presetSubtype="10" fill="hold" grpId="1" nodeType="clickEffect">
                                  <p:stCondLst>
                                    <p:cond delay="0"/>
                                  </p:stCondLst>
                                  <p:childTnLst>
                                    <p:animEffect transition="out" filter="checkerboard(across)">
                                      <p:cBhvr>
                                        <p:cTn id="26" dur="500"/>
                                        <p:tgtEl>
                                          <p:spTgt spid="2"/>
                                        </p:tgtEl>
                                      </p:cBhvr>
                                    </p:animEffect>
                                    <p:set>
                                      <p:cBhvr>
                                        <p:cTn id="27" dur="1" fill="hold">
                                          <p:stCondLst>
                                            <p:cond delay="499"/>
                                          </p:stCondLst>
                                        </p:cTn>
                                        <p:tgtEl>
                                          <p:spTgt spid="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55" presetClass="exit" presetSubtype="0" fill="hold" grpId="1" nodeType="clickEffect">
                                  <p:stCondLst>
                                    <p:cond delay="0"/>
                                  </p:stCondLst>
                                  <p:childTnLst>
                                    <p:anim calcmode="lin" valueType="num">
                                      <p:cBhvr>
                                        <p:cTn id="31" dur="1000"/>
                                        <p:tgtEl>
                                          <p:spTgt spid="3">
                                            <p:txEl>
                                              <p:pRg st="0" end="0"/>
                                            </p:txEl>
                                          </p:spTgt>
                                        </p:tgtEl>
                                        <p:attrNameLst>
                                          <p:attrName>ppt_w</p:attrName>
                                        </p:attrNameLst>
                                      </p:cBhvr>
                                      <p:tavLst>
                                        <p:tav tm="0">
                                          <p:val>
                                            <p:strVal val="ppt_w"/>
                                          </p:val>
                                        </p:tav>
                                        <p:tav tm="100000">
                                          <p:val>
                                            <p:strVal val="ppt_w*0.70"/>
                                          </p:val>
                                        </p:tav>
                                      </p:tavLst>
                                    </p:anim>
                                    <p:anim calcmode="lin" valueType="num">
                                      <p:cBhvr>
                                        <p:cTn id="32" dur="1000"/>
                                        <p:tgtEl>
                                          <p:spTgt spid="3">
                                            <p:txEl>
                                              <p:pRg st="0" end="0"/>
                                            </p:txEl>
                                          </p:spTgt>
                                        </p:tgtEl>
                                        <p:attrNameLst>
                                          <p:attrName>ppt_h</p:attrName>
                                        </p:attrNameLst>
                                      </p:cBhvr>
                                      <p:tavLst>
                                        <p:tav tm="0">
                                          <p:val>
                                            <p:strVal val="ppt_h"/>
                                          </p:val>
                                        </p:tav>
                                        <p:tav tm="100000">
                                          <p:val>
                                            <p:strVal val="ppt_h"/>
                                          </p:val>
                                        </p:tav>
                                      </p:tavLst>
                                    </p:anim>
                                    <p:animEffect transition="out" filter="fade">
                                      <p:cBhvr>
                                        <p:cTn id="33" dur="1000"/>
                                        <p:tgtEl>
                                          <p:spTgt spid="3">
                                            <p:txEl>
                                              <p:pRg st="0" end="0"/>
                                            </p:txEl>
                                          </p:spTgt>
                                        </p:tgtEl>
                                      </p:cBhvr>
                                    </p:animEffect>
                                    <p:set>
                                      <p:cBhvr>
                                        <p:cTn id="34"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55" presetClass="exit" presetSubtype="0" fill="hold" grpId="1" nodeType="clickEffect">
                                  <p:stCondLst>
                                    <p:cond delay="0"/>
                                  </p:stCondLst>
                                  <p:childTnLst>
                                    <p:anim calcmode="lin" valueType="num">
                                      <p:cBhvr>
                                        <p:cTn id="38" dur="1000"/>
                                        <p:tgtEl>
                                          <p:spTgt spid="3">
                                            <p:txEl>
                                              <p:pRg st="1" end="1"/>
                                            </p:txEl>
                                          </p:spTgt>
                                        </p:tgtEl>
                                        <p:attrNameLst>
                                          <p:attrName>ppt_w</p:attrName>
                                        </p:attrNameLst>
                                      </p:cBhvr>
                                      <p:tavLst>
                                        <p:tav tm="0">
                                          <p:val>
                                            <p:strVal val="ppt_w"/>
                                          </p:val>
                                        </p:tav>
                                        <p:tav tm="100000">
                                          <p:val>
                                            <p:strVal val="ppt_w*0.70"/>
                                          </p:val>
                                        </p:tav>
                                      </p:tavLst>
                                    </p:anim>
                                    <p:anim calcmode="lin" valueType="num">
                                      <p:cBhvr>
                                        <p:cTn id="39" dur="1000"/>
                                        <p:tgtEl>
                                          <p:spTgt spid="3">
                                            <p:txEl>
                                              <p:pRg st="1" end="1"/>
                                            </p:txEl>
                                          </p:spTgt>
                                        </p:tgtEl>
                                        <p:attrNameLst>
                                          <p:attrName>ppt_h</p:attrName>
                                        </p:attrNameLst>
                                      </p:cBhvr>
                                      <p:tavLst>
                                        <p:tav tm="0">
                                          <p:val>
                                            <p:strVal val="ppt_h"/>
                                          </p:val>
                                        </p:tav>
                                        <p:tav tm="100000">
                                          <p:val>
                                            <p:strVal val="ppt_h"/>
                                          </p:val>
                                        </p:tav>
                                      </p:tavLst>
                                    </p:anim>
                                    <p:animEffect transition="out" filter="fade">
                                      <p:cBhvr>
                                        <p:cTn id="40" dur="1000"/>
                                        <p:tgtEl>
                                          <p:spTgt spid="3">
                                            <p:txEl>
                                              <p:pRg st="1" end="1"/>
                                            </p:txEl>
                                          </p:spTgt>
                                        </p:tgtEl>
                                      </p:cBhvr>
                                    </p:animEffect>
                                    <p:set>
                                      <p:cBhvr>
                                        <p:cTn id="41" dur="1" fill="hold">
                                          <p:stCondLst>
                                            <p:cond delay="999"/>
                                          </p:stCondLst>
                                        </p:cTn>
                                        <p:tgtEl>
                                          <p:spTgt spid="3">
                                            <p:txEl>
                                              <p:pRg st="1" end="1"/>
                                            </p:txEl>
                                          </p:spTgt>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45" presetClass="exit" presetSubtype="0" fill="hold" nodeType="clickEffect">
                                  <p:stCondLst>
                                    <p:cond delay="0"/>
                                  </p:stCondLst>
                                  <p:iterate type="lt">
                                    <p:tmPct val="10000"/>
                                  </p:iterate>
                                  <p:childTnLst>
                                    <p:animEffect transition="out" filter="fade">
                                      <p:cBhvr>
                                        <p:cTn id="45" dur="2000"/>
                                        <p:tgtEl>
                                          <p:spTgt spid="5"/>
                                        </p:tgtEl>
                                      </p:cBhvr>
                                    </p:animEffect>
                                    <p:anim calcmode="lin" valueType="num">
                                      <p:cBhvr>
                                        <p:cTn id="46" dur="2000"/>
                                        <p:tgtEl>
                                          <p:spTgt spid="5"/>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47" dur="2000"/>
                                        <p:tgtEl>
                                          <p:spTgt spid="5"/>
                                        </p:tgtEl>
                                        <p:attrNameLst>
                                          <p:attrName>ppt_h</p:attrName>
                                        </p:attrNameLst>
                                      </p:cBhvr>
                                      <p:tavLst>
                                        <p:tav tm="0">
                                          <p:val>
                                            <p:strVal val="ppt_h"/>
                                          </p:val>
                                        </p:tav>
                                        <p:tav tm="100000">
                                          <p:val>
                                            <p:strVal val="ppt_h"/>
                                          </p:val>
                                        </p:tav>
                                      </p:tavLst>
                                    </p:anim>
                                    <p:set>
                                      <p:cBhvr>
                                        <p:cTn id="48"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2237" y="116632"/>
            <a:ext cx="8229600" cy="1008112"/>
          </a:xfrm>
        </p:spPr>
        <p:txBody>
          <a:bodyPr/>
          <a:lstStyle/>
          <a:p>
            <a:r>
              <a:rPr lang="el-GR" dirty="0" smtClean="0"/>
              <a:t>Ο πολιτισμός της</a:t>
            </a:r>
            <a:endParaRPr lang="el-GR" dirty="0"/>
          </a:p>
        </p:txBody>
      </p:sp>
      <p:sp>
        <p:nvSpPr>
          <p:cNvPr id="3" name="2 - Θέση περιεχομένου"/>
          <p:cNvSpPr>
            <a:spLocks noGrp="1"/>
          </p:cNvSpPr>
          <p:nvPr>
            <p:ph sz="half" idx="1"/>
          </p:nvPr>
        </p:nvSpPr>
        <p:spPr>
          <a:xfrm>
            <a:off x="107504" y="1052736"/>
            <a:ext cx="5400600" cy="5040560"/>
          </a:xfrm>
        </p:spPr>
        <p:txBody>
          <a:bodyPr>
            <a:noAutofit/>
          </a:bodyPr>
          <a:lstStyle/>
          <a:p>
            <a:pPr marL="64008" indent="0">
              <a:lnSpc>
                <a:spcPct val="170000"/>
              </a:lnSpc>
              <a:buNone/>
            </a:pPr>
            <a:r>
              <a:rPr lang="el-GR" sz="1600" dirty="0" smtClean="0"/>
              <a:t>Η αγροτική δυναμικότητά της είναι πολύ αυξημένη αλλά ο συγκεκριμένος τομέας έχασε ένα σημαντικό μέρος των εργατικών του χεριών στον βωμό του εκσυγχρονισμού του. Όπως αρκετές ευρωπαϊκές χώρες, η ουγγρική οικονομία έχει </a:t>
            </a:r>
            <a:r>
              <a:rPr lang="el-GR" sz="1600" dirty="0" err="1" smtClean="0"/>
              <a:t>τριτογενοποιηθεί</a:t>
            </a:r>
            <a:r>
              <a:rPr lang="el-GR" sz="1600" dirty="0" smtClean="0"/>
              <a:t> σε σημαντικό βαθμό τα τελευταία χρόνια.</a:t>
            </a:r>
          </a:p>
          <a:p>
            <a:pPr marL="64008" indent="0">
              <a:lnSpc>
                <a:spcPct val="170000"/>
              </a:lnSpc>
              <a:buNone/>
            </a:pPr>
            <a:r>
              <a:rPr lang="el-GR" sz="1600" dirty="0" smtClean="0"/>
              <a:t> Η </a:t>
            </a:r>
            <a:r>
              <a:rPr lang="el-GR" sz="1600" dirty="0" smtClean="0">
                <a:hlinkClick r:id="rId2"/>
              </a:rPr>
              <a:t>Ουγγαρία</a:t>
            </a:r>
            <a:r>
              <a:rPr lang="el-GR" sz="1600" dirty="0" smtClean="0"/>
              <a:t>, τέλος, διακρίνεται στον τομέα της έρευνας και της τεχνολογικής καινοτομίας. Μετρά έναν μεγάλο αριθμό βραβείων Νόμπελ ανά κάτοικο και οι επιστημονικές ανταλλαγές της είναι υψηλού επιπέδου.</a:t>
            </a:r>
          </a:p>
          <a:p>
            <a:pPr>
              <a:lnSpc>
                <a:spcPct val="170000"/>
              </a:lnSpc>
            </a:pPr>
            <a:endParaRPr lang="el-GR" sz="1600" dirty="0"/>
          </a:p>
        </p:txBody>
      </p:sp>
      <p:pic>
        <p:nvPicPr>
          <p:cNvPr id="5" name="4 - Θέση περιεχομένου" descr="20171127_112852.jpg"/>
          <p:cNvPicPr>
            <a:picLocks noGrp="1" noChangeAspect="1"/>
          </p:cNvPicPr>
          <p:nvPr>
            <p:ph sz="half" idx="2"/>
          </p:nvPr>
        </p:nvPicPr>
        <p:blipFill>
          <a:blip r:embed="rId3" cstate="print"/>
          <a:stretch>
            <a:fillRect/>
          </a:stretch>
        </p:blipFill>
        <p:spPr>
          <a:xfrm rot="5400000">
            <a:off x="4648200" y="2849562"/>
            <a:ext cx="4038600" cy="227171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iterate type="lt">
                                    <p:tmPct val="0"/>
                                  </p:iterate>
                                  <p:childTnLst>
                                    <p:set>
                                      <p:cBhvr>
                                        <p:cTn id="21" dur="1" fill="hold">
                                          <p:stCondLst>
                                            <p:cond delay="0"/>
                                          </p:stCondLst>
                                        </p:cTn>
                                        <p:tgtEl>
                                          <p:spTgt spid="5"/>
                                        </p:tgtEl>
                                        <p:attrNameLst>
                                          <p:attrName>style.visibility</p:attrName>
                                        </p:attrNameLst>
                                      </p:cBhvr>
                                      <p:to>
                                        <p:strVal val="visible"/>
                                      </p:to>
                                    </p:set>
                                    <p:animEffect transition="in" filter="checkerboard(across)">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xit" presetSubtype="10" fill="hold" grpId="1" nodeType="clickEffect">
                                  <p:stCondLst>
                                    <p:cond delay="0"/>
                                  </p:stCondLst>
                                  <p:childTnLst>
                                    <p:animEffect transition="out" filter="checkerboard(across)">
                                      <p:cBhvr>
                                        <p:cTn id="26" dur="500"/>
                                        <p:tgtEl>
                                          <p:spTgt spid="2"/>
                                        </p:tgtEl>
                                      </p:cBhvr>
                                    </p:animEffect>
                                    <p:set>
                                      <p:cBhvr>
                                        <p:cTn id="27" dur="1" fill="hold">
                                          <p:stCondLst>
                                            <p:cond delay="499"/>
                                          </p:stCondLst>
                                        </p:cTn>
                                        <p:tgtEl>
                                          <p:spTgt spid="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55" presetClass="exit" presetSubtype="0" fill="hold" grpId="1" nodeType="clickEffect">
                                  <p:stCondLst>
                                    <p:cond delay="0"/>
                                  </p:stCondLst>
                                  <p:childTnLst>
                                    <p:anim calcmode="lin" valueType="num">
                                      <p:cBhvr>
                                        <p:cTn id="31" dur="1000"/>
                                        <p:tgtEl>
                                          <p:spTgt spid="3">
                                            <p:txEl>
                                              <p:pRg st="0" end="0"/>
                                            </p:txEl>
                                          </p:spTgt>
                                        </p:tgtEl>
                                        <p:attrNameLst>
                                          <p:attrName>ppt_w</p:attrName>
                                        </p:attrNameLst>
                                      </p:cBhvr>
                                      <p:tavLst>
                                        <p:tav tm="0">
                                          <p:val>
                                            <p:strVal val="ppt_w"/>
                                          </p:val>
                                        </p:tav>
                                        <p:tav tm="100000">
                                          <p:val>
                                            <p:strVal val="ppt_w*0.70"/>
                                          </p:val>
                                        </p:tav>
                                      </p:tavLst>
                                    </p:anim>
                                    <p:anim calcmode="lin" valueType="num">
                                      <p:cBhvr>
                                        <p:cTn id="32" dur="1000"/>
                                        <p:tgtEl>
                                          <p:spTgt spid="3">
                                            <p:txEl>
                                              <p:pRg st="0" end="0"/>
                                            </p:txEl>
                                          </p:spTgt>
                                        </p:tgtEl>
                                        <p:attrNameLst>
                                          <p:attrName>ppt_h</p:attrName>
                                        </p:attrNameLst>
                                      </p:cBhvr>
                                      <p:tavLst>
                                        <p:tav tm="0">
                                          <p:val>
                                            <p:strVal val="ppt_h"/>
                                          </p:val>
                                        </p:tav>
                                        <p:tav tm="100000">
                                          <p:val>
                                            <p:strVal val="ppt_h"/>
                                          </p:val>
                                        </p:tav>
                                      </p:tavLst>
                                    </p:anim>
                                    <p:animEffect transition="out" filter="fade">
                                      <p:cBhvr>
                                        <p:cTn id="33" dur="1000"/>
                                        <p:tgtEl>
                                          <p:spTgt spid="3">
                                            <p:txEl>
                                              <p:pRg st="0" end="0"/>
                                            </p:txEl>
                                          </p:spTgt>
                                        </p:tgtEl>
                                      </p:cBhvr>
                                    </p:animEffect>
                                    <p:set>
                                      <p:cBhvr>
                                        <p:cTn id="34"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55" presetClass="exit" presetSubtype="0" fill="hold" grpId="1" nodeType="clickEffect">
                                  <p:stCondLst>
                                    <p:cond delay="0"/>
                                  </p:stCondLst>
                                  <p:childTnLst>
                                    <p:anim calcmode="lin" valueType="num">
                                      <p:cBhvr>
                                        <p:cTn id="38" dur="1000"/>
                                        <p:tgtEl>
                                          <p:spTgt spid="3">
                                            <p:txEl>
                                              <p:pRg st="1" end="1"/>
                                            </p:txEl>
                                          </p:spTgt>
                                        </p:tgtEl>
                                        <p:attrNameLst>
                                          <p:attrName>ppt_w</p:attrName>
                                        </p:attrNameLst>
                                      </p:cBhvr>
                                      <p:tavLst>
                                        <p:tav tm="0">
                                          <p:val>
                                            <p:strVal val="ppt_w"/>
                                          </p:val>
                                        </p:tav>
                                        <p:tav tm="100000">
                                          <p:val>
                                            <p:strVal val="ppt_w*0.70"/>
                                          </p:val>
                                        </p:tav>
                                      </p:tavLst>
                                    </p:anim>
                                    <p:anim calcmode="lin" valueType="num">
                                      <p:cBhvr>
                                        <p:cTn id="39" dur="1000"/>
                                        <p:tgtEl>
                                          <p:spTgt spid="3">
                                            <p:txEl>
                                              <p:pRg st="1" end="1"/>
                                            </p:txEl>
                                          </p:spTgt>
                                        </p:tgtEl>
                                        <p:attrNameLst>
                                          <p:attrName>ppt_h</p:attrName>
                                        </p:attrNameLst>
                                      </p:cBhvr>
                                      <p:tavLst>
                                        <p:tav tm="0">
                                          <p:val>
                                            <p:strVal val="ppt_h"/>
                                          </p:val>
                                        </p:tav>
                                        <p:tav tm="100000">
                                          <p:val>
                                            <p:strVal val="ppt_h"/>
                                          </p:val>
                                        </p:tav>
                                      </p:tavLst>
                                    </p:anim>
                                    <p:animEffect transition="out" filter="fade">
                                      <p:cBhvr>
                                        <p:cTn id="40" dur="1000"/>
                                        <p:tgtEl>
                                          <p:spTgt spid="3">
                                            <p:txEl>
                                              <p:pRg st="1" end="1"/>
                                            </p:txEl>
                                          </p:spTgt>
                                        </p:tgtEl>
                                      </p:cBhvr>
                                    </p:animEffect>
                                    <p:set>
                                      <p:cBhvr>
                                        <p:cTn id="41" dur="1" fill="hold">
                                          <p:stCondLst>
                                            <p:cond delay="999"/>
                                          </p:stCondLst>
                                        </p:cTn>
                                        <p:tgtEl>
                                          <p:spTgt spid="3">
                                            <p:txEl>
                                              <p:pRg st="1" end="1"/>
                                            </p:txEl>
                                          </p:spTgt>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45" presetClass="exit" presetSubtype="0" fill="hold" nodeType="clickEffect">
                                  <p:stCondLst>
                                    <p:cond delay="0"/>
                                  </p:stCondLst>
                                  <p:iterate type="lt">
                                    <p:tmPct val="10000"/>
                                  </p:iterate>
                                  <p:childTnLst>
                                    <p:animEffect transition="out" filter="fade">
                                      <p:cBhvr>
                                        <p:cTn id="45" dur="2000"/>
                                        <p:tgtEl>
                                          <p:spTgt spid="5"/>
                                        </p:tgtEl>
                                      </p:cBhvr>
                                    </p:animEffect>
                                    <p:anim calcmode="lin" valueType="num">
                                      <p:cBhvr>
                                        <p:cTn id="46" dur="2000"/>
                                        <p:tgtEl>
                                          <p:spTgt spid="5"/>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47" dur="2000"/>
                                        <p:tgtEl>
                                          <p:spTgt spid="5"/>
                                        </p:tgtEl>
                                        <p:attrNameLst>
                                          <p:attrName>ppt_h</p:attrName>
                                        </p:attrNameLst>
                                      </p:cBhvr>
                                      <p:tavLst>
                                        <p:tav tm="0">
                                          <p:val>
                                            <p:strVal val="ppt_h"/>
                                          </p:val>
                                        </p:tav>
                                        <p:tav tm="100000">
                                          <p:val>
                                            <p:strVal val="ppt_h"/>
                                          </p:val>
                                        </p:tav>
                                      </p:tavLst>
                                    </p:anim>
                                    <p:set>
                                      <p:cBhvr>
                                        <p:cTn id="48"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Πηγές..</a:t>
            </a:r>
            <a:endParaRPr lang="el-GR" dirty="0"/>
          </a:p>
        </p:txBody>
      </p:sp>
      <p:sp>
        <p:nvSpPr>
          <p:cNvPr id="3" name="2 - Θέση περιεχομένου"/>
          <p:cNvSpPr>
            <a:spLocks noGrp="1"/>
          </p:cNvSpPr>
          <p:nvPr>
            <p:ph idx="1"/>
          </p:nvPr>
        </p:nvSpPr>
        <p:spPr/>
        <p:txBody>
          <a:bodyPr/>
          <a:lstStyle/>
          <a:p>
            <a:r>
              <a:rPr lang="en-US" dirty="0" smtClean="0"/>
              <a:t>https://el.wikipedia.org/wiki/%CE%9F%CF%85%CE%B3%CE%B3%CE%B1%CF%81%CE%AF%CE%B1</a:t>
            </a:r>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plus(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xit" presetSubtype="16" fill="hold" grpId="1" nodeType="clickEffect">
                                  <p:stCondLst>
                                    <p:cond delay="0"/>
                                  </p:stCondLst>
                                  <p:childTnLst>
                                    <p:animEffect transition="out" filter="box(in)">
                                      <p:cBhvr>
                                        <p:cTn id="16" dur="500"/>
                                        <p:tgtEl>
                                          <p:spTgt spid="2"/>
                                        </p:tgtEl>
                                      </p:cBhvr>
                                    </p:animEffect>
                                    <p:set>
                                      <p:cBhvr>
                                        <p:cTn id="17" dur="1" fill="hold">
                                          <p:stCondLst>
                                            <p:cond delay="499"/>
                                          </p:stCondLst>
                                        </p:cTn>
                                        <p:tgtEl>
                                          <p:spTgt spid="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55" presetClass="exit" presetSubtype="0" fill="hold" grpId="1" nodeType="clickEffect">
                                  <p:stCondLst>
                                    <p:cond delay="0"/>
                                  </p:stCondLst>
                                  <p:childTnLst>
                                    <p:anim calcmode="lin" valueType="num">
                                      <p:cBhvr>
                                        <p:cTn id="21" dur="1000"/>
                                        <p:tgtEl>
                                          <p:spTgt spid="3">
                                            <p:txEl>
                                              <p:pRg st="0" end="0"/>
                                            </p:txEl>
                                          </p:spTgt>
                                        </p:tgtEl>
                                        <p:attrNameLst>
                                          <p:attrName>ppt_w</p:attrName>
                                        </p:attrNameLst>
                                      </p:cBhvr>
                                      <p:tavLst>
                                        <p:tav tm="0">
                                          <p:val>
                                            <p:strVal val="ppt_w"/>
                                          </p:val>
                                        </p:tav>
                                        <p:tav tm="100000">
                                          <p:val>
                                            <p:strVal val="ppt_w*0.70"/>
                                          </p:val>
                                        </p:tav>
                                      </p:tavLst>
                                    </p:anim>
                                    <p:anim calcmode="lin" valueType="num">
                                      <p:cBhvr>
                                        <p:cTn id="22" dur="1000"/>
                                        <p:tgtEl>
                                          <p:spTgt spid="3">
                                            <p:txEl>
                                              <p:pRg st="0" end="0"/>
                                            </p:txEl>
                                          </p:spTgt>
                                        </p:tgtEl>
                                        <p:attrNameLst>
                                          <p:attrName>ppt_h</p:attrName>
                                        </p:attrNameLst>
                                      </p:cBhvr>
                                      <p:tavLst>
                                        <p:tav tm="0">
                                          <p:val>
                                            <p:strVal val="ppt_h"/>
                                          </p:val>
                                        </p:tav>
                                        <p:tav tm="100000">
                                          <p:val>
                                            <p:strVal val="ppt_h"/>
                                          </p:val>
                                        </p:tav>
                                      </p:tavLst>
                                    </p:anim>
                                    <p:animEffect transition="out" filter="fade">
                                      <p:cBhvr>
                                        <p:cTn id="23" dur="1000"/>
                                        <p:tgtEl>
                                          <p:spTgt spid="3">
                                            <p:txEl>
                                              <p:pRg st="0" end="0"/>
                                            </p:txEl>
                                          </p:spTgt>
                                        </p:tgtEl>
                                      </p:cBhvr>
                                    </p:animEffect>
                                    <p:set>
                                      <p:cBhvr>
                                        <p:cTn id="24"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Ζωντάνια">
  <a:themeElements>
    <a:clrScheme name="Ζωντάνια">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Ζωντάνια">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Ζωντάνια">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45</TotalTime>
  <Words>449</Words>
  <Application>Microsoft Office PowerPoint</Application>
  <PresentationFormat>Προβολή στην οθόνη (4:3)</PresentationFormat>
  <Paragraphs>18</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Ζωντάνια</vt:lpstr>
      <vt:lpstr>ΟΥΓΓΑΡΙΑ, μια χώρα της Ευρωπαϊκής Ένωσης</vt:lpstr>
      <vt:lpstr>Λίγα λόγια..</vt:lpstr>
      <vt:lpstr>Η ιστορία της</vt:lpstr>
      <vt:lpstr>Ο πολιτισμός της</vt:lpstr>
      <vt:lpstr>Ο πολιτισμός της</vt:lpstr>
      <vt:lpstr>Πηγές..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ΟΥΓΓΑΡΙΑ ,μια πόλη της Ευρώπης</dc:title>
  <dc:creator>rafaelia-nefeli</dc:creator>
  <cp:lastModifiedBy>User</cp:lastModifiedBy>
  <cp:revision>10</cp:revision>
  <dcterms:created xsi:type="dcterms:W3CDTF">2018-02-09T15:25:31Z</dcterms:created>
  <dcterms:modified xsi:type="dcterms:W3CDTF">2018-02-20T18:30:05Z</dcterms:modified>
</cp:coreProperties>
</file>