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docProps/core.xml" ContentType="application/vnd.openxmlformats-package.core-properties+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s/slide3.xml" ContentType="application/vnd.openxmlformats-officedocument.presentationml.slide+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Default Extension="tiff" ContentType="image/tiff"/>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6.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media/audio1.bin" ContentType="audio/unknown"/>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r:id="rId1"/>
  </p:sld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90" d="100"/>
          <a:sy n="90" d="100"/>
        </p:scale>
        <p:origin x="-872"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l-GR"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l-GR" smtClean="0"/>
              <a:t>Click to edit Master subtitle style</a:t>
            </a:r>
            <a:endParaRPr lang="en-US"/>
          </a:p>
        </p:txBody>
      </p:sp>
      <p:sp>
        <p:nvSpPr>
          <p:cNvPr id="4" name="Date Placeholder 3"/>
          <p:cNvSpPr>
            <a:spLocks noGrp="1"/>
          </p:cNvSpPr>
          <p:nvPr>
            <p:ph type="dt" sz="half" idx="10"/>
          </p:nvPr>
        </p:nvSpPr>
        <p:spPr/>
        <p:txBody>
          <a:bodyPr/>
          <a:lstStyle/>
          <a:p>
            <a:fld id="{C6B90898-8CEA-404F-B3C2-E5993341EE8A}" type="datetimeFigureOut">
              <a:rPr lang="en-US" smtClean="0"/>
              <a:pPr/>
              <a:t>1/28/18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026C550-C735-8F4C-B737-E913F110A40E}"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Date Placeholder 3"/>
          <p:cNvSpPr>
            <a:spLocks noGrp="1"/>
          </p:cNvSpPr>
          <p:nvPr>
            <p:ph type="dt" sz="half" idx="10"/>
          </p:nvPr>
        </p:nvSpPr>
        <p:spPr/>
        <p:txBody>
          <a:bodyPr/>
          <a:lstStyle/>
          <a:p>
            <a:fld id="{C6B90898-8CEA-404F-B3C2-E5993341EE8A}" type="datetimeFigureOut">
              <a:rPr lang="en-US" smtClean="0"/>
              <a:pPr/>
              <a:t>1/28/18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026C550-C735-8F4C-B737-E913F110A4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l-GR"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Date Placeholder 3"/>
          <p:cNvSpPr>
            <a:spLocks noGrp="1"/>
          </p:cNvSpPr>
          <p:nvPr>
            <p:ph type="dt" sz="half" idx="10"/>
          </p:nvPr>
        </p:nvSpPr>
        <p:spPr/>
        <p:txBody>
          <a:bodyPr/>
          <a:lstStyle/>
          <a:p>
            <a:fld id="{C6B90898-8CEA-404F-B3C2-E5993341EE8A}" type="datetimeFigureOut">
              <a:rPr lang="en-US" smtClean="0"/>
              <a:pPr/>
              <a:t>1/28/18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026C550-C735-8F4C-B737-E913F110A40E}"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Content Placeholder 2"/>
          <p:cNvSpPr>
            <a:spLocks noGrp="1"/>
          </p:cNvSpPr>
          <p:nvPr>
            <p:ph idx="1"/>
          </p:nvPr>
        </p:nvSpPr>
        <p:spPr/>
        <p:txBody>
          <a:body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Date Placeholder 3"/>
          <p:cNvSpPr>
            <a:spLocks noGrp="1"/>
          </p:cNvSpPr>
          <p:nvPr>
            <p:ph type="dt" sz="half" idx="10"/>
          </p:nvPr>
        </p:nvSpPr>
        <p:spPr/>
        <p:txBody>
          <a:bodyPr/>
          <a:lstStyle/>
          <a:p>
            <a:fld id="{C6B90898-8CEA-404F-B3C2-E5993341EE8A}" type="datetimeFigureOut">
              <a:rPr lang="en-US" smtClean="0"/>
              <a:pPr/>
              <a:t>1/28/18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026C550-C735-8F4C-B737-E913F110A40E}"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l-GR"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l-GR" smtClean="0"/>
              <a:t>Click to edit Master text styles</a:t>
            </a:r>
          </a:p>
        </p:txBody>
      </p:sp>
      <p:sp>
        <p:nvSpPr>
          <p:cNvPr id="4" name="Date Placeholder 3"/>
          <p:cNvSpPr>
            <a:spLocks noGrp="1"/>
          </p:cNvSpPr>
          <p:nvPr>
            <p:ph type="dt" sz="half" idx="10"/>
          </p:nvPr>
        </p:nvSpPr>
        <p:spPr/>
        <p:txBody>
          <a:bodyPr/>
          <a:lstStyle/>
          <a:p>
            <a:fld id="{C6B90898-8CEA-404F-B3C2-E5993341EE8A}" type="datetimeFigureOut">
              <a:rPr lang="en-US" smtClean="0"/>
              <a:pPr/>
              <a:t>1/28/18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026C550-C735-8F4C-B737-E913F110A40E}"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5" name="Date Placeholder 4"/>
          <p:cNvSpPr>
            <a:spLocks noGrp="1"/>
          </p:cNvSpPr>
          <p:nvPr>
            <p:ph type="dt" sz="half" idx="10"/>
          </p:nvPr>
        </p:nvSpPr>
        <p:spPr/>
        <p:txBody>
          <a:bodyPr/>
          <a:lstStyle/>
          <a:p>
            <a:fld id="{C6B90898-8CEA-404F-B3C2-E5993341EE8A}" type="datetimeFigureOut">
              <a:rPr lang="en-US" smtClean="0"/>
              <a:pPr/>
              <a:t>1/28/18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026C550-C735-8F4C-B737-E913F110A40E}"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l-GR"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7" name="Date Placeholder 6"/>
          <p:cNvSpPr>
            <a:spLocks noGrp="1"/>
          </p:cNvSpPr>
          <p:nvPr>
            <p:ph type="dt" sz="half" idx="10"/>
          </p:nvPr>
        </p:nvSpPr>
        <p:spPr/>
        <p:txBody>
          <a:bodyPr/>
          <a:lstStyle/>
          <a:p>
            <a:fld id="{C6B90898-8CEA-404F-B3C2-E5993341EE8A}" type="datetimeFigureOut">
              <a:rPr lang="en-US" smtClean="0"/>
              <a:pPr/>
              <a:t>1/28/18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026C550-C735-8F4C-B737-E913F110A40E}"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smtClean="0"/>
              <a:t>Click to edit Master title style</a:t>
            </a:r>
            <a:endParaRPr lang="en-US"/>
          </a:p>
        </p:txBody>
      </p:sp>
      <p:sp>
        <p:nvSpPr>
          <p:cNvPr id="3" name="Date Placeholder 2"/>
          <p:cNvSpPr>
            <a:spLocks noGrp="1"/>
          </p:cNvSpPr>
          <p:nvPr>
            <p:ph type="dt" sz="half" idx="10"/>
          </p:nvPr>
        </p:nvSpPr>
        <p:spPr/>
        <p:txBody>
          <a:bodyPr/>
          <a:lstStyle/>
          <a:p>
            <a:fld id="{C6B90898-8CEA-404F-B3C2-E5993341EE8A}" type="datetimeFigureOut">
              <a:rPr lang="en-US" smtClean="0"/>
              <a:pPr/>
              <a:t>1/28/18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026C550-C735-8F4C-B737-E913F110A40E}"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B90898-8CEA-404F-B3C2-E5993341EE8A}" type="datetimeFigureOut">
              <a:rPr lang="en-US" smtClean="0"/>
              <a:pPr/>
              <a:t>1/28/18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026C550-C735-8F4C-B737-E913F110A40E}"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l-GR"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l-GR" smtClean="0"/>
              <a:t>Click to edit Master text styles</a:t>
            </a:r>
          </a:p>
          <a:p>
            <a:pPr lvl="1"/>
            <a:r>
              <a:rPr lang="el-GR" smtClean="0"/>
              <a:t>Second level</a:t>
            </a:r>
          </a:p>
          <a:p>
            <a:pPr lvl="2"/>
            <a:r>
              <a:rPr lang="el-GR" smtClean="0"/>
              <a:t>Third level</a:t>
            </a:r>
          </a:p>
          <a:p>
            <a:pPr lvl="3"/>
            <a:r>
              <a:rPr lang="el-GR" smtClean="0"/>
              <a:t>Fourth level</a:t>
            </a:r>
          </a:p>
          <a:p>
            <a:pPr lvl="4"/>
            <a:r>
              <a:rPr lang="el-GR"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Click to edit Master text styles</a:t>
            </a:r>
          </a:p>
        </p:txBody>
      </p:sp>
      <p:sp>
        <p:nvSpPr>
          <p:cNvPr id="5" name="Date Placeholder 4"/>
          <p:cNvSpPr>
            <a:spLocks noGrp="1"/>
          </p:cNvSpPr>
          <p:nvPr>
            <p:ph type="dt" sz="half" idx="10"/>
          </p:nvPr>
        </p:nvSpPr>
        <p:spPr/>
        <p:txBody>
          <a:bodyPr/>
          <a:lstStyle/>
          <a:p>
            <a:fld id="{C6B90898-8CEA-404F-B3C2-E5993341EE8A}" type="datetimeFigureOut">
              <a:rPr lang="en-US" smtClean="0"/>
              <a:pPr/>
              <a:t>1/28/18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026C550-C735-8F4C-B737-E913F110A4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l-GR"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l-GR" smtClean="0"/>
              <a:t>Click to edit Master text styles</a:t>
            </a:r>
          </a:p>
        </p:txBody>
      </p:sp>
      <p:sp>
        <p:nvSpPr>
          <p:cNvPr id="5" name="Date Placeholder 4"/>
          <p:cNvSpPr>
            <a:spLocks noGrp="1"/>
          </p:cNvSpPr>
          <p:nvPr>
            <p:ph type="dt" sz="half" idx="10"/>
          </p:nvPr>
        </p:nvSpPr>
        <p:spPr/>
        <p:txBody>
          <a:bodyPr/>
          <a:lstStyle/>
          <a:p>
            <a:fld id="{C6B90898-8CEA-404F-B3C2-E5993341EE8A}" type="datetimeFigureOut">
              <a:rPr lang="en-US" smtClean="0"/>
              <a:pPr/>
              <a:t>1/28/18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026C550-C735-8F4C-B737-E913F110A4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6B90898-8CEA-404F-B3C2-E5993341EE8A}" type="datetimeFigureOut">
              <a:rPr lang="en-US" smtClean="0"/>
              <a:pPr/>
              <a:t>1/28/18</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026C550-C735-8F4C-B737-E913F110A4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photodentro.edu.gr/v/item/ds/8521/9345"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NEpJTxpRYpQ" TargetMode="External"/><Relationship Id="rId3" Type="http://schemas.openxmlformats.org/officeDocument/2006/relationships/image" Target="../media/image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eg"/><Relationship Id="rId3"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destinationcrete.gr/el/archaioi-chronoi/minoikos-politismos" TargetMode="External"/><Relationship Id="rId3"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audio" Target="../media/audio1.bin"/><Relationship Id="rId3" Type="http://schemas.openxmlformats.org/officeDocument/2006/relationships/image" Target="../media/image9.tiff"/></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8600"/>
            <a:ext cx="7772400" cy="1701800"/>
          </a:xfrm>
        </p:spPr>
        <p:txBody>
          <a:bodyPr>
            <a:normAutofit/>
          </a:bodyPr>
          <a:lstStyle/>
          <a:p>
            <a:r>
              <a:rPr lang="el-GR" sz="3200" b="1" i="1" dirty="0" smtClean="0">
                <a:solidFill>
                  <a:schemeClr val="tx2"/>
                </a:solidFill>
                <a:latin typeface="Times New Roman"/>
                <a:cs typeface="Times New Roman"/>
              </a:rPr>
              <a:t>Αξιολόγηση στην εμπλουτισμένη</a:t>
            </a:r>
            <a:r>
              <a:rPr lang="el-GR" sz="3200" dirty="0" smtClean="0">
                <a:solidFill>
                  <a:schemeClr val="tx2"/>
                </a:solidFill>
              </a:rPr>
              <a:t> </a:t>
            </a:r>
            <a:r>
              <a:rPr lang="el-GR" sz="3200" b="1" i="1" dirty="0" smtClean="0">
                <a:solidFill>
                  <a:schemeClr val="tx2"/>
                </a:solidFill>
                <a:latin typeface="Times New Roman"/>
                <a:cs typeface="Times New Roman"/>
              </a:rPr>
              <a:t>ενότητα του </a:t>
            </a:r>
            <a:r>
              <a:rPr lang="el-GR" sz="3200" b="1" i="1" dirty="0">
                <a:solidFill>
                  <a:schemeClr val="tx2"/>
                </a:solidFill>
                <a:latin typeface="Times New Roman"/>
                <a:cs typeface="Times New Roman"/>
              </a:rPr>
              <a:t>διαδραστικού </a:t>
            </a:r>
            <a:r>
              <a:rPr lang="el-GR" sz="3200" b="1" i="1" dirty="0" smtClean="0">
                <a:solidFill>
                  <a:schemeClr val="tx2"/>
                </a:solidFill>
                <a:latin typeface="Times New Roman"/>
                <a:cs typeface="Times New Roman"/>
              </a:rPr>
              <a:t>βιβλίου:</a:t>
            </a:r>
            <a:br>
              <a:rPr lang="el-GR" sz="3200" b="1" i="1" dirty="0" smtClean="0">
                <a:solidFill>
                  <a:schemeClr val="tx2"/>
                </a:solidFill>
                <a:latin typeface="Times New Roman"/>
                <a:cs typeface="Times New Roman"/>
              </a:rPr>
            </a:br>
            <a:r>
              <a:rPr lang="el-GR" sz="3200" b="1" i="1" dirty="0" smtClean="0">
                <a:solidFill>
                  <a:schemeClr val="tx2"/>
                </a:solidFill>
                <a:latin typeface="Times New Roman"/>
                <a:cs typeface="Times New Roman"/>
              </a:rPr>
              <a:t> «Το ανάκτορο της Κνωσού»</a:t>
            </a:r>
            <a:endParaRPr lang="en-US" sz="3200" b="1" i="1" dirty="0">
              <a:solidFill>
                <a:schemeClr val="tx2"/>
              </a:solidFill>
              <a:latin typeface="Times New Roman"/>
              <a:cs typeface="Times New Roman"/>
            </a:endParaRPr>
          </a:p>
        </p:txBody>
      </p:sp>
      <p:sp>
        <p:nvSpPr>
          <p:cNvPr id="3" name="Subtitle 2"/>
          <p:cNvSpPr>
            <a:spLocks noGrp="1"/>
          </p:cNvSpPr>
          <p:nvPr>
            <p:ph type="subTitle" idx="1"/>
          </p:nvPr>
        </p:nvSpPr>
        <p:spPr>
          <a:xfrm>
            <a:off x="457200" y="4495800"/>
            <a:ext cx="8686800" cy="1981200"/>
          </a:xfrm>
        </p:spPr>
        <p:txBody>
          <a:bodyPr>
            <a:normAutofit fontScale="92500" lnSpcReduction="20000"/>
          </a:bodyPr>
          <a:lstStyle/>
          <a:p>
            <a:pPr algn="l"/>
            <a:endParaRPr lang="el-GR" dirty="0" smtClean="0">
              <a:solidFill>
                <a:schemeClr val="tx1"/>
              </a:solidFill>
            </a:endParaRPr>
          </a:p>
          <a:p>
            <a:pPr algn="l"/>
            <a:endParaRPr lang="el-GR" dirty="0">
              <a:solidFill>
                <a:schemeClr val="tx1"/>
              </a:solidFill>
            </a:endParaRPr>
          </a:p>
          <a:p>
            <a:pPr algn="l"/>
            <a:r>
              <a:rPr lang="el-GR" sz="2400" i="1" dirty="0" smtClean="0">
                <a:solidFill>
                  <a:srgbClr val="800000"/>
                </a:solidFill>
              </a:rPr>
              <a:t>Ιστορία Γ’ </a:t>
            </a:r>
            <a:r>
              <a:rPr lang="el-GR" sz="2400" i="1" dirty="0" smtClean="0">
                <a:solidFill>
                  <a:srgbClr val="800000"/>
                </a:solidFill>
              </a:rPr>
              <a:t>Δημοτικού								</a:t>
            </a:r>
          </a:p>
          <a:p>
            <a:pPr algn="l"/>
            <a:r>
              <a:rPr lang="el-GR" sz="2400" i="1" dirty="0" smtClean="0">
                <a:solidFill>
                  <a:srgbClr val="800000"/>
                </a:solidFill>
              </a:rPr>
              <a:t>Ενότητα 9: «Ο Μινωικός Πολιτισμός</a:t>
            </a:r>
            <a:r>
              <a:rPr lang="el-GR" sz="2400" i="1" dirty="0" smtClean="0">
                <a:solidFill>
                  <a:srgbClr val="800000"/>
                </a:solidFill>
              </a:rPr>
              <a:t>»</a:t>
            </a:r>
          </a:p>
          <a:p>
            <a:pPr algn="l"/>
            <a:r>
              <a:rPr lang="el-GR" sz="2400" i="1" dirty="0" smtClean="0">
                <a:solidFill>
                  <a:srgbClr val="800000"/>
                </a:solidFill>
              </a:rPr>
              <a:t>Βιβλίο μαθητή, σελίδες:117-119			          		Αγγελ</a:t>
            </a:r>
            <a:r>
              <a:rPr lang="el-GR" sz="2400" i="1" dirty="0" smtClean="0">
                <a:solidFill>
                  <a:srgbClr val="800000"/>
                </a:solidFill>
              </a:rPr>
              <a:t>ή Μαργαρίτα</a:t>
            </a:r>
            <a:endParaRPr lang="en-US" sz="2400" i="1" dirty="0">
              <a:solidFill>
                <a:srgbClr val="800000"/>
              </a:solidFill>
            </a:endParaRPr>
          </a:p>
        </p:txBody>
      </p:sp>
      <p:pic>
        <p:nvPicPr>
          <p:cNvPr id="4" name="Picture 3"/>
          <p:cNvPicPr>
            <a:picLocks noChangeAspect="1"/>
          </p:cNvPicPr>
          <p:nvPr/>
        </p:nvPicPr>
        <p:blipFill>
          <a:blip r:embed="rId2"/>
          <a:stretch>
            <a:fillRect/>
          </a:stretch>
        </p:blipFill>
        <p:spPr>
          <a:xfrm>
            <a:off x="1828800" y="1930400"/>
            <a:ext cx="5562600" cy="3175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4400"/>
                            </p:stCondLst>
                            <p:childTnLst>
                              <p:par>
                                <p:cTn id="9" presetID="10"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2000"/>
                                        <p:tgtEl>
                                          <p:spTgt spid="4"/>
                                        </p:tgtEl>
                                      </p:cBhvr>
                                    </p:animEffect>
                                  </p:childTnLst>
                                </p:cTn>
                              </p:par>
                            </p:childTnLst>
                          </p:cTn>
                        </p:par>
                        <p:par>
                          <p:cTn id="12" fill="hold">
                            <p:stCondLst>
                              <p:cond delay="6400"/>
                            </p:stCondLst>
                            <p:childTnLst>
                              <p:par>
                                <p:cTn id="13" presetID="37" presetClass="entr" presetSubtype="0" fill="hold" grpId="0"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par>
                          <p:cTn id="19" fill="hold">
                            <p:stCondLst>
                              <p:cond delay="7400"/>
                            </p:stCondLst>
                            <p:childTnLst>
                              <p:par>
                                <p:cTn id="20" presetID="37" presetClass="entr" presetSubtype="0" fill="hold" grpId="0" nodeType="after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par>
                          <p:cTn id="26" fill="hold">
                            <p:stCondLst>
                              <p:cond delay="8400"/>
                            </p:stCondLst>
                            <p:childTnLst>
                              <p:par>
                                <p:cTn id="27" presetID="37" presetClass="entr" presetSubtype="0" fill="hold" grpId="0"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b="1" dirty="0" smtClean="0">
                <a:solidFill>
                  <a:schemeClr val="tx2"/>
                </a:solidFill>
              </a:rPr>
              <a:t>Το κείμενο ως ψηφιακό εργαλείο</a:t>
            </a:r>
            <a:endParaRPr lang="en-US" sz="3600" b="1" dirty="0">
              <a:solidFill>
                <a:schemeClr val="tx2"/>
              </a:solidFill>
            </a:endParaRPr>
          </a:p>
        </p:txBody>
      </p:sp>
      <p:sp>
        <p:nvSpPr>
          <p:cNvPr id="3" name="Content Placeholder 2"/>
          <p:cNvSpPr>
            <a:spLocks noGrp="1"/>
          </p:cNvSpPr>
          <p:nvPr>
            <p:ph idx="1"/>
          </p:nvPr>
        </p:nvSpPr>
        <p:spPr/>
        <p:txBody>
          <a:bodyPr>
            <a:normAutofit fontScale="92500" lnSpcReduction="10000"/>
          </a:bodyPr>
          <a:lstStyle/>
          <a:p>
            <a:r>
              <a:rPr lang="el-GR" dirty="0" smtClean="0">
                <a:solidFill>
                  <a:schemeClr val="accent2">
                    <a:lumMod val="50000"/>
                  </a:schemeClr>
                </a:solidFill>
              </a:rPr>
              <a:t>Ο Μινωικός πολιτισμός και το παράδειγμά του στην ιστορία της αρχαίας Ελλάδας αποτελεί αντικείμενο έρευνας, διερεύνησης και σχολιασμού από τους μαθητές, ακόμη και της συγκεκριμένης ηλικιακής ομάδας.</a:t>
            </a:r>
          </a:p>
          <a:p>
            <a:r>
              <a:rPr lang="el-GR" dirty="0">
                <a:solidFill>
                  <a:schemeClr val="accent2">
                    <a:lumMod val="50000"/>
                  </a:schemeClr>
                </a:solidFill>
              </a:rPr>
              <a:t>Τ</a:t>
            </a:r>
            <a:r>
              <a:rPr lang="el-GR" dirty="0" smtClean="0">
                <a:solidFill>
                  <a:schemeClr val="accent2">
                    <a:lumMod val="50000"/>
                  </a:schemeClr>
                </a:solidFill>
              </a:rPr>
              <a:t>ο εμπλουτισμένο διαδραστικό κειμενικό υλικό, θα μπορούσε να είναι πλούσιο σε παραπομπές και υπερσυνδέσεις, ώστε οι μαθητές να «περιηγηθούν» και να αισθανθούν τη Μινωική υπεροχή.</a:t>
            </a:r>
            <a:endParaRPr lang="en-US" dirty="0">
              <a:solidFill>
                <a:schemeClr val="accent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iterate type="wd">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17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childTnLst>
                                </p:cTn>
                              </p:par>
                            </p:childTnLst>
                          </p:cTn>
                        </p:par>
                        <p:par>
                          <p:cTn id="12" fill="hold">
                            <p:stCondLst>
                              <p:cond delay="27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364163"/>
          </a:xfrm>
        </p:spPr>
        <p:txBody>
          <a:bodyPr>
            <a:normAutofit/>
          </a:bodyPr>
          <a:lstStyle/>
          <a:p>
            <a:r>
              <a:rPr lang="el-GR" i="1" dirty="0" smtClean="0">
                <a:solidFill>
                  <a:srgbClr val="632523"/>
                </a:solidFill>
              </a:rPr>
              <a:t>Στην ψηφιακή μορφή, το κείμενο δεν παρουσιάζει καμία αλλαγή, ως προς τις πληροφορίες ή τις συνδέσεις του με πηγές πληροφόρησης.</a:t>
            </a:r>
          </a:p>
          <a:p>
            <a:r>
              <a:rPr lang="el-GR" i="1" dirty="0" smtClean="0">
                <a:solidFill>
                  <a:srgbClr val="632523"/>
                </a:solidFill>
              </a:rPr>
              <a:t>Στο τέλος του </a:t>
            </a:r>
            <a:r>
              <a:rPr lang="el-GR" i="1" dirty="0" smtClean="0">
                <a:solidFill>
                  <a:srgbClr val="632523"/>
                </a:solidFill>
              </a:rPr>
              <a:t>κειμένου μ</a:t>
            </a:r>
            <a:r>
              <a:rPr lang="el-GR" i="1" dirty="0" smtClean="0">
                <a:solidFill>
                  <a:srgbClr val="632523"/>
                </a:solidFill>
              </a:rPr>
              <a:t>όνο,</a:t>
            </a:r>
            <a:r>
              <a:rPr lang="el-GR" i="1" dirty="0" smtClean="0">
                <a:solidFill>
                  <a:srgbClr val="632523"/>
                </a:solidFill>
              </a:rPr>
              <a:t> </a:t>
            </a:r>
            <a:r>
              <a:rPr lang="el-GR" i="1" dirty="0" smtClean="0">
                <a:solidFill>
                  <a:srgbClr val="632523"/>
                </a:solidFill>
              </a:rPr>
              <a:t>υπάρχει η υπερσύνδεση με το </a:t>
            </a:r>
            <a:r>
              <a:rPr lang="el-GR" i="1" dirty="0" smtClean="0">
                <a:solidFill>
                  <a:srgbClr val="632523"/>
                </a:solidFill>
                <a:hlinkClick r:id="rId2"/>
                <a:hlinkMouseOver r:id="rId2"/>
              </a:rPr>
              <a:t>«δαχτυλίδι του Μίνωα»</a:t>
            </a:r>
            <a:r>
              <a:rPr lang="el-GR" i="1" dirty="0" smtClean="0">
                <a:solidFill>
                  <a:srgbClr val="632523"/>
                </a:solidFill>
              </a:rPr>
              <a:t>, ως εικόνα και ανάλυση σε παιγνιώδη μορφή των αναπαραστάσεών του.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grpId="1"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build="p"/>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62000"/>
          </a:xfrm>
        </p:spPr>
        <p:txBody>
          <a:bodyPr/>
          <a:lstStyle/>
          <a:p>
            <a:r>
              <a:rPr lang="el-GR" dirty="0" smtClean="0">
                <a:solidFill>
                  <a:schemeClr val="tx2"/>
                </a:solidFill>
              </a:rPr>
              <a:t>Η αξιοποίηση της εικόνας</a:t>
            </a:r>
            <a:endParaRPr lang="en-US" dirty="0">
              <a:solidFill>
                <a:schemeClr val="tx2"/>
              </a:solidFill>
            </a:endParaRPr>
          </a:p>
        </p:txBody>
      </p:sp>
      <p:sp>
        <p:nvSpPr>
          <p:cNvPr id="3" name="Content Placeholder 2"/>
          <p:cNvSpPr>
            <a:spLocks noGrp="1"/>
          </p:cNvSpPr>
          <p:nvPr>
            <p:ph idx="1"/>
          </p:nvPr>
        </p:nvSpPr>
        <p:spPr>
          <a:xfrm>
            <a:off x="444500" y="762000"/>
            <a:ext cx="8229600" cy="4985079"/>
          </a:xfrm>
        </p:spPr>
        <p:txBody>
          <a:bodyPr/>
          <a:lstStyle/>
          <a:p>
            <a:r>
              <a:rPr lang="el-GR" dirty="0" smtClean="0">
                <a:solidFill>
                  <a:srgbClr val="800000"/>
                </a:solidFill>
              </a:rPr>
              <a:t>Το ψηφιακό κείμενο συνοδεύεται εύστοχα από τέσσερις εικόνες, ενδεικτικές του πολιτισμού που μελετάται.</a:t>
            </a:r>
          </a:p>
          <a:p>
            <a:r>
              <a:rPr lang="el-GR" dirty="0" smtClean="0"/>
              <a:t> </a:t>
            </a:r>
            <a:endParaRPr lang="en-US" dirty="0"/>
          </a:p>
        </p:txBody>
      </p:sp>
      <p:pic>
        <p:nvPicPr>
          <p:cNvPr id="4" name="Picture 3" descr="χαρτης"/>
          <p:cNvPicPr>
            <a:picLocks noChangeAspect="1"/>
          </p:cNvPicPr>
          <p:nvPr/>
        </p:nvPicPr>
        <p:blipFill>
          <a:blip r:embed="rId2"/>
          <a:stretch>
            <a:fillRect/>
          </a:stretch>
        </p:blipFill>
        <p:spPr>
          <a:xfrm>
            <a:off x="444500" y="2765522"/>
            <a:ext cx="3975100" cy="1437152"/>
          </a:xfrm>
          <a:prstGeom prst="rect">
            <a:avLst/>
          </a:prstGeom>
        </p:spPr>
      </p:pic>
      <p:pic>
        <p:nvPicPr>
          <p:cNvPr id="5" name="Picture 4" descr="ανακτορο"/>
          <p:cNvPicPr>
            <a:picLocks noChangeAspect="1"/>
          </p:cNvPicPr>
          <p:nvPr/>
        </p:nvPicPr>
        <p:blipFill>
          <a:blip r:embed="rId3"/>
          <a:stretch>
            <a:fillRect/>
          </a:stretch>
        </p:blipFill>
        <p:spPr>
          <a:xfrm>
            <a:off x="5702300" y="2299896"/>
            <a:ext cx="2971800" cy="1902778"/>
          </a:xfrm>
          <a:prstGeom prst="rect">
            <a:avLst/>
          </a:prstGeom>
        </p:spPr>
      </p:pic>
      <p:pic>
        <p:nvPicPr>
          <p:cNvPr id="6" name="Picture 5" descr="θρονος βασιλιά"/>
          <p:cNvPicPr>
            <a:picLocks noChangeAspect="1"/>
          </p:cNvPicPr>
          <p:nvPr/>
        </p:nvPicPr>
        <p:blipFill>
          <a:blip r:embed="rId4"/>
          <a:stretch>
            <a:fillRect/>
          </a:stretch>
        </p:blipFill>
        <p:spPr>
          <a:xfrm>
            <a:off x="444500" y="4202674"/>
            <a:ext cx="2895599" cy="2189700"/>
          </a:xfrm>
          <a:prstGeom prst="rect">
            <a:avLst/>
          </a:prstGeom>
        </p:spPr>
      </p:pic>
      <p:pic>
        <p:nvPicPr>
          <p:cNvPr id="7" name="Picture 6" descr="απομεινάρια"/>
          <p:cNvPicPr>
            <a:picLocks noChangeAspect="1"/>
          </p:cNvPicPr>
          <p:nvPr/>
        </p:nvPicPr>
        <p:blipFill>
          <a:blip r:embed="rId5"/>
          <a:stretch>
            <a:fillRect/>
          </a:stretch>
        </p:blipFill>
        <p:spPr>
          <a:xfrm>
            <a:off x="4419600" y="4425527"/>
            <a:ext cx="3962400" cy="243247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4" nodeType="afterEffect">
                                  <p:stCondLst>
                                    <p:cond delay="1000"/>
                                  </p:stCondLst>
                                  <p:iterate type="lt">
                                    <p:tmPct val="0"/>
                                  </p:iterate>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1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1000"/>
                                        <p:tgtEl>
                                          <p:spTgt spid="3">
                                            <p:txEl>
                                              <p:pRg st="0" end="0"/>
                                            </p:txEl>
                                          </p:spTgt>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childTnLst>
                                </p:cTn>
                              </p:par>
                            </p:childTnLst>
                          </p:cTn>
                        </p:par>
                        <p:par>
                          <p:cTn id="16" fill="hold">
                            <p:stCondLst>
                              <p:cond delay="3500"/>
                            </p:stCondLst>
                            <p:childTnLst>
                              <p:par>
                                <p:cTn id="17" presetID="12" presetClass="entr" presetSubtype="4"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slide(fromBottom)">
                                      <p:cBhvr>
                                        <p:cTn id="19" dur="500"/>
                                        <p:tgtEl>
                                          <p:spTgt spid="4"/>
                                        </p:tgtEl>
                                      </p:cBhvr>
                                    </p:animEffect>
                                  </p:childTnLst>
                                </p:cTn>
                              </p:par>
                            </p:childTnLst>
                          </p:cTn>
                        </p:par>
                        <p:par>
                          <p:cTn id="20" fill="hold">
                            <p:stCondLst>
                              <p:cond delay="4000"/>
                            </p:stCondLst>
                            <p:childTnLst>
                              <p:par>
                                <p:cTn id="21" presetID="12" presetClass="entr" presetSubtype="2"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slide(fromRight)">
                                      <p:cBhvr>
                                        <p:cTn id="23" dur="500"/>
                                        <p:tgtEl>
                                          <p:spTgt spid="5"/>
                                        </p:tgtEl>
                                      </p:cBhvr>
                                    </p:animEffect>
                                  </p:childTnLst>
                                </p:cTn>
                              </p:par>
                            </p:childTnLst>
                          </p:cTn>
                        </p:par>
                        <p:par>
                          <p:cTn id="24" fill="hold">
                            <p:stCondLst>
                              <p:cond delay="4500"/>
                            </p:stCondLst>
                            <p:childTnLst>
                              <p:par>
                                <p:cTn id="25" presetID="12" presetClass="entr" presetSubtype="4" fill="hold"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slide(fromBottom)">
                                      <p:cBhvr>
                                        <p:cTn id="27" dur="500"/>
                                        <p:tgtEl>
                                          <p:spTgt spid="6"/>
                                        </p:tgtEl>
                                      </p:cBhvr>
                                    </p:animEffect>
                                  </p:childTnLst>
                                </p:cTn>
                              </p:par>
                            </p:childTnLst>
                          </p:cTn>
                        </p:par>
                        <p:par>
                          <p:cTn id="28" fill="hold">
                            <p:stCondLst>
                              <p:cond delay="5000"/>
                            </p:stCondLst>
                            <p:childTnLst>
                              <p:par>
                                <p:cTn id="29" presetID="12" presetClass="entr" presetSubtype="2"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slide(fromRight)">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4"/>
      <p:bldP spid="3" grpId="0" build="p"/>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l-GR" sz="3600" dirty="0" smtClean="0">
                <a:solidFill>
                  <a:srgbClr val="1F497D"/>
                </a:solidFill>
                <a:latin typeface="Times New Roman"/>
                <a:cs typeface="Times New Roman"/>
              </a:rPr>
              <a:t>Η εικόνα ως πηγή αναζήτησης πληροφορίας</a:t>
            </a:r>
            <a:endParaRPr lang="en-US" sz="3600" dirty="0">
              <a:solidFill>
                <a:srgbClr val="1F497D"/>
              </a:solidFill>
              <a:latin typeface="Times New Roman"/>
              <a:cs typeface="Times New Roman"/>
            </a:endParaRPr>
          </a:p>
        </p:txBody>
      </p:sp>
      <p:sp>
        <p:nvSpPr>
          <p:cNvPr id="3" name="Content Placeholder 2"/>
          <p:cNvSpPr>
            <a:spLocks noGrp="1"/>
          </p:cNvSpPr>
          <p:nvPr>
            <p:ph idx="1"/>
          </p:nvPr>
        </p:nvSpPr>
        <p:spPr>
          <a:xfrm>
            <a:off x="457200" y="1417638"/>
            <a:ext cx="8229600" cy="4708525"/>
          </a:xfrm>
        </p:spPr>
        <p:txBody>
          <a:bodyPr/>
          <a:lstStyle/>
          <a:p>
            <a:r>
              <a:rPr lang="el-GR" dirty="0" smtClean="0">
                <a:solidFill>
                  <a:srgbClr val="800000"/>
                </a:solidFill>
              </a:rPr>
              <a:t>Η εικόνα με την αναπαράσταση του δαιδαλώδους ανακτόρου της Κνωσού, μπορεί να υποστηριχτεί με υπερσύνδεση σε εικονική περιήγηση του χώρου.</a:t>
            </a:r>
          </a:p>
          <a:p>
            <a:endParaRPr lang="en-US" dirty="0">
              <a:solidFill>
                <a:srgbClr val="800000"/>
              </a:solidFill>
            </a:endParaRPr>
          </a:p>
        </p:txBody>
      </p:sp>
      <p:pic>
        <p:nvPicPr>
          <p:cNvPr id="4" name="Picture 3" descr="ανακτορο">
            <a:hlinkClick r:id="rId2"/>
          </p:cNvPr>
          <p:cNvPicPr>
            <a:picLocks noChangeAspect="1"/>
          </p:cNvPicPr>
          <p:nvPr/>
        </p:nvPicPr>
        <p:blipFill>
          <a:blip r:embed="rId3"/>
          <a:stretch>
            <a:fillRect/>
          </a:stretch>
        </p:blipFill>
        <p:spPr>
          <a:xfrm>
            <a:off x="1447800" y="3657600"/>
            <a:ext cx="6248400" cy="28511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1500"/>
                            </p:stCondLst>
                            <p:childTnLst>
                              <p:par>
                                <p:cTn id="9" presetID="10" presetClass="entr" presetSubtype="0" fill="hold" grpId="0" nodeType="afterEffect">
                                  <p:stCondLst>
                                    <p:cond delay="100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3000"/>
                            </p:stCondLst>
                            <p:childTnLst>
                              <p:par>
                                <p:cTn id="13" presetID="37"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1000"/>
                                        <p:tgtEl>
                                          <p:spTgt spid="4"/>
                                        </p:tgtEl>
                                      </p:cBhvr>
                                    </p:animEffect>
                                    <p:anim calcmode="lin" valueType="num">
                                      <p:cBhvr>
                                        <p:cTn id="16" dur="1000" fill="hold"/>
                                        <p:tgtEl>
                                          <p:spTgt spid="4"/>
                                        </p:tgtEl>
                                        <p:attrNameLst>
                                          <p:attrName>ppt_x</p:attrName>
                                        </p:attrNameLst>
                                      </p:cBhvr>
                                      <p:tavLst>
                                        <p:tav tm="0">
                                          <p:val>
                                            <p:strVal val="#ppt_x"/>
                                          </p:val>
                                        </p:tav>
                                        <p:tav tm="100000">
                                          <p:val>
                                            <p:strVal val="#ppt_x"/>
                                          </p:val>
                                        </p:tav>
                                      </p:tavLst>
                                    </p:anim>
                                    <p:anim calcmode="lin" valueType="num">
                                      <p:cBhvr>
                                        <p:cTn id="17" dur="900" decel="100000" fill="hold"/>
                                        <p:tgtEl>
                                          <p:spTgt spid="4"/>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4525963"/>
          </a:xfrm>
        </p:spPr>
        <p:txBody>
          <a:bodyPr/>
          <a:lstStyle/>
          <a:p>
            <a:r>
              <a:rPr lang="el-GR" i="1" dirty="0" smtClean="0">
                <a:solidFill>
                  <a:srgbClr val="800000"/>
                </a:solidFill>
              </a:rPr>
              <a:t>Ανάδειξη του «διπλού πέλεκυ», ως </a:t>
            </a:r>
            <a:r>
              <a:rPr lang="el-GR" i="1" dirty="0" smtClean="0">
                <a:solidFill>
                  <a:srgbClr val="800000"/>
                </a:solidFill>
              </a:rPr>
              <a:t>συμβ</a:t>
            </a:r>
            <a:r>
              <a:rPr lang="el-GR" i="1" dirty="0" smtClean="0">
                <a:solidFill>
                  <a:srgbClr val="800000"/>
                </a:solidFill>
              </a:rPr>
              <a:t>όλου</a:t>
            </a:r>
            <a:r>
              <a:rPr lang="el-GR" i="1" dirty="0" smtClean="0">
                <a:solidFill>
                  <a:srgbClr val="800000"/>
                </a:solidFill>
              </a:rPr>
              <a:t> </a:t>
            </a:r>
            <a:r>
              <a:rPr lang="el-GR" i="1" dirty="0" smtClean="0">
                <a:solidFill>
                  <a:srgbClr val="800000"/>
                </a:solidFill>
              </a:rPr>
              <a:t>της Μινωικής Κρήτης.</a:t>
            </a:r>
          </a:p>
          <a:p>
            <a:endParaRPr lang="el-GR" dirty="0" smtClean="0"/>
          </a:p>
          <a:p>
            <a:endParaRPr lang="en-US" dirty="0"/>
          </a:p>
        </p:txBody>
      </p:sp>
      <p:pic>
        <p:nvPicPr>
          <p:cNvPr id="4" name="Picture 3" descr="διπλός πέλεκυς"/>
          <p:cNvPicPr>
            <a:picLocks noChangeAspect="1"/>
          </p:cNvPicPr>
          <p:nvPr/>
        </p:nvPicPr>
        <p:blipFill>
          <a:blip r:embed="rId2"/>
          <a:stretch>
            <a:fillRect/>
          </a:stretch>
        </p:blipFill>
        <p:spPr>
          <a:xfrm>
            <a:off x="1066800" y="2362200"/>
            <a:ext cx="2744594" cy="3409950"/>
          </a:xfrm>
          <a:prstGeom prst="rect">
            <a:avLst/>
          </a:prstGeom>
        </p:spPr>
      </p:pic>
      <p:pic>
        <p:nvPicPr>
          <p:cNvPr id="5" name="Picture 4" descr="πέλεκυς - κέρατα ταύρου"/>
          <p:cNvPicPr>
            <a:picLocks noChangeAspect="1"/>
          </p:cNvPicPr>
          <p:nvPr/>
        </p:nvPicPr>
        <p:blipFill>
          <a:blip r:embed="rId3"/>
          <a:stretch>
            <a:fillRect/>
          </a:stretch>
        </p:blipFill>
        <p:spPr>
          <a:xfrm>
            <a:off x="4953000" y="2362200"/>
            <a:ext cx="2857500" cy="340995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Autofit/>
          </a:bodyPr>
          <a:lstStyle/>
          <a:p>
            <a:r>
              <a:rPr lang="el-GR" sz="3600" dirty="0" smtClean="0">
                <a:solidFill>
                  <a:schemeClr val="tx2"/>
                </a:solidFill>
              </a:rPr>
              <a:t>Σύνδεση των δραστηριοτήτων εμπέδωσης με το υλικό των πηγών</a:t>
            </a:r>
            <a:endParaRPr lang="en-US" sz="3600" dirty="0">
              <a:solidFill>
                <a:schemeClr val="tx2"/>
              </a:solidFill>
            </a:endParaRPr>
          </a:p>
        </p:txBody>
      </p:sp>
      <p:sp>
        <p:nvSpPr>
          <p:cNvPr id="3" name="Content Placeholder 2"/>
          <p:cNvSpPr>
            <a:spLocks noGrp="1"/>
          </p:cNvSpPr>
          <p:nvPr>
            <p:ph idx="1"/>
          </p:nvPr>
        </p:nvSpPr>
        <p:spPr>
          <a:xfrm>
            <a:off x="457200" y="1392555"/>
            <a:ext cx="8229600" cy="5257800"/>
          </a:xfrm>
        </p:spPr>
        <p:txBody>
          <a:bodyPr/>
          <a:lstStyle/>
          <a:p>
            <a:r>
              <a:rPr lang="el-GR" dirty="0" smtClean="0">
                <a:solidFill>
                  <a:srgbClr val="800000"/>
                </a:solidFill>
              </a:rPr>
              <a:t>Η τελευταία εικόνα-παραπομπή σε πηγή, αναφέρεται στην κοινωνική θέση των Μινωιτών εμπόρων. Αναντίστοιχα, η ερώτηση εμπέδωσης</a:t>
            </a:r>
            <a:r>
              <a:rPr lang="el-GR" sz="2800" dirty="0" smtClean="0">
                <a:solidFill>
                  <a:srgbClr val="800000"/>
                </a:solidFill>
              </a:rPr>
              <a:t>, </a:t>
            </a:r>
            <a:r>
              <a:rPr lang="el-GR" dirty="0" smtClean="0">
                <a:solidFill>
                  <a:srgbClr val="800000"/>
                </a:solidFill>
              </a:rPr>
              <a:t>εστιάζει στο οπτικό υλικό </a:t>
            </a:r>
            <a:r>
              <a:rPr lang="en-US" sz="2800" dirty="0" smtClean="0">
                <a:solidFill>
                  <a:srgbClr val="800000"/>
                </a:solidFill>
              </a:rPr>
              <a:t>(</a:t>
            </a:r>
            <a:r>
              <a:rPr lang="el-GR" sz="2800" dirty="0" smtClean="0">
                <a:solidFill>
                  <a:srgbClr val="800000"/>
                </a:solidFill>
              </a:rPr>
              <a:t>ερώτ.3).</a:t>
            </a:r>
          </a:p>
          <a:p>
            <a:r>
              <a:rPr lang="el-GR" dirty="0" smtClean="0">
                <a:solidFill>
                  <a:srgbClr val="800000"/>
                </a:solidFill>
              </a:rPr>
              <a:t>Δυνατότητα περαιτέρω αξιοποίησης της πηγής</a:t>
            </a:r>
            <a:r>
              <a:rPr lang="en-US" dirty="0" smtClean="0">
                <a:solidFill>
                  <a:srgbClr val="800000"/>
                </a:solidFill>
              </a:rPr>
              <a:t>.</a:t>
            </a:r>
            <a:endParaRPr lang="el-GR" dirty="0" smtClean="0">
              <a:solidFill>
                <a:srgbClr val="800000"/>
              </a:solidFill>
            </a:endParaRPr>
          </a:p>
          <a:p>
            <a:r>
              <a:rPr lang="el-GR" sz="2800" dirty="0" smtClean="0">
                <a:solidFill>
                  <a:schemeClr val="tx2"/>
                </a:solidFill>
                <a:hlinkClick r:id="rId2"/>
                <a:hlinkMouseOver r:id="rId2"/>
              </a:rPr>
              <a:t> http://www.destinationcrete.gr/el/archaoi-chronoi/minoikos-politis</a:t>
            </a:r>
            <a:r>
              <a:rPr lang="el-GR" sz="2800" dirty="0" smtClean="0">
                <a:solidFill>
                  <a:srgbClr val="1F497D"/>
                </a:solidFill>
                <a:hlinkClick r:id="rId2"/>
                <a:hlinkMouseOver r:id="rId2"/>
              </a:rPr>
              <a:t>mos</a:t>
            </a:r>
            <a:endParaRPr lang="el-GR" sz="2800" dirty="0" smtClean="0">
              <a:solidFill>
                <a:srgbClr val="1F497D"/>
              </a:solidFill>
            </a:endParaRPr>
          </a:p>
          <a:p>
            <a:endParaRPr lang="en-US" dirty="0">
              <a:solidFill>
                <a:srgbClr val="800000"/>
              </a:solidFill>
            </a:endParaRPr>
          </a:p>
        </p:txBody>
      </p:sp>
      <p:pic>
        <p:nvPicPr>
          <p:cNvPr id="4" name="Picture 3" descr="πιθ..jpg"/>
          <p:cNvPicPr>
            <a:picLocks noChangeAspect="1"/>
          </p:cNvPicPr>
          <p:nvPr/>
        </p:nvPicPr>
        <p:blipFill>
          <a:blip r:embed="rId3"/>
          <a:stretch>
            <a:fillRect/>
          </a:stretch>
        </p:blipFill>
        <p:spPr>
          <a:xfrm>
            <a:off x="6002258" y="4953000"/>
            <a:ext cx="2684542" cy="169735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1"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10" presetClass="entr" presetSubtype="0" fill="hold" grpId="1"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par>
                          <p:cTn id="16" fill="hold">
                            <p:stCondLst>
                              <p:cond delay="1500"/>
                            </p:stCondLst>
                            <p:childTnLst>
                              <p:par>
                                <p:cTn id="17" presetID="10" presetClass="entr" presetSubtype="0" fill="hold" grpId="1" nodeType="after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500"/>
                                        <p:tgtEl>
                                          <p:spTgt spid="3">
                                            <p:txEl>
                                              <p:pRg st="2" end="2"/>
                                            </p:txEl>
                                          </p:spTgt>
                                        </p:tgtEl>
                                      </p:cBhvr>
                                    </p:animEffect>
                                  </p:childTnLst>
                                </p:cTn>
                              </p:par>
                            </p:childTnLst>
                          </p:cTn>
                        </p:par>
                        <p:par>
                          <p:cTn id="20" fill="hold">
                            <p:stCondLst>
                              <p:cond delay="2000"/>
                            </p:stCondLst>
                            <p:childTnLst>
                              <p:par>
                                <p:cTn id="21" presetID="2" presetClass="entr" presetSubtype="4" accel="50000" decel="50000" fill="hold" nodeType="after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1" build="p"/>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l-GR" sz="3600" i="1" dirty="0" smtClean="0">
                <a:solidFill>
                  <a:srgbClr val="000090"/>
                </a:solidFill>
                <a:latin typeface="Times New Roman"/>
                <a:cs typeface="Times New Roman"/>
              </a:rPr>
              <a:t>Η ιστορ</a:t>
            </a:r>
            <a:r>
              <a:rPr lang="el-GR" sz="3600" i="1" dirty="0" smtClean="0">
                <a:solidFill>
                  <a:srgbClr val="000090"/>
                </a:solidFill>
                <a:latin typeface="Times New Roman"/>
                <a:cs typeface="Times New Roman"/>
              </a:rPr>
              <a:t>ία με την τέχνη πιάστηκαν απ’ το χέρι...</a:t>
            </a:r>
            <a:endParaRPr lang="en-US" sz="3600" i="1" dirty="0">
              <a:solidFill>
                <a:srgbClr val="000090"/>
              </a:solidFill>
              <a:latin typeface="Times New Roman"/>
              <a:cs typeface="Times New Roman"/>
            </a:endParaRPr>
          </a:p>
        </p:txBody>
      </p:sp>
      <p:sp>
        <p:nvSpPr>
          <p:cNvPr id="3" name="Content Placeholder 2"/>
          <p:cNvSpPr>
            <a:spLocks noGrp="1"/>
          </p:cNvSpPr>
          <p:nvPr>
            <p:ph idx="1"/>
          </p:nvPr>
        </p:nvSpPr>
        <p:spPr>
          <a:xfrm>
            <a:off x="457200" y="1219200"/>
            <a:ext cx="8229600" cy="5410200"/>
          </a:xfrm>
        </p:spPr>
        <p:txBody>
          <a:bodyPr>
            <a:normAutofit/>
          </a:bodyPr>
          <a:lstStyle/>
          <a:p>
            <a:r>
              <a:rPr lang="el-GR" sz="2400" dirty="0" smtClean="0">
                <a:solidFill>
                  <a:srgbClr val="800000"/>
                </a:solidFill>
              </a:rPr>
              <a:t>Στο στ</a:t>
            </a:r>
            <a:r>
              <a:rPr lang="el-GR" sz="2400" dirty="0" smtClean="0">
                <a:solidFill>
                  <a:srgbClr val="800000"/>
                </a:solidFill>
              </a:rPr>
              <a:t>άδιο της εμπέδωσης, οι μαθητές μπορούν να αξιοποιήσουν το ψηφιακό περιβάλλον του διαδραστικού πίνακα και να παρέμβουν σε προτεινόμενη «τοιχογραφία», στα πρότυπα των Μινωικών ανακτόρων. Μπορούν να αποθηκεύσουν, ανά ομάδα, τις τοιχογραφίες τους και να δημιουργήσουν αντίστοιχη αφίσα για την τάξη τους.</a:t>
            </a:r>
          </a:p>
          <a:p>
            <a:r>
              <a:rPr lang="el-GR" sz="2400" dirty="0" smtClean="0">
                <a:solidFill>
                  <a:srgbClr val="800000"/>
                </a:solidFill>
              </a:rPr>
              <a:t>  </a:t>
            </a:r>
            <a:endParaRPr lang="en-US" sz="2400" dirty="0">
              <a:solidFill>
                <a:srgbClr val="800000"/>
              </a:solidFill>
            </a:endParaRPr>
          </a:p>
        </p:txBody>
      </p:sp>
      <p:pic>
        <p:nvPicPr>
          <p:cNvPr id="4" name="Picture 3" descr="index.jpg"/>
          <p:cNvPicPr>
            <a:picLocks noChangeAspect="1"/>
          </p:cNvPicPr>
          <p:nvPr/>
        </p:nvPicPr>
        <p:blipFill>
          <a:blip r:embed="rId3"/>
          <a:stretch>
            <a:fillRect/>
          </a:stretch>
        </p:blipFill>
        <p:spPr>
          <a:xfrm>
            <a:off x="1219200" y="3962400"/>
            <a:ext cx="6629400" cy="23622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par>
                          <p:cTn id="16" fill="hold">
                            <p:stCondLst>
                              <p:cond delay="1500"/>
                            </p:stCondLst>
                            <p:childTnLst>
                              <p:par>
                                <p:cTn id="17" presetID="2" presetClass="entr" presetSubtype="4" accel="50000" decel="5000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Chimes" builtIn="1"/>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142</TotalTime>
  <Words>357</Words>
  <Application>Microsoft Macintosh PowerPoint</Application>
  <PresentationFormat>On-screen Show (4:3)</PresentationFormat>
  <Paragraphs>24</Paragraphs>
  <Slides>8</Slides>
  <Notes>0</Notes>
  <HiddenSlides>0</HiddenSlides>
  <MMClips>0</MMClips>
  <ScaleCrop>false</ScaleCrop>
  <HeadingPairs>
    <vt:vector size="4" baseType="variant">
      <vt:variant>
        <vt:lpstr>Design Template</vt:lpstr>
      </vt:variant>
      <vt:variant>
        <vt:i4>1</vt:i4>
      </vt:variant>
      <vt:variant>
        <vt:lpstr>Slide Titles</vt:lpstr>
      </vt:variant>
      <vt:variant>
        <vt:i4>8</vt:i4>
      </vt:variant>
    </vt:vector>
  </HeadingPairs>
  <TitlesOfParts>
    <vt:vector size="9" baseType="lpstr">
      <vt:lpstr>Office Theme</vt:lpstr>
      <vt:lpstr>Αξιολόγηση στην εμπλουτισμένη ενότητα του διαδραστικού βιβλίου:  «Το ανάκτορο της Κνωσού»</vt:lpstr>
      <vt:lpstr>Το κείμενο ως ψηφιακό εργαλείο</vt:lpstr>
      <vt:lpstr>Slide 3</vt:lpstr>
      <vt:lpstr>Η αξιοποίηση της εικόνας</vt:lpstr>
      <vt:lpstr>Η εικόνα ως πηγή αναζήτησης πληροφορίας</vt:lpstr>
      <vt:lpstr>Slide 6</vt:lpstr>
      <vt:lpstr>Σύνδεση των δραστηριοτήτων εμπέδωσης με το υλικό των πηγών</vt:lpstr>
      <vt:lpstr>Η ιστορία με την τέχνη πιάστηκαν απ’ το χέρι...</vt:lpstr>
    </vt:vector>
  </TitlesOfParts>
  <Company>Pink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Αξιολόγηση στην εμπλουτισμένη ενότητα του διαδραστικού βιβλίου:  «Το ανάκτορο της Κνωσού»</dc:title>
  <dc:creator>Pink Pink</dc:creator>
  <cp:lastModifiedBy>Pink Pink</cp:lastModifiedBy>
  <cp:revision>39</cp:revision>
  <dcterms:created xsi:type="dcterms:W3CDTF">2018-01-28T20:15:30Z</dcterms:created>
  <dcterms:modified xsi:type="dcterms:W3CDTF">2018-01-28T21:14:40Z</dcterms:modified>
</cp:coreProperties>
</file>