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9"/>
  </p:notesMasterIdLst>
  <p:sldIdLst>
    <p:sldId id="256" r:id="rId2"/>
    <p:sldId id="257" r:id="rId3"/>
    <p:sldId id="269" r:id="rId4"/>
    <p:sldId id="268" r:id="rId5"/>
    <p:sldId id="258" r:id="rId6"/>
    <p:sldId id="259" r:id="rId7"/>
    <p:sldId id="272" r:id="rId8"/>
    <p:sldId id="273" r:id="rId9"/>
    <p:sldId id="260" r:id="rId10"/>
    <p:sldId id="261" r:id="rId11"/>
    <p:sldId id="263" r:id="rId12"/>
    <p:sldId id="262" r:id="rId13"/>
    <p:sldId id="264" r:id="rId14"/>
    <p:sldId id="265" r:id="rId15"/>
    <p:sldId id="275" r:id="rId16"/>
    <p:sldId id="276" r:id="rId17"/>
    <p:sldId id="274"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04" autoAdjust="0"/>
    <p:restoredTop sz="94660"/>
  </p:normalViewPr>
  <p:slideViewPr>
    <p:cSldViewPr snapToGrid="0">
      <p:cViewPr varScale="1">
        <p:scale>
          <a:sx n="73" d="100"/>
          <a:sy n="73" d="100"/>
        </p:scale>
        <p:origin x="-60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9649C-9000-49C5-9421-171953D441DE}" type="datetimeFigureOut">
              <a:rPr lang="el-GR" smtClean="0"/>
              <a:pPr/>
              <a:t>9/2/2018</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CDB85-017B-4D88-B88B-A223425BE67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5D3361E-525C-421A-8305-05E52198420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FEACBA6A-4805-4F10-8CDD-F52CF309F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2722E3EC-1A14-4B92-830C-0C667319138F}"/>
              </a:ext>
            </a:extLst>
          </p:cNvPr>
          <p:cNvSpPr>
            <a:spLocks noGrp="1"/>
          </p:cNvSpPr>
          <p:nvPr>
            <p:ph type="dt" sz="half" idx="10"/>
          </p:nvPr>
        </p:nvSpPr>
        <p:spPr/>
        <p:txBody>
          <a:bodyPr/>
          <a:lstStyle/>
          <a:p>
            <a:fld id="{96A0CB07-4E98-4D0F-AF79-341A145E944A}" type="datetime1">
              <a:rPr lang="el-GR" smtClean="0"/>
              <a:pPr/>
              <a:t>9/2/2018</a:t>
            </a:fld>
            <a:endParaRPr lang="el-GR"/>
          </a:p>
        </p:txBody>
      </p:sp>
      <p:sp>
        <p:nvSpPr>
          <p:cNvPr id="5" name="Θέση υποσέλιδου 4">
            <a:extLst>
              <a:ext uri="{FF2B5EF4-FFF2-40B4-BE49-F238E27FC236}">
                <a16:creationId xmlns="" xmlns:a16="http://schemas.microsoft.com/office/drawing/2014/main" id="{DF832845-DE3B-44EE-AD03-73530ED9C3F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C24A61EA-D186-4341-B8FD-E234F30E2FED}"/>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116540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6E72863-F37F-4593-BB18-B3514C08E15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072C1112-573D-4F21-8FFD-66BE506A08A1}"/>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E2540BA-4728-4DBF-B49A-26B64F8C514D}"/>
              </a:ext>
            </a:extLst>
          </p:cNvPr>
          <p:cNvSpPr>
            <a:spLocks noGrp="1"/>
          </p:cNvSpPr>
          <p:nvPr>
            <p:ph type="dt" sz="half" idx="10"/>
          </p:nvPr>
        </p:nvSpPr>
        <p:spPr/>
        <p:txBody>
          <a:bodyPr/>
          <a:lstStyle/>
          <a:p>
            <a:fld id="{698DA88E-D77A-4708-98E0-AAA81C7B3515}" type="datetime1">
              <a:rPr lang="el-GR" smtClean="0"/>
              <a:pPr/>
              <a:t>9/2/2018</a:t>
            </a:fld>
            <a:endParaRPr lang="el-GR"/>
          </a:p>
        </p:txBody>
      </p:sp>
      <p:sp>
        <p:nvSpPr>
          <p:cNvPr id="5" name="Θέση υποσέλιδου 4">
            <a:extLst>
              <a:ext uri="{FF2B5EF4-FFF2-40B4-BE49-F238E27FC236}">
                <a16:creationId xmlns="" xmlns:a16="http://schemas.microsoft.com/office/drawing/2014/main" id="{E1161B6F-9113-41E9-B5EF-0B4C4647A14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99FF56F8-899E-4A52-871D-5413AD64A3A6}"/>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143311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5A705D46-D659-450C-9B41-A2C870C53E2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B7C7AFC1-D68D-4495-B3CC-7A752DA1BE4D}"/>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5C16A4F3-32B3-4B66-A3BA-9ADB8BF6E0AB}"/>
              </a:ext>
            </a:extLst>
          </p:cNvPr>
          <p:cNvSpPr>
            <a:spLocks noGrp="1"/>
          </p:cNvSpPr>
          <p:nvPr>
            <p:ph type="dt" sz="half" idx="10"/>
          </p:nvPr>
        </p:nvSpPr>
        <p:spPr/>
        <p:txBody>
          <a:bodyPr/>
          <a:lstStyle/>
          <a:p>
            <a:fld id="{593B6FCF-83E2-48F5-B124-7F05B6DC6D25}" type="datetime1">
              <a:rPr lang="el-GR" smtClean="0"/>
              <a:pPr/>
              <a:t>9/2/2018</a:t>
            </a:fld>
            <a:endParaRPr lang="el-GR"/>
          </a:p>
        </p:txBody>
      </p:sp>
      <p:sp>
        <p:nvSpPr>
          <p:cNvPr id="5" name="Θέση υποσέλιδου 4">
            <a:extLst>
              <a:ext uri="{FF2B5EF4-FFF2-40B4-BE49-F238E27FC236}">
                <a16:creationId xmlns="" xmlns:a16="http://schemas.microsoft.com/office/drawing/2014/main" id="{69BB3088-2513-4BCC-A1B0-59C2976BDC5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BAAE3482-B112-4E3B-AB72-5D7A681F88E4}"/>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53793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25CE8D1-76E6-46B4-8539-4C065191AC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59607E61-1540-4BA6-8E3E-DC3B05BE83CB}"/>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FCF35122-D3F5-4A4A-AB00-CDFD1A6D34C1}"/>
              </a:ext>
            </a:extLst>
          </p:cNvPr>
          <p:cNvSpPr>
            <a:spLocks noGrp="1"/>
          </p:cNvSpPr>
          <p:nvPr>
            <p:ph type="dt" sz="half" idx="10"/>
          </p:nvPr>
        </p:nvSpPr>
        <p:spPr/>
        <p:txBody>
          <a:bodyPr/>
          <a:lstStyle/>
          <a:p>
            <a:fld id="{47FDCEBC-A5E1-47A6-9C7C-07AD7520D9E8}" type="datetime1">
              <a:rPr lang="el-GR" smtClean="0"/>
              <a:pPr/>
              <a:t>9/2/2018</a:t>
            </a:fld>
            <a:endParaRPr lang="el-GR"/>
          </a:p>
        </p:txBody>
      </p:sp>
      <p:sp>
        <p:nvSpPr>
          <p:cNvPr id="5" name="Θέση υποσέλιδου 4">
            <a:extLst>
              <a:ext uri="{FF2B5EF4-FFF2-40B4-BE49-F238E27FC236}">
                <a16:creationId xmlns="" xmlns:a16="http://schemas.microsoft.com/office/drawing/2014/main" id="{9F2B9398-C19E-4303-B78A-B5950CED52A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6D1B1452-F1FA-4482-BE82-6E3797B2D59C}"/>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241104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EB1BA6-B31A-4A45-9AB3-D7F835AEF9E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33A044A-3D32-4DF9-8DA4-D3C3BD920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CECBD647-CF91-4240-84A5-8DB0301D1C7A}"/>
              </a:ext>
            </a:extLst>
          </p:cNvPr>
          <p:cNvSpPr>
            <a:spLocks noGrp="1"/>
          </p:cNvSpPr>
          <p:nvPr>
            <p:ph type="dt" sz="half" idx="10"/>
          </p:nvPr>
        </p:nvSpPr>
        <p:spPr/>
        <p:txBody>
          <a:bodyPr/>
          <a:lstStyle/>
          <a:p>
            <a:fld id="{F884CA7A-4685-407C-B428-82EA39B1B909}" type="datetime1">
              <a:rPr lang="el-GR" smtClean="0"/>
              <a:pPr/>
              <a:t>9/2/2018</a:t>
            </a:fld>
            <a:endParaRPr lang="el-GR"/>
          </a:p>
        </p:txBody>
      </p:sp>
      <p:sp>
        <p:nvSpPr>
          <p:cNvPr id="5" name="Θέση υποσέλιδου 4">
            <a:extLst>
              <a:ext uri="{FF2B5EF4-FFF2-40B4-BE49-F238E27FC236}">
                <a16:creationId xmlns="" xmlns:a16="http://schemas.microsoft.com/office/drawing/2014/main" id="{1026CD5C-FB25-4848-B0A0-AD744E1214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8760F823-FD58-4374-B038-56C53734335F}"/>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3843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AE7618C-4974-4E85-BA11-A9C523064F9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22F1C3ED-391C-4568-8F86-4D784217C15A}"/>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23D3C366-1235-4141-AFCD-8BEEFD6F51D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90C2AB9-0386-4E1B-B36B-41748F255993}"/>
              </a:ext>
            </a:extLst>
          </p:cNvPr>
          <p:cNvSpPr>
            <a:spLocks noGrp="1"/>
          </p:cNvSpPr>
          <p:nvPr>
            <p:ph type="dt" sz="half" idx="10"/>
          </p:nvPr>
        </p:nvSpPr>
        <p:spPr/>
        <p:txBody>
          <a:bodyPr/>
          <a:lstStyle/>
          <a:p>
            <a:fld id="{DCD9E738-0E58-4A04-9E3E-B135CF9F2629}" type="datetime1">
              <a:rPr lang="el-GR" smtClean="0"/>
              <a:pPr/>
              <a:t>9/2/2018</a:t>
            </a:fld>
            <a:endParaRPr lang="el-GR"/>
          </a:p>
        </p:txBody>
      </p:sp>
      <p:sp>
        <p:nvSpPr>
          <p:cNvPr id="6" name="Θέση υποσέλιδου 5">
            <a:extLst>
              <a:ext uri="{FF2B5EF4-FFF2-40B4-BE49-F238E27FC236}">
                <a16:creationId xmlns="" xmlns:a16="http://schemas.microsoft.com/office/drawing/2014/main" id="{D9071822-3660-48E3-AF74-018464C937D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FC319192-E890-4F9F-A7C1-431270FF94BE}"/>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398200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F318494-C75A-4C0B-8504-34797F5E7F6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A221CC8-66E5-4650-9003-13B16A970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52359E2C-A160-40DE-9AB3-B7B588ACCC4B}"/>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6BB1F138-E080-4B7A-A2BE-DC53799F6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74794295-61F8-4F91-BAD7-92AE9D2DEAB7}"/>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E6785BA9-0FDC-4A15-8BEE-1B2F983F401F}"/>
              </a:ext>
            </a:extLst>
          </p:cNvPr>
          <p:cNvSpPr>
            <a:spLocks noGrp="1"/>
          </p:cNvSpPr>
          <p:nvPr>
            <p:ph type="dt" sz="half" idx="10"/>
          </p:nvPr>
        </p:nvSpPr>
        <p:spPr/>
        <p:txBody>
          <a:bodyPr/>
          <a:lstStyle/>
          <a:p>
            <a:fld id="{831C75FF-6B61-452F-84D5-FAE4146E871B}" type="datetime1">
              <a:rPr lang="el-GR" smtClean="0"/>
              <a:pPr/>
              <a:t>9/2/2018</a:t>
            </a:fld>
            <a:endParaRPr lang="el-GR"/>
          </a:p>
        </p:txBody>
      </p:sp>
      <p:sp>
        <p:nvSpPr>
          <p:cNvPr id="8" name="Θέση υποσέλιδου 7">
            <a:extLst>
              <a:ext uri="{FF2B5EF4-FFF2-40B4-BE49-F238E27FC236}">
                <a16:creationId xmlns="" xmlns:a16="http://schemas.microsoft.com/office/drawing/2014/main" id="{D600D0ED-8F96-4873-B9A9-83A297E8359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4A0BD668-C3B5-49EF-A2B1-502A63CB7471}"/>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351654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5EB1D62-8326-4DF7-85CB-35F9454356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5DB8F9D1-2231-4663-B986-A6E0BD8B0CDB}"/>
              </a:ext>
            </a:extLst>
          </p:cNvPr>
          <p:cNvSpPr>
            <a:spLocks noGrp="1"/>
          </p:cNvSpPr>
          <p:nvPr>
            <p:ph type="dt" sz="half" idx="10"/>
          </p:nvPr>
        </p:nvSpPr>
        <p:spPr/>
        <p:txBody>
          <a:bodyPr/>
          <a:lstStyle/>
          <a:p>
            <a:fld id="{82ECBCFA-92C1-4B11-B49F-52E8004AAE3F}" type="datetime1">
              <a:rPr lang="el-GR" smtClean="0"/>
              <a:pPr/>
              <a:t>9/2/2018</a:t>
            </a:fld>
            <a:endParaRPr lang="el-GR"/>
          </a:p>
        </p:txBody>
      </p:sp>
      <p:sp>
        <p:nvSpPr>
          <p:cNvPr id="4" name="Θέση υποσέλιδου 3">
            <a:extLst>
              <a:ext uri="{FF2B5EF4-FFF2-40B4-BE49-F238E27FC236}">
                <a16:creationId xmlns="" xmlns:a16="http://schemas.microsoft.com/office/drawing/2014/main" id="{56695D01-FA95-46BE-B578-96BEE6389D7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152932BC-6F4E-4853-9C3E-96C431D60736}"/>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181708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F9EB5E67-5B89-48E7-9ECE-00FE5ED6739F}"/>
              </a:ext>
            </a:extLst>
          </p:cNvPr>
          <p:cNvSpPr>
            <a:spLocks noGrp="1"/>
          </p:cNvSpPr>
          <p:nvPr>
            <p:ph type="dt" sz="half" idx="10"/>
          </p:nvPr>
        </p:nvSpPr>
        <p:spPr/>
        <p:txBody>
          <a:bodyPr/>
          <a:lstStyle/>
          <a:p>
            <a:fld id="{FDAE3563-2580-4E08-B638-EECC1BFC225E}" type="datetime1">
              <a:rPr lang="el-GR" smtClean="0"/>
              <a:pPr/>
              <a:t>9/2/2018</a:t>
            </a:fld>
            <a:endParaRPr lang="el-GR"/>
          </a:p>
        </p:txBody>
      </p:sp>
      <p:sp>
        <p:nvSpPr>
          <p:cNvPr id="3" name="Θέση υποσέλιδου 2">
            <a:extLst>
              <a:ext uri="{FF2B5EF4-FFF2-40B4-BE49-F238E27FC236}">
                <a16:creationId xmlns="" xmlns:a16="http://schemas.microsoft.com/office/drawing/2014/main" id="{C0E5353F-E06B-4BEF-AA10-CCE9055BC80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1DEEAD7D-55AC-4FB4-87FD-BF330E2B4349}"/>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400090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FD7236-2663-48C4-8938-B85E55FB503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473A438D-0B62-421E-8303-8EBEFD442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3E9E6E22-8480-4F74-83D0-9ECFD0BE7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8D163471-BCED-476B-84AC-801B3F3D60AA}"/>
              </a:ext>
            </a:extLst>
          </p:cNvPr>
          <p:cNvSpPr>
            <a:spLocks noGrp="1"/>
          </p:cNvSpPr>
          <p:nvPr>
            <p:ph type="dt" sz="half" idx="10"/>
          </p:nvPr>
        </p:nvSpPr>
        <p:spPr/>
        <p:txBody>
          <a:bodyPr/>
          <a:lstStyle/>
          <a:p>
            <a:fld id="{E42D0BAA-830B-4CED-BB3D-0FDAB27A8D00}" type="datetime1">
              <a:rPr lang="el-GR" smtClean="0"/>
              <a:pPr/>
              <a:t>9/2/2018</a:t>
            </a:fld>
            <a:endParaRPr lang="el-GR"/>
          </a:p>
        </p:txBody>
      </p:sp>
      <p:sp>
        <p:nvSpPr>
          <p:cNvPr id="6" name="Θέση υποσέλιδου 5">
            <a:extLst>
              <a:ext uri="{FF2B5EF4-FFF2-40B4-BE49-F238E27FC236}">
                <a16:creationId xmlns="" xmlns:a16="http://schemas.microsoft.com/office/drawing/2014/main" id="{61BEB29D-A7B1-4F07-9065-7611B554768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42F1544F-666A-4059-BA15-9F8D0E38B8FC}"/>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42702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E6424F1-0A43-428B-BAE1-FE6EAAAF84F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C8390A4C-3D51-44DD-9A1E-80384D8FE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B543BFC6-DD0A-4F9F-92A5-94C0389BE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789BA0C1-2AE7-4B07-914C-EC028B57BC07}"/>
              </a:ext>
            </a:extLst>
          </p:cNvPr>
          <p:cNvSpPr>
            <a:spLocks noGrp="1"/>
          </p:cNvSpPr>
          <p:nvPr>
            <p:ph type="dt" sz="half" idx="10"/>
          </p:nvPr>
        </p:nvSpPr>
        <p:spPr/>
        <p:txBody>
          <a:bodyPr/>
          <a:lstStyle/>
          <a:p>
            <a:fld id="{F50FD723-C71A-4A6D-AEFD-53A7986A712B}" type="datetime1">
              <a:rPr lang="el-GR" smtClean="0"/>
              <a:pPr/>
              <a:t>9/2/2018</a:t>
            </a:fld>
            <a:endParaRPr lang="el-GR"/>
          </a:p>
        </p:txBody>
      </p:sp>
      <p:sp>
        <p:nvSpPr>
          <p:cNvPr id="6" name="Θέση υποσέλιδου 5">
            <a:extLst>
              <a:ext uri="{FF2B5EF4-FFF2-40B4-BE49-F238E27FC236}">
                <a16:creationId xmlns="" xmlns:a16="http://schemas.microsoft.com/office/drawing/2014/main" id="{6B342AA8-5043-40CE-A21D-8EE143B4CB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C9E5AEDE-B052-48D3-AB05-F5AF9F7CAD26}"/>
              </a:ext>
            </a:extLst>
          </p:cNvPr>
          <p:cNvSpPr>
            <a:spLocks noGrp="1"/>
          </p:cNvSpPr>
          <p:nvPr>
            <p:ph type="sldNum" sz="quarter" idx="12"/>
          </p:nvPr>
        </p:nvSpPr>
        <p:spPr/>
        <p:txBody>
          <a:body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350923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465B4DE1-241E-4AE1-9851-00A97C525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159E42AE-5C44-4C5E-A32A-89062817A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BD3DA32D-276D-434D-9FDF-B0C0C9F6B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F884A-C207-4B2E-9C42-D97A1344E73A}" type="datetime1">
              <a:rPr lang="el-GR" smtClean="0"/>
              <a:pPr/>
              <a:t>9/2/2018</a:t>
            </a:fld>
            <a:endParaRPr lang="el-GR"/>
          </a:p>
        </p:txBody>
      </p:sp>
      <p:sp>
        <p:nvSpPr>
          <p:cNvPr id="5" name="Θέση υποσέλιδου 4">
            <a:extLst>
              <a:ext uri="{FF2B5EF4-FFF2-40B4-BE49-F238E27FC236}">
                <a16:creationId xmlns="" xmlns:a16="http://schemas.microsoft.com/office/drawing/2014/main" id="{90BF00E4-F25B-4973-93CB-4456C419D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C4D2AE50-4B19-4B05-9D0D-AEA486B4B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B7B27-FB91-4BB0-980F-2860DEB14A31}" type="slidenum">
              <a:rPr lang="el-GR" smtClean="0"/>
              <a:pPr/>
              <a:t>‹#›</a:t>
            </a:fld>
            <a:endParaRPr lang="el-GR"/>
          </a:p>
        </p:txBody>
      </p:sp>
    </p:spTree>
    <p:extLst>
      <p:ext uri="{BB962C8B-B14F-4D97-AF65-F5344CB8AC3E}">
        <p14:creationId xmlns="" xmlns:p14="http://schemas.microsoft.com/office/powerpoint/2010/main" val="372477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explorecrete.com/greek/Knossos3-GR.html" TargetMode="Externa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183068652" TargetMode="External"/><Relationship Id="rId2" Type="http://schemas.openxmlformats.org/officeDocument/2006/relationships/hyperlink" Target="https://www.youtube.com/watch?v=mEyNvKH_vDU"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jigsawplanet.com/?rc=play&amp;pid=1540a903c501" TargetMode="External"/><Relationship Id="rId1" Type="http://schemas.openxmlformats.org/officeDocument/2006/relationships/slideLayout" Target="../slideLayouts/slideLayout2.xml"/><Relationship Id="rId4" Type="http://schemas.openxmlformats.org/officeDocument/2006/relationships/hyperlink" Target="http://gookumpucky.blogspot.com/2012/07/movie-review-kull-conqueror.html"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86%CF%81%CE%B8%CE%BF%CF%85%CF%81_%CE%88%CE%B2%CE%B1%CE%BD%CF%82" TargetMode="External"/><Relationship Id="rId2" Type="http://schemas.openxmlformats.org/officeDocument/2006/relationships/hyperlink" Target="https://el.wikipedia.org/wiki/%CE%9C%CE%AF%CE%BD%CF%89%CF%82_%CE%9A%CE%B1%CE%BB%CE%BF%CE%BA%CE%B1%CE%B9%CF%81%CE%B9%CE%BD%CF%8C%CF%82"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el.wikipedia.org/wiki/%CE%9C%CE%B9%CE%BD%CF%89%CE%B9%CE%BA%CF%8C%CF%82_%CF%80%CE%BF%CE%BB%CE%B9%CF%84%CE%B9%CF%83%CE%BC%CF%8C%CF%82" TargetMode="External"/><Relationship Id="rId4" Type="http://schemas.openxmlformats.org/officeDocument/2006/relationships/hyperlink" Target="https://el.wikipedia.org/wiki/%CE%91%CE%B3%CE%B3%CE%BB%CE%AF%CE%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9A%CE%BD%CF%89%CF%83%CF%8C%CF%82" TargetMode="External"/><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hyperlink" Target="http://www.explorecrete.com/archaeology/GR-zakros-palace.html" TargetMode="External"/><Relationship Id="rId5" Type="http://schemas.openxmlformats.org/officeDocument/2006/relationships/hyperlink" Target="http://www.explorecrete.com/archaeology/GR_Malia-palace.html" TargetMode="External"/><Relationship Id="rId4" Type="http://schemas.openxmlformats.org/officeDocument/2006/relationships/hyperlink" Target="http://www.explorecrete.com/greek/phaistos-GR.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EvJovFTbAg" TargetMode="External"/><Relationship Id="rId2" Type="http://schemas.openxmlformats.org/officeDocument/2006/relationships/hyperlink" Target="http://www.explorecrete.com/mythology/GR-daidalos.html" TargetMode="Externa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el.wikipedia.org/wiki/%CE%93%CF%81%CF%8D%CF%80%CE%B1%CF%8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gr/search?q=&#948;&#953;&#960;&#955;&#959;&#962;+&#960;&#949;&#955;&#949;&#954;&#965;&#962;+&#954;&#957;&#969;&#963;&#963;&#959;&#962;&amp;sa=X&amp;tbm=isch&amp;tbo=u&amp;source=univ&amp;ved=0ahUKEwif-d-PsIXZAhXohaYKHSDkDdwQsAQIRQ&amp;biw" TargetMode="External"/><Relationship Id="rId2" Type="http://schemas.openxmlformats.org/officeDocument/2006/relationships/hyperlink" Target="http://thesecretrealtruth.blogspot.com/2012/03/blog-post_5267.html" TargetMode="Externa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123CA8A-4045-45F1-9413-CDA525A613EE}"/>
              </a:ext>
            </a:extLst>
          </p:cNvPr>
          <p:cNvSpPr>
            <a:spLocks noChangeArrowheads="1"/>
          </p:cNvSpPr>
          <p:nvPr/>
        </p:nvSpPr>
        <p:spPr bwMode="auto">
          <a:xfrm>
            <a:off x="-6838601" y="2174732"/>
            <a:ext cx="4343953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zh-CN" sz="1800" b="1" i="0" u="none" strike="noStrike" cap="none" normalizeH="0" baseline="0">
                <a:ln>
                  <a:noFill/>
                </a:ln>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kumimoji="0" lang="el-GR" altLang="zh-CN" sz="1800" b="0" i="0" u="none" strike="noStrike" cap="none" normalizeH="0" baseline="0">
              <a:ln>
                <a:noFill/>
              </a:ln>
              <a:solidFill>
                <a:schemeClr val="tx1"/>
              </a:solidFill>
              <a:effectLst/>
              <a:latin typeface="Arial" panose="020B0604020202020204" pitchFamily="34" charset="0"/>
            </a:endParaRPr>
          </a:p>
        </p:txBody>
      </p:sp>
      <p:pic>
        <p:nvPicPr>
          <p:cNvPr id="3073" name="Picture 1">
            <a:extLst>
              <a:ext uri="{FF2B5EF4-FFF2-40B4-BE49-F238E27FC236}">
                <a16:creationId xmlns="" xmlns:a16="http://schemas.microsoft.com/office/drawing/2014/main" id="{4865D097-B821-4AE4-B519-48B4ED56DD1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5680" y="396241"/>
            <a:ext cx="7609841" cy="6087284"/>
          </a:xfrm>
          <a:prstGeom prst="rect">
            <a:avLst/>
          </a:prstGeom>
          <a:solidFill>
            <a:srgbClr val="FFFFFF"/>
          </a:solidFill>
        </p:spPr>
      </p:pic>
      <p:sp>
        <p:nvSpPr>
          <p:cNvPr id="4" name="Rectangle 3">
            <a:extLst>
              <a:ext uri="{FF2B5EF4-FFF2-40B4-BE49-F238E27FC236}">
                <a16:creationId xmlns="" xmlns:a16="http://schemas.microsoft.com/office/drawing/2014/main" id="{1B4DD9D9-27E8-4CBB-AFBD-A47CD1F1F0BF}"/>
              </a:ext>
            </a:extLst>
          </p:cNvPr>
          <p:cNvSpPr>
            <a:spLocks noChangeArrowheads="1"/>
          </p:cNvSpPr>
          <p:nvPr/>
        </p:nvSpPr>
        <p:spPr bwMode="auto">
          <a:xfrm>
            <a:off x="-6838601" y="4460581"/>
            <a:ext cx="43439536" cy="7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Tree>
    <p:extLst>
      <p:ext uri="{BB962C8B-B14F-4D97-AF65-F5344CB8AC3E}">
        <p14:creationId xmlns="" xmlns:p14="http://schemas.microsoft.com/office/powerpoint/2010/main" val="4279603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D8D997D-BFFC-46AF-B53C-74724275A47E}"/>
              </a:ext>
            </a:extLst>
          </p:cNvPr>
          <p:cNvSpPr>
            <a:spLocks noGrp="1"/>
          </p:cNvSpPr>
          <p:nvPr>
            <p:ph type="title"/>
          </p:nvPr>
        </p:nvSpPr>
        <p:spPr>
          <a:xfrm>
            <a:off x="731520" y="365125"/>
            <a:ext cx="10672354" cy="1325563"/>
          </a:xfrm>
        </p:spPr>
        <p:style>
          <a:lnRef idx="2">
            <a:schemeClr val="dk1"/>
          </a:lnRef>
          <a:fillRef idx="1">
            <a:schemeClr val="lt1"/>
          </a:fillRef>
          <a:effectRef idx="0">
            <a:schemeClr val="dk1"/>
          </a:effectRef>
          <a:fontRef idx="minor">
            <a:schemeClr val="dk1"/>
          </a:fontRef>
        </p:style>
        <p:txBody>
          <a:bodyPr>
            <a:normAutofit fontScale="90000"/>
          </a:bodyPr>
          <a:lstStyle/>
          <a:p>
            <a:pPr algn="just"/>
            <a:r>
              <a:rPr lang="el-GR" sz="2800" b="1" dirty="0"/>
              <a:t>Στο ανάκτορο ζούσε ο </a:t>
            </a:r>
            <a:r>
              <a:rPr lang="el-GR" sz="2800" b="1" dirty="0">
                <a:solidFill>
                  <a:srgbClr val="0070C0"/>
                </a:solidFill>
              </a:rPr>
              <a:t>βασιλιάς</a:t>
            </a:r>
            <a:r>
              <a:rPr lang="el-GR" sz="2800" b="1" dirty="0"/>
              <a:t>, που ήταν ο αρχηγός, με την οικογένειά του και άλλα </a:t>
            </a:r>
            <a:r>
              <a:rPr lang="el-GR" sz="2800" b="1" dirty="0">
                <a:ln w="0"/>
                <a:solidFill>
                  <a:schemeClr val="tx1"/>
                </a:solidFill>
                <a:effectLst>
                  <a:outerShdw blurRad="38100" dist="19050" dir="2700000" algn="tl" rotWithShape="0">
                    <a:schemeClr val="dk1">
                      <a:alpha val="40000"/>
                    </a:schemeClr>
                  </a:outerShdw>
                </a:effectLst>
              </a:rPr>
              <a:t>500</a:t>
            </a:r>
            <a:r>
              <a:rPr lang="el-GR" sz="2800" b="1" dirty="0"/>
              <a:t> άτομα. Η </a:t>
            </a:r>
            <a:r>
              <a:rPr lang="el-GR" sz="2800" b="1" dirty="0">
                <a:solidFill>
                  <a:srgbClr val="FF0000"/>
                </a:solidFill>
                <a:hlinkClick r:id="rId2"/>
              </a:rPr>
              <a:t>αίθουσα του θρόνου</a:t>
            </a:r>
            <a:r>
              <a:rPr lang="el-GR" sz="2800" b="1" dirty="0"/>
              <a:t>, ήταν ένα από τα πιο όμορφα δωμάτια. Περίφημες ήταν και οι τοιχογραφίες που στόλιζαν τους τοίχους.</a:t>
            </a:r>
          </a:p>
        </p:txBody>
      </p:sp>
      <p:pic>
        <p:nvPicPr>
          <p:cNvPr id="6" name="Θέση περιεχομένου 5">
            <a:extLst>
              <a:ext uri="{FF2B5EF4-FFF2-40B4-BE49-F238E27FC236}">
                <a16:creationId xmlns="" xmlns:a16="http://schemas.microsoft.com/office/drawing/2014/main" id="{A50BBD10-919F-4A88-BD80-6091C0FF6CC3}"/>
              </a:ext>
            </a:extLst>
          </p:cNvPr>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838200" y="1905001"/>
            <a:ext cx="5007429" cy="42719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Θέση περιεχομένου 7">
            <a:extLst>
              <a:ext uri="{FF2B5EF4-FFF2-40B4-BE49-F238E27FC236}">
                <a16:creationId xmlns="" xmlns:a16="http://schemas.microsoft.com/office/drawing/2014/main" id="{DC924BA7-408A-4E16-BEE9-DB7BFB6ABAEA}"/>
              </a:ext>
            </a:extLst>
          </p:cNvPr>
          <p:cNvPicPr>
            <a:picLocks noGrp="1" noChangeAspect="1"/>
          </p:cNvPicPr>
          <p:nvPr>
            <p:ph sz="half" idx="2"/>
          </p:nvPr>
        </p:nvPicPr>
        <p:blipFill>
          <a:blip r:embed="rId4" cstate="print">
            <a:extLst>
              <a:ext uri="{28A0092B-C50C-407E-A947-70E740481C1C}">
                <a14:useLocalDpi xmlns="" xmlns:a14="http://schemas.microsoft.com/office/drawing/2010/main" val="0"/>
              </a:ext>
            </a:extLst>
          </a:blip>
          <a:stretch>
            <a:fillRect/>
          </a:stretch>
        </p:blipFill>
        <p:spPr>
          <a:xfrm>
            <a:off x="6096000" y="1905001"/>
            <a:ext cx="5257800" cy="42719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876521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41F30FD-1B58-4679-BC91-7B4147B694FA}"/>
              </a:ext>
            </a:extLst>
          </p:cNvPr>
          <p:cNvSpPr>
            <a:spLocks noGrp="1"/>
          </p:cNvSpPr>
          <p:nvPr>
            <p:ph type="title"/>
          </p:nvPr>
        </p:nvSpPr>
        <p:spPr>
          <a:xfrm>
            <a:off x="723900" y="457199"/>
            <a:ext cx="10744200" cy="1057275"/>
          </a:xfrm>
        </p:spPr>
        <p:style>
          <a:lnRef idx="2">
            <a:schemeClr val="dk1"/>
          </a:lnRef>
          <a:fillRef idx="1">
            <a:schemeClr val="lt1"/>
          </a:fillRef>
          <a:effectRef idx="0">
            <a:schemeClr val="dk1"/>
          </a:effectRef>
          <a:fontRef idx="minor">
            <a:schemeClr val="dk1"/>
          </a:fontRef>
        </p:style>
        <p:txBody>
          <a:bodyPr>
            <a:normAutofit fontScale="90000"/>
          </a:bodyPr>
          <a:lstStyle/>
          <a:p>
            <a:r>
              <a:rPr lang="el-GR" sz="2800" b="1" dirty="0">
                <a:latin typeface="Calibri" panose="020F0502020204030204" pitchFamily="34" charset="0"/>
                <a:cs typeface="Calibri" panose="020F0502020204030204" pitchFamily="34" charset="0"/>
              </a:rPr>
              <a:t>Στις αποθήκες, μέσα σε ψηλά αγγεία, αποθήκευαν δημητριακά, μέλι, όσπρια, λάδι, κρασί κ.ά. Στα εργαστήρια </a:t>
            </a:r>
            <a:r>
              <a:rPr lang="el-GR" sz="2800" b="1" dirty="0">
                <a:ln w="0"/>
                <a:latin typeface="Calibri" panose="020F0502020204030204" pitchFamily="34" charset="0"/>
                <a:cs typeface="Calibri" panose="020F0502020204030204" pitchFamily="34" charset="0"/>
              </a:rPr>
              <a:t>έφτιαχναν</a:t>
            </a:r>
            <a:r>
              <a:rPr lang="el-GR" sz="2800" b="1" dirty="0">
                <a:latin typeface="Calibri" panose="020F0502020204030204" pitchFamily="34" charset="0"/>
                <a:cs typeface="Calibri" panose="020F0502020204030204" pitchFamily="34" charset="0"/>
              </a:rPr>
              <a:t> αγγεία, κοσμήματα, υφάσματα και εργαλεία.</a:t>
            </a:r>
          </a:p>
        </p:txBody>
      </p:sp>
      <p:pic>
        <p:nvPicPr>
          <p:cNvPr id="6" name="Θέση περιεχομένου 5">
            <a:extLst>
              <a:ext uri="{FF2B5EF4-FFF2-40B4-BE49-F238E27FC236}">
                <a16:creationId xmlns="" xmlns:a16="http://schemas.microsoft.com/office/drawing/2014/main" id="{00B36958-8EF9-4F4F-809E-C59B6EC34B82}"/>
              </a:ext>
            </a:extLst>
          </p:cNvPr>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838200" y="1825625"/>
            <a:ext cx="5257799"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Θέση περιεχομένου 7">
            <a:extLst>
              <a:ext uri="{FF2B5EF4-FFF2-40B4-BE49-F238E27FC236}">
                <a16:creationId xmlns="" xmlns:a16="http://schemas.microsoft.com/office/drawing/2014/main" id="{AFB3A3A4-8781-406F-A612-39BF25529917}"/>
              </a:ext>
            </a:extLst>
          </p:cNvPr>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6368143" y="1825625"/>
            <a:ext cx="4985657" cy="4351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516068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3F46EB2-DFC5-420F-AD18-E0C055B60D86}"/>
              </a:ext>
            </a:extLst>
          </p:cNvPr>
          <p:cNvSpPr>
            <a:spLocks noGrp="1"/>
          </p:cNvSpPr>
          <p:nvPr>
            <p:ph type="title"/>
          </p:nvPr>
        </p:nvSpPr>
        <p:spPr>
          <a:xfrm>
            <a:off x="838199" y="303212"/>
            <a:ext cx="10787743" cy="1325563"/>
          </a:xfrm>
        </p:spPr>
        <p:style>
          <a:lnRef idx="2">
            <a:schemeClr val="dk1"/>
          </a:lnRef>
          <a:fillRef idx="1">
            <a:schemeClr val="lt1"/>
          </a:fillRef>
          <a:effectRef idx="0">
            <a:schemeClr val="dk1"/>
          </a:effectRef>
          <a:fontRef idx="minor">
            <a:schemeClr val="dk1"/>
          </a:fontRef>
        </p:style>
        <p:txBody>
          <a:bodyPr>
            <a:normAutofit/>
          </a:bodyPr>
          <a:lstStyle/>
          <a:p>
            <a:pPr algn="just"/>
            <a:r>
              <a:rPr lang="el-GR" sz="2800" b="1" dirty="0"/>
              <a:t>Το πρώτο </a:t>
            </a:r>
            <a:r>
              <a:rPr lang="el-GR" sz="2800" b="1" dirty="0">
                <a:solidFill>
                  <a:srgbClr val="7030A0"/>
                </a:solidFill>
                <a:hlinkClick r:id="rId2"/>
              </a:rPr>
              <a:t>βίντεο</a:t>
            </a:r>
            <a:r>
              <a:rPr lang="el-GR" sz="2800" b="1" dirty="0">
                <a:solidFill>
                  <a:srgbClr val="7030A0"/>
                </a:solidFill>
              </a:rPr>
              <a:t> </a:t>
            </a:r>
            <a:r>
              <a:rPr lang="el-GR" sz="2800" b="1" dirty="0"/>
              <a:t>παρουσιάζει τον αρχαιολογικό χώρο της Κνωσού όπως είναι σήμερα, ενώ το</a:t>
            </a:r>
            <a:r>
              <a:rPr lang="el-GR" sz="2800" b="1" dirty="0">
                <a:solidFill>
                  <a:srgbClr val="7030A0"/>
                </a:solidFill>
              </a:rPr>
              <a:t> </a:t>
            </a:r>
            <a:r>
              <a:rPr lang="el-GR" sz="2800" b="1" dirty="0">
                <a:solidFill>
                  <a:srgbClr val="7030A0"/>
                </a:solidFill>
                <a:hlinkClick r:id="rId3"/>
              </a:rPr>
              <a:t>δεύτερο</a:t>
            </a:r>
            <a:r>
              <a:rPr lang="el-GR" sz="2800" b="1" dirty="0">
                <a:solidFill>
                  <a:srgbClr val="7030A0"/>
                </a:solidFill>
              </a:rPr>
              <a:t> </a:t>
            </a:r>
            <a:r>
              <a:rPr lang="el-GR" sz="2800" b="1" dirty="0"/>
              <a:t>αποτελεί μια τρισδιάστατη απεικόνιση του ανακτόρου.</a:t>
            </a:r>
          </a:p>
        </p:txBody>
      </p:sp>
      <p:sp>
        <p:nvSpPr>
          <p:cNvPr id="3" name="Θέση περιεχομένου 2">
            <a:extLst>
              <a:ext uri="{FF2B5EF4-FFF2-40B4-BE49-F238E27FC236}">
                <a16:creationId xmlns="" xmlns:a16="http://schemas.microsoft.com/office/drawing/2014/main" id="{9E2DF551-A77E-40CF-ADAE-61DD6E198862}"/>
              </a:ext>
            </a:extLst>
          </p:cNvPr>
          <p:cNvSpPr>
            <a:spLocks noGrp="1"/>
          </p:cNvSpPr>
          <p:nvPr>
            <p:ph idx="1"/>
          </p:nvPr>
        </p:nvSpPr>
        <p:spPr>
          <a:xfrm>
            <a:off x="751705" y="1762125"/>
            <a:ext cx="10515600" cy="4414838"/>
          </a:xfrm>
        </p:spPr>
        <p:txBody>
          <a:bodyPr/>
          <a:lstStyle/>
          <a:p>
            <a:pPr marL="0" indent="0">
              <a:buNone/>
            </a:pPr>
            <a:r>
              <a:rPr lang="el-GR" b="1" dirty="0">
                <a:solidFill>
                  <a:srgbClr val="FF0000"/>
                </a:solidFill>
              </a:rPr>
              <a:t>Εικόνες από τον αρχαιολογικό χώρο της Κνωσού</a:t>
            </a:r>
          </a:p>
        </p:txBody>
      </p:sp>
      <p:pic>
        <p:nvPicPr>
          <p:cNvPr id="5" name="Εικόνα 4">
            <a:extLst>
              <a:ext uri="{FF2B5EF4-FFF2-40B4-BE49-F238E27FC236}">
                <a16:creationId xmlns="" xmlns:a16="http://schemas.microsoft.com/office/drawing/2014/main" id="{93D128B7-0DAC-42E0-8E97-3C2C334465B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8200" y="2419349"/>
            <a:ext cx="3548743" cy="33718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Εικόνα 8">
            <a:extLst>
              <a:ext uri="{FF2B5EF4-FFF2-40B4-BE49-F238E27FC236}">
                <a16:creationId xmlns="" xmlns:a16="http://schemas.microsoft.com/office/drawing/2014/main" id="{9C52B44B-4C8B-4AC9-854D-D76059A7E38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96227" y="2400301"/>
            <a:ext cx="3697740" cy="33908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Εικόνα 10">
            <a:extLst>
              <a:ext uri="{FF2B5EF4-FFF2-40B4-BE49-F238E27FC236}">
                <a16:creationId xmlns="" xmlns:a16="http://schemas.microsoft.com/office/drawing/2014/main" id="{ECBE5165-4D93-4886-8DFD-43C3A9B04BEF}"/>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627110" y="2662238"/>
            <a:ext cx="3028950" cy="26146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6166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1723445-A1BE-4D9A-B5FF-545CD5BE4CB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l-GR" sz="4000" b="1" dirty="0">
                <a:solidFill>
                  <a:srgbClr val="FF0000"/>
                </a:solidFill>
              </a:rPr>
              <a:t>Ας παίξουμε!!!</a:t>
            </a:r>
            <a:r>
              <a:rPr lang="en-US" sz="4000" b="1" dirty="0">
                <a:solidFill>
                  <a:srgbClr val="FF0000"/>
                </a:solidFill>
              </a:rPr>
              <a:t>  </a:t>
            </a:r>
            <a:r>
              <a:rPr lang="el-GR" sz="4000" b="1" dirty="0">
                <a:solidFill>
                  <a:srgbClr val="FF0000"/>
                </a:solidFill>
              </a:rPr>
              <a:t>Ας φτιάξουμε ένα</a:t>
            </a:r>
            <a:r>
              <a:rPr lang="en-US" sz="4000" b="1" dirty="0">
                <a:solidFill>
                  <a:srgbClr val="FF0000"/>
                </a:solidFill>
              </a:rPr>
              <a:t> </a:t>
            </a:r>
            <a:r>
              <a:rPr lang="el-GR" sz="4000" b="1" dirty="0" err="1">
                <a:hlinkClick r:id="rId2"/>
              </a:rPr>
              <a:t>παζλ</a:t>
            </a:r>
            <a:r>
              <a:rPr lang="el-GR" sz="4000" b="1" dirty="0"/>
              <a:t> … </a:t>
            </a:r>
          </a:p>
        </p:txBody>
      </p:sp>
      <p:pic>
        <p:nvPicPr>
          <p:cNvPr id="11" name="Θέση περιεχομένου 10">
            <a:extLst>
              <a:ext uri="{FF2B5EF4-FFF2-40B4-BE49-F238E27FC236}">
                <a16:creationId xmlns="" xmlns:a16="http://schemas.microsoft.com/office/drawing/2014/main" id="{0C070377-7EED-40D2-A003-FAF092B91A22}"/>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tretch>
            <a:fillRect/>
          </a:stretch>
        </p:blipFill>
        <p:spPr>
          <a:xfrm>
            <a:off x="3688080" y="2021840"/>
            <a:ext cx="4978400" cy="44710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171706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19113" y="203200"/>
            <a:ext cx="11153774" cy="619760"/>
          </a:xfrm>
        </p:spPr>
        <p:style>
          <a:lnRef idx="2">
            <a:schemeClr val="dk1"/>
          </a:lnRef>
          <a:fillRef idx="1">
            <a:schemeClr val="lt1"/>
          </a:fillRef>
          <a:effectRef idx="0">
            <a:schemeClr val="dk1"/>
          </a:effectRef>
          <a:fontRef idx="minor">
            <a:schemeClr val="dk1"/>
          </a:fontRef>
        </p:style>
        <p:txBody>
          <a:bodyPr>
            <a:normAutofit/>
          </a:bodyPr>
          <a:lstStyle/>
          <a:p>
            <a:r>
              <a:rPr lang="el-GR" sz="3200" b="1" dirty="0">
                <a:solidFill>
                  <a:srgbClr val="FF0000"/>
                </a:solidFill>
              </a:rPr>
              <a:t>Ελέγχω τις γνώσεις μου</a:t>
            </a:r>
          </a:p>
        </p:txBody>
      </p:sp>
      <p:graphicFrame>
        <p:nvGraphicFramePr>
          <p:cNvPr id="7" name="6 - Θέση περιεχομένου"/>
          <p:cNvGraphicFramePr>
            <a:graphicFrameLocks noGrp="1"/>
          </p:cNvGraphicFramePr>
          <p:nvPr>
            <p:ph idx="1"/>
            <p:extLst>
              <p:ext uri="{D42A27DB-BD31-4B8C-83A1-F6EECF244321}">
                <p14:modId xmlns="" xmlns:p14="http://schemas.microsoft.com/office/powerpoint/2010/main" val="250888473"/>
              </p:ext>
            </p:extLst>
          </p:nvPr>
        </p:nvGraphicFramePr>
        <p:xfrm>
          <a:off x="519113" y="822960"/>
          <a:ext cx="11153774" cy="5740400"/>
        </p:xfrm>
        <a:graphic>
          <a:graphicData uri="http://schemas.openxmlformats.org/drawingml/2006/table">
            <a:tbl>
              <a:tblPr firstRow="1" bandRow="1">
                <a:tableStyleId>{5C22544A-7EE6-4342-B048-85BDC9FD1C3A}</a:tableStyleId>
              </a:tblPr>
              <a:tblGrid>
                <a:gridCol w="5248274">
                  <a:extLst>
                    <a:ext uri="{9D8B030D-6E8A-4147-A177-3AD203B41FA5}">
                      <a16:colId xmlns="" xmlns:a16="http://schemas.microsoft.com/office/drawing/2014/main" val="20000"/>
                    </a:ext>
                  </a:extLst>
                </a:gridCol>
                <a:gridCol w="5905500">
                  <a:extLst>
                    <a:ext uri="{9D8B030D-6E8A-4147-A177-3AD203B41FA5}">
                      <a16:colId xmlns="" xmlns:a16="http://schemas.microsoft.com/office/drawing/2014/main" val="20001"/>
                    </a:ext>
                  </a:extLst>
                </a:gridCol>
              </a:tblGrid>
              <a:tr h="2692400">
                <a:tc>
                  <a:txBody>
                    <a:bodyPr/>
                    <a:lstStyle/>
                    <a:p>
                      <a:r>
                        <a:rPr lang="el-GR" sz="2400" dirty="0"/>
                        <a:t>1.</a:t>
                      </a:r>
                      <a:r>
                        <a:rPr lang="el-GR" sz="2400" baseline="0" dirty="0"/>
                        <a:t> </a:t>
                      </a:r>
                      <a:r>
                        <a:rPr lang="el-GR" sz="2400" dirty="0"/>
                        <a:t>Στη Μινωική</a:t>
                      </a:r>
                      <a:r>
                        <a:rPr lang="el-GR" sz="2400" baseline="0" dirty="0"/>
                        <a:t> Κρήτη, ποια πόλη είχε το πιο εντυπωσιακό ανάκτορο;</a:t>
                      </a:r>
                    </a:p>
                    <a:p>
                      <a:endParaRPr lang="el-GR" sz="2400" baseline="0" dirty="0"/>
                    </a:p>
                    <a:p>
                      <a:r>
                        <a:rPr lang="el-GR" sz="2400" baseline="0" dirty="0"/>
                        <a:t>Α) </a:t>
                      </a:r>
                      <a:r>
                        <a:rPr lang="el-GR" sz="2400" baseline="0" dirty="0">
                          <a:hlinkClick r:id="rId2" action="ppaction://hlinksldjump"/>
                        </a:rPr>
                        <a:t>Μάλια</a:t>
                      </a:r>
                      <a:endParaRPr lang="el-GR" sz="2400" baseline="0" dirty="0"/>
                    </a:p>
                    <a:p>
                      <a:r>
                        <a:rPr lang="el-GR" sz="2400" baseline="0" dirty="0"/>
                        <a:t>Β) </a:t>
                      </a:r>
                      <a:r>
                        <a:rPr lang="el-GR" sz="2400" baseline="0" dirty="0" smtClean="0">
                          <a:hlinkClick r:id="rId3" action="ppaction://hlinksldjump"/>
                        </a:rPr>
                        <a:t>Κνωσός</a:t>
                      </a:r>
                      <a:endParaRPr lang="el-GR" sz="2400" baseline="0" dirty="0"/>
                    </a:p>
                    <a:p>
                      <a:r>
                        <a:rPr lang="el-GR" sz="2400" baseline="0" dirty="0"/>
                        <a:t>Γ)  </a:t>
                      </a:r>
                      <a:r>
                        <a:rPr lang="el-GR" sz="2400" baseline="0" dirty="0">
                          <a:hlinkClick r:id="rId2" action="ppaction://hlinksldjump"/>
                        </a:rPr>
                        <a:t>Ζάκρος</a:t>
                      </a:r>
                      <a:endParaRPr lang="el-GR" sz="2400" baseline="0" dirty="0"/>
                    </a:p>
                    <a:p>
                      <a:r>
                        <a:rPr lang="el-GR" sz="2400" baseline="0" dirty="0"/>
                        <a:t>Δ) </a:t>
                      </a:r>
                      <a:r>
                        <a:rPr lang="el-GR" sz="2400" baseline="0" dirty="0" smtClean="0">
                          <a:hlinkClick r:id="rId2" action="ppaction://hlinksldjump"/>
                        </a:rPr>
                        <a:t>Φαιστός</a:t>
                      </a:r>
                      <a:endParaRPr lang="el-GR" sz="2400" baseline="0" dirty="0"/>
                    </a:p>
                  </a:txBody>
                  <a:tcPr>
                    <a:solidFill>
                      <a:schemeClr val="accent6">
                        <a:lumMod val="60000"/>
                        <a:lumOff val="40000"/>
                      </a:schemeClr>
                    </a:solidFill>
                  </a:tcPr>
                </a:tc>
                <a:tc>
                  <a:txBody>
                    <a:bodyPr/>
                    <a:lstStyle/>
                    <a:p>
                      <a:pPr marL="342900" indent="-342900">
                        <a:buAutoNum type="arabicPeriod" startAt="2"/>
                      </a:pPr>
                      <a:r>
                        <a:rPr lang="el-GR" sz="2400" b="1" dirty="0"/>
                        <a:t>Το ανάκτορο της Κνωσού ήταν έργο του…..</a:t>
                      </a:r>
                    </a:p>
                    <a:p>
                      <a:pPr marL="342900" indent="-342900">
                        <a:buNone/>
                      </a:pPr>
                      <a:endParaRPr lang="el-GR" sz="2400" b="1" dirty="0"/>
                    </a:p>
                    <a:p>
                      <a:pPr marL="342900" indent="-342900">
                        <a:buNone/>
                      </a:pPr>
                      <a:r>
                        <a:rPr lang="el-GR" sz="2400" b="1" dirty="0"/>
                        <a:t>Α)</a:t>
                      </a:r>
                      <a:r>
                        <a:rPr lang="el-GR" sz="2400" b="1" dirty="0">
                          <a:hlinkClick r:id="rId2" action="ppaction://hlinksldjump"/>
                        </a:rPr>
                        <a:t> Ίκαρου</a:t>
                      </a:r>
                      <a:endParaRPr lang="el-GR" sz="2400" b="1" dirty="0"/>
                    </a:p>
                    <a:p>
                      <a:pPr marL="342900" indent="-342900">
                        <a:buNone/>
                      </a:pPr>
                      <a:r>
                        <a:rPr lang="el-GR" sz="2400" b="1" dirty="0"/>
                        <a:t>Β) </a:t>
                      </a:r>
                      <a:r>
                        <a:rPr lang="el-GR" sz="2400" b="1" dirty="0">
                          <a:hlinkClick r:id="rId3" action="ppaction://hlinksldjump"/>
                        </a:rPr>
                        <a:t>Δαίδαλου</a:t>
                      </a:r>
                      <a:endParaRPr lang="el-GR" sz="2400" b="1" dirty="0"/>
                    </a:p>
                    <a:p>
                      <a:pPr marL="342900" indent="-342900">
                        <a:buNone/>
                      </a:pPr>
                      <a:r>
                        <a:rPr lang="el-GR" sz="2400" b="1" dirty="0"/>
                        <a:t>Γ) </a:t>
                      </a:r>
                      <a:r>
                        <a:rPr lang="el-GR" sz="2400" b="1" baseline="0" dirty="0"/>
                        <a:t> </a:t>
                      </a:r>
                      <a:r>
                        <a:rPr lang="el-GR" sz="2400" b="1" baseline="0" dirty="0">
                          <a:hlinkClick r:id="rId2" action="ppaction://hlinksldjump"/>
                        </a:rPr>
                        <a:t>Μίνωα</a:t>
                      </a:r>
                      <a:endParaRPr lang="el-GR" sz="2400" b="1" baseline="0" dirty="0"/>
                    </a:p>
                    <a:p>
                      <a:pPr marL="342900" indent="-342900">
                        <a:buNone/>
                      </a:pPr>
                      <a:r>
                        <a:rPr lang="el-GR" sz="2400" b="1" baseline="0" dirty="0"/>
                        <a:t>Δ) </a:t>
                      </a:r>
                      <a:r>
                        <a:rPr lang="el-GR" sz="2400" b="1" baseline="0" dirty="0">
                          <a:hlinkClick r:id="rId2" action="ppaction://hlinksldjump"/>
                        </a:rPr>
                        <a:t>Θησέα</a:t>
                      </a:r>
                      <a:endParaRPr lang="el-GR" sz="2400" b="1" dirty="0"/>
                    </a:p>
                  </a:txBody>
                  <a:tcPr>
                    <a:solidFill>
                      <a:schemeClr val="accent6">
                        <a:lumMod val="60000"/>
                        <a:lumOff val="40000"/>
                      </a:schemeClr>
                    </a:solidFill>
                  </a:tcPr>
                </a:tc>
                <a:extLst>
                  <a:ext uri="{0D108BD9-81ED-4DB2-BD59-A6C34878D82A}">
                    <a16:rowId xmlns="" xmlns:a16="http://schemas.microsoft.com/office/drawing/2014/main" val="10000"/>
                  </a:ext>
                </a:extLst>
              </a:tr>
              <a:tr h="3048000">
                <a:tc>
                  <a:txBody>
                    <a:bodyPr/>
                    <a:lstStyle/>
                    <a:p>
                      <a:r>
                        <a:rPr lang="el-GR" sz="2400" b="1" dirty="0">
                          <a:solidFill>
                            <a:schemeClr val="bg1"/>
                          </a:solidFill>
                        </a:rPr>
                        <a:t>3.</a:t>
                      </a:r>
                      <a:r>
                        <a:rPr lang="el-GR" sz="2400" b="1" baseline="0" dirty="0">
                          <a:solidFill>
                            <a:schemeClr val="bg1"/>
                          </a:solidFill>
                        </a:rPr>
                        <a:t> Το ανάκτορο είχε …. δωμάτια.</a:t>
                      </a:r>
                    </a:p>
                    <a:p>
                      <a:endParaRPr lang="el-GR" sz="2400" b="1" baseline="0" dirty="0">
                        <a:solidFill>
                          <a:schemeClr val="bg1"/>
                        </a:solidFill>
                      </a:endParaRPr>
                    </a:p>
                    <a:p>
                      <a:r>
                        <a:rPr lang="el-GR" sz="2400" b="1" baseline="0" dirty="0">
                          <a:solidFill>
                            <a:schemeClr val="bg1"/>
                          </a:solidFill>
                        </a:rPr>
                        <a:t>Α) </a:t>
                      </a:r>
                      <a:r>
                        <a:rPr lang="el-GR" sz="2400" b="1" baseline="0" dirty="0">
                          <a:solidFill>
                            <a:schemeClr val="bg1"/>
                          </a:solidFill>
                          <a:hlinkClick r:id="rId2" action="ppaction://hlinksldjump"/>
                        </a:rPr>
                        <a:t>1.000</a:t>
                      </a:r>
                      <a:endParaRPr lang="el-GR" sz="2400" b="1" baseline="0" dirty="0">
                        <a:solidFill>
                          <a:schemeClr val="bg1"/>
                        </a:solidFill>
                      </a:endParaRPr>
                    </a:p>
                    <a:p>
                      <a:r>
                        <a:rPr lang="el-GR" sz="2400" b="1" baseline="0" dirty="0">
                          <a:solidFill>
                            <a:schemeClr val="bg1"/>
                          </a:solidFill>
                        </a:rPr>
                        <a:t>Β) </a:t>
                      </a:r>
                      <a:r>
                        <a:rPr lang="el-GR" sz="2400" b="1" baseline="0" dirty="0">
                          <a:solidFill>
                            <a:schemeClr val="bg1"/>
                          </a:solidFill>
                          <a:hlinkClick r:id="rId2" action="ppaction://hlinksldjump"/>
                        </a:rPr>
                        <a:t>2.000</a:t>
                      </a:r>
                      <a:endParaRPr lang="el-GR" sz="2400" b="1" baseline="0" dirty="0">
                        <a:solidFill>
                          <a:schemeClr val="bg1"/>
                        </a:solidFill>
                      </a:endParaRPr>
                    </a:p>
                    <a:p>
                      <a:r>
                        <a:rPr lang="el-GR" sz="2400" b="1" baseline="0" dirty="0" smtClean="0">
                          <a:solidFill>
                            <a:schemeClr val="bg1"/>
                          </a:solidFill>
                        </a:rPr>
                        <a:t>Γ)</a:t>
                      </a:r>
                      <a:r>
                        <a:rPr lang="el-GR" sz="2400" b="1" baseline="0" dirty="0" smtClean="0">
                          <a:solidFill>
                            <a:schemeClr val="bg1"/>
                          </a:solidFill>
                          <a:hlinkClick r:id="rId2" action="ppaction://hlinksldjump"/>
                        </a:rPr>
                        <a:t>     </a:t>
                      </a:r>
                      <a:r>
                        <a:rPr lang="el-GR" sz="2400" b="1" baseline="0" dirty="0">
                          <a:solidFill>
                            <a:schemeClr val="bg1"/>
                          </a:solidFill>
                          <a:hlinkClick r:id="rId2" action="ppaction://hlinksldjump"/>
                        </a:rPr>
                        <a:t>500</a:t>
                      </a:r>
                      <a:endParaRPr lang="el-GR" sz="2400" b="1" baseline="0" dirty="0">
                        <a:solidFill>
                          <a:schemeClr val="bg1"/>
                        </a:solidFill>
                      </a:endParaRPr>
                    </a:p>
                    <a:p>
                      <a:r>
                        <a:rPr lang="el-GR" sz="2400" b="1" baseline="0" dirty="0" smtClean="0">
                          <a:solidFill>
                            <a:schemeClr val="bg1"/>
                          </a:solidFill>
                        </a:rPr>
                        <a:t>Δ) </a:t>
                      </a:r>
                      <a:r>
                        <a:rPr lang="el-GR" sz="2400" b="1" baseline="0" dirty="0" smtClean="0">
                          <a:solidFill>
                            <a:schemeClr val="bg1"/>
                          </a:solidFill>
                          <a:hlinkClick r:id="rId3" action="ppaction://hlinksldjump"/>
                        </a:rPr>
                        <a:t>1.500</a:t>
                      </a:r>
                      <a:r>
                        <a:rPr lang="el-GR" sz="2400" b="1" baseline="0" dirty="0" smtClean="0">
                          <a:solidFill>
                            <a:schemeClr val="bg1"/>
                          </a:solidFill>
                        </a:rPr>
                        <a:t> </a:t>
                      </a:r>
                      <a:endParaRPr lang="el-GR" sz="2400" b="1" baseline="0" dirty="0">
                        <a:solidFill>
                          <a:schemeClr val="bg1"/>
                        </a:solidFill>
                      </a:endParaRPr>
                    </a:p>
                  </a:txBody>
                  <a:tcPr>
                    <a:solidFill>
                      <a:schemeClr val="accent6">
                        <a:lumMod val="60000"/>
                        <a:lumOff val="40000"/>
                      </a:schemeClr>
                    </a:solidFill>
                  </a:tcPr>
                </a:tc>
                <a:tc>
                  <a:txBody>
                    <a:bodyPr/>
                    <a:lstStyle/>
                    <a:p>
                      <a:pPr algn="just"/>
                      <a:r>
                        <a:rPr lang="el-GR" sz="2400" b="1" dirty="0">
                          <a:solidFill>
                            <a:schemeClr val="bg1"/>
                          </a:solidFill>
                        </a:rPr>
                        <a:t>4.</a:t>
                      </a:r>
                      <a:r>
                        <a:rPr lang="el-GR" sz="2400" b="1" baseline="0" dirty="0">
                          <a:solidFill>
                            <a:schemeClr val="bg1"/>
                          </a:solidFill>
                        </a:rPr>
                        <a:t> </a:t>
                      </a:r>
                      <a:r>
                        <a:rPr lang="el-GR" sz="2000" b="1" baseline="0" dirty="0">
                          <a:solidFill>
                            <a:schemeClr val="bg1"/>
                          </a:solidFill>
                        </a:rPr>
                        <a:t>Το ανάκτορο είχε πολλά … που ήταν στολισμένα με κέρατα ταύρου και διπλούς </a:t>
                      </a:r>
                      <a:r>
                        <a:rPr lang="el-GR" sz="2000" b="1" baseline="0" dirty="0" err="1">
                          <a:solidFill>
                            <a:schemeClr val="bg1"/>
                          </a:solidFill>
                        </a:rPr>
                        <a:t>πελέκεις</a:t>
                      </a:r>
                      <a:r>
                        <a:rPr lang="el-GR" sz="2000" b="1" baseline="0" dirty="0">
                          <a:solidFill>
                            <a:schemeClr val="bg1"/>
                          </a:solidFill>
                        </a:rPr>
                        <a:t>.</a:t>
                      </a:r>
                    </a:p>
                    <a:p>
                      <a:pPr algn="just"/>
                      <a:endParaRPr lang="el-GR" sz="2000" b="1" baseline="0" dirty="0">
                        <a:solidFill>
                          <a:schemeClr val="bg1"/>
                        </a:solidFill>
                      </a:endParaRPr>
                    </a:p>
                    <a:p>
                      <a:pPr algn="just"/>
                      <a:r>
                        <a:rPr lang="el-GR" sz="2400" b="1" baseline="0" dirty="0">
                          <a:solidFill>
                            <a:schemeClr val="bg1"/>
                          </a:solidFill>
                        </a:rPr>
                        <a:t>Α)  </a:t>
                      </a:r>
                      <a:r>
                        <a:rPr lang="el-GR" sz="2400" b="1" baseline="0" dirty="0">
                          <a:solidFill>
                            <a:schemeClr val="bg1"/>
                          </a:solidFill>
                          <a:hlinkClick r:id="rId3" action="ppaction://hlinksldjump"/>
                        </a:rPr>
                        <a:t>ιερά</a:t>
                      </a:r>
                      <a:endParaRPr lang="el-GR" sz="2400" b="1" baseline="0" dirty="0">
                        <a:solidFill>
                          <a:schemeClr val="bg1"/>
                        </a:solidFill>
                      </a:endParaRPr>
                    </a:p>
                    <a:p>
                      <a:pPr algn="just"/>
                      <a:r>
                        <a:rPr lang="el-GR" sz="2400" b="1" dirty="0">
                          <a:solidFill>
                            <a:schemeClr val="bg1"/>
                          </a:solidFill>
                        </a:rPr>
                        <a:t>Β)  </a:t>
                      </a:r>
                      <a:r>
                        <a:rPr lang="el-GR" sz="2400" b="1" dirty="0">
                          <a:solidFill>
                            <a:schemeClr val="bg1"/>
                          </a:solidFill>
                          <a:hlinkClick r:id="rId2" action="ppaction://hlinksldjump"/>
                        </a:rPr>
                        <a:t>αποθήκες</a:t>
                      </a:r>
                      <a:endParaRPr lang="el-GR" sz="2400" b="1" dirty="0">
                        <a:solidFill>
                          <a:schemeClr val="bg1"/>
                        </a:solidFill>
                      </a:endParaRPr>
                    </a:p>
                    <a:p>
                      <a:pPr algn="just"/>
                      <a:r>
                        <a:rPr lang="el-GR" sz="2400" b="1" dirty="0">
                          <a:solidFill>
                            <a:schemeClr val="bg1"/>
                          </a:solidFill>
                        </a:rPr>
                        <a:t>Γ)   </a:t>
                      </a:r>
                      <a:r>
                        <a:rPr lang="el-GR" sz="2400" b="1" dirty="0">
                          <a:solidFill>
                            <a:schemeClr val="bg1"/>
                          </a:solidFill>
                          <a:hlinkClick r:id="rId2" action="ppaction://hlinksldjump"/>
                        </a:rPr>
                        <a:t>αγγεία</a:t>
                      </a:r>
                      <a:endParaRPr lang="el-GR" sz="2400" b="1" dirty="0">
                        <a:solidFill>
                          <a:schemeClr val="bg1"/>
                        </a:solidFill>
                      </a:endParaRPr>
                    </a:p>
                    <a:p>
                      <a:pPr algn="just"/>
                      <a:r>
                        <a:rPr lang="el-GR" sz="2400" b="1" dirty="0">
                          <a:solidFill>
                            <a:schemeClr val="bg1"/>
                          </a:solidFill>
                        </a:rPr>
                        <a:t>Δ)  </a:t>
                      </a:r>
                      <a:r>
                        <a:rPr lang="el-GR" sz="2400" b="1" dirty="0" smtClean="0">
                          <a:solidFill>
                            <a:schemeClr val="bg1"/>
                          </a:solidFill>
                        </a:rPr>
                        <a:t> </a:t>
                      </a:r>
                      <a:r>
                        <a:rPr lang="el-GR" sz="2400" b="1" dirty="0" smtClean="0">
                          <a:solidFill>
                            <a:schemeClr val="bg1"/>
                          </a:solidFill>
                          <a:hlinkClick r:id="rId2" action="ppaction://hlinksldjump"/>
                        </a:rPr>
                        <a:t>όπλα</a:t>
                      </a:r>
                      <a:endParaRPr lang="el-GR" sz="2400" b="1" dirty="0">
                        <a:solidFill>
                          <a:schemeClr val="bg1"/>
                        </a:solidFill>
                      </a:endParaRPr>
                    </a:p>
                  </a:txBody>
                  <a:tcPr>
                    <a:solidFill>
                      <a:schemeClr val="accent6">
                        <a:lumMod val="60000"/>
                        <a:lumOff val="40000"/>
                      </a:schemeClr>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75210" y="365125"/>
            <a:ext cx="10478589" cy="1325563"/>
          </a:xfrm>
        </p:spPr>
        <p:txBody>
          <a:bodyPr>
            <a:noAutofit/>
          </a:bodyPr>
          <a:lstStyle/>
          <a:p>
            <a:pPr algn="ctr"/>
            <a:r>
              <a:rPr lang="el-GR" sz="9600" b="1" dirty="0" smtClean="0">
                <a:solidFill>
                  <a:schemeClr val="accent6">
                    <a:lumMod val="50000"/>
                  </a:schemeClr>
                </a:solidFill>
              </a:rPr>
              <a:t>ΣΩΣΤΟ</a:t>
            </a:r>
            <a:endParaRPr lang="el-GR" sz="9600" b="1" dirty="0">
              <a:solidFill>
                <a:schemeClr val="accent6">
                  <a:lumMod val="50000"/>
                </a:schemeClr>
              </a:solidFill>
            </a:endParaRPr>
          </a:p>
        </p:txBody>
      </p:sp>
      <p:pic>
        <p:nvPicPr>
          <p:cNvPr id="4" name="3 - Θέση περιεχομένου" descr="Αποτέλεσμα εικόνας για ΦΑΤΣΟΥΛΑ ΧΑΡΟΥΜΕΝΟΥ"/>
          <p:cNvPicPr>
            <a:picLocks noGrp="1"/>
          </p:cNvPicPr>
          <p:nvPr>
            <p:ph idx="1"/>
          </p:nvPr>
        </p:nvPicPr>
        <p:blipFill>
          <a:blip r:embed="rId2"/>
          <a:srcRect/>
          <a:stretch>
            <a:fillRect/>
          </a:stretch>
        </p:blipFill>
        <p:spPr bwMode="auto">
          <a:xfrm>
            <a:off x="2312126" y="1358537"/>
            <a:ext cx="7354388"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8800" b="1" dirty="0" smtClean="0">
                <a:solidFill>
                  <a:srgbClr val="FF0000"/>
                </a:solidFill>
              </a:rPr>
              <a:t>ΛΑΘΟΣ</a:t>
            </a:r>
            <a:endParaRPr lang="el-GR" sz="8800" b="1" dirty="0">
              <a:solidFill>
                <a:srgbClr val="FF0000"/>
              </a:solidFill>
            </a:endParaRPr>
          </a:p>
        </p:txBody>
      </p:sp>
      <p:pic>
        <p:nvPicPr>
          <p:cNvPr id="4" name="3 - Θέση περιεχομένου" descr="Αποτέλεσμα εικόνας για ΦΑΤΣΟΥΛΑ ΛΥΠΗΜΈΝΗ"/>
          <p:cNvPicPr>
            <a:picLocks noGrp="1"/>
          </p:cNvPicPr>
          <p:nvPr>
            <p:ph idx="1"/>
          </p:nvPr>
        </p:nvPicPr>
        <p:blipFill>
          <a:blip r:embed="rId2"/>
          <a:srcRect/>
          <a:stretch>
            <a:fillRect/>
          </a:stretch>
        </p:blipFill>
        <p:spPr bwMode="auto">
          <a:xfrm>
            <a:off x="2416629" y="1489167"/>
            <a:ext cx="7315200" cy="50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026" name="Picture 2" descr="Αποτέλεσμα εικόνας για εικονες μινωικης κρητης"/>
          <p:cNvPicPr>
            <a:picLocks noChangeAspect="1" noChangeArrowheads="1"/>
          </p:cNvPicPr>
          <p:nvPr/>
        </p:nvPicPr>
        <p:blipFill>
          <a:blip r:embed="rId2" cstate="print"/>
          <a:srcRect/>
          <a:stretch>
            <a:fillRect/>
          </a:stretch>
        </p:blipFill>
        <p:spPr bwMode="auto">
          <a:xfrm>
            <a:off x="1410788" y="679269"/>
            <a:ext cx="9444445" cy="552558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2408B11-B438-4901-A74D-E72C29FA30AC}"/>
              </a:ext>
            </a:extLst>
          </p:cNvPr>
          <p:cNvSpPr>
            <a:spLocks noGrp="1"/>
          </p:cNvSpPr>
          <p:nvPr>
            <p:ph type="title"/>
          </p:nvPr>
        </p:nvSpPr>
        <p:spPr>
          <a:xfrm>
            <a:off x="838200" y="394467"/>
            <a:ext cx="10515600" cy="4430598"/>
          </a:xfrm>
          <a:blipFill>
            <a:blip r:embed="rId2" cstate="print"/>
            <a:tile tx="0" ty="0" sx="100000" sy="100000" flip="none" algn="tl"/>
          </a:blipFill>
        </p:spPr>
        <p:style>
          <a:lnRef idx="2">
            <a:schemeClr val="dk1"/>
          </a:lnRef>
          <a:fillRef idx="1">
            <a:schemeClr val="lt1"/>
          </a:fillRef>
          <a:effectRef idx="0">
            <a:schemeClr val="dk1"/>
          </a:effectRef>
          <a:fontRef idx="minor">
            <a:schemeClr val="dk1"/>
          </a:fontRef>
        </p:style>
        <p:txBody>
          <a:bodyPr>
            <a:normAutofit/>
          </a:bodyPr>
          <a:lstStyle/>
          <a:p>
            <a:pPr algn="ctr"/>
            <a:r>
              <a:rPr lang="el-GR" b="1" dirty="0"/>
              <a:t>  ΙΣΤΟΡΙΑ Γ΄ ΔΗΜΟΤΙΚΟΥ</a:t>
            </a:r>
            <a:r>
              <a:rPr lang="el-GR" sz="4000" b="1" dirty="0"/>
              <a:t/>
            </a:r>
            <a:br>
              <a:rPr lang="el-GR" sz="4000" b="1" dirty="0"/>
            </a:br>
            <a:r>
              <a:rPr lang="el-GR" sz="4000" b="1" dirty="0"/>
              <a:t/>
            </a:r>
            <a:br>
              <a:rPr lang="el-GR" sz="4000" b="1" dirty="0"/>
            </a:br>
            <a:r>
              <a:rPr lang="el-GR" sz="4000" b="1" dirty="0"/>
              <a:t>  Ενότητα 9</a:t>
            </a:r>
            <a:br>
              <a:rPr lang="el-GR" sz="4000" b="1" dirty="0"/>
            </a:br>
            <a:r>
              <a:rPr lang="el-GR" sz="4800" b="1" dirty="0">
                <a:solidFill>
                  <a:schemeClr val="accent2"/>
                </a:solidFill>
              </a:rPr>
              <a:t>2. Το ανάκτορο της Κνωσού</a:t>
            </a:r>
          </a:p>
        </p:txBody>
      </p:sp>
      <p:sp>
        <p:nvSpPr>
          <p:cNvPr id="3" name="Θέση περιεχομένου 2">
            <a:extLst>
              <a:ext uri="{FF2B5EF4-FFF2-40B4-BE49-F238E27FC236}">
                <a16:creationId xmlns="" xmlns:a16="http://schemas.microsoft.com/office/drawing/2014/main" id="{C1B14141-DD24-4AC8-B423-AB3C4DFBAFE1}"/>
              </a:ext>
            </a:extLst>
          </p:cNvPr>
          <p:cNvSpPr>
            <a:spLocks noGrp="1"/>
          </p:cNvSpPr>
          <p:nvPr>
            <p:ph idx="1"/>
          </p:nvPr>
        </p:nvSpPr>
        <p:spPr>
          <a:xfrm>
            <a:off x="838200" y="4997664"/>
            <a:ext cx="10515600" cy="1190182"/>
          </a:xfrm>
          <a:blipFill>
            <a:blip r:embed="rId3" cstate="print"/>
            <a:tile tx="0" ty="0" sx="100000" sy="100000" flip="none" algn="tl"/>
          </a:blipFill>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l-GR" sz="4400" dirty="0">
                <a:ln w="0"/>
                <a:solidFill>
                  <a:schemeClr val="tx1"/>
                </a:solidFill>
                <a:effectLst>
                  <a:outerShdw blurRad="38100" dist="19050" dir="2700000" algn="tl" rotWithShape="0">
                    <a:schemeClr val="dk1">
                      <a:alpha val="40000"/>
                    </a:schemeClr>
                  </a:outerShdw>
                </a:effectLst>
              </a:rPr>
              <a:t>Σταθακοπούλου Ζωή</a:t>
            </a:r>
          </a:p>
        </p:txBody>
      </p:sp>
    </p:spTree>
    <p:extLst>
      <p:ext uri="{BB962C8B-B14F-4D97-AF65-F5344CB8AC3E}">
        <p14:creationId xmlns="" xmlns:p14="http://schemas.microsoft.com/office/powerpoint/2010/main" val="3192225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0583F27-C3ED-42D6-ADA6-1972BDBEA0A7}"/>
              </a:ext>
            </a:extLst>
          </p:cNvPr>
          <p:cNvSpPr>
            <a:spLocks noGrp="1"/>
          </p:cNvSpPr>
          <p:nvPr>
            <p:ph type="title"/>
          </p:nvPr>
        </p:nvSpPr>
        <p:spPr>
          <a:xfrm>
            <a:off x="838200" y="354965"/>
            <a:ext cx="10515600" cy="1325563"/>
          </a:xfrm>
        </p:spPr>
        <p:txBody>
          <a:bodyPr>
            <a:normAutofit/>
          </a:bodyPr>
          <a:lstStyle/>
          <a:p>
            <a:pPr algn="ctr"/>
            <a:r>
              <a:rPr lang="el-GR" sz="4800" b="1" dirty="0">
                <a:solidFill>
                  <a:schemeClr val="accent6">
                    <a:lumMod val="50000"/>
                  </a:schemeClr>
                </a:solidFill>
              </a:rPr>
              <a:t>Χρονολογικός πίνακας</a:t>
            </a:r>
          </a:p>
        </p:txBody>
      </p:sp>
      <p:graphicFrame>
        <p:nvGraphicFramePr>
          <p:cNvPr id="4" name="Θέση περιεχομένου 3">
            <a:extLst>
              <a:ext uri="{FF2B5EF4-FFF2-40B4-BE49-F238E27FC236}">
                <a16:creationId xmlns="" xmlns:a16="http://schemas.microsoft.com/office/drawing/2014/main" id="{58542FA1-7DA7-42C4-ABE6-1213231E513A}"/>
              </a:ext>
            </a:extLst>
          </p:cNvPr>
          <p:cNvGraphicFramePr>
            <a:graphicFrameLocks noGrp="1"/>
          </p:cNvGraphicFramePr>
          <p:nvPr>
            <p:ph idx="1"/>
            <p:extLst>
              <p:ext uri="{D42A27DB-BD31-4B8C-83A1-F6EECF244321}">
                <p14:modId xmlns="" xmlns:p14="http://schemas.microsoft.com/office/powerpoint/2010/main" val="176057270"/>
              </p:ext>
            </p:extLst>
          </p:nvPr>
        </p:nvGraphicFramePr>
        <p:xfrm>
          <a:off x="1158240" y="1548448"/>
          <a:ext cx="10055860" cy="4622076"/>
        </p:xfrm>
        <a:graphic>
          <a:graphicData uri="http://schemas.openxmlformats.org/drawingml/2006/table">
            <a:tbl>
              <a:tblPr firstRow="1" bandRow="1">
                <a:tableStyleId>{5C22544A-7EE6-4342-B048-85BDC9FD1C3A}</a:tableStyleId>
              </a:tblPr>
              <a:tblGrid>
                <a:gridCol w="4036060">
                  <a:extLst>
                    <a:ext uri="{9D8B030D-6E8A-4147-A177-3AD203B41FA5}">
                      <a16:colId xmlns="" xmlns:a16="http://schemas.microsoft.com/office/drawing/2014/main" val="1095623252"/>
                    </a:ext>
                  </a:extLst>
                </a:gridCol>
                <a:gridCol w="6019800">
                  <a:extLst>
                    <a:ext uri="{9D8B030D-6E8A-4147-A177-3AD203B41FA5}">
                      <a16:colId xmlns="" xmlns:a16="http://schemas.microsoft.com/office/drawing/2014/main" val="987212216"/>
                    </a:ext>
                  </a:extLst>
                </a:gridCol>
              </a:tblGrid>
              <a:tr h="633186">
                <a:tc>
                  <a:txBody>
                    <a:bodyPr/>
                    <a:lstStyle/>
                    <a:p>
                      <a:pPr algn="ctr"/>
                      <a:r>
                        <a:rPr lang="el-GR" sz="3200" dirty="0">
                          <a:solidFill>
                            <a:srgbClr val="00B050"/>
                          </a:solidFill>
                        </a:rPr>
                        <a:t>χρόνος</a:t>
                      </a:r>
                    </a:p>
                  </a:txBody>
                  <a:tcPr>
                    <a:solidFill>
                      <a:schemeClr val="bg2"/>
                    </a:solidFill>
                  </a:tcPr>
                </a:tc>
                <a:tc>
                  <a:txBody>
                    <a:bodyPr/>
                    <a:lstStyle/>
                    <a:p>
                      <a:pPr algn="ctr"/>
                      <a:r>
                        <a:rPr lang="el-GR" sz="3200" dirty="0">
                          <a:solidFill>
                            <a:srgbClr val="00B050"/>
                          </a:solidFill>
                        </a:rPr>
                        <a:t>γεγονός</a:t>
                      </a:r>
                    </a:p>
                  </a:txBody>
                  <a:tcPr>
                    <a:solidFill>
                      <a:schemeClr val="bg2"/>
                    </a:solidFill>
                  </a:tcPr>
                </a:tc>
                <a:extLst>
                  <a:ext uri="{0D108BD9-81ED-4DB2-BD59-A6C34878D82A}">
                    <a16:rowId xmlns="" xmlns:a16="http://schemas.microsoft.com/office/drawing/2014/main" val="758546128"/>
                  </a:ext>
                </a:extLst>
              </a:tr>
              <a:tr h="633186">
                <a:tc>
                  <a:txBody>
                    <a:bodyPr/>
                    <a:lstStyle/>
                    <a:p>
                      <a:r>
                        <a:rPr lang="el-GR" sz="2400" b="1" dirty="0"/>
                        <a:t>2000 π.Χ.</a:t>
                      </a:r>
                    </a:p>
                  </a:txBody>
                  <a:tcPr>
                    <a:solidFill>
                      <a:schemeClr val="bg2"/>
                    </a:solidFill>
                  </a:tcPr>
                </a:tc>
                <a:tc>
                  <a:txBody>
                    <a:bodyPr/>
                    <a:lstStyle/>
                    <a:p>
                      <a:r>
                        <a:rPr lang="el-GR" sz="2400" b="1" dirty="0"/>
                        <a:t>Εμφάνιση των πρώτων ανακτόρων</a:t>
                      </a:r>
                    </a:p>
                  </a:txBody>
                  <a:tcPr>
                    <a:solidFill>
                      <a:schemeClr val="bg2"/>
                    </a:solidFill>
                  </a:tcPr>
                </a:tc>
                <a:extLst>
                  <a:ext uri="{0D108BD9-81ED-4DB2-BD59-A6C34878D82A}">
                    <a16:rowId xmlns="" xmlns:a16="http://schemas.microsoft.com/office/drawing/2014/main" val="348759628"/>
                  </a:ext>
                </a:extLst>
              </a:tr>
              <a:tr h="633186">
                <a:tc>
                  <a:txBody>
                    <a:bodyPr/>
                    <a:lstStyle/>
                    <a:p>
                      <a:r>
                        <a:rPr lang="el-GR" sz="2400" b="1" dirty="0"/>
                        <a:t>1700 </a:t>
                      </a:r>
                      <a:r>
                        <a:rPr lang="el-GR" sz="2400" b="1" dirty="0" err="1"/>
                        <a:t>π.χ</a:t>
                      </a:r>
                      <a:endParaRPr lang="el-GR" sz="2400" b="1" dirty="0"/>
                    </a:p>
                  </a:txBody>
                  <a:tcPr>
                    <a:solidFill>
                      <a:schemeClr val="bg2"/>
                    </a:solidFill>
                  </a:tcPr>
                </a:tc>
                <a:tc>
                  <a:txBody>
                    <a:bodyPr/>
                    <a:lstStyle/>
                    <a:p>
                      <a:r>
                        <a:rPr lang="el-GR" sz="2400" b="1" dirty="0"/>
                        <a:t>Καταστροφή των ανακτόρων</a:t>
                      </a:r>
                    </a:p>
                  </a:txBody>
                  <a:tcPr>
                    <a:solidFill>
                      <a:schemeClr val="bg2"/>
                    </a:solidFill>
                  </a:tcPr>
                </a:tc>
                <a:extLst>
                  <a:ext uri="{0D108BD9-81ED-4DB2-BD59-A6C34878D82A}">
                    <a16:rowId xmlns="" xmlns:a16="http://schemas.microsoft.com/office/drawing/2014/main" val="465706026"/>
                  </a:ext>
                </a:extLst>
              </a:tr>
              <a:tr h="633186">
                <a:tc>
                  <a:txBody>
                    <a:bodyPr/>
                    <a:lstStyle/>
                    <a:p>
                      <a:r>
                        <a:rPr lang="el-GR" sz="2400" b="1" dirty="0"/>
                        <a:t>1700 </a:t>
                      </a:r>
                      <a:r>
                        <a:rPr lang="el-GR" sz="2400" b="1" dirty="0" err="1"/>
                        <a:t>π.Χ</a:t>
                      </a:r>
                      <a:endParaRPr lang="el-GR" sz="2400" b="1" dirty="0"/>
                    </a:p>
                  </a:txBody>
                  <a:tcPr>
                    <a:solidFill>
                      <a:schemeClr val="bg2"/>
                    </a:solidFill>
                  </a:tcPr>
                </a:tc>
                <a:tc>
                  <a:txBody>
                    <a:bodyPr/>
                    <a:lstStyle/>
                    <a:p>
                      <a:r>
                        <a:rPr lang="el-GR" sz="2400" b="1" dirty="0"/>
                        <a:t>Εμφάνιση γραφής</a:t>
                      </a:r>
                    </a:p>
                  </a:txBody>
                  <a:tcPr>
                    <a:solidFill>
                      <a:schemeClr val="bg2"/>
                    </a:solidFill>
                  </a:tcPr>
                </a:tc>
                <a:extLst>
                  <a:ext uri="{0D108BD9-81ED-4DB2-BD59-A6C34878D82A}">
                    <a16:rowId xmlns="" xmlns:a16="http://schemas.microsoft.com/office/drawing/2014/main" val="3890342246"/>
                  </a:ext>
                </a:extLst>
              </a:tr>
              <a:tr h="633186">
                <a:tc>
                  <a:txBody>
                    <a:bodyPr/>
                    <a:lstStyle/>
                    <a:p>
                      <a:r>
                        <a:rPr lang="el-GR" sz="2400" b="1" dirty="0"/>
                        <a:t>1700 – 1450 </a:t>
                      </a:r>
                      <a:r>
                        <a:rPr lang="el-GR" sz="2400" b="1" dirty="0" err="1"/>
                        <a:t>π.Χ</a:t>
                      </a:r>
                      <a:endParaRPr lang="el-GR" sz="2400" b="1" dirty="0"/>
                    </a:p>
                  </a:txBody>
                  <a:tcPr>
                    <a:solidFill>
                      <a:schemeClr val="bg2"/>
                    </a:solidFill>
                  </a:tcPr>
                </a:tc>
                <a:tc>
                  <a:txBody>
                    <a:bodyPr/>
                    <a:lstStyle/>
                    <a:p>
                      <a:r>
                        <a:rPr lang="el-GR" sz="2400" b="1" dirty="0"/>
                        <a:t>Νέα ανάκτορα</a:t>
                      </a:r>
                    </a:p>
                  </a:txBody>
                  <a:tcPr>
                    <a:solidFill>
                      <a:schemeClr val="bg2"/>
                    </a:solidFill>
                  </a:tcPr>
                </a:tc>
                <a:extLst>
                  <a:ext uri="{0D108BD9-81ED-4DB2-BD59-A6C34878D82A}">
                    <a16:rowId xmlns="" xmlns:a16="http://schemas.microsoft.com/office/drawing/2014/main" val="1108816357"/>
                  </a:ext>
                </a:extLst>
              </a:tr>
              <a:tr h="633186">
                <a:tc>
                  <a:txBody>
                    <a:bodyPr/>
                    <a:lstStyle/>
                    <a:p>
                      <a:r>
                        <a:rPr lang="el-GR" sz="2400" b="1" dirty="0"/>
                        <a:t>1450 </a:t>
                      </a:r>
                      <a:r>
                        <a:rPr lang="el-GR" sz="2400" b="1" dirty="0" err="1"/>
                        <a:t>π.Χ</a:t>
                      </a:r>
                      <a:endParaRPr lang="el-GR" sz="2400" b="1" dirty="0"/>
                    </a:p>
                  </a:txBody>
                  <a:tcPr>
                    <a:solidFill>
                      <a:schemeClr val="bg2"/>
                    </a:solidFill>
                  </a:tcPr>
                </a:tc>
                <a:tc>
                  <a:txBody>
                    <a:bodyPr/>
                    <a:lstStyle/>
                    <a:p>
                      <a:r>
                        <a:rPr lang="el-GR" sz="2400" b="1" dirty="0"/>
                        <a:t>Τα νέα ανάκτορα καταστρέφονται</a:t>
                      </a:r>
                    </a:p>
                  </a:txBody>
                  <a:tcPr>
                    <a:solidFill>
                      <a:schemeClr val="bg2"/>
                    </a:solidFill>
                  </a:tcPr>
                </a:tc>
                <a:extLst>
                  <a:ext uri="{0D108BD9-81ED-4DB2-BD59-A6C34878D82A}">
                    <a16:rowId xmlns="" xmlns:a16="http://schemas.microsoft.com/office/drawing/2014/main" val="2039095424"/>
                  </a:ext>
                </a:extLst>
              </a:tr>
              <a:tr h="633186">
                <a:tc>
                  <a:txBody>
                    <a:bodyPr/>
                    <a:lstStyle/>
                    <a:p>
                      <a:r>
                        <a:rPr lang="el-GR" sz="2400" b="1" dirty="0"/>
                        <a:t>1370 </a:t>
                      </a:r>
                      <a:r>
                        <a:rPr lang="el-GR" sz="2400" b="1" dirty="0" err="1"/>
                        <a:t>π.Χ</a:t>
                      </a:r>
                      <a:endParaRPr lang="el-GR" sz="2400" b="1" dirty="0"/>
                    </a:p>
                  </a:txBody>
                  <a:tcPr>
                    <a:solidFill>
                      <a:schemeClr val="bg2"/>
                    </a:solidFill>
                  </a:tcPr>
                </a:tc>
                <a:tc>
                  <a:txBody>
                    <a:bodyPr/>
                    <a:lstStyle/>
                    <a:p>
                      <a:r>
                        <a:rPr lang="el-GR" sz="2400" b="1" dirty="0"/>
                        <a:t>Οριστική καταστροφή ανακτόρου της Κνωσού</a:t>
                      </a:r>
                    </a:p>
                  </a:txBody>
                  <a:tcPr>
                    <a:solidFill>
                      <a:schemeClr val="bg2"/>
                    </a:solidFill>
                  </a:tcPr>
                </a:tc>
                <a:extLst>
                  <a:ext uri="{0D108BD9-81ED-4DB2-BD59-A6C34878D82A}">
                    <a16:rowId xmlns="" xmlns:a16="http://schemas.microsoft.com/office/drawing/2014/main" val="1181552839"/>
                  </a:ext>
                </a:extLst>
              </a:tr>
            </a:tbl>
          </a:graphicData>
        </a:graphic>
      </p:graphicFrame>
    </p:spTree>
    <p:extLst>
      <p:ext uri="{BB962C8B-B14F-4D97-AF65-F5344CB8AC3E}">
        <p14:creationId xmlns="" xmlns:p14="http://schemas.microsoft.com/office/powerpoint/2010/main" val="3431150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41535F-0C1F-4BCA-B440-181710FDA19C}"/>
              </a:ext>
            </a:extLst>
          </p:cNvPr>
          <p:cNvSpPr>
            <a:spLocks noGrp="1"/>
          </p:cNvSpPr>
          <p:nvPr>
            <p:ph type="title"/>
          </p:nvPr>
        </p:nvSpPr>
        <p:spPr>
          <a:xfrm>
            <a:off x="269240" y="233681"/>
            <a:ext cx="11653520" cy="2468880"/>
          </a:xfrm>
        </p:spPr>
        <p:style>
          <a:lnRef idx="2">
            <a:schemeClr val="dk1"/>
          </a:lnRef>
          <a:fillRef idx="1">
            <a:schemeClr val="lt1"/>
          </a:fillRef>
          <a:effectRef idx="0">
            <a:schemeClr val="dk1"/>
          </a:effectRef>
          <a:fontRef idx="minor">
            <a:schemeClr val="dk1"/>
          </a:fontRef>
        </p:style>
        <p:txBody>
          <a:bodyPr>
            <a:noAutofit/>
          </a:bodyPr>
          <a:lstStyle/>
          <a:p>
            <a:pPr algn="just"/>
            <a:r>
              <a:rPr lang="el-GR" sz="2400" b="1" dirty="0"/>
              <a:t>                                                                                                                                                               </a:t>
            </a:r>
            <a:r>
              <a:rPr lang="el-GR" sz="2800" b="1" dirty="0"/>
              <a:t>     </a:t>
            </a:r>
            <a:r>
              <a:rPr lang="el-GR" sz="2800" b="1" dirty="0">
                <a:latin typeface="+mn-lt"/>
              </a:rPr>
              <a:t>Ο πρώτος που ανέσκαψε την Κνωσό ήταν ένας Ηρακλειώτης έμπορος και αρχαιοδίφης, ο </a:t>
            </a:r>
            <a:r>
              <a:rPr lang="el-GR" sz="2800" b="1" dirty="0" err="1">
                <a:latin typeface="+mn-lt"/>
                <a:hlinkClick r:id="rId2" tooltip="Μίνως Καλοκαιρινός"/>
              </a:rPr>
              <a:t>Μίνως</a:t>
            </a:r>
            <a:r>
              <a:rPr lang="el-GR" sz="2800" b="1" dirty="0">
                <a:latin typeface="+mn-lt"/>
                <a:hlinkClick r:id="rId2" tooltip="Μίνως Καλοκαιρινός"/>
              </a:rPr>
              <a:t> Καλοκαιρινός</a:t>
            </a:r>
            <a:r>
              <a:rPr lang="el-GR" sz="2800" b="1" dirty="0">
                <a:latin typeface="+mn-lt"/>
              </a:rPr>
              <a:t>, ο οποίος το 1878 αποκάλυψε τα θεμέλια αποθηκευτικών χώρων γεμάτα </a:t>
            </a:r>
            <a:r>
              <a:rPr lang="el-GR" sz="2800" b="1" dirty="0" err="1">
                <a:latin typeface="+mn-lt"/>
              </a:rPr>
              <a:t>πίθαρια</a:t>
            </a:r>
            <a:r>
              <a:rPr lang="el-GR" sz="2800" b="1" dirty="0">
                <a:latin typeface="+mn-lt"/>
              </a:rPr>
              <a:t>. Όμως, ο </a:t>
            </a:r>
            <a:r>
              <a:rPr lang="el-GR" sz="2800" b="1" dirty="0" err="1">
                <a:latin typeface="+mn-lt"/>
                <a:hlinkClick r:id="rId3"/>
              </a:rPr>
              <a:t>Σέρ</a:t>
            </a:r>
            <a:r>
              <a:rPr lang="el-GR" sz="2800" b="1" dirty="0">
                <a:latin typeface="+mn-lt"/>
                <a:hlinkClick r:id="rId3"/>
              </a:rPr>
              <a:t> Άρθουρ Τζον Έβανς </a:t>
            </a:r>
            <a:r>
              <a:rPr lang="el-GR" sz="2800" b="1" dirty="0">
                <a:latin typeface="+mn-lt"/>
              </a:rPr>
              <a:t>(εικονίζεται στη φωτογραφία),</a:t>
            </a:r>
            <a:r>
              <a:rPr lang="el-GR" sz="2800" b="1" baseline="30000" dirty="0">
                <a:latin typeface="+mn-lt"/>
              </a:rPr>
              <a:t> </a:t>
            </a:r>
            <a:r>
              <a:rPr lang="el-GR" sz="2800" b="1" dirty="0">
                <a:latin typeface="+mn-lt"/>
              </a:rPr>
              <a:t> </a:t>
            </a:r>
            <a:r>
              <a:rPr lang="el-GR" sz="2800" b="1" dirty="0">
                <a:latin typeface="+mn-lt"/>
                <a:hlinkClick r:id="rId4" tooltip="Αγγλία"/>
              </a:rPr>
              <a:t>Άγγλος</a:t>
            </a:r>
            <a:r>
              <a:rPr lang="el-GR" sz="2800" b="1" dirty="0">
                <a:latin typeface="+mn-lt"/>
              </a:rPr>
              <a:t> αρχαιολόγος, ήταν αυτός που αποκάλυψε στο σύνολό του τον πολιτισμό που ονόμασε </a:t>
            </a:r>
            <a:r>
              <a:rPr lang="el-GR" sz="2800" b="1" dirty="0">
                <a:latin typeface="+mn-lt"/>
                <a:hlinkClick r:id="rId5"/>
              </a:rPr>
              <a:t>«Μινωικό»</a:t>
            </a:r>
            <a:r>
              <a:rPr lang="el-GR" sz="2800" b="1" dirty="0">
                <a:latin typeface="+mn-lt"/>
              </a:rPr>
              <a:t/>
            </a:r>
            <a:br>
              <a:rPr lang="el-GR" sz="2800" b="1" dirty="0">
                <a:latin typeface="+mn-lt"/>
              </a:rPr>
            </a:br>
            <a:r>
              <a:rPr lang="el-GR" sz="2800" b="1" dirty="0">
                <a:latin typeface="+mn-lt"/>
              </a:rPr>
              <a:t/>
            </a:r>
            <a:br>
              <a:rPr lang="el-GR" sz="2800" b="1" dirty="0">
                <a:latin typeface="+mn-lt"/>
              </a:rPr>
            </a:br>
            <a:endParaRPr lang="el-GR" sz="2800" b="1" dirty="0">
              <a:latin typeface="+mn-lt"/>
            </a:endParaRPr>
          </a:p>
        </p:txBody>
      </p:sp>
      <p:pic>
        <p:nvPicPr>
          <p:cNvPr id="5" name="Θέση περιεχομένου 4">
            <a:extLst>
              <a:ext uri="{FF2B5EF4-FFF2-40B4-BE49-F238E27FC236}">
                <a16:creationId xmlns="" xmlns:a16="http://schemas.microsoft.com/office/drawing/2014/main" id="{DC9D60CF-BB30-49B3-8C4A-6DB7D7983441}"/>
              </a:ext>
            </a:extLst>
          </p:cNvPr>
          <p:cNvPicPr>
            <a:picLocks noGrp="1" noChangeAspect="1"/>
          </p:cNvPicPr>
          <p:nvPr>
            <p:ph idx="1"/>
          </p:nvPr>
        </p:nvPicPr>
        <p:blipFill>
          <a:blip r:embed="rId6" cstate="print">
            <a:extLst>
              <a:ext uri="{28A0092B-C50C-407E-A947-70E740481C1C}">
                <a14:useLocalDpi xmlns="" xmlns:a14="http://schemas.microsoft.com/office/drawing/2010/main" val="0"/>
              </a:ext>
            </a:extLst>
          </a:blip>
          <a:stretch>
            <a:fillRect/>
          </a:stretch>
        </p:blipFill>
        <p:spPr>
          <a:xfrm>
            <a:off x="3439160" y="2926080"/>
            <a:ext cx="5171440" cy="3698240"/>
          </a:xfrm>
        </p:spPr>
      </p:pic>
    </p:spTree>
    <p:extLst>
      <p:ext uri="{BB962C8B-B14F-4D97-AF65-F5344CB8AC3E}">
        <p14:creationId xmlns="" xmlns:p14="http://schemas.microsoft.com/office/powerpoint/2010/main" val="3839992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18DD0DF-DFE3-4DB2-B2E4-0F9B67011EAC}"/>
              </a:ext>
            </a:extLst>
          </p:cNvPr>
          <p:cNvSpPr>
            <a:spLocks noGrp="1"/>
          </p:cNvSpPr>
          <p:nvPr>
            <p:ph type="title"/>
          </p:nvPr>
        </p:nvSpPr>
        <p:spPr>
          <a:xfrm>
            <a:off x="339470" y="392715"/>
            <a:ext cx="4618610" cy="585910"/>
          </a:xfrm>
        </p:spPr>
        <p:txBody>
          <a:bodyPr>
            <a:normAutofit/>
          </a:bodyPr>
          <a:lstStyle/>
          <a:p>
            <a:r>
              <a:rPr lang="el-GR" b="1" dirty="0">
                <a:solidFill>
                  <a:srgbClr val="FF0000"/>
                </a:solidFill>
              </a:rPr>
              <a:t>Το ανάκτορο της Κνωσού</a:t>
            </a:r>
          </a:p>
        </p:txBody>
      </p:sp>
      <p:pic>
        <p:nvPicPr>
          <p:cNvPr id="6" name="Θέση εικόνας 5">
            <a:extLst>
              <a:ext uri="{FF2B5EF4-FFF2-40B4-BE49-F238E27FC236}">
                <a16:creationId xmlns="" xmlns:a16="http://schemas.microsoft.com/office/drawing/2014/main" id="{EF3619E5-38E5-42C8-B892-66522C9EFF2B}"/>
              </a:ext>
            </a:extLst>
          </p:cNvPr>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tretch>
            <a:fillRect/>
          </a:stretch>
        </p:blipFill>
        <p:spPr>
          <a:xfrm>
            <a:off x="4958080" y="792480"/>
            <a:ext cx="6856848" cy="57607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Θέση κειμένου 3">
            <a:extLst>
              <a:ext uri="{FF2B5EF4-FFF2-40B4-BE49-F238E27FC236}">
                <a16:creationId xmlns="" xmlns:a16="http://schemas.microsoft.com/office/drawing/2014/main" id="{618B07D4-2449-48DD-9FC3-EFB89F473CFE}"/>
              </a:ext>
            </a:extLst>
          </p:cNvPr>
          <p:cNvSpPr>
            <a:spLocks noGrp="1"/>
          </p:cNvSpPr>
          <p:nvPr>
            <p:ph type="body" sz="half" idx="2"/>
          </p:nvPr>
        </p:nvSpPr>
        <p:spPr>
          <a:xfrm>
            <a:off x="384142" y="978625"/>
            <a:ext cx="4354766" cy="5302017"/>
          </a:xfrm>
        </p:spPr>
        <p:style>
          <a:lnRef idx="2">
            <a:schemeClr val="dk1"/>
          </a:lnRef>
          <a:fillRef idx="1">
            <a:schemeClr val="lt1"/>
          </a:fillRef>
          <a:effectRef idx="0">
            <a:schemeClr val="dk1"/>
          </a:effectRef>
          <a:fontRef idx="minor">
            <a:schemeClr val="dk1"/>
          </a:fontRef>
        </p:style>
        <p:txBody>
          <a:bodyPr>
            <a:noAutofit/>
          </a:bodyPr>
          <a:lstStyle/>
          <a:p>
            <a:pPr algn="just"/>
            <a:r>
              <a:rPr lang="el-GR" sz="2800" b="1" dirty="0"/>
              <a:t>Στη Μινωική Κρήτη υπήρχαν πολλές πόλεις που είχαν ανάκτορα. Οι μεγαλύτερες ήταν η </a:t>
            </a:r>
            <a:r>
              <a:rPr lang="el-GR" sz="2800" b="1" dirty="0">
                <a:solidFill>
                  <a:srgbClr val="FF0000"/>
                </a:solidFill>
                <a:hlinkClick r:id="rId3"/>
              </a:rPr>
              <a:t>Κνωσός</a:t>
            </a:r>
            <a:r>
              <a:rPr lang="el-GR" sz="2800" b="1" dirty="0">
                <a:hlinkClick r:id="rId3"/>
              </a:rPr>
              <a:t>,</a:t>
            </a:r>
            <a:r>
              <a:rPr lang="el-GR" sz="2800" b="1" dirty="0"/>
              <a:t> η </a:t>
            </a:r>
            <a:r>
              <a:rPr lang="el-GR" sz="2800" b="1" dirty="0">
                <a:solidFill>
                  <a:srgbClr val="FF0000"/>
                </a:solidFill>
                <a:hlinkClick r:id="rId4"/>
              </a:rPr>
              <a:t>Φαιστός</a:t>
            </a:r>
            <a:r>
              <a:rPr lang="el-GR" sz="2800" b="1" dirty="0"/>
              <a:t>, τα </a:t>
            </a:r>
            <a:r>
              <a:rPr lang="el-GR" sz="2800" b="1" dirty="0">
                <a:solidFill>
                  <a:srgbClr val="FF0000"/>
                </a:solidFill>
                <a:hlinkClick r:id="rId5"/>
              </a:rPr>
              <a:t>Μάλια</a:t>
            </a:r>
            <a:r>
              <a:rPr lang="el-GR" sz="2800" b="1" dirty="0"/>
              <a:t> και η </a:t>
            </a:r>
            <a:r>
              <a:rPr lang="el-GR" sz="2800" b="1" dirty="0">
                <a:solidFill>
                  <a:srgbClr val="FF0000"/>
                </a:solidFill>
                <a:hlinkClick r:id="rId6"/>
              </a:rPr>
              <a:t>Ζάκρος</a:t>
            </a:r>
            <a:r>
              <a:rPr lang="el-GR" sz="2800" b="1" dirty="0"/>
              <a:t>. Το πιο μεγάλο και πιο εντυπωσιακό, ήταν αυτό της Κνωσού</a:t>
            </a:r>
            <a:r>
              <a:rPr lang="el-GR" sz="2400" b="1" dirty="0"/>
              <a:t>.</a:t>
            </a:r>
          </a:p>
          <a:p>
            <a:pPr algn="just"/>
            <a:endParaRPr lang="el-GR" sz="2400" dirty="0"/>
          </a:p>
        </p:txBody>
      </p:sp>
      <p:pic>
        <p:nvPicPr>
          <p:cNvPr id="5" name="Εικόνα 4" descr="1. Τα σπουδαιότερα κέντρα του Μινωικού πολιτισµού.">
            <a:extLst>
              <a:ext uri="{FF2B5EF4-FFF2-40B4-BE49-F238E27FC236}">
                <a16:creationId xmlns="" xmlns:a16="http://schemas.microsoft.com/office/drawing/2014/main" id="{BD51B057-6D11-4845-A721-059E784DC955}"/>
              </a:ext>
            </a:extLst>
          </p:cNvPr>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77072" y="4643120"/>
            <a:ext cx="4354766" cy="19100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46748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ED92F43-4EAE-4FE4-A989-7F8167F346A0}"/>
              </a:ext>
            </a:extLst>
          </p:cNvPr>
          <p:cNvSpPr>
            <a:spLocks noGrp="1"/>
          </p:cNvSpPr>
          <p:nvPr>
            <p:ph type="title"/>
          </p:nvPr>
        </p:nvSpPr>
        <p:spPr>
          <a:xfrm>
            <a:off x="528704" y="718458"/>
            <a:ext cx="4128137" cy="3823062"/>
          </a:xfrm>
        </p:spPr>
        <p:style>
          <a:lnRef idx="2">
            <a:schemeClr val="dk1"/>
          </a:lnRef>
          <a:fillRef idx="1">
            <a:schemeClr val="lt1"/>
          </a:fillRef>
          <a:effectRef idx="0">
            <a:schemeClr val="dk1"/>
          </a:effectRef>
          <a:fontRef idx="minor">
            <a:schemeClr val="dk1"/>
          </a:fontRef>
        </p:style>
        <p:txBody>
          <a:bodyPr>
            <a:noAutofit/>
          </a:bodyPr>
          <a:lstStyle/>
          <a:p>
            <a:pPr algn="just"/>
            <a:r>
              <a:rPr lang="el-GR" sz="2800" b="1" dirty="0">
                <a:latin typeface="Calibri" panose="020F0502020204030204" pitchFamily="34" charset="0"/>
                <a:cs typeface="Calibri" panose="020F0502020204030204" pitchFamily="34" charset="0"/>
              </a:rPr>
              <a:t>  Η παράδοση αναφέρει ότι το παλάτι ήταν έργο του </a:t>
            </a:r>
            <a:r>
              <a:rPr lang="el-GR" sz="2800" b="1" dirty="0">
                <a:solidFill>
                  <a:srgbClr val="FF0000"/>
                </a:solidFill>
                <a:latin typeface="Calibri" panose="020F0502020204030204" pitchFamily="34" charset="0"/>
                <a:cs typeface="Calibri" panose="020F0502020204030204" pitchFamily="34" charset="0"/>
                <a:hlinkClick r:id="rId2"/>
              </a:rPr>
              <a:t>Δαίδαλου</a:t>
            </a:r>
            <a:r>
              <a:rPr lang="el-GR" sz="2800" b="1" dirty="0">
                <a:latin typeface="Calibri" panose="020F0502020204030204" pitchFamily="34" charset="0"/>
                <a:cs typeface="Calibri" panose="020F0502020204030204" pitchFamily="34" charset="0"/>
              </a:rPr>
              <a:t>. Ήταν τεράστιο. Είχε πολλά κτίρια  με 4-5 ορόφους,               1500 δωμάτια, απέραντους διαδρόμους,  πολλές αποθήκες και εργαστήρια. Έμοιαζε με</a:t>
            </a:r>
            <a:r>
              <a:rPr lang="el-GR" sz="2800" b="1" dirty="0">
                <a:latin typeface="Calibri" panose="020F0502020204030204" pitchFamily="34" charset="0"/>
                <a:cs typeface="Calibri" panose="020F0502020204030204" pitchFamily="34" charset="0"/>
                <a:hlinkClick r:id="rId3"/>
              </a:rPr>
              <a:t> </a:t>
            </a:r>
            <a:r>
              <a:rPr lang="el-GR" sz="2800" b="1" dirty="0">
                <a:solidFill>
                  <a:srgbClr val="FF0000"/>
                </a:solidFill>
                <a:latin typeface="Calibri" panose="020F0502020204030204" pitchFamily="34" charset="0"/>
                <a:cs typeface="Calibri" panose="020F0502020204030204" pitchFamily="34" charset="0"/>
                <a:hlinkClick r:id="rId3"/>
              </a:rPr>
              <a:t>λαβύρινθο</a:t>
            </a:r>
            <a:r>
              <a:rPr lang="el-GR" sz="2800" b="1" dirty="0">
                <a:solidFill>
                  <a:srgbClr val="0070C0"/>
                </a:solidFill>
                <a:latin typeface="Calibri" panose="020F0502020204030204" pitchFamily="34" charset="0"/>
                <a:cs typeface="Calibri" panose="020F0502020204030204" pitchFamily="34" charset="0"/>
              </a:rPr>
              <a:t>.</a:t>
            </a:r>
            <a:endParaRPr lang="el-GR" sz="2800" b="1" dirty="0">
              <a:latin typeface="Calibri" panose="020F0502020204030204" pitchFamily="34" charset="0"/>
              <a:cs typeface="Calibri" panose="020F0502020204030204" pitchFamily="34" charset="0"/>
            </a:endParaRPr>
          </a:p>
        </p:txBody>
      </p:sp>
      <p:pic>
        <p:nvPicPr>
          <p:cNvPr id="10" name="Θέση εικόνας 9">
            <a:extLst>
              <a:ext uri="{FF2B5EF4-FFF2-40B4-BE49-F238E27FC236}">
                <a16:creationId xmlns="" xmlns:a16="http://schemas.microsoft.com/office/drawing/2014/main" id="{0D226052-D995-4D1E-B3E2-AF3381689916}"/>
              </a:ext>
            </a:extLst>
          </p:cNvPr>
          <p:cNvPicPr>
            <a:picLocks noGrp="1" noChangeAspect="1"/>
          </p:cNvPicPr>
          <p:nvPr>
            <p:ph type="pic" idx="1"/>
          </p:nvPr>
        </p:nvPicPr>
        <p:blipFill>
          <a:blip r:embed="rId4" cstate="print">
            <a:extLst>
              <a:ext uri="{28A0092B-C50C-407E-A947-70E740481C1C}">
                <a14:useLocalDpi xmlns="" xmlns:a14="http://schemas.microsoft.com/office/drawing/2010/main" val="0"/>
              </a:ext>
            </a:extLst>
          </a:blip>
          <a:srcRect l="6687" r="6687"/>
          <a:stretch>
            <a:fillRect/>
          </a:stretch>
        </p:blipFill>
        <p:spPr>
          <a:xfrm>
            <a:off x="4887686" y="718458"/>
            <a:ext cx="6660424" cy="55190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Θέση κειμένου 3">
            <a:extLst>
              <a:ext uri="{FF2B5EF4-FFF2-40B4-BE49-F238E27FC236}">
                <a16:creationId xmlns="" xmlns:a16="http://schemas.microsoft.com/office/drawing/2014/main" id="{1FC84977-3084-4DC7-A330-68437F341720}"/>
              </a:ext>
            </a:extLst>
          </p:cNvPr>
          <p:cNvSpPr>
            <a:spLocks noGrp="1"/>
          </p:cNvSpPr>
          <p:nvPr>
            <p:ph type="body" sz="half" idx="2"/>
          </p:nvPr>
        </p:nvSpPr>
        <p:spPr>
          <a:xfrm>
            <a:off x="661374" y="5227319"/>
            <a:ext cx="3862796" cy="838201"/>
          </a:xfrm>
        </p:spPr>
        <p:style>
          <a:lnRef idx="2">
            <a:schemeClr val="dk1"/>
          </a:lnRef>
          <a:fillRef idx="1">
            <a:schemeClr val="lt1"/>
          </a:fillRef>
          <a:effectRef idx="0">
            <a:schemeClr val="dk1"/>
          </a:effectRef>
          <a:fontRef idx="minor">
            <a:schemeClr val="dk1"/>
          </a:fontRef>
        </p:style>
        <p:txBody>
          <a:bodyPr>
            <a:normAutofit/>
          </a:bodyPr>
          <a:lstStyle/>
          <a:p>
            <a:r>
              <a:rPr lang="el-GR" sz="2000" b="1" dirty="0"/>
              <a:t>Αναπαράσταση του ανακτόρου της Κνωσού</a:t>
            </a:r>
          </a:p>
        </p:txBody>
      </p:sp>
    </p:spTree>
    <p:extLst>
      <p:ext uri="{BB962C8B-B14F-4D97-AF65-F5344CB8AC3E}">
        <p14:creationId xmlns="" xmlns:p14="http://schemas.microsoft.com/office/powerpoint/2010/main" val="2247476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7E91C8A-713B-407A-9F4D-1FE25CBEA6B6}"/>
              </a:ext>
            </a:extLst>
          </p:cNvPr>
          <p:cNvSpPr>
            <a:spLocks noGrp="1"/>
          </p:cNvSpPr>
          <p:nvPr>
            <p:ph type="title"/>
          </p:nvPr>
        </p:nvSpPr>
        <p:spPr>
          <a:xfrm>
            <a:off x="838200" y="561976"/>
            <a:ext cx="10515600" cy="1307464"/>
          </a:xfrm>
        </p:spPr>
        <p:style>
          <a:lnRef idx="2">
            <a:schemeClr val="dk1"/>
          </a:lnRef>
          <a:fillRef idx="1">
            <a:schemeClr val="lt1"/>
          </a:fillRef>
          <a:effectRef idx="0">
            <a:schemeClr val="dk1"/>
          </a:effectRef>
          <a:fontRef idx="minor">
            <a:schemeClr val="dk1"/>
          </a:fontRef>
        </p:style>
        <p:txBody>
          <a:bodyPr>
            <a:normAutofit/>
          </a:bodyPr>
          <a:lstStyle/>
          <a:p>
            <a:pPr algn="just"/>
            <a:r>
              <a:rPr lang="el-GR" sz="2800" b="1" dirty="0"/>
              <a:t>Τα δωμάτια είχαν βεράντες. Οι τοίχοι στολισμένοι με θαυμάσιες τοιχογραφίες, που απεικόνιζαν λουλούδια, πουλιά, ψάρια, δελφίνια, πρίγκιπες και αρχόντισσες.</a:t>
            </a:r>
          </a:p>
        </p:txBody>
      </p:sp>
      <p:pic>
        <p:nvPicPr>
          <p:cNvPr id="2050" name="Picture 2" descr="http://katsba.ueuo.com/dim/c/toixografies/minwi-prigkipas.gif">
            <a:extLst>
              <a:ext uri="{FF2B5EF4-FFF2-40B4-BE49-F238E27FC236}">
                <a16:creationId xmlns="" xmlns:a16="http://schemas.microsoft.com/office/drawing/2014/main" id="{B0939635-3AF0-4046-8402-0AF5328035E0}"/>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3925" y="2113280"/>
            <a:ext cx="2514601" cy="39255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2052" name="Picture 4" descr="http://katsba.ueuo.com/dim/c/toixografies/minwi-pariziana.gif">
            <a:extLst>
              <a:ext uri="{FF2B5EF4-FFF2-40B4-BE49-F238E27FC236}">
                <a16:creationId xmlns="" xmlns:a16="http://schemas.microsoft.com/office/drawing/2014/main" id="{2EF67E64-8098-4E16-BE40-6C21EF8C26C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53729" y="2113280"/>
            <a:ext cx="3014346" cy="3830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2054" name="Picture 6" descr="http://katsba.ueuo.com/dim/c/toixografies/minwi-galaziopouli.gif">
            <a:extLst>
              <a:ext uri="{FF2B5EF4-FFF2-40B4-BE49-F238E27FC236}">
                <a16:creationId xmlns="" xmlns:a16="http://schemas.microsoft.com/office/drawing/2014/main" id="{4E99E478-EEF4-4A89-A73E-665808B2A723}"/>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24606" y="2113280"/>
            <a:ext cx="4043043" cy="33135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60251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835202F-CA91-47AF-91E1-9528D3A4D0F7}"/>
              </a:ext>
            </a:extLst>
          </p:cNvPr>
          <p:cNvSpPr>
            <a:spLocks noGrp="1"/>
          </p:cNvSpPr>
          <p:nvPr>
            <p:ph type="title"/>
          </p:nvPr>
        </p:nvSpPr>
        <p:spPr>
          <a:xfrm>
            <a:off x="838200" y="365125"/>
            <a:ext cx="10515600" cy="1539875"/>
          </a:xfrm>
        </p:spPr>
        <p:style>
          <a:lnRef idx="2">
            <a:schemeClr val="dk1"/>
          </a:lnRef>
          <a:fillRef idx="1">
            <a:schemeClr val="lt1"/>
          </a:fillRef>
          <a:effectRef idx="0">
            <a:schemeClr val="dk1"/>
          </a:effectRef>
          <a:fontRef idx="minor">
            <a:schemeClr val="dk1"/>
          </a:fontRef>
        </p:style>
        <p:txBody>
          <a:bodyPr>
            <a:normAutofit fontScale="90000"/>
          </a:bodyPr>
          <a:lstStyle/>
          <a:p>
            <a:pPr algn="just"/>
            <a:r>
              <a:rPr lang="el-GR" sz="3100" b="1" dirty="0"/>
              <a:t>Στην αίθουσα του θρόνου οι τοίχοι ήταν στολισμένοι με ανάγλυφες τοιχογραφίες που παρίσταναν </a:t>
            </a:r>
            <a:r>
              <a:rPr lang="el-GR" sz="3100" b="1" dirty="0">
                <a:hlinkClick r:id="rId2"/>
              </a:rPr>
              <a:t>γρύπες</a:t>
            </a:r>
            <a:r>
              <a:rPr lang="el-GR" sz="3100" b="1" dirty="0"/>
              <a:t> μέσα σε κήπο με λουλούδια. Γύρω από τους τοίχους υπήρχαν αλαβάστρινα θρανία και στη μέση αλαβάστρινος θρόνος</a:t>
            </a:r>
            <a:r>
              <a:rPr lang="el-GR" sz="2800" dirty="0"/>
              <a:t>.</a:t>
            </a:r>
          </a:p>
        </p:txBody>
      </p:sp>
      <p:pic>
        <p:nvPicPr>
          <p:cNvPr id="1026" name="Picture 2" descr="http://katsba.ueuo.com/dim/c/toixografies/minwi-grypas.gif">
            <a:extLst>
              <a:ext uri="{FF2B5EF4-FFF2-40B4-BE49-F238E27FC236}">
                <a16:creationId xmlns="" xmlns:a16="http://schemas.microsoft.com/office/drawing/2014/main" id="{CBD98DC9-178E-4F9F-A9A5-BC05B6B4A4A5}"/>
              </a:ext>
            </a:extLst>
          </p:cNvPr>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62176" y="2088171"/>
            <a:ext cx="7915274" cy="44047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3772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0E80725-7950-40B8-ACBE-A7B40FC137C5}"/>
              </a:ext>
            </a:extLst>
          </p:cNvPr>
          <p:cNvSpPr>
            <a:spLocks noGrp="1"/>
          </p:cNvSpPr>
          <p:nvPr>
            <p:ph type="title"/>
          </p:nvPr>
        </p:nvSpPr>
        <p:spPr>
          <a:xfrm>
            <a:off x="744583" y="365125"/>
            <a:ext cx="10609217" cy="1087755"/>
          </a:xfrm>
        </p:spPr>
        <p:style>
          <a:lnRef idx="2">
            <a:schemeClr val="dk1"/>
          </a:lnRef>
          <a:fillRef idx="1">
            <a:schemeClr val="lt1"/>
          </a:fillRef>
          <a:effectRef idx="0">
            <a:schemeClr val="dk1"/>
          </a:effectRef>
          <a:fontRef idx="minor">
            <a:schemeClr val="dk1"/>
          </a:fontRef>
        </p:style>
        <p:txBody>
          <a:bodyPr>
            <a:normAutofit/>
          </a:bodyPr>
          <a:lstStyle/>
          <a:p>
            <a:pPr algn="just"/>
            <a:r>
              <a:rPr lang="el-GR" sz="2800" b="1" dirty="0"/>
              <a:t>Το ανάκτορο είχε και πολλά ιερά, στολισμένα με </a:t>
            </a:r>
            <a:r>
              <a:rPr lang="el-GR" sz="2800" b="1" dirty="0">
                <a:solidFill>
                  <a:srgbClr val="FF0000"/>
                </a:solidFill>
                <a:hlinkClick r:id="rId2"/>
              </a:rPr>
              <a:t>κέρατα ταύρου </a:t>
            </a:r>
            <a:r>
              <a:rPr lang="el-GR" sz="2800" b="1" dirty="0"/>
              <a:t>και </a:t>
            </a:r>
            <a:r>
              <a:rPr lang="el-GR" sz="2800" b="1" dirty="0">
                <a:solidFill>
                  <a:srgbClr val="FF0000"/>
                </a:solidFill>
                <a:hlinkClick r:id="rId3"/>
              </a:rPr>
              <a:t>διπλούς </a:t>
            </a:r>
            <a:r>
              <a:rPr lang="el-GR" sz="2800" b="1" dirty="0" err="1">
                <a:solidFill>
                  <a:srgbClr val="FF0000"/>
                </a:solidFill>
                <a:hlinkClick r:id="rId3"/>
              </a:rPr>
              <a:t>πελέκεις</a:t>
            </a:r>
            <a:r>
              <a:rPr lang="el-GR" sz="2800" b="1" dirty="0"/>
              <a:t>, που ήταν τα σύμβολα της Μινωικής Κρήτης.</a:t>
            </a:r>
          </a:p>
        </p:txBody>
      </p:sp>
      <p:pic>
        <p:nvPicPr>
          <p:cNvPr id="6" name="Θέση περιεχομένου 5">
            <a:extLst>
              <a:ext uri="{FF2B5EF4-FFF2-40B4-BE49-F238E27FC236}">
                <a16:creationId xmlns="" xmlns:a16="http://schemas.microsoft.com/office/drawing/2014/main" id="{F6C90909-9428-48A9-B848-6FF0F8CBA0D1}"/>
              </a:ext>
            </a:extLst>
          </p:cNvPr>
          <p:cNvPicPr>
            <a:picLocks noGrp="1" noChangeAspect="1"/>
          </p:cNvPicPr>
          <p:nvPr>
            <p:ph sz="half" idx="1"/>
          </p:nvPr>
        </p:nvPicPr>
        <p:blipFill>
          <a:blip r:embed="rId4" cstate="print">
            <a:extLst>
              <a:ext uri="{28A0092B-C50C-407E-A947-70E740481C1C}">
                <a14:useLocalDpi xmlns="" xmlns:a14="http://schemas.microsoft.com/office/drawing/2010/main" val="0"/>
              </a:ext>
            </a:extLst>
          </a:blip>
          <a:stretch>
            <a:fillRect/>
          </a:stretch>
        </p:blipFill>
        <p:spPr>
          <a:xfrm>
            <a:off x="868681" y="1839686"/>
            <a:ext cx="4630782" cy="4271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Θέση περιεχομένου 8">
            <a:extLst>
              <a:ext uri="{FF2B5EF4-FFF2-40B4-BE49-F238E27FC236}">
                <a16:creationId xmlns="" xmlns:a16="http://schemas.microsoft.com/office/drawing/2014/main" id="{4FF875DC-A0F1-4EB5-A1F1-60289332ECC5}"/>
              </a:ext>
            </a:extLst>
          </p:cNvPr>
          <p:cNvPicPr>
            <a:picLocks noGrp="1" noChangeAspect="1"/>
          </p:cNvPicPr>
          <p:nvPr>
            <p:ph sz="half" idx="2"/>
          </p:nvPr>
        </p:nvPicPr>
        <p:blipFill>
          <a:blip r:embed="rId5" cstate="print">
            <a:extLst>
              <a:ext uri="{28A0092B-C50C-407E-A947-70E740481C1C}">
                <a14:useLocalDpi xmlns="" xmlns:a14="http://schemas.microsoft.com/office/drawing/2010/main" val="0"/>
              </a:ext>
            </a:extLst>
          </a:blip>
          <a:stretch>
            <a:fillRect/>
          </a:stretch>
        </p:blipFill>
        <p:spPr bwMode="auto">
          <a:xfrm>
            <a:off x="5954486" y="1867990"/>
            <a:ext cx="5399314" cy="43089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2016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440</Words>
  <Application>Microsoft Office PowerPoint</Application>
  <PresentationFormat>Προσαρμογή</PresentationFormat>
  <Paragraphs>58</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Διαφάνεια 1</vt:lpstr>
      <vt:lpstr>  ΙΣΤΟΡΙΑ Γ΄ ΔΗΜΟΤΙΚΟΥ    Ενότητα 9 2. Το ανάκτορο της Κνωσού</vt:lpstr>
      <vt:lpstr>Χρονολογικός πίνακας</vt:lpstr>
      <vt:lpstr>                                                                                                                                                                    Ο πρώτος που ανέσκαψε την Κνωσό ήταν ένας Ηρακλειώτης έμπορος και αρχαιοδίφης, ο Μίνως Καλοκαιρινός, ο οποίος το 1878 αποκάλυψε τα θεμέλια αποθηκευτικών χώρων γεμάτα πίθαρια. Όμως, ο Σέρ Άρθουρ Τζον Έβανς (εικονίζεται στη φωτογραφία),  Άγγλος αρχαιολόγος, ήταν αυτός που αποκάλυψε στο σύνολό του τον πολιτισμό που ονόμασε «Μινωικό»  </vt:lpstr>
      <vt:lpstr>Το ανάκτορο της Κνωσού</vt:lpstr>
      <vt:lpstr>  Η παράδοση αναφέρει ότι το παλάτι ήταν έργο του Δαίδαλου. Ήταν τεράστιο. Είχε πολλά κτίρια  με 4-5 ορόφους,               1500 δωμάτια, απέραντους διαδρόμους,  πολλές αποθήκες και εργαστήρια. Έμοιαζε με λαβύρινθο.</vt:lpstr>
      <vt:lpstr>Τα δωμάτια είχαν βεράντες. Οι τοίχοι στολισμένοι με θαυμάσιες τοιχογραφίες, που απεικόνιζαν λουλούδια, πουλιά, ψάρια, δελφίνια, πρίγκιπες και αρχόντισσες.</vt:lpstr>
      <vt:lpstr>Στην αίθουσα του θρόνου οι τοίχοι ήταν στολισμένοι με ανάγλυφες τοιχογραφίες που παρίσταναν γρύπες μέσα σε κήπο με λουλούδια. Γύρω από τους τοίχους υπήρχαν αλαβάστρινα θρανία και στη μέση αλαβάστρινος θρόνος.</vt:lpstr>
      <vt:lpstr>Το ανάκτορο είχε και πολλά ιερά, στολισμένα με κέρατα ταύρου και διπλούς πελέκεις, που ήταν τα σύμβολα της Μινωικής Κρήτης.</vt:lpstr>
      <vt:lpstr>Στο ανάκτορο ζούσε ο βασιλιάς, που ήταν ο αρχηγός, με την οικογένειά του και άλλα 500 άτομα. Η αίθουσα του θρόνου, ήταν ένα από τα πιο όμορφα δωμάτια. Περίφημες ήταν και οι τοιχογραφίες που στόλιζαν τους τοίχους.</vt:lpstr>
      <vt:lpstr>Στις αποθήκες, μέσα σε ψηλά αγγεία, αποθήκευαν δημητριακά, μέλι, όσπρια, λάδι, κρασί κ.ά. Στα εργαστήρια έφτιαχναν αγγεία, κοσμήματα, υφάσματα και εργαλεία.</vt:lpstr>
      <vt:lpstr>Το πρώτο βίντεο παρουσιάζει τον αρχαιολογικό χώρο της Κνωσού όπως είναι σήμερα, ενώ το δεύτερο αποτελεί μια τρισδιάστατη απεικόνιση του ανακτόρου.</vt:lpstr>
      <vt:lpstr>Ας παίξουμε!!!  Ας φτιάξουμε ένα παζλ … </vt:lpstr>
      <vt:lpstr>Ελέγχω τις γνώσεις μου</vt:lpstr>
      <vt:lpstr>ΣΩΣΤΟ</vt:lpstr>
      <vt:lpstr>ΛΑΘΟΣ</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Ζωή</dc:creator>
  <cp:lastModifiedBy>user</cp:lastModifiedBy>
  <cp:revision>79</cp:revision>
  <dcterms:created xsi:type="dcterms:W3CDTF">2018-01-28T08:03:34Z</dcterms:created>
  <dcterms:modified xsi:type="dcterms:W3CDTF">2018-02-09T10:08:19Z</dcterms:modified>
</cp:coreProperties>
</file>