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Ubuntu Condensed" panose="020B0506030602030204" pitchFamily="3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ΚΑΛΛΙΟΠΗ ΣΤΑΥΡΟΥ" initials="ΚΣ" lastIdx="2" clrIdx="0">
    <p:extLst>
      <p:ext uri="{19B8F6BF-5375-455C-9EA6-DF929625EA0E}">
        <p15:presenceInfo xmlns:p15="http://schemas.microsoft.com/office/powerpoint/2012/main" userId="S::kastavrou@iep.edu.gr::caee2a20-777a-4405-925e-3d8d6223c4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90" y="3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22T21:48:47.701" idx="1">
    <p:pos x="4517" y="1722"/>
    <p:text>αυτά τα συμπεράσματα δεν στηρίζονται όμως στη συγκεκριμένη έρευνα</p:text>
    <p:extLst>
      <p:ext uri="{C676402C-5697-4E1C-873F-D02D1690AC5C}">
        <p15:threadingInfo xmlns:p15="http://schemas.microsoft.com/office/powerpoint/2012/main" timeZoneBias="-180"/>
      </p:ext>
    </p:extLst>
  </p:cm>
  <p:cm authorId="1" dt="2023-05-22T21:49:34.546" idx="2">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42f2a2d4b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442f2a2d4b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44e2e4a3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44e2e4a3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4517e6c9b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4517e6c9b0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42f2a2d4b_3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442f2a2d4b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442f2a2d4b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442f2a2d4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42f2a2d4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442f2a2d4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44987215f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44987215f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4439e677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4439e677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442f2a2d4b_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442f2a2d4b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4439e677b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4439e677b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442f2a2d4b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442f2a2d4b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4439e677b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4439e677b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50000"/>
          </a:blip>
          <a:srcRect l="1365" t="1030" r="13288" b="-1029"/>
          <a:stretch/>
        </p:blipFill>
        <p:spPr>
          <a:xfrm>
            <a:off x="0" y="0"/>
            <a:ext cx="9144001" cy="5143500"/>
          </a:xfrm>
          <a:prstGeom prst="rect">
            <a:avLst/>
          </a:prstGeom>
          <a:noFill/>
          <a:ln>
            <a:noFill/>
          </a:ln>
        </p:spPr>
      </p:pic>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l" sz="4000" b="1">
                <a:latin typeface="Ubuntu Condensed"/>
                <a:ea typeface="Ubuntu Condensed"/>
                <a:cs typeface="Ubuntu Condensed"/>
                <a:sym typeface="Ubuntu Condensed"/>
              </a:rPr>
              <a:t>Κοινωνικές επιπτώσεις της πανδημίας covid 19 στην τοπική κοινωνία</a:t>
            </a:r>
            <a:endParaRPr sz="4000" b="1">
              <a:latin typeface="Ubuntu Condensed"/>
              <a:ea typeface="Ubuntu Condensed"/>
              <a:cs typeface="Ubuntu Condensed"/>
              <a:sym typeface="Ubuntu Condensed"/>
            </a:endParaRPr>
          </a:p>
        </p:txBody>
      </p:sp>
      <p:sp>
        <p:nvSpPr>
          <p:cNvPr id="56" name="Google Shape;56;p13"/>
          <p:cNvSpPr txBox="1">
            <a:spLocks noGrp="1"/>
          </p:cNvSpPr>
          <p:nvPr>
            <p:ph type="subTitle" idx="1"/>
          </p:nvPr>
        </p:nvSpPr>
        <p:spPr>
          <a:xfrm>
            <a:off x="311700" y="3432550"/>
            <a:ext cx="8520600" cy="7926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l">
                <a:solidFill>
                  <a:srgbClr val="000000"/>
                </a:solidFill>
                <a:latin typeface="Ubuntu Condensed"/>
                <a:ea typeface="Ubuntu Condensed"/>
                <a:cs typeface="Ubuntu Condensed"/>
                <a:sym typeface="Ubuntu Condensed"/>
              </a:rPr>
              <a:t>Εργασία των μαθητών Σωτήρη Βαϊτση, Σύνθιας Γιολδάση, Σίλιας Γκόλα, Καρολίνας Γκοντόρα και Αθηνάς Γραβάνη στο μάθημα της Κοινωνικής και Πολιτικής Αγωγής</a:t>
            </a:r>
            <a:endParaRPr>
              <a:solidFill>
                <a:srgbClr val="000000"/>
              </a:solidFill>
              <a:latin typeface="Ubuntu Condensed"/>
              <a:ea typeface="Ubuntu Condensed"/>
              <a:cs typeface="Ubuntu Condensed"/>
              <a:sym typeface="Ubuntu Condensed"/>
            </a:endParaRPr>
          </a:p>
        </p:txBody>
      </p:sp>
      <p:sp>
        <p:nvSpPr>
          <p:cNvPr id="57" name="Google Shape;57;p13"/>
          <p:cNvSpPr txBox="1"/>
          <p:nvPr/>
        </p:nvSpPr>
        <p:spPr>
          <a:xfrm>
            <a:off x="334825" y="149600"/>
            <a:ext cx="22368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700">
                <a:latin typeface="Ubuntu Condensed"/>
                <a:ea typeface="Ubuntu Condensed"/>
                <a:cs typeface="Ubuntu Condensed"/>
                <a:sym typeface="Ubuntu Condensed"/>
              </a:rPr>
              <a:t>Πρότυπο Γυμνάσιο Ζωσιμαίας Σχολής </a:t>
            </a:r>
            <a:endParaRPr sz="1700">
              <a:latin typeface="Ubuntu Condensed"/>
              <a:ea typeface="Ubuntu Condensed"/>
              <a:cs typeface="Ubuntu Condensed"/>
              <a:sym typeface="Ubuntu Condensed"/>
            </a:endParaRPr>
          </a:p>
        </p:txBody>
      </p:sp>
      <p:sp>
        <p:nvSpPr>
          <p:cNvPr id="58" name="Google Shape;58;p13"/>
          <p:cNvSpPr txBox="1"/>
          <p:nvPr/>
        </p:nvSpPr>
        <p:spPr>
          <a:xfrm>
            <a:off x="6705975" y="18800"/>
            <a:ext cx="29352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700">
                <a:latin typeface="Ubuntu Condensed"/>
                <a:ea typeface="Ubuntu Condensed"/>
                <a:cs typeface="Ubuntu Condensed"/>
                <a:sym typeface="Ubuntu Condensed"/>
              </a:rPr>
              <a:t>Τάξη: Γ</a:t>
            </a:r>
            <a:endParaRPr sz="1700">
              <a:latin typeface="Ubuntu Condensed"/>
              <a:ea typeface="Ubuntu Condensed"/>
              <a:cs typeface="Ubuntu Condensed"/>
              <a:sym typeface="Ubuntu Condensed"/>
            </a:endParaRPr>
          </a:p>
          <a:p>
            <a:pPr marL="0" lvl="0" indent="0" algn="l" rtl="0">
              <a:spcBef>
                <a:spcPts val="0"/>
              </a:spcBef>
              <a:spcAft>
                <a:spcPts val="0"/>
              </a:spcAft>
              <a:buNone/>
            </a:pPr>
            <a:r>
              <a:rPr lang="el" sz="1700">
                <a:latin typeface="Ubuntu Condensed"/>
                <a:ea typeface="Ubuntu Condensed"/>
                <a:cs typeface="Ubuntu Condensed"/>
                <a:sym typeface="Ubuntu Condensed"/>
              </a:rPr>
              <a:t>Τμήμα: Γ1</a:t>
            </a:r>
            <a:endParaRPr sz="1700">
              <a:latin typeface="Ubuntu Condensed"/>
              <a:ea typeface="Ubuntu Condensed"/>
              <a:cs typeface="Ubuntu Condensed"/>
              <a:sym typeface="Ubuntu Condensed"/>
            </a:endParaRPr>
          </a:p>
          <a:p>
            <a:pPr marL="0" lvl="0" indent="0" algn="l" rtl="0">
              <a:spcBef>
                <a:spcPts val="0"/>
              </a:spcBef>
              <a:spcAft>
                <a:spcPts val="0"/>
              </a:spcAft>
              <a:buNone/>
            </a:pPr>
            <a:r>
              <a:rPr lang="el" sz="1700">
                <a:latin typeface="Ubuntu Condensed"/>
                <a:ea typeface="Ubuntu Condensed"/>
                <a:cs typeface="Ubuntu Condensed"/>
                <a:sym typeface="Ubuntu Condensed"/>
              </a:rPr>
              <a:t>Σχολικό έτος: 2022-2023</a:t>
            </a:r>
            <a:endParaRPr sz="1700">
              <a:latin typeface="Ubuntu Condensed"/>
              <a:ea typeface="Ubuntu Condensed"/>
              <a:cs typeface="Ubuntu Condensed"/>
              <a:sym typeface="Ubuntu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990"/>
              <a:buNone/>
            </a:pPr>
            <a:r>
              <a:rPr lang="el" sz="2420">
                <a:latin typeface="Ubuntu Condensed"/>
                <a:ea typeface="Ubuntu Condensed"/>
                <a:cs typeface="Ubuntu Condensed"/>
                <a:sym typeface="Ubuntu Condensed"/>
              </a:rPr>
              <a:t>Μέτρα αντιμετώπισης και δράσεις για πρόληψη μελλοντικών πανδημιών</a:t>
            </a:r>
            <a:endParaRPr sz="3320"/>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lnSpc>
                <a:spcPct val="105000"/>
              </a:lnSpc>
              <a:spcBef>
                <a:spcPts val="0"/>
              </a:spcBef>
              <a:spcAft>
                <a:spcPts val="0"/>
              </a:spcAft>
              <a:buNone/>
            </a:pPr>
            <a:r>
              <a:rPr lang="el" sz="1900" dirty="0">
                <a:solidFill>
                  <a:schemeClr val="dk1"/>
                </a:solidFill>
                <a:latin typeface="Ubuntu Condensed"/>
                <a:ea typeface="Ubuntu Condensed"/>
                <a:cs typeface="Ubuntu Condensed"/>
                <a:sym typeface="Ubuntu Condensed"/>
              </a:rPr>
              <a:t>Οι συμμετέχοντες κλήθηκαν να προτείνουν μέτρα αντιμετώπισης για μία μελλοντική πανδημία. Σε ένα από αυτά συγκαταλέγονται η παροχή επιδομάτων στους προσωρινά ανέργους. Επιπροσθέτως, σημαντική είναι η εξασφάλιση μασκών και αντισηπτικών, ενώ θα έπρεπε να υπάρχουν διαθέσιμα αποθέματα στα σημαντικότερα φάρμακα. Η πρόσληψη νοσηλευτικού και ιατρικού προσωπικού στα νοσοκομεία και στα κέντρα υγείας αποτελεί επίσης έναν τρόπο αντιμετώπισης της πανδημίας. Τέλος, αξίζει να σημειωθεί και η σημασία της αύξησης των Μ.Ε.Θ.</a:t>
            </a:r>
            <a:endParaRPr sz="1900" dirty="0">
              <a:solidFill>
                <a:schemeClr val="dk1"/>
              </a:solidFill>
              <a:latin typeface="Ubuntu Condensed"/>
              <a:ea typeface="Ubuntu Condensed"/>
              <a:cs typeface="Ubuntu Condensed"/>
              <a:sym typeface="Ubuntu Condensed"/>
            </a:endParaRPr>
          </a:p>
          <a:p>
            <a:pPr marL="0" lvl="0" indent="0" algn="just" rtl="0">
              <a:lnSpc>
                <a:spcPct val="105000"/>
              </a:lnSpc>
              <a:spcBef>
                <a:spcPts val="0"/>
              </a:spcBef>
              <a:spcAft>
                <a:spcPts val="0"/>
              </a:spcAft>
              <a:buNone/>
            </a:pPr>
            <a:r>
              <a:rPr lang="el" sz="1900" dirty="0">
                <a:solidFill>
                  <a:schemeClr val="dk1"/>
                </a:solidFill>
                <a:latin typeface="Ubuntu Condensed"/>
                <a:ea typeface="Ubuntu Condensed"/>
                <a:cs typeface="Ubuntu Condensed"/>
                <a:sym typeface="Ubuntu Condensed"/>
              </a:rPr>
              <a:t>Στις δράσεις που θα μπορούσε να συμμετέχει ενεργά η ομάδα μας συγκαταλέγονται η συλλογή  και διανομή τροφίμων και φαρμάκων  σε όσους τα έχουν ανάγκη,  η συμμετοχή σε εκπαιδευτικά προγράμματα αλλά και η ανάρτηση άρθρων με ενημερωτικό περιεχόμενο σχετικά με την πανδημία.</a:t>
            </a:r>
            <a:endParaRPr sz="1900" dirty="0">
              <a:solidFill>
                <a:schemeClr val="dk1"/>
              </a:solidFill>
              <a:latin typeface="Ubuntu Condensed"/>
              <a:ea typeface="Ubuntu Condensed"/>
              <a:cs typeface="Ubuntu Condensed"/>
              <a:sym typeface="Ubuntu Condensed"/>
            </a:endParaRPr>
          </a:p>
          <a:p>
            <a:pPr marL="0" lvl="0" indent="0" algn="just" rtl="0">
              <a:lnSpc>
                <a:spcPct val="105000"/>
              </a:lnSpc>
              <a:spcBef>
                <a:spcPts val="0"/>
              </a:spcBef>
              <a:spcAft>
                <a:spcPts val="0"/>
              </a:spcAft>
              <a:buNone/>
            </a:pPr>
            <a:endParaRPr sz="1900" dirty="0">
              <a:solidFill>
                <a:schemeClr val="dk1"/>
              </a:solidFill>
              <a:latin typeface="Ubuntu Condensed"/>
              <a:ea typeface="Ubuntu Condensed"/>
              <a:cs typeface="Ubuntu Condensed"/>
              <a:sym typeface="Ubuntu Condensed"/>
            </a:endParaRPr>
          </a:p>
          <a:p>
            <a:pPr marL="0" lvl="0" indent="0" algn="just" rtl="0">
              <a:lnSpc>
                <a:spcPct val="105000"/>
              </a:lnSpc>
              <a:spcBef>
                <a:spcPts val="0"/>
              </a:spcBef>
              <a:spcAft>
                <a:spcPts val="0"/>
              </a:spcAft>
              <a:buNone/>
            </a:pPr>
            <a:endParaRPr sz="1900" dirty="0">
              <a:solidFill>
                <a:schemeClr val="dk1"/>
              </a:solidFill>
              <a:latin typeface="Ubuntu Condensed"/>
              <a:ea typeface="Ubuntu Condensed"/>
              <a:cs typeface="Ubuntu Condensed"/>
              <a:sym typeface="Ubuntu Condensed"/>
            </a:endParaRPr>
          </a:p>
          <a:p>
            <a:pPr marL="0" lvl="0" indent="0" algn="l" rtl="0">
              <a:lnSpc>
                <a:spcPct val="105000"/>
              </a:lnSpc>
              <a:spcBef>
                <a:spcPts val="0"/>
              </a:spcBef>
              <a:spcAft>
                <a:spcPts val="0"/>
              </a:spcAft>
              <a:buClr>
                <a:schemeClr val="dk1"/>
              </a:buClr>
              <a:buSzPts val="1100"/>
              <a:buFont typeface="Arial"/>
              <a:buNone/>
            </a:pPr>
            <a:endParaRPr sz="110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256950" y="150750"/>
            <a:ext cx="86301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l">
                <a:latin typeface="Ubuntu Condensed"/>
                <a:ea typeface="Ubuntu Condensed"/>
                <a:cs typeface="Ubuntu Condensed"/>
                <a:sym typeface="Ubuntu Condensed"/>
              </a:rPr>
              <a:t>Συμπεράσματα </a:t>
            </a:r>
            <a:endParaRPr>
              <a:latin typeface="Ubuntu Condensed"/>
              <a:ea typeface="Ubuntu Condensed"/>
              <a:cs typeface="Ubuntu Condensed"/>
              <a:sym typeface="Ubuntu Condensed"/>
            </a:endParaRPr>
          </a:p>
        </p:txBody>
      </p:sp>
      <p:sp>
        <p:nvSpPr>
          <p:cNvPr id="123" name="Google Shape;123;p23"/>
          <p:cNvSpPr txBox="1">
            <a:spLocks noGrp="1"/>
          </p:cNvSpPr>
          <p:nvPr>
            <p:ph type="body" idx="1"/>
          </p:nvPr>
        </p:nvSpPr>
        <p:spPr>
          <a:xfrm>
            <a:off x="129150" y="802075"/>
            <a:ext cx="8885700" cy="44499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l" dirty="0">
                <a:solidFill>
                  <a:schemeClr val="tx1"/>
                </a:solidFill>
                <a:latin typeface="Ubuntu Condensed"/>
                <a:ea typeface="Ubuntu Condensed"/>
                <a:cs typeface="Ubuntu Condensed"/>
                <a:sym typeface="Ubuntu Condensed"/>
              </a:rPr>
              <a:t>Λαμβάνοντας υπόψην τα στοιχεία της έρευνας και σε συνδυασμό με την κριτική σκέψη συνάχθηκαν τα παρακάτω συμπεράσματα. Αρχικά, εξαιτίας του εγκλεισμού και της περιστολής ορισμένων αυτονόητων ως τότε δικαιωμάτων έχει παρατηρηθεί έξαρση βίας καθώς και  μια πιο επαναστατική τάση τόσο από εφήβους όσο και από ενήλικες. Κατά την περίοδο αυτή δοκιμάστηκαν οι διαπροσωπικές σχέσεις και είτε συσφίχτηκαν είτε διαπίστωσαν ότι υπάρχει ασυμφωνία χαρακτήρων ενώ δεν έλειψαν φαινόμενα ενδοοικογενειακής βίας, παράγοντες που οδήγησαν στην αύξηση των διαζυγίων μετα το πέρας της πανδημίας. Η εκπαίδευση εξ αποστάσεως φάνηκε να έχει απήχηση ωστόσο κατα την επιστροφή στη δια ζώσης διδασκαλία τα μαθησιακά κενά των περισσότερων μαθητών είναι δυσαναπλήρωτα, λαμβανόμενου ιδιαιτέρως υπόψη ότι πολλοί μαθητές δεν είχαν εύκολη πρόσβαση στο διαδίκτυο ούτε διέθεταν τον κατάλληλο εξοπλισμό. Ομοίως  οι εξωσχολικές δραστηριότητες αναλόγως το είδος τους σαφώς επηρεάστηκαν προς το αρνητικό σε μεγαλύτερο ή  μικρότερο σκέλος. Ακόμη, ανισότητες που προέκυψαν μέσα από την πανδημία αντικατοπτρίζονται και στην έρευνα μας.  </a:t>
            </a:r>
            <a:endParaRPr sz="2000" dirty="0">
              <a:solidFill>
                <a:schemeClr val="tx1"/>
              </a:solidFill>
              <a:latin typeface="Ubuntu Condensed"/>
              <a:ea typeface="Ubuntu Condensed"/>
              <a:cs typeface="Ubuntu Condensed"/>
              <a:sym typeface="Ubuntu Condense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119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l">
                <a:latin typeface="Ubuntu Condensed"/>
                <a:ea typeface="Ubuntu Condensed"/>
                <a:cs typeface="Ubuntu Condensed"/>
                <a:sym typeface="Ubuntu Condensed"/>
              </a:rPr>
              <a:t>Συμπεράσματα </a:t>
            </a:r>
            <a:endParaRPr>
              <a:latin typeface="Ubuntu Condensed"/>
              <a:ea typeface="Ubuntu Condensed"/>
              <a:cs typeface="Ubuntu Condensed"/>
              <a:sym typeface="Ubuntu Condensed"/>
            </a:endParaRPr>
          </a:p>
          <a:p>
            <a:pPr marL="0" lvl="0" indent="0" algn="l" rtl="0">
              <a:spcBef>
                <a:spcPts val="0"/>
              </a:spcBef>
              <a:spcAft>
                <a:spcPts val="0"/>
              </a:spcAft>
              <a:buNone/>
            </a:pPr>
            <a:endParaRPr/>
          </a:p>
        </p:txBody>
      </p:sp>
      <p:sp>
        <p:nvSpPr>
          <p:cNvPr id="129" name="Google Shape;129;p24"/>
          <p:cNvSpPr txBox="1">
            <a:spLocks noGrp="1"/>
          </p:cNvSpPr>
          <p:nvPr>
            <p:ph type="body" idx="1"/>
          </p:nvPr>
        </p:nvSpPr>
        <p:spPr>
          <a:xfrm>
            <a:off x="311700" y="754750"/>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l" dirty="0">
                <a:solidFill>
                  <a:schemeClr val="dk1"/>
                </a:solidFill>
                <a:latin typeface="Ubuntu Condensed"/>
                <a:ea typeface="Ubuntu Condensed"/>
                <a:cs typeface="Ubuntu Condensed"/>
                <a:sym typeface="Ubuntu Condensed"/>
              </a:rPr>
              <a:t>Μη-αμελητέο ποσοστό ανθρώπων δεν είχε πρόσβαση σε ηλεκτρικές συσκευές-φαρμακεία-είδη υγιεινής, κάτι που δημιούργησε ευνοημένες πληθυσμιακές ομάδες στη διάρκεια της καραντίνας.Ο τόπος διαμονής, η οικονομική ευχέρεια και το μορφωτικό επίπεδο υπήρξαν </a:t>
            </a:r>
            <a:r>
              <a:rPr lang="el" dirty="0">
                <a:solidFill>
                  <a:srgbClr val="FF0000"/>
                </a:solidFill>
                <a:latin typeface="Ubuntu Condensed"/>
                <a:ea typeface="Ubuntu Condensed"/>
                <a:cs typeface="Ubuntu Condensed"/>
                <a:sym typeface="Ubuntu Condensed"/>
              </a:rPr>
              <a:t>συνισταμένες</a:t>
            </a:r>
            <a:r>
              <a:rPr lang="el" dirty="0">
                <a:solidFill>
                  <a:schemeClr val="dk1"/>
                </a:solidFill>
                <a:latin typeface="Ubuntu Condensed"/>
                <a:ea typeface="Ubuntu Condensed"/>
                <a:cs typeface="Ubuntu Condensed"/>
                <a:sym typeface="Ubuntu Condensed"/>
              </a:rPr>
              <a:t> που διαδραμάτισαν καθοριστικό ρόλο στην επιβίωση του ατόμου εν μέσω της πανδημίας . Η οικονομία επηρεάστηκε τόσο θετικά όσο και αρνητικά αφού για ορισμένες επιχειρήσεις (φαρμακεία, σούπερ μάρκετ, καταστήματα ηλεκτρονικών συσκευών) τα κέρδη εκτοξεύτηκαν ενώ άλλες επιχειρήσεις αναγκάστηκαν να κλείσουν οριστικά.  Σε συνάρτηση με τα προηγούμενα </a:t>
            </a:r>
            <a:r>
              <a:rPr lang="el" dirty="0">
                <a:solidFill>
                  <a:srgbClr val="FF0000"/>
                </a:solidFill>
                <a:latin typeface="Ubuntu Condensed"/>
                <a:ea typeface="Ubuntu Condensed"/>
                <a:cs typeface="Ubuntu Condensed"/>
                <a:sym typeface="Ubuntu Condensed"/>
              </a:rPr>
              <a:t>έγκειται</a:t>
            </a:r>
            <a:r>
              <a:rPr lang="el" dirty="0">
                <a:solidFill>
                  <a:schemeClr val="dk1"/>
                </a:solidFill>
                <a:latin typeface="Ubuntu Condensed"/>
                <a:ea typeface="Ubuntu Condensed"/>
                <a:cs typeface="Ubuntu Condensed"/>
                <a:sym typeface="Ubuntu Condensed"/>
              </a:rPr>
              <a:t> και το γεγονός ότι πολλοί άνθρωποι λόγου του αναδυόμενου φόβου και ανησυχίας για την σωματική ακεραιότητα αναγκάστηκαν να βασιστούν στην επιστήμη και να υποταχθούν σε αυτήν, ενώ παράλληλα η σχέση του κράτους και του πολίτη συσφήχτηκε. Τέλος, οι απόψεις των ατόμων για το αν η νόσος είναι ζωικής προέλευσης ή παρασκευάστηκε σε εργαστήρια διίστανται, ενώ πολλοί δεν είναι υπέρ του εμβολίου θεωρώντας το επικίνδυνο. Ωστόσο, ένα είναι το σίγουρο. Η πανδημία έχει αφήσει ανεξίτηλο στίγμα στην κοινωνία μας  και έχει ανατρέψει πολλά  σύγχρονα δεδομένα.</a:t>
            </a:r>
            <a:endParaRPr dirty="0">
              <a:solidFill>
                <a:schemeClr val="dk1"/>
              </a:solidFill>
              <a:latin typeface="Ubuntu Condensed"/>
              <a:ea typeface="Ubuntu Condensed"/>
              <a:cs typeface="Ubuntu Condensed"/>
              <a:sym typeface="Ubuntu Condensed"/>
            </a:endParaRPr>
          </a:p>
          <a:p>
            <a:pPr marL="0" lvl="0" indent="0" algn="l" rtl="0">
              <a:spcBef>
                <a:spcPts val="1200"/>
              </a:spcBef>
              <a:spcAft>
                <a:spcPts val="12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5"/>
          <p:cNvPicPr preferRelativeResize="0"/>
          <p:nvPr/>
        </p:nvPicPr>
        <p:blipFill rotWithShape="1">
          <a:blip r:embed="rId3">
            <a:alphaModFix/>
          </a:blip>
          <a:srcRect l="-3408" r="7124"/>
          <a:stretch/>
        </p:blipFill>
        <p:spPr>
          <a:xfrm>
            <a:off x="5931000" y="2478550"/>
            <a:ext cx="2701075" cy="2114550"/>
          </a:xfrm>
          <a:prstGeom prst="rect">
            <a:avLst/>
          </a:prstGeom>
          <a:noFill/>
          <a:ln>
            <a:noFill/>
          </a:ln>
        </p:spPr>
      </p:pic>
      <p:sp>
        <p:nvSpPr>
          <p:cNvPr id="135" name="Google Shape;135;p25"/>
          <p:cNvSpPr txBox="1"/>
          <p:nvPr/>
        </p:nvSpPr>
        <p:spPr>
          <a:xfrm>
            <a:off x="1257000" y="1177550"/>
            <a:ext cx="4674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4200" b="1">
                <a:latin typeface="Ubuntu Condensed"/>
                <a:ea typeface="Ubuntu Condensed"/>
                <a:cs typeface="Ubuntu Condensed"/>
                <a:sym typeface="Ubuntu Condensed"/>
              </a:rPr>
              <a:t>ΤΕΛΟΣ </a:t>
            </a:r>
            <a:endParaRPr sz="4200" b="1">
              <a:latin typeface="Ubuntu Condensed"/>
              <a:ea typeface="Ubuntu Condensed"/>
              <a:cs typeface="Ubuntu Condensed"/>
              <a:sym typeface="Ubuntu Condensed"/>
            </a:endParaRPr>
          </a:p>
          <a:p>
            <a:pPr marL="0" lvl="0" indent="0" algn="l" rtl="0">
              <a:spcBef>
                <a:spcPts val="0"/>
              </a:spcBef>
              <a:spcAft>
                <a:spcPts val="0"/>
              </a:spcAft>
              <a:buNone/>
            </a:pPr>
            <a:r>
              <a:rPr lang="el" sz="4200" b="1">
                <a:latin typeface="Ubuntu Condensed"/>
                <a:ea typeface="Ubuntu Condensed"/>
                <a:cs typeface="Ubuntu Condensed"/>
                <a:sym typeface="Ubuntu Condensed"/>
              </a:rPr>
              <a:t>ΕΡΓΑΣΙΑΣ…</a:t>
            </a:r>
            <a:endParaRPr sz="4200" b="1">
              <a:latin typeface="Ubuntu Condensed"/>
              <a:ea typeface="Ubuntu Condensed"/>
              <a:cs typeface="Ubuntu Condensed"/>
              <a:sym typeface="Ubuntu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315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latin typeface="Ubuntu Condensed"/>
                <a:ea typeface="Ubuntu Condensed"/>
                <a:cs typeface="Ubuntu Condensed"/>
                <a:sym typeface="Ubuntu Condensed"/>
              </a:rPr>
              <a:t>Περιεχόμενα</a:t>
            </a:r>
            <a:endParaRPr>
              <a:latin typeface="Ubuntu Condensed"/>
              <a:ea typeface="Ubuntu Condensed"/>
              <a:cs typeface="Ubuntu Condensed"/>
              <a:sym typeface="Ubuntu Condensed"/>
            </a:endParaRPr>
          </a:p>
        </p:txBody>
      </p:sp>
      <p:sp>
        <p:nvSpPr>
          <p:cNvPr id="64" name="Google Shape;64;p14"/>
          <p:cNvSpPr txBox="1">
            <a:spLocks noGrp="1"/>
          </p:cNvSpPr>
          <p:nvPr>
            <p:ph type="body" idx="1"/>
          </p:nvPr>
        </p:nvSpPr>
        <p:spPr>
          <a:xfrm>
            <a:off x="311700" y="113802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Ubuntu Condensed"/>
              <a:buChar char="●"/>
            </a:pPr>
            <a:r>
              <a:rPr lang="el">
                <a:solidFill>
                  <a:schemeClr val="dk1"/>
                </a:solidFill>
                <a:latin typeface="Ubuntu Condensed"/>
                <a:ea typeface="Ubuntu Condensed"/>
                <a:cs typeface="Ubuntu Condensed"/>
                <a:sym typeface="Ubuntu Condensed"/>
              </a:rPr>
              <a:t>Προφίλ συμμετεχόντων</a:t>
            </a:r>
            <a:endParaRPr>
              <a:solidFill>
                <a:schemeClr val="dk1"/>
              </a:solidFill>
              <a:latin typeface="Ubuntu Condensed"/>
              <a:ea typeface="Ubuntu Condensed"/>
              <a:cs typeface="Ubuntu Condensed"/>
              <a:sym typeface="Ubuntu Condensed"/>
            </a:endParaRPr>
          </a:p>
          <a:p>
            <a:pPr marL="457200" lvl="0" indent="-342900" algn="l" rtl="0">
              <a:spcBef>
                <a:spcPts val="0"/>
              </a:spcBef>
              <a:spcAft>
                <a:spcPts val="0"/>
              </a:spcAft>
              <a:buClr>
                <a:schemeClr val="dk1"/>
              </a:buClr>
              <a:buSzPts val="1800"/>
              <a:buFont typeface="Ubuntu Condensed"/>
              <a:buChar char="●"/>
            </a:pPr>
            <a:r>
              <a:rPr lang="el">
                <a:solidFill>
                  <a:schemeClr val="dk1"/>
                </a:solidFill>
                <a:latin typeface="Ubuntu Condensed"/>
                <a:ea typeface="Ubuntu Condensed"/>
                <a:cs typeface="Ubuntu Condensed"/>
                <a:sym typeface="Ubuntu Condensed"/>
              </a:rPr>
              <a:t>Οικονομικό προφίλ συμμετεχόντων</a:t>
            </a:r>
            <a:endParaRPr>
              <a:solidFill>
                <a:schemeClr val="dk1"/>
              </a:solidFill>
              <a:latin typeface="Ubuntu Condensed"/>
              <a:ea typeface="Ubuntu Condensed"/>
              <a:cs typeface="Ubuntu Condensed"/>
              <a:sym typeface="Ubuntu Condensed"/>
            </a:endParaRPr>
          </a:p>
          <a:p>
            <a:pPr marL="457200" lvl="0" indent="-342900" algn="l" rtl="0">
              <a:spcBef>
                <a:spcPts val="0"/>
              </a:spcBef>
              <a:spcAft>
                <a:spcPts val="0"/>
              </a:spcAft>
              <a:buClr>
                <a:schemeClr val="dk1"/>
              </a:buClr>
              <a:buSzPts val="1800"/>
              <a:buFont typeface="Ubuntu Condensed"/>
              <a:buChar char="●"/>
            </a:pPr>
            <a:r>
              <a:rPr lang="el">
                <a:solidFill>
                  <a:schemeClr val="dk1"/>
                </a:solidFill>
                <a:latin typeface="Ubuntu Condensed"/>
                <a:ea typeface="Ubuntu Condensed"/>
                <a:cs typeface="Ubuntu Condensed"/>
                <a:sym typeface="Ubuntu Condensed"/>
              </a:rPr>
              <a:t>Κοινωνικές σχέσεις </a:t>
            </a:r>
            <a:endParaRPr>
              <a:solidFill>
                <a:schemeClr val="dk1"/>
              </a:solidFill>
              <a:latin typeface="Ubuntu Condensed"/>
              <a:ea typeface="Ubuntu Condensed"/>
              <a:cs typeface="Ubuntu Condensed"/>
              <a:sym typeface="Ubuntu Condensed"/>
            </a:endParaRPr>
          </a:p>
          <a:p>
            <a:pPr marL="457200" lvl="0" indent="-342900" algn="l" rtl="0">
              <a:spcBef>
                <a:spcPts val="0"/>
              </a:spcBef>
              <a:spcAft>
                <a:spcPts val="0"/>
              </a:spcAft>
              <a:buClr>
                <a:schemeClr val="dk1"/>
              </a:buClr>
              <a:buSzPts val="1800"/>
              <a:buFont typeface="Ubuntu Condensed"/>
              <a:buChar char="●"/>
            </a:pPr>
            <a:r>
              <a:rPr lang="el">
                <a:solidFill>
                  <a:schemeClr val="dk1"/>
                </a:solidFill>
                <a:latin typeface="Ubuntu Condensed"/>
                <a:ea typeface="Ubuntu Condensed"/>
                <a:cs typeface="Ubuntu Condensed"/>
                <a:sym typeface="Ubuntu Condensed"/>
              </a:rPr>
              <a:t>Επιπτώσεις στον εργασιακό τομέα </a:t>
            </a:r>
            <a:endParaRPr>
              <a:solidFill>
                <a:schemeClr val="dk1"/>
              </a:solidFill>
              <a:latin typeface="Ubuntu Condensed"/>
              <a:ea typeface="Ubuntu Condensed"/>
              <a:cs typeface="Ubuntu Condensed"/>
              <a:sym typeface="Ubuntu Condensed"/>
            </a:endParaRPr>
          </a:p>
          <a:p>
            <a:pPr marL="457200" lvl="0" indent="-342900" algn="l" rtl="0">
              <a:spcBef>
                <a:spcPts val="0"/>
              </a:spcBef>
              <a:spcAft>
                <a:spcPts val="0"/>
              </a:spcAft>
              <a:buClr>
                <a:schemeClr val="dk1"/>
              </a:buClr>
              <a:buSzPts val="1800"/>
              <a:buFont typeface="Ubuntu Condensed"/>
              <a:buChar char="●"/>
            </a:pPr>
            <a:r>
              <a:rPr lang="el">
                <a:solidFill>
                  <a:schemeClr val="dk1"/>
                </a:solidFill>
                <a:latin typeface="Ubuntu Condensed"/>
                <a:ea typeface="Ubuntu Condensed"/>
                <a:cs typeface="Ubuntu Condensed"/>
                <a:sym typeface="Ubuntu Condensed"/>
              </a:rPr>
              <a:t>Εξ’ αποστάσεως εκπαίδευση</a:t>
            </a:r>
            <a:endParaRPr>
              <a:solidFill>
                <a:schemeClr val="dk1"/>
              </a:solidFill>
              <a:latin typeface="Ubuntu Condensed"/>
              <a:ea typeface="Ubuntu Condensed"/>
              <a:cs typeface="Ubuntu Condensed"/>
              <a:sym typeface="Ubuntu Condensed"/>
            </a:endParaRPr>
          </a:p>
          <a:p>
            <a:pPr marL="457200" lvl="0" indent="-342900" algn="l" rtl="0">
              <a:spcBef>
                <a:spcPts val="0"/>
              </a:spcBef>
              <a:spcAft>
                <a:spcPts val="0"/>
              </a:spcAft>
              <a:buClr>
                <a:schemeClr val="dk1"/>
              </a:buClr>
              <a:buSzPts val="1800"/>
              <a:buFont typeface="Ubuntu Condensed"/>
              <a:buChar char="●"/>
            </a:pPr>
            <a:r>
              <a:rPr lang="el">
                <a:solidFill>
                  <a:schemeClr val="dk1"/>
                </a:solidFill>
                <a:latin typeface="Ubuntu Condensed"/>
                <a:ea typeface="Ubuntu Condensed"/>
                <a:cs typeface="Ubuntu Condensed"/>
                <a:sym typeface="Ubuntu Condensed"/>
              </a:rPr>
              <a:t>Επιπτώσεις στην υγεία</a:t>
            </a:r>
            <a:endParaRPr>
              <a:solidFill>
                <a:schemeClr val="dk1"/>
              </a:solidFill>
              <a:latin typeface="Ubuntu Condensed"/>
              <a:ea typeface="Ubuntu Condensed"/>
              <a:cs typeface="Ubuntu Condensed"/>
              <a:sym typeface="Ubuntu Condensed"/>
            </a:endParaRPr>
          </a:p>
          <a:p>
            <a:pPr marL="457200" lvl="0" indent="-342900" algn="l" rtl="0">
              <a:spcBef>
                <a:spcPts val="0"/>
              </a:spcBef>
              <a:spcAft>
                <a:spcPts val="0"/>
              </a:spcAft>
              <a:buClr>
                <a:schemeClr val="dk1"/>
              </a:buClr>
              <a:buSzPts val="1800"/>
              <a:buFont typeface="Ubuntu Condensed"/>
              <a:buChar char="●"/>
            </a:pPr>
            <a:r>
              <a:rPr lang="el">
                <a:solidFill>
                  <a:schemeClr val="dk1"/>
                </a:solidFill>
                <a:latin typeface="Ubuntu Condensed"/>
                <a:ea typeface="Ubuntu Condensed"/>
                <a:cs typeface="Ubuntu Condensed"/>
                <a:sym typeface="Ubuntu Condensed"/>
              </a:rPr>
              <a:t>Μέτρα αντιμετώπισης και δράσεις για πρόληψη μελλοντικών πανδημιών</a:t>
            </a:r>
            <a:endParaRPr>
              <a:solidFill>
                <a:schemeClr val="dk1"/>
              </a:solidFill>
              <a:latin typeface="Ubuntu Condensed"/>
              <a:ea typeface="Ubuntu Condensed"/>
              <a:cs typeface="Ubuntu Condensed"/>
              <a:sym typeface="Ubuntu Condensed"/>
            </a:endParaRPr>
          </a:p>
          <a:p>
            <a:pPr marL="457200" lvl="0" indent="-342900" algn="l" rtl="0">
              <a:spcBef>
                <a:spcPts val="0"/>
              </a:spcBef>
              <a:spcAft>
                <a:spcPts val="0"/>
              </a:spcAft>
              <a:buClr>
                <a:schemeClr val="dk1"/>
              </a:buClr>
              <a:buSzPts val="1800"/>
              <a:buFont typeface="Ubuntu Condensed"/>
              <a:buChar char="●"/>
            </a:pPr>
            <a:r>
              <a:rPr lang="el">
                <a:solidFill>
                  <a:schemeClr val="dk1"/>
                </a:solidFill>
                <a:latin typeface="Ubuntu Condensed"/>
                <a:ea typeface="Ubuntu Condensed"/>
                <a:cs typeface="Ubuntu Condensed"/>
                <a:sym typeface="Ubuntu Condensed"/>
              </a:rPr>
              <a:t>Συμπεράσματα</a:t>
            </a:r>
            <a:endParaRPr>
              <a:solidFill>
                <a:schemeClr val="dk1"/>
              </a:solidFill>
              <a:latin typeface="Ubuntu Condensed"/>
              <a:ea typeface="Ubuntu Condensed"/>
              <a:cs typeface="Ubuntu Condensed"/>
              <a:sym typeface="Ubuntu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68375" y="1994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l" sz="2500">
                <a:latin typeface="Ubuntu Condensed"/>
                <a:ea typeface="Ubuntu Condensed"/>
                <a:cs typeface="Ubuntu Condensed"/>
                <a:sym typeface="Ubuntu Condensed"/>
              </a:rPr>
              <a:t>Προφίλ συμμετεχόντων</a:t>
            </a:r>
            <a:endParaRPr sz="2500">
              <a:latin typeface="Ubuntu Condensed"/>
              <a:ea typeface="Ubuntu Condensed"/>
              <a:cs typeface="Ubuntu Condensed"/>
              <a:sym typeface="Ubuntu Condensed"/>
            </a:endParaRPr>
          </a:p>
        </p:txBody>
      </p:sp>
      <p:sp>
        <p:nvSpPr>
          <p:cNvPr id="70" name="Google Shape;70;p15"/>
          <p:cNvSpPr txBox="1">
            <a:spLocks noGrp="1"/>
          </p:cNvSpPr>
          <p:nvPr>
            <p:ph type="body" idx="1"/>
          </p:nvPr>
        </p:nvSpPr>
        <p:spPr>
          <a:xfrm>
            <a:off x="623400" y="1075025"/>
            <a:ext cx="8520600" cy="3680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dirty="0">
                <a:solidFill>
                  <a:srgbClr val="000000"/>
                </a:solidFill>
                <a:latin typeface="Ubuntu Condensed"/>
                <a:ea typeface="Ubuntu Condensed"/>
                <a:cs typeface="Ubuntu Condensed"/>
                <a:sym typeface="Ubuntu Condensed"/>
              </a:rPr>
              <a:t>Παρακάτω παρουσιάζεται ενδελεχώς το προφίλ των συμμετεχόντων που συνέδραμαν στο να υλοποιηθεί το ερωτηματολόγιο κοινωνικής έρευνας σχετικά με τον covid 19 στο πλαίσιο της σχολικής χρονιάς 2022-2023. Πιο συγκεκριμένα, το 53.5% δήλωσε θηλυκό γένος- το 39,5% αρσενικό ενώ το 7%, επέλεξε “άλλο”.  Όσον αφορά την ηλικία, το 91.5% ανήκει  στις ηλικίες γυμνασίου ( 12-15 ετών), ενώ το 8.5% ανήκει σε ηλικίες λυκείου (15-18 ετών). Εστιάζοντας τώρα στο μορφωτικό επίπεδο των ερωτώμενων,   η  πλειοψηφία φοιτά στο γυμνάσιο, ενώ ένα πολύ μικρό ποσοστό στο λύκειο. Τέλος ως προς τον τόπο διαμονής του δείγματος της έρευνας, το 74.6% διαμένει εντός αστικού ιστού, το 19.7% εκτός του αστικού ιστού στο νομού ενώ το υπόλοιπο ποσοστό-5,7%-δήλωσε “άλλο”.</a:t>
            </a:r>
            <a:endParaRPr dirty="0">
              <a:solidFill>
                <a:srgbClr val="000000"/>
              </a:solidFill>
              <a:latin typeface="Ubuntu Condensed"/>
              <a:ea typeface="Ubuntu Condensed"/>
              <a:cs typeface="Ubuntu Condensed"/>
              <a:sym typeface="Ubuntu Condensed"/>
            </a:endParaRPr>
          </a:p>
          <a:p>
            <a:pPr marL="0" lvl="0" indent="0" algn="l" rtl="0">
              <a:spcBef>
                <a:spcPts val="12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descr="Γράφημα απάντησης φορμών. Τίτλος ερωτήματος: Το φύλο σου είναι:. Αριθμός απαντήσεων: 71 απαντήσεις." title="Το φύλο σου είναι:"/>
          <p:cNvPicPr preferRelativeResize="0"/>
          <p:nvPr/>
        </p:nvPicPr>
        <p:blipFill rotWithShape="1">
          <a:blip r:embed="rId3">
            <a:alphaModFix/>
          </a:blip>
          <a:srcRect l="3100" t="6199" r="46889" b="9"/>
          <a:stretch/>
        </p:blipFill>
        <p:spPr>
          <a:xfrm>
            <a:off x="291075" y="75925"/>
            <a:ext cx="2919926" cy="2305074"/>
          </a:xfrm>
          <a:prstGeom prst="rect">
            <a:avLst/>
          </a:prstGeom>
          <a:noFill/>
          <a:ln>
            <a:noFill/>
          </a:ln>
        </p:spPr>
      </p:pic>
      <p:pic>
        <p:nvPicPr>
          <p:cNvPr id="76" name="Google Shape;76;p16" descr="Γράφημα απάντησης φορμών. Τίτλος ερωτήματος: Η ηλικία σου είναι:. Αριθμός απαντήσεων: 71 απαντήσεις." title="Η ηλικία σου είναι:"/>
          <p:cNvPicPr preferRelativeResize="0"/>
          <p:nvPr/>
        </p:nvPicPr>
        <p:blipFill rotWithShape="1">
          <a:blip r:embed="rId4">
            <a:alphaModFix/>
          </a:blip>
          <a:srcRect r="23629"/>
          <a:stretch/>
        </p:blipFill>
        <p:spPr>
          <a:xfrm>
            <a:off x="4012275" y="0"/>
            <a:ext cx="4182630" cy="2305074"/>
          </a:xfrm>
          <a:prstGeom prst="rect">
            <a:avLst/>
          </a:prstGeom>
          <a:noFill/>
          <a:ln>
            <a:noFill/>
          </a:ln>
        </p:spPr>
      </p:pic>
      <p:pic>
        <p:nvPicPr>
          <p:cNvPr id="77" name="Google Shape;77;p16" descr="Γράφημα απάντησης φορμών. Τίτλος ερωτήματος: Το μορφωτικό σου επίπεδο είναι. Αριθμός απαντήσεων: 71 απαντήσεις." title="Το μορφωτικό σου επίπεδο είναι"/>
          <p:cNvPicPr preferRelativeResize="0"/>
          <p:nvPr/>
        </p:nvPicPr>
        <p:blipFill rotWithShape="1">
          <a:blip r:embed="rId5">
            <a:alphaModFix/>
          </a:blip>
          <a:srcRect r="15268"/>
          <a:stretch/>
        </p:blipFill>
        <p:spPr>
          <a:xfrm>
            <a:off x="0" y="2174025"/>
            <a:ext cx="4640445" cy="2305074"/>
          </a:xfrm>
          <a:prstGeom prst="rect">
            <a:avLst/>
          </a:prstGeom>
          <a:noFill/>
          <a:ln>
            <a:noFill/>
          </a:ln>
        </p:spPr>
      </p:pic>
      <p:pic>
        <p:nvPicPr>
          <p:cNvPr id="78" name="Google Shape;78;p16" descr="Γράφημα απάντησης φορμών. Τίτλος ερωτήματος: Ανήκεις σε κάποια ειδική ομάδα πληθυσμού όπως :. Αριθμός απαντήσεων: 71 απαντήσεις." title="Ανήκεις σε κάποια ειδική ομάδα πληθυσμού όπως :"/>
          <p:cNvPicPr preferRelativeResize="0"/>
          <p:nvPr/>
        </p:nvPicPr>
        <p:blipFill>
          <a:blip r:embed="rId6">
            <a:alphaModFix/>
          </a:blip>
          <a:stretch>
            <a:fillRect/>
          </a:stretch>
        </p:blipFill>
        <p:spPr>
          <a:xfrm>
            <a:off x="4572000" y="2475400"/>
            <a:ext cx="4572001" cy="2400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
                <a:latin typeface="Ubuntu Condensed"/>
                <a:ea typeface="Ubuntu Condensed"/>
                <a:cs typeface="Ubuntu Condensed"/>
                <a:sym typeface="Ubuntu Condensed"/>
              </a:rPr>
              <a:t>Οικονομικό προφίλ συμμετεχόντων</a:t>
            </a:r>
            <a:endParaRPr>
              <a:latin typeface="Ubuntu Condensed"/>
              <a:ea typeface="Ubuntu Condensed"/>
              <a:cs typeface="Ubuntu Condensed"/>
              <a:sym typeface="Ubuntu Condensed"/>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just" rtl="0">
              <a:spcBef>
                <a:spcPts val="0"/>
              </a:spcBef>
              <a:spcAft>
                <a:spcPts val="0"/>
              </a:spcAft>
              <a:buNone/>
            </a:pPr>
            <a:r>
              <a:rPr lang="el" dirty="0">
                <a:solidFill>
                  <a:schemeClr val="dk1"/>
                </a:solidFill>
                <a:latin typeface="Ubuntu Condensed"/>
                <a:ea typeface="Ubuntu Condensed"/>
                <a:cs typeface="Ubuntu Condensed"/>
                <a:sym typeface="Ubuntu Condensed"/>
              </a:rPr>
              <a:t>Καθ’ όλη την πανδημία το οικογενειακό εισόδημα των περισσότερων συμμετεχόντων -57,7%- δεν επηρεάστηκε διόλου. Ωστόσο ένα σημαντικό ποσοστό οικογενειών -25,4%- υπέστησαν μείωση του εισοδήματός τους σε κάποιο βαθμό την ίδια στιγμή που κάποιοι -12,7%- γνώρισαν αύξησή του.  Τέλος, ένα πολύ μικρό  ποσοστό -4,2%- δήλωσε κάτι “άλλο”.</a:t>
            </a:r>
            <a:endParaRPr dirty="0">
              <a:solidFill>
                <a:schemeClr val="dk1"/>
              </a:solidFill>
              <a:latin typeface="Ubuntu Condensed"/>
              <a:ea typeface="Ubuntu Condensed"/>
              <a:cs typeface="Ubuntu Condensed"/>
              <a:sym typeface="Ubuntu Condensed"/>
            </a:endParaRPr>
          </a:p>
          <a:p>
            <a:pPr marL="0" lvl="0" indent="0" algn="just" rtl="0">
              <a:spcBef>
                <a:spcPts val="1200"/>
              </a:spcBef>
              <a:spcAft>
                <a:spcPts val="0"/>
              </a:spcAft>
              <a:buNone/>
            </a:pPr>
            <a:r>
              <a:rPr lang="el" dirty="0">
                <a:solidFill>
                  <a:schemeClr val="dk1"/>
                </a:solidFill>
                <a:latin typeface="Ubuntu Condensed"/>
                <a:ea typeface="Ubuntu Condensed"/>
                <a:cs typeface="Ubuntu Condensed"/>
                <a:sym typeface="Ubuntu Condensed"/>
              </a:rPr>
              <a:t>Μεγαλύτερος φορέας εισοδημάτων κατά την πανδημία ήταν ο Δημόσιος τομέας -67,6%-, με δεύτερο το ελεύθερο επάγγελμα -29,6%-, και τρίτο τον ιδιωτικό τομέα -22,5%-. Στο 7% των ερωτωμένων το εισόδημα  προέρχονταν από άλλη πηγή.</a:t>
            </a:r>
            <a:endParaRPr dirty="0">
              <a:solidFill>
                <a:schemeClr val="dk1"/>
              </a:solidFill>
              <a:latin typeface="Ubuntu Condensed"/>
              <a:ea typeface="Ubuntu Condensed"/>
              <a:cs typeface="Ubuntu Condensed"/>
              <a:sym typeface="Ubuntu Condensed"/>
            </a:endParaRPr>
          </a:p>
          <a:p>
            <a:pPr marL="0" lvl="0" indent="0" algn="just" rtl="0">
              <a:spcBef>
                <a:spcPts val="1200"/>
              </a:spcBef>
              <a:spcAft>
                <a:spcPts val="1200"/>
              </a:spcAft>
              <a:buNone/>
            </a:pPr>
            <a:r>
              <a:rPr lang="el" dirty="0">
                <a:solidFill>
                  <a:schemeClr val="dk1"/>
                </a:solidFill>
                <a:latin typeface="Ubuntu Condensed"/>
                <a:ea typeface="Ubuntu Condensed"/>
                <a:cs typeface="Ubuntu Condensed"/>
                <a:sym typeface="Ubuntu Condensed"/>
              </a:rPr>
              <a:t>Τα ενήλικα μέλη της οικογένειας των συμμετεχόντων εργάζονται ως δημόσιοι υπάλληλοι σε ποσοστό 63,4%- , ως ελεύθεροι επαγγελματίες σε ποσοστό 38%- και ως ιδιωτικοί υπάλληλοι σε ποσοστό 21,2%- ενώ μικρό ποσοστό (9,8%) ασχολείται με κάτι “άλλο”.</a:t>
            </a:r>
            <a:endParaRPr dirty="0">
              <a:solidFill>
                <a:schemeClr val="dk1"/>
              </a:solidFill>
              <a:latin typeface="Ubuntu Condensed"/>
              <a:ea typeface="Ubuntu Condensed"/>
              <a:cs typeface="Ubuntu Condensed"/>
              <a:sym typeface="Ubuntu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990"/>
              <a:buNone/>
            </a:pPr>
            <a:r>
              <a:rPr lang="el" sz="2520" dirty="0">
                <a:latin typeface="Ubuntu Condensed"/>
                <a:ea typeface="Ubuntu Condensed"/>
                <a:cs typeface="Ubuntu Condensed"/>
                <a:sym typeface="Ubuntu Condensed"/>
              </a:rPr>
              <a:t>Κοινωνικές σχέσεις </a:t>
            </a:r>
            <a:endParaRPr sz="3420" dirty="0">
              <a:latin typeface="Ubuntu Condensed"/>
              <a:ea typeface="Ubuntu Condensed"/>
              <a:cs typeface="Ubuntu Condensed"/>
              <a:sym typeface="Ubuntu Condensed"/>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lnSpc>
                <a:spcPct val="95000"/>
              </a:lnSpc>
              <a:spcBef>
                <a:spcPts val="1500"/>
              </a:spcBef>
              <a:spcAft>
                <a:spcPts val="0"/>
              </a:spcAft>
              <a:buClr>
                <a:schemeClr val="dk1"/>
              </a:buClr>
              <a:buSzPts val="275"/>
              <a:buFont typeface="Arial"/>
              <a:buNone/>
            </a:pPr>
            <a:r>
              <a:rPr lang="el" sz="1778" dirty="0">
                <a:solidFill>
                  <a:schemeClr val="dk1"/>
                </a:solidFill>
                <a:latin typeface="Ubuntu Condensed"/>
                <a:ea typeface="Ubuntu Condensed"/>
                <a:cs typeface="Ubuntu Condensed"/>
                <a:sym typeface="Ubuntu Condensed"/>
              </a:rPr>
              <a:t>Κατά τη διάρκεια της πανδημίας πολλοί από τους συμμετέχοντες έμειναν σε επαφή με τους συνομήλικούς τους πάρα τις δυσμενείς συνθήκες. Συγκεκριμένα, 50.7% δεν έχασε επαφή  αφού αρκετές έως πολύ συχνές υπήρξαν οι συναντήσεις τους, ενώ πολύ μικρό ποσοστό (14.1%)  σπανίως ερχόταν σε επικοινωνία με άτομα της ίδιας ηλικίας. Καίριο ρόλο για τη διατήρηση της επικοινωνίας μεταξύ των ατόμων διαδραμάτισαν και τα Μ.Κ.Δ. , αφού μέσω αυτών συζητούσαν σε καθημερινή βάση την επικαιρότητα. Μεγάλο μέρος (84.5%) επέλεξε στην εξ αποστάσεως επικοινωνία, ενώ αρκετοί (46.5%) επέλεξαν να συναντώνται και δια ζώσης. Η πλειοψηφία των συμμετεχόντων (84.5%) δεν επηρεάστηκαν ιδιαίτερα από τα περιοριστικά μέτρα, όμως διχασμένες είναι οι απόψεις σχετικά με τη δημιουργία διαπροσωπικών σχέσεων μετά την άρση των περιορισμών, αφού 57.8% δεν παρατήρησε κάποια αλλαγή, όπως το υπόλοιπο 42.2%. Τέλος, με βάση τις απαντήσεις που υποβλήθηκαν για το 88.7 % των ερωτωμένων, οι οικογενειακές τους  σχέσεις παρέμειναν στενές και συσφίχθηκαν κατά τη διάρκεια της πανδημίας. </a:t>
            </a:r>
            <a:endParaRPr sz="1778" dirty="0">
              <a:solidFill>
                <a:schemeClr val="dk1"/>
              </a:solidFill>
              <a:latin typeface="Ubuntu Condensed"/>
              <a:ea typeface="Ubuntu Condensed"/>
              <a:cs typeface="Ubuntu Condensed"/>
              <a:sym typeface="Ubuntu Condensed"/>
            </a:endParaRPr>
          </a:p>
          <a:p>
            <a:pPr marL="0" lvl="0" indent="0" algn="l" rtl="0">
              <a:lnSpc>
                <a:spcPct val="95000"/>
              </a:lnSpc>
              <a:spcBef>
                <a:spcPts val="1500"/>
              </a:spcBef>
              <a:spcAft>
                <a:spcPts val="1200"/>
              </a:spcAft>
              <a:buSzPts val="275"/>
              <a:buNone/>
            </a:pPr>
            <a:endParaRPr sz="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1200"/>
              </a:spcAft>
              <a:buNone/>
            </a:pPr>
            <a:r>
              <a:rPr lang="el" sz="2800">
                <a:latin typeface="Ubuntu Condensed"/>
                <a:ea typeface="Ubuntu Condensed"/>
                <a:cs typeface="Ubuntu Condensed"/>
                <a:sym typeface="Ubuntu Condensed"/>
              </a:rPr>
              <a:t>Επιπτώσεις στον εργασιακό τομέα</a:t>
            </a:r>
            <a:endParaRPr sz="3800"/>
          </a:p>
        </p:txBody>
      </p:sp>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l" dirty="0">
                <a:solidFill>
                  <a:schemeClr val="dk1"/>
                </a:solidFill>
                <a:latin typeface="Ubuntu Condensed"/>
                <a:ea typeface="Ubuntu Condensed"/>
                <a:cs typeface="Ubuntu Condensed"/>
                <a:sym typeface="Ubuntu Condensed"/>
              </a:rPr>
              <a:t>Στην πλειονότητα των ερωτηθέντων (59,2%) ο τρόπος εργασίας των ενήλικων μελών της οικογένειας τους δεν άλλαξε, ωστόσο για ένα ποσοστό που ανέρχεται στα 39,4% ο τρόπος εργασίας δεν παρέμεινε ίδιος. Τέλος, μειονότητα αποτελούν εκείνοι που έμειναν άνεργοι κατά την περίοδο του Covid-19 με ποσοστό 1,4%.</a:t>
            </a:r>
            <a:endParaRPr dirty="0">
              <a:solidFill>
                <a:schemeClr val="dk1"/>
              </a:solidFill>
              <a:latin typeface="Ubuntu Condensed"/>
              <a:ea typeface="Ubuntu Condensed"/>
              <a:cs typeface="Ubuntu Condensed"/>
              <a:sym typeface="Ubuntu Condensed"/>
            </a:endParaRPr>
          </a:p>
        </p:txBody>
      </p:sp>
      <p:pic>
        <p:nvPicPr>
          <p:cNvPr id="97" name="Google Shape;97;p19" descr="Γράφημα απάντησης φορμών. Τίτλος ερωτήματος: Η πανδημία. Αριθμός απαντήσεων: 71 απαντήσεις." title="Η πανδημία"/>
          <p:cNvPicPr preferRelativeResize="0"/>
          <p:nvPr/>
        </p:nvPicPr>
        <p:blipFill rotWithShape="1">
          <a:blip r:embed="rId3">
            <a:alphaModFix/>
          </a:blip>
          <a:srcRect l="10698" t="23200"/>
          <a:stretch/>
        </p:blipFill>
        <p:spPr>
          <a:xfrm>
            <a:off x="1564750" y="2789125"/>
            <a:ext cx="6014500" cy="2177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body" idx="1"/>
          </p:nvPr>
        </p:nvSpPr>
        <p:spPr>
          <a:xfrm>
            <a:off x="468750" y="3009350"/>
            <a:ext cx="8206500" cy="2206800"/>
          </a:xfrm>
          <a:prstGeom prst="rect">
            <a:avLst/>
          </a:prstGeom>
        </p:spPr>
        <p:txBody>
          <a:bodyPr spcFirstLastPara="1" wrap="square" lIns="91425" tIns="91425" rIns="91425" bIns="91425" anchor="t" anchorCtr="0">
            <a:normAutofit fontScale="92500" lnSpcReduction="10000"/>
          </a:bodyPr>
          <a:lstStyle/>
          <a:p>
            <a:pPr marL="0" lvl="0" indent="0" algn="just" rtl="0">
              <a:spcBef>
                <a:spcPts val="0"/>
              </a:spcBef>
              <a:spcAft>
                <a:spcPts val="1200"/>
              </a:spcAft>
              <a:buNone/>
            </a:pPr>
            <a:r>
              <a:rPr lang="el" sz="1700" dirty="0">
                <a:solidFill>
                  <a:schemeClr val="dk1"/>
                </a:solidFill>
                <a:latin typeface="Ubuntu Condensed"/>
                <a:ea typeface="Ubuntu Condensed"/>
                <a:cs typeface="Ubuntu Condensed"/>
                <a:sym typeface="Ubuntu Condensed"/>
              </a:rPr>
              <a:t> Συνοπτικά μιλώντας , λίγο περισσότερο από το 50% παραδέχτηκε την αμφίδρομη επίδραση της εξ αποστάσεως εκπαίδευσης, το 16.9% δήλωσε αρνητική στάση προς αυτήν την μορφή διδασκαλίας ενώ το 19.7%  την επικρότησε. Το υπόλοιπο ποσοστό κράτησε μια πιο παθητική και ουδέτερη στάση. Ωστόσο, αξίζει να σημειωθεί ότι μόνο τα ¾ των ερωτώμενων  είχαν πάντα πρόσβαση στις εφαρμογές εξ αποστάσεως εκπαίδευσης, το 15.5% μερικές φορές ενώ το ποσοστό σπάνια ή και ποτέ. Συνολικά, η εξ αποστάσεως εκπαίδευση ήταν πιο εύχρηστη, δημιουργική και καινοτόμα αλλά ωστόσο ευκαιρία για τους μαθητές να </a:t>
            </a:r>
            <a:r>
              <a:rPr lang="el" sz="1700" dirty="0">
                <a:solidFill>
                  <a:schemeClr val="tx1"/>
                </a:solidFill>
                <a:latin typeface="Ubuntu Condensed"/>
                <a:ea typeface="Ubuntu Condensed"/>
                <a:cs typeface="Ubuntu Condensed"/>
                <a:sym typeface="Ubuntu Condensed"/>
              </a:rPr>
              <a:t>ξεκλέψουν χρόνο από σχολικές ώρες.</a:t>
            </a:r>
            <a:endParaRPr sz="1700" dirty="0">
              <a:solidFill>
                <a:schemeClr val="tx1"/>
              </a:solidFill>
              <a:latin typeface="Ubuntu Condensed"/>
              <a:ea typeface="Ubuntu Condensed"/>
              <a:cs typeface="Ubuntu Condensed"/>
              <a:sym typeface="Ubuntu Condensed"/>
            </a:endParaRPr>
          </a:p>
        </p:txBody>
      </p:sp>
      <p:pic>
        <p:nvPicPr>
          <p:cNvPr id="103" name="Google Shape;103;p20" descr="Forms response chart. Question title: Η εξ αποστάσεως εκπαίδευση σε σχέση με την διδασκαλία στην τάξη &#10;. Number of responses: 71 responses." title="Η εξ αποστάσεως εκπαίδευση σε σχέση με την διδασκαλία στην τάξη &#10;"/>
          <p:cNvPicPr preferRelativeResize="0"/>
          <p:nvPr/>
        </p:nvPicPr>
        <p:blipFill rotWithShape="1">
          <a:blip r:embed="rId3">
            <a:alphaModFix/>
          </a:blip>
          <a:srcRect t="5814" r="6305" b="9295"/>
          <a:stretch/>
        </p:blipFill>
        <p:spPr>
          <a:xfrm>
            <a:off x="3729450" y="661550"/>
            <a:ext cx="5020677" cy="2347800"/>
          </a:xfrm>
          <a:prstGeom prst="rect">
            <a:avLst/>
          </a:prstGeom>
          <a:noFill/>
          <a:ln>
            <a:noFill/>
          </a:ln>
        </p:spPr>
      </p:pic>
      <p:sp>
        <p:nvSpPr>
          <p:cNvPr id="104" name="Google Shape;104;p20"/>
          <p:cNvSpPr txBox="1"/>
          <p:nvPr/>
        </p:nvSpPr>
        <p:spPr>
          <a:xfrm>
            <a:off x="84650" y="456650"/>
            <a:ext cx="3569100" cy="2552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1200"/>
              </a:spcAft>
              <a:buClr>
                <a:schemeClr val="dk1"/>
              </a:buClr>
              <a:buSzPts val="1100"/>
              <a:buFont typeface="Arial"/>
              <a:buNone/>
            </a:pPr>
            <a:r>
              <a:rPr lang="el" sz="1700">
                <a:solidFill>
                  <a:schemeClr val="dk1"/>
                </a:solidFill>
                <a:latin typeface="Ubuntu Condensed"/>
                <a:ea typeface="Ubuntu Condensed"/>
                <a:cs typeface="Ubuntu Condensed"/>
                <a:sym typeface="Ubuntu Condensed"/>
              </a:rPr>
              <a:t>Λαμβάνοντας υπόψην μια γενική εικόνα των αποτελεσμάτων  της κοινωνικής έρευνας σχετικά με την πανδημία covid -19 συμπεραίνεται ότι η εξ αποστάσεως εκπαίδευση πέτυχε την συμπάθεια του μαθητικού κοινού αν και η υπεροχή της απέναντι στην διά ζώσης εκπαίδευση είναι αμφισβητούμενη. </a:t>
            </a:r>
            <a:endParaRPr/>
          </a:p>
        </p:txBody>
      </p:sp>
      <p:sp>
        <p:nvSpPr>
          <p:cNvPr id="105" name="Google Shape;105;p20"/>
          <p:cNvSpPr txBox="1"/>
          <p:nvPr/>
        </p:nvSpPr>
        <p:spPr>
          <a:xfrm>
            <a:off x="1882075" y="0"/>
            <a:ext cx="52068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l" sz="2400">
                <a:solidFill>
                  <a:schemeClr val="dk1"/>
                </a:solidFill>
                <a:latin typeface="Ubuntu Condensed"/>
                <a:ea typeface="Ubuntu Condensed"/>
                <a:cs typeface="Ubuntu Condensed"/>
                <a:sym typeface="Ubuntu Condensed"/>
              </a:rPr>
              <a:t>Εξ’ αποστάσεως εκπαίδευση</a:t>
            </a:r>
            <a:endParaRPr sz="2400">
              <a:solidFill>
                <a:schemeClr val="dk1"/>
              </a:solidFill>
              <a:latin typeface="Ubuntu Condensed"/>
              <a:ea typeface="Ubuntu Condensed"/>
              <a:cs typeface="Ubuntu Condensed"/>
              <a:sym typeface="Ubuntu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el" sz="2800" dirty="0">
                <a:latin typeface="Ubuntu Condensed"/>
                <a:ea typeface="Ubuntu Condensed"/>
                <a:cs typeface="Ubuntu Condensed"/>
                <a:sym typeface="Ubuntu Condensed"/>
              </a:rPr>
              <a:t>Επιπτώσεις στην υγεία</a:t>
            </a:r>
            <a:endParaRPr sz="2800" dirty="0">
              <a:latin typeface="Ubuntu Condensed"/>
              <a:ea typeface="Ubuntu Condensed"/>
              <a:cs typeface="Ubuntu Condensed"/>
              <a:sym typeface="Ubuntu Condensed"/>
            </a:endParaRPr>
          </a:p>
          <a:p>
            <a:pPr marL="0" lvl="0" indent="0" algn="l" rtl="0">
              <a:spcBef>
                <a:spcPts val="1200"/>
              </a:spcBef>
              <a:spcAft>
                <a:spcPts val="0"/>
              </a:spcAft>
              <a:buNone/>
            </a:pPr>
            <a:endParaRPr dirty="0"/>
          </a:p>
        </p:txBody>
      </p:sp>
      <p:sp>
        <p:nvSpPr>
          <p:cNvPr id="111" name="Google Shape;11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0" lvl="0" indent="0" algn="just" rtl="0">
              <a:spcBef>
                <a:spcPts val="0"/>
              </a:spcBef>
              <a:spcAft>
                <a:spcPts val="1200"/>
              </a:spcAft>
              <a:buNone/>
            </a:pPr>
            <a:r>
              <a:rPr lang="el" dirty="0">
                <a:solidFill>
                  <a:srgbClr val="000000"/>
                </a:solidFill>
                <a:latin typeface="Ubuntu Condensed"/>
                <a:ea typeface="Ubuntu Condensed"/>
                <a:cs typeface="Ubuntu Condensed"/>
                <a:sym typeface="Ubuntu Condensed"/>
              </a:rPr>
              <a:t>Το μεγαλύτερο μέρος των συμμετεχόντων ανήκει σε ομάδα που νόσησε (84,5%). Πολλοί δεν έχουν υποκείμενα νοσήματα -31%-, ενώ ελάχιστα ποσοστά ερωτηθέντων ανήκουν σε ομάδες με υποκείμενα νοσήματα (2,8%) , δεν έχει νοσήσει  το 8,5% . Όσοι νόσησαν -83,1%- δεν έχουν συμπτώματα long covid και μόνο το -11,3%- συνεχίζει να έχει συμπτώματα ακόμη και μετά τη νόσηση, ενώ το -5,6%- δήλωσε κάτι “άλλο”. Οι περισσότεροι συμμετέχοντες είναι εμβολιασμένοι -78,9%- χωρίς συμπτώματα εξαιτίας του εμβολίου -59,2%-, είχαν συμπτώματα  το 40,8% ή δεν έχουν εμβολιαστεί  το 21,1%-. Το 62% ανήκει σε όσα άτομα νόσησαν ήπια ενώ το υπόλοιπο ποσοστό είναι ισομοιρασμένο σε όσους νόσησαν βαριά-12,7%-, δε νόσησαν -12,7%- ή ήταν ασυμπτωματικοί -12,7%-. Τέλος, κατά την περίοδο του Covid-19 η ψυχολογία των ερωτηθέντων </a:t>
            </a:r>
            <a:r>
              <a:rPr lang="el" dirty="0">
                <a:solidFill>
                  <a:schemeClr val="dk1"/>
                </a:solidFill>
                <a:latin typeface="Ubuntu Condensed"/>
                <a:ea typeface="Ubuntu Condensed"/>
                <a:cs typeface="Ubuntu Condensed"/>
                <a:sym typeface="Ubuntu Condensed"/>
              </a:rPr>
              <a:t>κυρίως </a:t>
            </a:r>
            <a:r>
              <a:rPr lang="el" dirty="0">
                <a:solidFill>
                  <a:srgbClr val="000000"/>
                </a:solidFill>
                <a:latin typeface="Ubuntu Condensed"/>
                <a:ea typeface="Ubuntu Condensed"/>
                <a:cs typeface="Ubuntu Condensed"/>
                <a:sym typeface="Ubuntu Condensed"/>
              </a:rPr>
              <a:t>επηρεάστηκε αρνητικά (45,1%).Δεν επηρεάστηκε σημαντικά </a:t>
            </a:r>
            <a:r>
              <a:rPr lang="el" dirty="0">
                <a:solidFill>
                  <a:schemeClr val="dk1"/>
                </a:solidFill>
                <a:latin typeface="Ubuntu Condensed"/>
                <a:ea typeface="Ubuntu Condensed"/>
                <a:cs typeface="Ubuntu Condensed"/>
                <a:sym typeface="Ubuntu Condensed"/>
              </a:rPr>
              <a:t> το 40,8% </a:t>
            </a:r>
            <a:r>
              <a:rPr lang="el" dirty="0">
                <a:solidFill>
                  <a:srgbClr val="000000"/>
                </a:solidFill>
                <a:latin typeface="Ubuntu Condensed"/>
                <a:ea typeface="Ubuntu Condensed"/>
                <a:cs typeface="Ubuntu Condensed"/>
                <a:sym typeface="Ubuntu Condensed"/>
              </a:rPr>
              <a:t> και λιγότερες είναι οι περιπτώσεις που η πανδημία είχε θετική επίδραση στην ψυχολογία τους (9,9%).</a:t>
            </a:r>
            <a:endParaRPr dirty="0">
              <a:solidFill>
                <a:srgbClr val="000000"/>
              </a:solidFill>
              <a:latin typeface="Ubuntu Condensed"/>
              <a:ea typeface="Ubuntu Condensed"/>
              <a:cs typeface="Ubuntu Condensed"/>
              <a:sym typeface="Ubuntu Condense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1413</Words>
  <Application>Microsoft Office PowerPoint</Application>
  <PresentationFormat>Προβολή στην οθόνη (16:9)</PresentationFormat>
  <Paragraphs>40</Paragraphs>
  <Slides>13</Slides>
  <Notes>13</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13</vt:i4>
      </vt:variant>
    </vt:vector>
  </HeadingPairs>
  <TitlesOfParts>
    <vt:vector size="16" baseType="lpstr">
      <vt:lpstr>Arial</vt:lpstr>
      <vt:lpstr>Ubuntu Condensed</vt:lpstr>
      <vt:lpstr>Simple Light</vt:lpstr>
      <vt:lpstr>Κοινωνικές επιπτώσεις της πανδημίας covid 19 στην τοπική κοινωνία</vt:lpstr>
      <vt:lpstr>Περιεχόμενα</vt:lpstr>
      <vt:lpstr>Προφίλ συμμετεχόντων</vt:lpstr>
      <vt:lpstr>Παρουσίαση του PowerPoint</vt:lpstr>
      <vt:lpstr>Οικονομικό προφίλ συμμετεχόντων</vt:lpstr>
      <vt:lpstr>Κοινωνικές σχέσεις </vt:lpstr>
      <vt:lpstr>Επιπτώσεις στον εργασιακό τομέα</vt:lpstr>
      <vt:lpstr>Παρουσίαση του PowerPoint</vt:lpstr>
      <vt:lpstr>Επιπτώσεις στην υγεία </vt:lpstr>
      <vt:lpstr>Μέτρα αντιμετώπισης και δράσεις για πρόληψη μελλοντικών πανδημιών</vt:lpstr>
      <vt:lpstr>Συμπεράσματα </vt:lpstr>
      <vt:lpstr>Συμπεράσματα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Κοινωνικές επιπτώσεις της πανδημίας covid 19 στην τοπική κοινωνία</dc:title>
  <cp:lastModifiedBy>ΚΑΛΛΙΟΠΗ ΣΤΑΥΡΟΥ</cp:lastModifiedBy>
  <cp:revision>2</cp:revision>
  <dcterms:modified xsi:type="dcterms:W3CDTF">2023-09-17T09:15:07Z</dcterms:modified>
</cp:coreProperties>
</file>