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embeddedFontLst>
    <p:embeddedFont>
      <p:font typeface="Cambria Math" panose="02040503050406030204" pitchFamily="18"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366"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4068ea38ca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4068ea38c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438cfadd2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438cfadd2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438cfadd2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2438cfadd2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241e8bcf710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241e8bcf71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41e8bcf710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241e8bcf710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4380c109d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4380c109d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438cfadd2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2438cfadd2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2438cfadd24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2438cfadd2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41e8bcf71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241e8bcf71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4427b65eb7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4427b65eb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244a25cd53a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244a25cd53a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3f409b528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23f409b528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3f409b528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3f409b528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23f409b528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23f409b528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24068ea38ca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24068ea38c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4068ea38c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24068ea38c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4068ea38c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24068ea38c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4068ea38ca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4068ea38c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l"/>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11980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l" sz="2800" b="1">
                <a:solidFill>
                  <a:srgbClr val="202124"/>
                </a:solidFill>
              </a:rPr>
              <a:t>Κοινωνικές διαστάσεις της υγείας κατα τη διάρκεια μιας επιδημικής ή πανδημικής έξαρσης</a:t>
            </a:r>
            <a:endParaRPr b="1">
              <a:solidFill>
                <a:srgbClr val="202124"/>
              </a:solidFill>
            </a:endParaRPr>
          </a:p>
        </p:txBody>
      </p:sp>
      <p:sp>
        <p:nvSpPr>
          <p:cNvPr id="55" name="Google Shape;55;p13"/>
          <p:cNvSpPr txBox="1">
            <a:spLocks noGrp="1"/>
          </p:cNvSpPr>
          <p:nvPr>
            <p:ph type="subTitle" idx="1"/>
          </p:nvPr>
        </p:nvSpPr>
        <p:spPr>
          <a:xfrm>
            <a:off x="311700" y="3365075"/>
            <a:ext cx="8520600" cy="1208700"/>
          </a:xfrm>
          <a:prstGeom prst="rect">
            <a:avLst/>
          </a:prstGeom>
        </p:spPr>
        <p:txBody>
          <a:bodyPr spcFirstLastPara="1" wrap="square" lIns="91425" tIns="91425" rIns="91425" bIns="91425" anchor="t" anchorCtr="0">
            <a:normAutofit fontScale="92500"/>
          </a:bodyPr>
          <a:lstStyle/>
          <a:p>
            <a:pPr marL="0" lvl="0" indent="0" algn="ctr" rtl="0">
              <a:spcBef>
                <a:spcPts val="0"/>
              </a:spcBef>
              <a:spcAft>
                <a:spcPts val="0"/>
              </a:spcAft>
              <a:buNone/>
            </a:pPr>
            <a:r>
              <a:rPr lang="el"/>
              <a:t>Εργασία στο μάθημα της Κοινωνικής και Πολιτικής Αγωγής των μαθητών Αρκομάνη Ιωάννας, Βάντζιου Μιχαήλ, Γαλάνη Λίλας και Γιούτσου Ακυλίνας</a:t>
            </a:r>
            <a:endParaRPr/>
          </a:p>
        </p:txBody>
      </p:sp>
      <p:pic>
        <p:nvPicPr>
          <p:cNvPr id="56" name="Google Shape;56;p13"/>
          <p:cNvPicPr preferRelativeResize="0"/>
          <p:nvPr/>
        </p:nvPicPr>
        <p:blipFill>
          <a:blip r:embed="rId3">
            <a:alphaModFix/>
          </a:blip>
          <a:stretch>
            <a:fillRect/>
          </a:stretch>
        </p:blipFill>
        <p:spPr>
          <a:xfrm>
            <a:off x="159550" y="128975"/>
            <a:ext cx="1200150" cy="1200150"/>
          </a:xfrm>
          <a:prstGeom prst="rect">
            <a:avLst/>
          </a:prstGeom>
          <a:noFill/>
          <a:ln>
            <a:noFill/>
          </a:ln>
        </p:spPr>
      </p:pic>
      <p:sp>
        <p:nvSpPr>
          <p:cNvPr id="57" name="Google Shape;57;p13"/>
          <p:cNvSpPr txBox="1"/>
          <p:nvPr/>
        </p:nvSpPr>
        <p:spPr>
          <a:xfrm>
            <a:off x="5986375" y="170350"/>
            <a:ext cx="28458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l">
                <a:solidFill>
                  <a:schemeClr val="dk1"/>
                </a:solidFill>
              </a:rPr>
              <a:t>Σχολικό Έτος: 2022-2023</a:t>
            </a:r>
            <a:endParaRPr>
              <a:solidFill>
                <a:schemeClr val="dk1"/>
              </a:solidFill>
            </a:endParaRPr>
          </a:p>
          <a:p>
            <a:pPr marL="0" lvl="0" indent="0" algn="l" rtl="0">
              <a:spcBef>
                <a:spcPts val="0"/>
              </a:spcBef>
              <a:spcAft>
                <a:spcPts val="0"/>
              </a:spcAft>
              <a:buClr>
                <a:schemeClr val="dk1"/>
              </a:buClr>
              <a:buSzPts val="1100"/>
              <a:buFont typeface="Arial"/>
              <a:buNone/>
            </a:pPr>
            <a:r>
              <a:rPr lang="el">
                <a:solidFill>
                  <a:schemeClr val="dk1"/>
                </a:solidFill>
              </a:rPr>
              <a:t>Τάξη: Γ</a:t>
            </a:r>
            <a:endParaRPr>
              <a:solidFill>
                <a:schemeClr val="dk1"/>
              </a:solidFill>
            </a:endParaRPr>
          </a:p>
          <a:p>
            <a:pPr marL="0" lvl="0" indent="0" algn="l" rtl="0">
              <a:spcBef>
                <a:spcPts val="0"/>
              </a:spcBef>
              <a:spcAft>
                <a:spcPts val="0"/>
              </a:spcAft>
              <a:buClr>
                <a:schemeClr val="dk1"/>
              </a:buClr>
              <a:buSzPts val="1100"/>
              <a:buFont typeface="Arial"/>
              <a:buNone/>
            </a:pPr>
            <a:r>
              <a:rPr lang="el">
                <a:solidFill>
                  <a:schemeClr val="dk1"/>
                </a:solidFill>
              </a:rPr>
              <a:t>Τμήμα: Γ1</a:t>
            </a:r>
            <a:endParaRPr>
              <a:solidFill>
                <a:schemeClr val="dk1"/>
              </a:solidFill>
            </a:endParaRPr>
          </a:p>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Συμπέρασμα</a:t>
            </a:r>
            <a:endParaRPr>
              <a:latin typeface="Cambria Math"/>
              <a:ea typeface="Cambria Math"/>
              <a:cs typeface="Cambria Math"/>
              <a:sym typeface="Cambria Math"/>
            </a:endParaRPr>
          </a:p>
        </p:txBody>
      </p:sp>
      <p:sp>
        <p:nvSpPr>
          <p:cNvPr id="112" name="Google Shape;112;p22"/>
          <p:cNvSpPr txBox="1">
            <a:spLocks noGrp="1"/>
          </p:cNvSpPr>
          <p:nvPr>
            <p:ph type="body" idx="1"/>
          </p:nvPr>
        </p:nvSpPr>
        <p:spPr>
          <a:xfrm>
            <a:off x="311700" y="1152475"/>
            <a:ext cx="8520600" cy="3533100"/>
          </a:xfrm>
          <a:prstGeom prst="rect">
            <a:avLst/>
          </a:prstGeom>
        </p:spPr>
        <p:txBody>
          <a:bodyPr spcFirstLastPara="1" wrap="square" lIns="91425" tIns="91425" rIns="91425" bIns="91425" anchor="t" anchorCtr="0">
            <a:normAutofit lnSpcReduction="10000"/>
          </a:bodyPr>
          <a:lstStyle/>
          <a:p>
            <a:pPr marL="0" lvl="0" indent="0" algn="just" rtl="0">
              <a:spcBef>
                <a:spcPts val="0"/>
              </a:spcBef>
              <a:spcAft>
                <a:spcPts val="1200"/>
              </a:spcAft>
              <a:buNone/>
            </a:pPr>
            <a:r>
              <a:rPr lang="el" dirty="0">
                <a:latin typeface="Cambria Math"/>
                <a:ea typeface="Cambria Math"/>
                <a:cs typeface="Cambria Math"/>
                <a:sym typeface="Cambria Math"/>
              </a:rPr>
              <a:t>Βάσει των προηγούμενων αποτελεσμάτων συνάγεται ότι η δεύτερη περίοδος εγκλεισμού επηρέασε καθοριστικά τις κοινωνικές σχέσεις των εφήβων. Ενώ οι περισσότεροι βρήκαν τρόπους να διατηρήσουν τις κοινωνικές τους σχέσεις , δεν ήταν λίγοι εκείνοι που ένιωσαν αποκομμένοι και απομακρυσμένοι από την κοινωνία. Όλοι όμως, προσπάθησαν να βρουν τρόπους για να επικοινωνήσουν με φίλους ώστε να μην περιθωριοποιούνται. Κατά ένα μεγάλο ποσοστό, άτομα που κατοικούν </a:t>
            </a:r>
            <a:r>
              <a:rPr lang="el" u="sng" dirty="0">
                <a:solidFill>
                  <a:srgbClr val="FF0000"/>
                </a:solidFill>
                <a:latin typeface="Cambria Math"/>
                <a:ea typeface="Cambria Math"/>
                <a:cs typeface="Cambria Math"/>
                <a:sym typeface="Cambria Math"/>
              </a:rPr>
              <a:t>εκτός του αστικού ιστού αντιμετώπισαν προβλήματα ως προς την δια ζώσης επικοινωνία </a:t>
            </a:r>
            <a:r>
              <a:rPr lang="el" dirty="0">
                <a:latin typeface="Cambria Math"/>
                <a:ea typeface="Cambria Math"/>
                <a:cs typeface="Cambria Math"/>
                <a:sym typeface="Cambria Math"/>
              </a:rPr>
              <a:t>με τα γνωστά τους πρόσωπα. Μπορεί σ’ αυτό το διάστημα η πλειονότητα να ένιωσε πιο κοντά στην οικογένεια, αναγκασμένη να ζει μέσα στο σπίτι, αλλά το μόνο σίγουρο είναι ότι θα προτιμούσε να ζει μια κανονική ζωή, ό,τι κι αν αυτό συνεπάγεται, παρά να βρίσκεται υπό περιορισμό.</a:t>
            </a:r>
            <a:endParaRPr dirty="0">
              <a:latin typeface="Cambria Math"/>
              <a:ea typeface="Cambria Math"/>
              <a:cs typeface="Cambria Math"/>
              <a:sym typeface="Cambria Math"/>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3"/>
          <p:cNvSpPr txBox="1">
            <a:spLocks noGrp="1"/>
          </p:cNvSpPr>
          <p:nvPr>
            <p:ph type="title"/>
          </p:nvPr>
        </p:nvSpPr>
        <p:spPr>
          <a:xfrm>
            <a:off x="311700" y="4229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4. Επιπτώσεις της πανδημίας covid-19 στην εργασία</a:t>
            </a:r>
            <a:endParaRPr>
              <a:latin typeface="Cambria Math"/>
              <a:ea typeface="Cambria Math"/>
              <a:cs typeface="Cambria Math"/>
              <a:sym typeface="Cambria Math"/>
            </a:endParaRPr>
          </a:p>
        </p:txBody>
      </p:sp>
      <p:sp>
        <p:nvSpPr>
          <p:cNvPr id="118" name="Google Shape;118;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lnSpc>
                <a:spcPct val="128571"/>
              </a:lnSpc>
              <a:spcBef>
                <a:spcPts val="0"/>
              </a:spcBef>
              <a:spcAft>
                <a:spcPts val="0"/>
              </a:spcAft>
              <a:buClr>
                <a:schemeClr val="dk1"/>
              </a:buClr>
              <a:buSzPts val="1100"/>
              <a:buFont typeface="Arial"/>
              <a:buNone/>
            </a:pPr>
            <a:endParaRPr sz="1100" b="1" u="sng">
              <a:solidFill>
                <a:srgbClr val="202124"/>
              </a:solidFill>
              <a:highlight>
                <a:srgbClr val="F8F9FA"/>
              </a:highlight>
            </a:endParaRPr>
          </a:p>
          <a:p>
            <a:pPr marL="0" lvl="0" indent="0" algn="just" rtl="0">
              <a:lnSpc>
                <a:spcPct val="128571"/>
              </a:lnSpc>
              <a:spcBef>
                <a:spcPts val="0"/>
              </a:spcBef>
              <a:spcAft>
                <a:spcPts val="0"/>
              </a:spcAft>
              <a:buClr>
                <a:schemeClr val="dk1"/>
              </a:buClr>
              <a:buSzPts val="1100"/>
              <a:buFont typeface="Arial"/>
              <a:buNone/>
            </a:pPr>
            <a:r>
              <a:rPr lang="el">
                <a:highlight>
                  <a:schemeClr val="lt1"/>
                </a:highlight>
                <a:latin typeface="Cambria Math"/>
                <a:ea typeface="Cambria Math"/>
                <a:cs typeface="Cambria Math"/>
                <a:sym typeface="Cambria Math"/>
              </a:rPr>
              <a:t>Σύμφωνα με το ερωτηματολόγιο, λόγω πανδημίας, το 59,2% δεν άλλαξε τον τρόπο εργασίας, το 39,4% άλλαξε ενώ το 1,4% έμεινε άνεργο. Σε ότι αφορά την πρόσβαση στο Internet, 93% είχε πρόσβαση στο internet ενώ το 7% δεν είχε. Το ίδιο ποσοστό (93%) ήξερε να εκτελεί βασικές λειτουργίες του internet, το 4,2% δεν ήξερε και το 2,8% επέλεξε “άλλο”.Το οικογενειακό εισόδημα προέρχεται για το 67,6% από το δημόσιο τομέα, για το 29,6% από ελεύθερο επάγγελμα και για το 22,5% από ιδιωτικό τομέα.</a:t>
            </a:r>
            <a:endParaRPr sz="2500">
              <a:highlight>
                <a:schemeClr val="lt1"/>
              </a:highlight>
              <a:latin typeface="Cambria Math"/>
              <a:ea typeface="Cambria Math"/>
              <a:cs typeface="Cambria Math"/>
              <a:sym typeface="Cambria Math"/>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Συμπέρασμα</a:t>
            </a:r>
            <a:endParaRPr>
              <a:latin typeface="Cambria Math"/>
              <a:ea typeface="Cambria Math"/>
              <a:cs typeface="Cambria Math"/>
              <a:sym typeface="Cambria Math"/>
            </a:endParaRPr>
          </a:p>
        </p:txBody>
      </p:sp>
      <p:sp>
        <p:nvSpPr>
          <p:cNvPr id="124" name="Google Shape;124;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Clr>
                <a:schemeClr val="dk1"/>
              </a:buClr>
              <a:buSzPts val="1100"/>
              <a:buFont typeface="Arial"/>
              <a:buNone/>
            </a:pPr>
            <a:r>
              <a:rPr lang="el" dirty="0">
                <a:solidFill>
                  <a:srgbClr val="202124"/>
                </a:solidFill>
                <a:highlight>
                  <a:srgbClr val="FFFFFF"/>
                </a:highlight>
                <a:latin typeface="Cambria Math"/>
                <a:ea typeface="Cambria Math"/>
                <a:cs typeface="Cambria Math"/>
                <a:sym typeface="Cambria Math"/>
              </a:rPr>
              <a:t>Γενικά, παρατηρούμε πως ένα μεγάλο ποσοστό αναγκάστηκε να αλλάξει τρόπο εργασίας και ένα μικρό ποσοστό έμεινε άνεργο. Επιπροσθέτως, πολύ μεγάλο ποσοστό είχε πρόσβαση στο internet, γεγονός που το βοήθησε να συνεχίσει να εργάζεται και από απόσταση.</a:t>
            </a:r>
            <a:endParaRPr dirty="0">
              <a:solidFill>
                <a:srgbClr val="202124"/>
              </a:solidFill>
              <a:highlight>
                <a:srgbClr val="FFFFFF"/>
              </a:highlight>
              <a:latin typeface="Cambria Math"/>
              <a:ea typeface="Cambria Math"/>
              <a:cs typeface="Cambria Math"/>
              <a:sym typeface="Cambria Math"/>
            </a:endParaRPr>
          </a:p>
          <a:p>
            <a:pPr marL="0" lvl="0" indent="0" algn="l" rtl="0">
              <a:spcBef>
                <a:spcPts val="0"/>
              </a:spcBef>
              <a:spcAft>
                <a:spcPts val="1200"/>
              </a:spcAft>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5"/>
          <p:cNvSpPr txBox="1">
            <a:spLocks noGrp="1"/>
          </p:cNvSpPr>
          <p:nvPr>
            <p:ph type="title"/>
          </p:nvPr>
        </p:nvSpPr>
        <p:spPr>
          <a:xfrm>
            <a:off x="311700" y="123550"/>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5. Εξ αποστάσεως εκπαίδευση</a:t>
            </a:r>
            <a:endParaRPr>
              <a:latin typeface="Cambria Math"/>
              <a:ea typeface="Cambria Math"/>
              <a:cs typeface="Cambria Math"/>
              <a:sym typeface="Cambria Math"/>
            </a:endParaRPr>
          </a:p>
        </p:txBody>
      </p:sp>
      <p:sp>
        <p:nvSpPr>
          <p:cNvPr id="130" name="Google Shape;130;p25"/>
          <p:cNvSpPr txBox="1">
            <a:spLocks noGrp="1"/>
          </p:cNvSpPr>
          <p:nvPr>
            <p:ph type="body" idx="1"/>
          </p:nvPr>
        </p:nvSpPr>
        <p:spPr>
          <a:xfrm>
            <a:off x="311700" y="792950"/>
            <a:ext cx="8520600" cy="3775800"/>
          </a:xfrm>
          <a:prstGeom prst="rect">
            <a:avLst/>
          </a:prstGeom>
        </p:spPr>
        <p:txBody>
          <a:bodyPr spcFirstLastPara="1" wrap="square" lIns="91425" tIns="91425" rIns="91425" bIns="91425" anchor="t" anchorCtr="0">
            <a:normAutofit lnSpcReduction="10000"/>
          </a:bodyPr>
          <a:lstStyle/>
          <a:p>
            <a:pPr marL="0" lvl="0" indent="0" algn="just" rtl="0">
              <a:spcBef>
                <a:spcPts val="0"/>
              </a:spcBef>
              <a:spcAft>
                <a:spcPts val="0"/>
              </a:spcAft>
              <a:buNone/>
            </a:pPr>
            <a:r>
              <a:rPr lang="el">
                <a:latin typeface="Cambria Math"/>
                <a:ea typeface="Cambria Math"/>
                <a:cs typeface="Cambria Math"/>
                <a:sym typeface="Cambria Math"/>
              </a:rPr>
              <a:t>Αναφορικά με την πανδημία, την καραντίνα και την εξ αποστάσεως εκπαίδευση, οι ερωτώμενοι πιστεύουν ότι:</a:t>
            </a:r>
            <a:endParaRPr>
              <a:latin typeface="Cambria Math"/>
              <a:ea typeface="Cambria Math"/>
              <a:cs typeface="Cambria Math"/>
              <a:sym typeface="Cambria Math"/>
            </a:endParaRPr>
          </a:p>
          <a:p>
            <a:pPr marL="457200" lvl="0" indent="-342900" algn="just" rtl="0">
              <a:spcBef>
                <a:spcPts val="1200"/>
              </a:spcBef>
              <a:spcAft>
                <a:spcPts val="0"/>
              </a:spcAft>
              <a:buSzPts val="1800"/>
              <a:buFont typeface="Cambria Math"/>
              <a:buAutoNum type="arabicPeriod"/>
            </a:pPr>
            <a:r>
              <a:rPr lang="el">
                <a:latin typeface="Cambria Math"/>
                <a:ea typeface="Cambria Math"/>
                <a:cs typeface="Cambria Math"/>
                <a:sym typeface="Cambria Math"/>
              </a:rPr>
              <a:t>οι σχολικές επιδόσεις τους επηρεάστηκαν θετικά και αρνητικά (50,7%)</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οι σχολικές επιδόσεις τους επηρεάστηκαν θετικά (19,7%)</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οι σχολικές επιδόσεις τους επηρεάστηκαν αρνητικά (16,9%)</a:t>
            </a:r>
            <a:endParaRPr>
              <a:latin typeface="Cambria Math"/>
              <a:ea typeface="Cambria Math"/>
              <a:cs typeface="Cambria Math"/>
              <a:sym typeface="Cambria Math"/>
            </a:endParaRPr>
          </a:p>
          <a:p>
            <a:pPr marL="0" lvl="0" indent="0" algn="just" rtl="0">
              <a:spcBef>
                <a:spcPts val="1200"/>
              </a:spcBef>
              <a:spcAft>
                <a:spcPts val="0"/>
              </a:spcAft>
              <a:buNone/>
            </a:pPr>
            <a:r>
              <a:rPr lang="el">
                <a:latin typeface="Cambria Math"/>
                <a:ea typeface="Cambria Math"/>
                <a:cs typeface="Cambria Math"/>
                <a:sym typeface="Cambria Math"/>
              </a:rPr>
              <a:t>Σύμφωνα με τα αποτελέσματα της έρευνας οι μαθητές είχαν πρόσβαση στην εξ αποστάσεως εκπαίδευση:</a:t>
            </a:r>
            <a:endParaRPr>
              <a:latin typeface="Cambria Math"/>
              <a:ea typeface="Cambria Math"/>
              <a:cs typeface="Cambria Math"/>
              <a:sym typeface="Cambria Math"/>
            </a:endParaRPr>
          </a:p>
          <a:p>
            <a:pPr marL="457200" lvl="0" indent="-342900" algn="just" rtl="0">
              <a:spcBef>
                <a:spcPts val="1200"/>
              </a:spcBef>
              <a:spcAft>
                <a:spcPts val="0"/>
              </a:spcAft>
              <a:buSzPts val="1800"/>
              <a:buFont typeface="Cambria Math"/>
              <a:buAutoNum type="arabicPeriod"/>
            </a:pPr>
            <a:r>
              <a:rPr lang="el">
                <a:latin typeface="Cambria Math"/>
                <a:ea typeface="Cambria Math"/>
                <a:cs typeface="Cambria Math"/>
                <a:sym typeface="Cambria Math"/>
              </a:rPr>
              <a:t>πάντα (77,5%)</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μερικές φορές (15,5%)</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ποτέ (4,2%)</a:t>
            </a:r>
            <a:endParaRPr>
              <a:latin typeface="Cambria Math"/>
              <a:ea typeface="Cambria Math"/>
              <a:cs typeface="Cambria Math"/>
              <a:sym typeface="Cambria Math"/>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6"/>
          <p:cNvSpPr txBox="1">
            <a:spLocks noGrp="1"/>
          </p:cNvSpPr>
          <p:nvPr>
            <p:ph type="title"/>
          </p:nvPr>
        </p:nvSpPr>
        <p:spPr>
          <a:xfrm>
            <a:off x="311700" y="15927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Εξ αποστάσεως και Διά ζώσης εκπαίδευση</a:t>
            </a:r>
            <a:endParaRPr>
              <a:latin typeface="Cambria Math"/>
              <a:ea typeface="Cambria Math"/>
              <a:cs typeface="Cambria Math"/>
              <a:sym typeface="Cambria Math"/>
            </a:endParaRPr>
          </a:p>
        </p:txBody>
      </p:sp>
      <p:sp>
        <p:nvSpPr>
          <p:cNvPr id="136" name="Google Shape;136;p26"/>
          <p:cNvSpPr txBox="1">
            <a:spLocks noGrp="1"/>
          </p:cNvSpPr>
          <p:nvPr>
            <p:ph type="body" idx="1"/>
          </p:nvPr>
        </p:nvSpPr>
        <p:spPr>
          <a:xfrm>
            <a:off x="311700" y="863550"/>
            <a:ext cx="8520600" cy="3837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l" dirty="0"/>
              <a:t>Συγκριτικά με την διδασκαλία στην τάξη οι μαθητές απάντησαν ότι:</a:t>
            </a:r>
            <a:endParaRPr dirty="0"/>
          </a:p>
          <a:p>
            <a:pPr marL="457200" lvl="0" indent="-342900" algn="l" rtl="0">
              <a:spcBef>
                <a:spcPts val="1200"/>
              </a:spcBef>
              <a:spcAft>
                <a:spcPts val="0"/>
              </a:spcAft>
              <a:buSzPts val="1800"/>
              <a:buAutoNum type="arabicPeriod"/>
            </a:pPr>
            <a:r>
              <a:rPr lang="el" dirty="0"/>
              <a:t>η εξ αποστάσεως εκπαίδευση δεν τους άρεσε καθόλου (38%)</a:t>
            </a:r>
            <a:endParaRPr dirty="0"/>
          </a:p>
          <a:p>
            <a:pPr marL="457200" lvl="0" indent="-342900" algn="l" rtl="0">
              <a:spcBef>
                <a:spcPts val="0"/>
              </a:spcBef>
              <a:spcAft>
                <a:spcPts val="0"/>
              </a:spcAft>
              <a:buSzPts val="1800"/>
              <a:buAutoNum type="arabicPeriod"/>
            </a:pPr>
            <a:r>
              <a:rPr lang="el" dirty="0"/>
              <a:t>η εξ αποστάσεως εκπαίδευση ήταν πιο εύκολη (33,8%)</a:t>
            </a:r>
            <a:endParaRPr dirty="0"/>
          </a:p>
          <a:p>
            <a:pPr marL="457200" lvl="0" indent="-342900" algn="l" rtl="0">
              <a:spcBef>
                <a:spcPts val="0"/>
              </a:spcBef>
              <a:spcAft>
                <a:spcPts val="0"/>
              </a:spcAft>
              <a:buSzPts val="1800"/>
              <a:buAutoNum type="arabicPeriod"/>
            </a:pPr>
            <a:r>
              <a:rPr lang="el" dirty="0"/>
              <a:t>η εξ αποστάσεως εκπαίδευση ήταν μια ευκαιρία για να μην κάνουν τίποτα (32,4%)</a:t>
            </a:r>
            <a:endParaRPr dirty="0"/>
          </a:p>
          <a:p>
            <a:pPr marL="457200" lvl="0" indent="-342900" algn="l" rtl="0">
              <a:spcBef>
                <a:spcPts val="0"/>
              </a:spcBef>
              <a:spcAft>
                <a:spcPts val="0"/>
              </a:spcAft>
              <a:buSzPts val="1800"/>
              <a:buAutoNum type="arabicPeriod"/>
            </a:pPr>
            <a:r>
              <a:rPr lang="el" dirty="0"/>
              <a:t>η εξ αποστάσεως εκπαίδευση τους βοήθησε να ανακαλύψουν νέους τρόπους μάθησης (29,6%)</a:t>
            </a:r>
            <a:endParaRPr dirty="0"/>
          </a:p>
          <a:p>
            <a:pPr marL="457200" lvl="0" indent="-342900" algn="l" rtl="0">
              <a:spcBef>
                <a:spcPts val="0"/>
              </a:spcBef>
              <a:spcAft>
                <a:spcPts val="0"/>
              </a:spcAft>
              <a:buSzPts val="1800"/>
              <a:buAutoNum type="arabicPeriod"/>
            </a:pPr>
            <a:r>
              <a:rPr lang="el" dirty="0"/>
              <a:t>η εξ αποστάσεως εκπαίδευση ήταν χάσιμο χρόνου (18,3%)</a:t>
            </a:r>
            <a:endParaRPr dirty="0"/>
          </a:p>
          <a:p>
            <a:pPr marL="457200" lvl="0" indent="-342900" algn="l" rtl="0">
              <a:spcBef>
                <a:spcPts val="0"/>
              </a:spcBef>
              <a:spcAft>
                <a:spcPts val="0"/>
              </a:spcAft>
              <a:buSzPts val="1800"/>
              <a:buAutoNum type="arabicPeriod"/>
            </a:pPr>
            <a:r>
              <a:rPr lang="el" dirty="0"/>
              <a:t>η εξ αποστάσεως εκπαίδευση τους βοήθησε στο να εκφράζονται καλύτερα εφόσον δεν τους έβλεπαν (16,9%)</a:t>
            </a:r>
            <a:endParaRPr dirty="0"/>
          </a:p>
          <a:p>
            <a:pPr marL="457200" lvl="0" indent="-342900" algn="l" rtl="0">
              <a:spcBef>
                <a:spcPts val="0"/>
              </a:spcBef>
              <a:spcAft>
                <a:spcPts val="0"/>
              </a:spcAft>
              <a:buSzPts val="1800"/>
              <a:buAutoNum type="arabicPeriod"/>
            </a:pPr>
            <a:r>
              <a:rPr lang="el" dirty="0"/>
              <a:t>η εξ αποστάσεως εκπαίδευση ήταν πιο αποτελεσματική (7%)</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Συμπέρασμα</a:t>
            </a:r>
            <a:endParaRPr>
              <a:latin typeface="Cambria Math"/>
              <a:ea typeface="Cambria Math"/>
              <a:cs typeface="Cambria Math"/>
              <a:sym typeface="Cambria Math"/>
            </a:endParaRPr>
          </a:p>
        </p:txBody>
      </p:sp>
      <p:sp>
        <p:nvSpPr>
          <p:cNvPr id="142" name="Google Shape;142;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l"/>
              <a:t>Σύμφωνα με τα παραπάνω αποτελέσματα συμπεραίνουμε ότι οι μαθητές έχουν διαφορετικές απόψεις όσο αφορά την εξ αποστάσεως εκπαίδευση. Έτσι αρκετοί μαθητές κρατούν μια ουδέτερη στάση ενώ μερικοί πιστεύουν ότι ο νέος τρόπος διδασκαλίας τους εμπόδισε στο να δημιουργήσουν νέες επαφές. Βέβαια η πλειοψηφία των μαθητών πιστεύει ότι οι συναναστροφές τους με άλλους εφήβους δεν περιορίστηκαν. Αναμφισβήτητα η τηλεκπαίδευση είχε θετικά και αρνητικά αποτελέσματα στις ζωές των εφήβων.</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8"/>
          <p:cNvSpPr txBox="1">
            <a:spLocks noGrp="1"/>
          </p:cNvSpPr>
          <p:nvPr>
            <p:ph type="title"/>
          </p:nvPr>
        </p:nvSpPr>
        <p:spPr>
          <a:xfrm>
            <a:off x="311700" y="179550"/>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6. Απόψεις- στάσεις των συμμετεχόντων σε σχέση με την πανδημία</a:t>
            </a:r>
            <a:endParaRPr>
              <a:latin typeface="Cambria Math"/>
              <a:ea typeface="Cambria Math"/>
              <a:cs typeface="Cambria Math"/>
              <a:sym typeface="Cambria Math"/>
            </a:endParaRPr>
          </a:p>
        </p:txBody>
      </p:sp>
      <p:sp>
        <p:nvSpPr>
          <p:cNvPr id="148" name="Google Shape;148;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l" dirty="0">
                <a:solidFill>
                  <a:srgbClr val="202124"/>
                </a:solidFill>
                <a:highlight>
                  <a:srgbClr val="FFFFFF"/>
                </a:highlight>
                <a:latin typeface="Cambria Math"/>
                <a:ea typeface="Cambria Math"/>
                <a:cs typeface="Cambria Math"/>
                <a:sym typeface="Cambria Math"/>
              </a:rPr>
              <a:t>Αναφορικά με την προέλευση της πανδημίας, το 57,7% πιστεύει ότι ο ιός είναι ζωικής προέλευσης, το 33,8% θεωρεί πως ο ιός κατασκευάστηκε σε εργαστήριο, το 2,8% πιστεύει ότι δεν υπάρχει ιός και το υπόλοιπο 5,7% πιστεύει σε άλλη προέλευση. Επίσης, το 73,2% πιστεύει ότι το εμβόλιο προστατεύει από τη νόσηση, το 12,7% πιστεύει ότι δεν προστατεύει, το 4,2% θεωρεί πως είναι επικίνδυνο και το υπόλοιπο 9,9% έχει άλλες απόψεις. Το 77,5% πιστεύει ότι μέτρα όπως κοινωνική αποστασιοποίηση, μάσκες κλπ ήταν απαραίτητα, το 11,3% θεωρεί πως τα μέτρα ήταν υπερβολικά και είχαν άλλους σκοπούς, το 7% θεωρεί πως δεν έπρεπε να ληφθούν μέτρα γιατί περιορίστηκαν τα ατομικά δικαιώματα των πολιτών, το 4,2% είχε άλλη άποψη.</a:t>
            </a:r>
            <a:endParaRPr dirty="0">
              <a:latin typeface="Cambria Math"/>
              <a:ea typeface="Cambria Math"/>
              <a:cs typeface="Cambria Math"/>
              <a:sym typeface="Cambria Math"/>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9"/>
          <p:cNvSpPr txBox="1">
            <a:spLocks noGrp="1"/>
          </p:cNvSpPr>
          <p:nvPr>
            <p:ph type="title"/>
          </p:nvPr>
        </p:nvSpPr>
        <p:spPr>
          <a:xfrm>
            <a:off x="311700" y="223800"/>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Clr>
                <a:schemeClr val="dk1"/>
              </a:buClr>
              <a:buSzPct val="39285"/>
              <a:buFont typeface="Arial"/>
              <a:buNone/>
            </a:pPr>
            <a:r>
              <a:rPr lang="el">
                <a:latin typeface="Cambria Math"/>
                <a:ea typeface="Cambria Math"/>
                <a:cs typeface="Cambria Math"/>
                <a:sym typeface="Cambria Math"/>
              </a:rPr>
              <a:t>Απόψεις- στάσεις των συμμετεχόντων σε σχέση με την πανδημία (2)</a:t>
            </a:r>
            <a:endParaRPr>
              <a:latin typeface="Cambria Math"/>
              <a:ea typeface="Cambria Math"/>
              <a:cs typeface="Cambria Math"/>
              <a:sym typeface="Cambria Math"/>
            </a:endParaRPr>
          </a:p>
          <a:p>
            <a:pPr marL="0" lvl="0" indent="0" algn="l" rtl="0">
              <a:spcBef>
                <a:spcPts val="0"/>
              </a:spcBef>
              <a:spcAft>
                <a:spcPts val="0"/>
              </a:spcAft>
              <a:buNone/>
            </a:pPr>
            <a:r>
              <a:rPr lang="el"/>
              <a:t> </a:t>
            </a:r>
            <a:endParaRPr/>
          </a:p>
        </p:txBody>
      </p:sp>
      <p:sp>
        <p:nvSpPr>
          <p:cNvPr id="154" name="Google Shape;154;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Clr>
                <a:schemeClr val="dk1"/>
              </a:buClr>
              <a:buSzPts val="1100"/>
              <a:buFont typeface="Arial"/>
              <a:buNone/>
            </a:pPr>
            <a:r>
              <a:rPr lang="el">
                <a:solidFill>
                  <a:srgbClr val="202124"/>
                </a:solidFill>
                <a:highlight>
                  <a:srgbClr val="FFFFFF"/>
                </a:highlight>
                <a:latin typeface="Cambria Math"/>
                <a:ea typeface="Cambria Math"/>
                <a:cs typeface="Cambria Math"/>
                <a:sym typeface="Cambria Math"/>
              </a:rPr>
              <a:t>Μετά το πέρας της πανδημίας, το 69% έχει μεγαλύτερη εμπιστοσύνη στην επιστήμη, το 8,5% θεωρεί ότι η επιστήμη δεν έπαιξε κανένα ρόλο, το 7% θεωρεί την επιστήμη επικίνδυνη και το υπόλοιπο 15,5 % έχει άλλη άποψη. Τέλος, το 74,6% πιστεύει ότι η πανδημία άλλαξε τις ανθρώπινες σχέσεις και βελτίωσε τις ψηφιακές δεξιότητες των πολιτών, το 66,2% πιστεύει πως άλλαξε τις εργασιακές σχέσεις, το 60,6% πιστεύει ότι το κράτος ευθύνεται για την παροχή υπηρεσιών υγείας σε όλους.</a:t>
            </a:r>
            <a:endParaRPr>
              <a:solidFill>
                <a:srgbClr val="202124"/>
              </a:solidFill>
              <a:highlight>
                <a:srgbClr val="FFFFFF"/>
              </a:highlight>
              <a:latin typeface="Cambria Math"/>
              <a:ea typeface="Cambria Math"/>
              <a:cs typeface="Cambria Math"/>
              <a:sym typeface="Cambria Math"/>
            </a:endParaRPr>
          </a:p>
          <a:p>
            <a:pPr marL="0" lvl="0" indent="0" algn="l" rtl="0">
              <a:spcBef>
                <a:spcPts val="0"/>
              </a:spcBef>
              <a:spcAft>
                <a:spcPts val="12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7. Μέτρα αντιμετώπισης</a:t>
            </a:r>
            <a:endParaRPr>
              <a:latin typeface="Cambria Math"/>
              <a:ea typeface="Cambria Math"/>
              <a:cs typeface="Cambria Math"/>
              <a:sym typeface="Cambria Math"/>
            </a:endParaRPr>
          </a:p>
        </p:txBody>
      </p:sp>
      <p:sp>
        <p:nvSpPr>
          <p:cNvPr id="160" name="Google Shape;160;p30"/>
          <p:cNvSpPr txBox="1">
            <a:spLocks noGrp="1"/>
          </p:cNvSpPr>
          <p:nvPr>
            <p:ph type="body" idx="1"/>
          </p:nvPr>
        </p:nvSpPr>
        <p:spPr>
          <a:xfrm>
            <a:off x="311700" y="1152475"/>
            <a:ext cx="8520600" cy="3757200"/>
          </a:xfrm>
          <a:prstGeom prst="rect">
            <a:avLst/>
          </a:prstGeom>
        </p:spPr>
        <p:txBody>
          <a:bodyPr spcFirstLastPara="1" wrap="square" lIns="91425" tIns="91425" rIns="91425" bIns="91425" anchor="t" anchorCtr="0">
            <a:normAutofit fontScale="92500"/>
          </a:bodyPr>
          <a:lstStyle/>
          <a:p>
            <a:pPr marL="0" lvl="0" indent="0" algn="just" rtl="0">
              <a:spcBef>
                <a:spcPts val="0"/>
              </a:spcBef>
              <a:spcAft>
                <a:spcPts val="0"/>
              </a:spcAft>
              <a:buNone/>
            </a:pPr>
            <a:r>
              <a:rPr lang="el">
                <a:latin typeface="Cambria Math"/>
                <a:ea typeface="Cambria Math"/>
                <a:cs typeface="Cambria Math"/>
                <a:sym typeface="Cambria Math"/>
              </a:rPr>
              <a:t>Από τα σημαντικότερα μέτρα που προτάθηκαν από τους ερωτώμενους και που θα μπορούσαν να ληφθούν αν η χώρα μας αντιμετώπιζε μια άλλη πανδημία στο μέλλον θα μπορούσαν να είναι τα ακόλουθα:</a:t>
            </a:r>
            <a:endParaRPr>
              <a:latin typeface="Cambria Math"/>
              <a:ea typeface="Cambria Math"/>
              <a:cs typeface="Cambria Math"/>
              <a:sym typeface="Cambria Math"/>
            </a:endParaRPr>
          </a:p>
          <a:p>
            <a:pPr marL="457200" lvl="0" indent="-342900" algn="just" rtl="0">
              <a:spcBef>
                <a:spcPts val="1200"/>
              </a:spcBef>
              <a:spcAft>
                <a:spcPts val="0"/>
              </a:spcAft>
              <a:buSzPts val="1800"/>
              <a:buFont typeface="Cambria Math"/>
              <a:buAutoNum type="arabicPeriod"/>
            </a:pPr>
            <a:r>
              <a:rPr lang="el">
                <a:latin typeface="Cambria Math"/>
                <a:ea typeface="Cambria Math"/>
                <a:cs typeface="Cambria Math"/>
                <a:sym typeface="Cambria Math"/>
              </a:rPr>
              <a:t>Δικαίωμα όλων των ανθρώπων στην ιατροφαρμακευτική περίθαλψη.</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Αυστηρή καραντίνα και παροχή δωρεάν αντισηπτικών και μασκών σε δημόσιους χώρους.</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Παροχή ιατρικής περίθαλψης σε απομονωμένες περιοχές.</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Εξονυχιστικοί έλεγχοι κρουσμάτων που θέλουν να έρθουν στην Ελλάδα ή κλείσιμο των συνόρων της χώρας για να αποφευχθεί περαιτέρω διασπορά του ιού.</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Καλύτερη ενημέρωση των πολιτών και παροχή επιδομάτων σε όσους χάνουν τις δουλειές τους ως μερική αποκατάσταση του εισοδήματός τους.</a:t>
            </a:r>
            <a:endParaRPr>
              <a:latin typeface="Cambria Math"/>
              <a:ea typeface="Cambria Math"/>
              <a:cs typeface="Cambria Math"/>
              <a:sym typeface="Cambria Math"/>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1"/>
          <p:cNvSpPr txBox="1">
            <a:spLocks noGrp="1"/>
          </p:cNvSpPr>
          <p:nvPr>
            <p:ph type="title"/>
          </p:nvPr>
        </p:nvSpPr>
        <p:spPr>
          <a:xfrm>
            <a:off x="311700" y="295000"/>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8. Δράσεις</a:t>
            </a:r>
            <a:endParaRPr>
              <a:latin typeface="Cambria Math"/>
              <a:ea typeface="Cambria Math"/>
              <a:cs typeface="Cambria Math"/>
              <a:sym typeface="Cambria Math"/>
            </a:endParaRPr>
          </a:p>
        </p:txBody>
      </p:sp>
      <p:sp>
        <p:nvSpPr>
          <p:cNvPr id="166" name="Google Shape;166;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l"/>
              <a:t>τήρηση των μέτρων προστασίας (2 μέτρα απόσταση, μάσκα, όχι άσκοπες μετακινήσεις)</a:t>
            </a:r>
            <a:endParaRPr/>
          </a:p>
          <a:p>
            <a:pPr marL="457200" lvl="0" indent="-342900" algn="l" rtl="0">
              <a:spcBef>
                <a:spcPts val="0"/>
              </a:spcBef>
              <a:spcAft>
                <a:spcPts val="0"/>
              </a:spcAft>
              <a:buSzPts val="1800"/>
              <a:buChar char="●"/>
            </a:pPr>
            <a:r>
              <a:rPr lang="el"/>
              <a:t>μεταφορά βασικών αγαθών σε άτομα με υποκείμενα νοσήματα και σε άτομα που δυσκολεύονται να μετακινηθούν</a:t>
            </a:r>
            <a:endParaRPr/>
          </a:p>
          <a:p>
            <a:pPr marL="457200" lvl="0" indent="-342900" algn="l" rtl="0">
              <a:spcBef>
                <a:spcPts val="0"/>
              </a:spcBef>
              <a:spcAft>
                <a:spcPts val="0"/>
              </a:spcAft>
              <a:buSzPts val="1800"/>
              <a:buChar char="●"/>
            </a:pPr>
            <a:r>
              <a:rPr lang="el"/>
              <a:t>υλοποίηση μιας δράσης ενημέρωσης της κοινότητας για την σωστή, ψύχραιμη και λογική διαχείριση τέτοιου είδους κατάστασης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l"/>
              <a:t>Περιεχόμενα</a:t>
            </a:r>
            <a:endParaRPr/>
          </a:p>
        </p:txBody>
      </p:sp>
      <p:sp>
        <p:nvSpPr>
          <p:cNvPr id="63" name="Google Shape;63;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457200" lvl="0" indent="-357822" algn="l" rtl="0">
              <a:lnSpc>
                <a:spcPct val="100000"/>
              </a:lnSpc>
              <a:spcBef>
                <a:spcPts val="0"/>
              </a:spcBef>
              <a:spcAft>
                <a:spcPts val="0"/>
              </a:spcAft>
              <a:buSzPct val="100000"/>
              <a:buChar char="●"/>
            </a:pPr>
            <a:r>
              <a:rPr lang="el" sz="2200">
                <a:latin typeface="Cambria Math"/>
                <a:ea typeface="Cambria Math"/>
                <a:cs typeface="Cambria Math"/>
                <a:sym typeface="Cambria Math"/>
              </a:rPr>
              <a:t>Το προφίλ των ερωτώμενων που απάντησαν στο ερωτηματολόγιο</a:t>
            </a:r>
            <a:endParaRPr sz="2200">
              <a:latin typeface="Cambria Math"/>
              <a:ea typeface="Cambria Math"/>
              <a:cs typeface="Cambria Math"/>
              <a:sym typeface="Cambria Math"/>
            </a:endParaRPr>
          </a:p>
          <a:p>
            <a:pPr marL="457200" lvl="0" indent="-357822" algn="l" rtl="0">
              <a:lnSpc>
                <a:spcPct val="100000"/>
              </a:lnSpc>
              <a:spcBef>
                <a:spcPts val="0"/>
              </a:spcBef>
              <a:spcAft>
                <a:spcPts val="0"/>
              </a:spcAft>
              <a:buSzPct val="100000"/>
              <a:buChar char="●"/>
            </a:pPr>
            <a:r>
              <a:rPr lang="el" sz="2200">
                <a:latin typeface="Cambria Math"/>
                <a:ea typeface="Cambria Math"/>
                <a:cs typeface="Cambria Math"/>
                <a:sym typeface="Cambria Math"/>
              </a:rPr>
              <a:t>Οικονομικό προφίλ των ερωτώμενων</a:t>
            </a:r>
            <a:endParaRPr sz="2200">
              <a:latin typeface="Cambria Math"/>
              <a:ea typeface="Cambria Math"/>
              <a:cs typeface="Cambria Math"/>
              <a:sym typeface="Cambria Math"/>
            </a:endParaRPr>
          </a:p>
          <a:p>
            <a:pPr marL="457200" lvl="0" indent="-357822" algn="l" rtl="0">
              <a:lnSpc>
                <a:spcPct val="100000"/>
              </a:lnSpc>
              <a:spcBef>
                <a:spcPts val="0"/>
              </a:spcBef>
              <a:spcAft>
                <a:spcPts val="0"/>
              </a:spcAft>
              <a:buSzPct val="100000"/>
              <a:buFont typeface="Cambria Math"/>
              <a:buChar char="●"/>
            </a:pPr>
            <a:r>
              <a:rPr lang="el" sz="2200">
                <a:latin typeface="Cambria Math"/>
                <a:ea typeface="Cambria Math"/>
                <a:cs typeface="Cambria Math"/>
                <a:sym typeface="Cambria Math"/>
              </a:rPr>
              <a:t>Επιρροή της πανδημίας στις κοινωνικές σχέσεις-</a:t>
            </a:r>
            <a:endParaRPr sz="2200">
              <a:latin typeface="Cambria Math"/>
              <a:ea typeface="Cambria Math"/>
              <a:cs typeface="Cambria Math"/>
              <a:sym typeface="Cambria Math"/>
            </a:endParaRPr>
          </a:p>
          <a:p>
            <a:pPr marL="457200" lvl="0" indent="0" algn="l" rtl="0">
              <a:lnSpc>
                <a:spcPct val="100000"/>
              </a:lnSpc>
              <a:spcBef>
                <a:spcPts val="0"/>
              </a:spcBef>
              <a:spcAft>
                <a:spcPts val="0"/>
              </a:spcAft>
              <a:buNone/>
            </a:pPr>
            <a:r>
              <a:rPr lang="el" sz="2200">
                <a:latin typeface="Cambria Math"/>
                <a:ea typeface="Cambria Math"/>
                <a:cs typeface="Cambria Math"/>
                <a:sym typeface="Cambria Math"/>
              </a:rPr>
              <a:t>συναναστροφές</a:t>
            </a:r>
            <a:endParaRPr sz="2200">
              <a:latin typeface="Cambria Math"/>
              <a:ea typeface="Cambria Math"/>
              <a:cs typeface="Cambria Math"/>
              <a:sym typeface="Cambria Math"/>
            </a:endParaRPr>
          </a:p>
          <a:p>
            <a:pPr marL="457200" lvl="0" indent="-357822" algn="l" rtl="0">
              <a:lnSpc>
                <a:spcPct val="100000"/>
              </a:lnSpc>
              <a:spcBef>
                <a:spcPts val="0"/>
              </a:spcBef>
              <a:spcAft>
                <a:spcPts val="0"/>
              </a:spcAft>
              <a:buSzPct val="100000"/>
              <a:buFont typeface="Cambria Math"/>
              <a:buChar char="●"/>
            </a:pPr>
            <a:r>
              <a:rPr lang="el" sz="2200">
                <a:latin typeface="Cambria Math"/>
                <a:ea typeface="Cambria Math"/>
                <a:cs typeface="Cambria Math"/>
                <a:sym typeface="Cambria Math"/>
              </a:rPr>
              <a:t>Επικοινωνία</a:t>
            </a:r>
            <a:endParaRPr sz="2200">
              <a:latin typeface="Cambria Math"/>
              <a:ea typeface="Cambria Math"/>
              <a:cs typeface="Cambria Math"/>
              <a:sym typeface="Cambria Math"/>
            </a:endParaRPr>
          </a:p>
          <a:p>
            <a:pPr marL="457200" lvl="0" indent="-357822" algn="l" rtl="0">
              <a:lnSpc>
                <a:spcPct val="100000"/>
              </a:lnSpc>
              <a:spcBef>
                <a:spcPts val="0"/>
              </a:spcBef>
              <a:spcAft>
                <a:spcPts val="0"/>
              </a:spcAft>
              <a:buSzPct val="100000"/>
              <a:buFont typeface="Cambria Math"/>
              <a:buChar char="●"/>
            </a:pPr>
            <a:r>
              <a:rPr lang="el" sz="2200">
                <a:latin typeface="Cambria Math"/>
                <a:ea typeface="Cambria Math"/>
                <a:cs typeface="Cambria Math"/>
                <a:sym typeface="Cambria Math"/>
              </a:rPr>
              <a:t>Κοινωνική απομάκρυνση - Επιπτώσεις εγκλεισμού</a:t>
            </a:r>
            <a:endParaRPr sz="2200">
              <a:latin typeface="Cambria Math"/>
              <a:ea typeface="Cambria Math"/>
              <a:cs typeface="Cambria Math"/>
              <a:sym typeface="Cambria Math"/>
            </a:endParaRPr>
          </a:p>
          <a:p>
            <a:pPr marL="457200" lvl="0" indent="-357822" algn="l" rtl="0">
              <a:lnSpc>
                <a:spcPct val="100000"/>
              </a:lnSpc>
              <a:spcBef>
                <a:spcPts val="0"/>
              </a:spcBef>
              <a:spcAft>
                <a:spcPts val="0"/>
              </a:spcAft>
              <a:buSzPct val="100000"/>
              <a:buFont typeface="Cambria Math"/>
              <a:buChar char="●"/>
            </a:pPr>
            <a:r>
              <a:rPr lang="el" sz="2200">
                <a:latin typeface="Cambria Math"/>
                <a:ea typeface="Cambria Math"/>
                <a:cs typeface="Cambria Math"/>
                <a:sym typeface="Cambria Math"/>
              </a:rPr>
              <a:t>Οικογένεια - Κανονικές συνθήκες ζωής</a:t>
            </a:r>
            <a:endParaRPr sz="2200">
              <a:latin typeface="Cambria Math"/>
              <a:ea typeface="Cambria Math"/>
              <a:cs typeface="Cambria Math"/>
              <a:sym typeface="Cambria Math"/>
            </a:endParaRPr>
          </a:p>
          <a:p>
            <a:pPr marL="457200" lvl="0" indent="-357822" algn="l" rtl="0">
              <a:lnSpc>
                <a:spcPct val="100000"/>
              </a:lnSpc>
              <a:spcBef>
                <a:spcPts val="0"/>
              </a:spcBef>
              <a:spcAft>
                <a:spcPts val="0"/>
              </a:spcAft>
              <a:buSzPct val="100000"/>
              <a:buFont typeface="Cambria Math"/>
              <a:buChar char="●"/>
            </a:pPr>
            <a:r>
              <a:rPr lang="el" sz="2200">
                <a:latin typeface="Cambria Math"/>
                <a:ea typeface="Cambria Math"/>
                <a:cs typeface="Cambria Math"/>
                <a:sym typeface="Cambria Math"/>
              </a:rPr>
              <a:t>Επιπτώσεις της πανδημίας COVID-19 στην εργασία</a:t>
            </a:r>
            <a:endParaRPr sz="2200">
              <a:latin typeface="Cambria Math"/>
              <a:ea typeface="Cambria Math"/>
              <a:cs typeface="Cambria Math"/>
              <a:sym typeface="Cambria Math"/>
            </a:endParaRPr>
          </a:p>
          <a:p>
            <a:pPr marL="457200" lvl="0" indent="-357822" algn="l" rtl="0">
              <a:lnSpc>
                <a:spcPct val="100000"/>
              </a:lnSpc>
              <a:spcBef>
                <a:spcPts val="0"/>
              </a:spcBef>
              <a:spcAft>
                <a:spcPts val="0"/>
              </a:spcAft>
              <a:buSzPct val="100000"/>
              <a:buFont typeface="Cambria Math"/>
              <a:buChar char="●"/>
            </a:pPr>
            <a:r>
              <a:rPr lang="el" sz="2200">
                <a:latin typeface="Cambria Math"/>
                <a:ea typeface="Cambria Math"/>
                <a:cs typeface="Cambria Math"/>
                <a:sym typeface="Cambria Math"/>
              </a:rPr>
              <a:t>Εξ αποστάσεως εκπαίδευση</a:t>
            </a:r>
            <a:endParaRPr sz="2200">
              <a:latin typeface="Cambria Math"/>
              <a:ea typeface="Cambria Math"/>
              <a:cs typeface="Cambria Math"/>
              <a:sym typeface="Cambria Math"/>
            </a:endParaRPr>
          </a:p>
          <a:p>
            <a:pPr marL="457200" lvl="0" indent="-357822" algn="l" rtl="0">
              <a:lnSpc>
                <a:spcPct val="100000"/>
              </a:lnSpc>
              <a:spcBef>
                <a:spcPts val="0"/>
              </a:spcBef>
              <a:spcAft>
                <a:spcPts val="0"/>
              </a:spcAft>
              <a:buSzPct val="100000"/>
              <a:buFont typeface="Cambria Math"/>
              <a:buChar char="●"/>
            </a:pPr>
            <a:r>
              <a:rPr lang="el" sz="2200">
                <a:latin typeface="Cambria Math"/>
                <a:ea typeface="Cambria Math"/>
                <a:cs typeface="Cambria Math"/>
                <a:sym typeface="Cambria Math"/>
              </a:rPr>
              <a:t>Εξ αποστάσεως και Διά ζώσης εκπαίδευση</a:t>
            </a:r>
            <a:endParaRPr sz="2200">
              <a:latin typeface="Cambria Math"/>
              <a:ea typeface="Cambria Math"/>
              <a:cs typeface="Cambria Math"/>
              <a:sym typeface="Cambria Math"/>
            </a:endParaRPr>
          </a:p>
          <a:p>
            <a:pPr marL="457200" lvl="0" indent="-357822" algn="l" rtl="0">
              <a:lnSpc>
                <a:spcPct val="100000"/>
              </a:lnSpc>
              <a:spcBef>
                <a:spcPts val="0"/>
              </a:spcBef>
              <a:spcAft>
                <a:spcPts val="0"/>
              </a:spcAft>
              <a:buSzPct val="100000"/>
              <a:buFont typeface="Cambria Math"/>
              <a:buChar char="●"/>
            </a:pPr>
            <a:r>
              <a:rPr lang="el" sz="2200">
                <a:latin typeface="Cambria Math"/>
                <a:ea typeface="Cambria Math"/>
                <a:cs typeface="Cambria Math"/>
                <a:sym typeface="Cambria Math"/>
              </a:rPr>
              <a:t>Απόψεις - Στάσεις των συμμετεχόντων σε σχέση με την πανδημία</a:t>
            </a:r>
            <a:endParaRPr sz="2200">
              <a:latin typeface="Cambria Math"/>
              <a:ea typeface="Cambria Math"/>
              <a:cs typeface="Cambria Math"/>
              <a:sym typeface="Cambria Math"/>
            </a:endParaRPr>
          </a:p>
          <a:p>
            <a:pPr marL="457200" lvl="0" indent="-357822" algn="l" rtl="0">
              <a:lnSpc>
                <a:spcPct val="100000"/>
              </a:lnSpc>
              <a:spcBef>
                <a:spcPts val="0"/>
              </a:spcBef>
              <a:spcAft>
                <a:spcPts val="0"/>
              </a:spcAft>
              <a:buSzPct val="100000"/>
              <a:buFont typeface="Cambria Math"/>
              <a:buChar char="●"/>
            </a:pPr>
            <a:r>
              <a:rPr lang="el" sz="2200">
                <a:latin typeface="Cambria Math"/>
                <a:ea typeface="Cambria Math"/>
                <a:cs typeface="Cambria Math"/>
                <a:sym typeface="Cambria Math"/>
              </a:rPr>
              <a:t>Μέτρα αντιμετώπισης</a:t>
            </a:r>
            <a:endParaRPr sz="2200">
              <a:latin typeface="Cambria Math"/>
              <a:ea typeface="Cambria Math"/>
              <a:cs typeface="Cambria Math"/>
              <a:sym typeface="Cambria Math"/>
            </a:endParaRPr>
          </a:p>
          <a:p>
            <a:pPr marL="457200" lvl="0" indent="-357822" algn="l" rtl="0">
              <a:lnSpc>
                <a:spcPct val="100000"/>
              </a:lnSpc>
              <a:spcBef>
                <a:spcPts val="0"/>
              </a:spcBef>
              <a:spcAft>
                <a:spcPts val="0"/>
              </a:spcAft>
              <a:buSzPct val="100000"/>
              <a:buFont typeface="Cambria Math"/>
              <a:buChar char="●"/>
            </a:pPr>
            <a:r>
              <a:rPr lang="el" sz="2200">
                <a:latin typeface="Cambria Math"/>
                <a:ea typeface="Cambria Math"/>
                <a:cs typeface="Cambria Math"/>
                <a:sym typeface="Cambria Math"/>
              </a:rPr>
              <a:t>Δράσεις</a:t>
            </a:r>
            <a:endParaRPr sz="2200">
              <a:latin typeface="Cambria Math"/>
              <a:ea typeface="Cambria Math"/>
              <a:cs typeface="Cambria Math"/>
              <a:sym typeface="Cambria Math"/>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160275"/>
            <a:ext cx="8520600" cy="7905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1. Το προφίλ των ερωτώμενων που απάντησαν στο ερωτηματολόγιο:</a:t>
            </a:r>
            <a:endParaRPr>
              <a:latin typeface="Cambria Math"/>
              <a:ea typeface="Cambria Math"/>
              <a:cs typeface="Cambria Math"/>
              <a:sym typeface="Cambria Math"/>
            </a:endParaRPr>
          </a:p>
        </p:txBody>
      </p:sp>
      <p:sp>
        <p:nvSpPr>
          <p:cNvPr id="69" name="Google Shape;69;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l" dirty="0">
                <a:latin typeface="Cambria Math"/>
                <a:ea typeface="Cambria Math"/>
                <a:cs typeface="Cambria Math"/>
                <a:sym typeface="Cambria Math"/>
              </a:rPr>
              <a:t>Τα στοιχεία της έρευνάς μας προέρχονται από απαντήσεις μαθητών ηλικίας 12- 15</a:t>
            </a:r>
          </a:p>
          <a:p>
            <a:pPr marL="0" lvl="0" indent="0" algn="just" rtl="0">
              <a:spcBef>
                <a:spcPts val="0"/>
              </a:spcBef>
              <a:spcAft>
                <a:spcPts val="0"/>
              </a:spcAft>
              <a:buNone/>
            </a:pPr>
            <a:r>
              <a:rPr lang="el" dirty="0">
                <a:latin typeface="Cambria Math"/>
                <a:ea typeface="Cambria Math"/>
                <a:cs typeface="Cambria Math"/>
                <a:sym typeface="Cambria Math"/>
              </a:rPr>
              <a:t>(91,5%) και 15-18 (8,5%). Κατά συνέπεια, οι ερωτώμενοι φοιτούν στη δευτεροβάθμια εκπαίδευση, με την πλειοψηφία να είναι μαθητές στο Γυμνάσιο(98,6%).</a:t>
            </a:r>
            <a:endParaRPr dirty="0">
              <a:latin typeface="Cambria Math"/>
              <a:ea typeface="Cambria Math"/>
              <a:cs typeface="Cambria Math"/>
              <a:sym typeface="Cambria Math"/>
            </a:endParaRPr>
          </a:p>
          <a:p>
            <a:pPr marL="0" lvl="0" indent="0" algn="just" rtl="0">
              <a:spcBef>
                <a:spcPts val="1200"/>
              </a:spcBef>
              <a:spcAft>
                <a:spcPts val="1200"/>
              </a:spcAft>
              <a:buNone/>
            </a:pPr>
            <a:r>
              <a:rPr lang="el" dirty="0">
                <a:latin typeface="Cambria Math"/>
                <a:ea typeface="Cambria Math"/>
                <a:cs typeface="Cambria Math"/>
                <a:sym typeface="Cambria Math"/>
              </a:rPr>
              <a:t>Το 84,5% των μαθητών δηλώνει πως δεν ανήκει σε κάποια ειδική ομάδα.</a:t>
            </a:r>
            <a:endParaRPr dirty="0">
              <a:latin typeface="Cambria Math"/>
              <a:ea typeface="Cambria Math"/>
              <a:cs typeface="Cambria Math"/>
              <a:sym typeface="Cambria Math"/>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2. Οικονομικό προφίλ των ερωτώμενων</a:t>
            </a:r>
            <a:endParaRPr>
              <a:latin typeface="Cambria Math"/>
              <a:ea typeface="Cambria Math"/>
              <a:cs typeface="Cambria Math"/>
              <a:sym typeface="Cambria Math"/>
            </a:endParaRPr>
          </a:p>
        </p:txBody>
      </p:sp>
      <p:sp>
        <p:nvSpPr>
          <p:cNvPr id="75" name="Google Shape;75;p16"/>
          <p:cNvSpPr txBox="1">
            <a:spLocks noGrp="1"/>
          </p:cNvSpPr>
          <p:nvPr>
            <p:ph type="body" idx="1"/>
          </p:nvPr>
        </p:nvSpPr>
        <p:spPr>
          <a:xfrm>
            <a:off x="261450" y="1017725"/>
            <a:ext cx="8621100" cy="4077000"/>
          </a:xfrm>
          <a:prstGeom prst="rect">
            <a:avLst/>
          </a:prstGeom>
        </p:spPr>
        <p:txBody>
          <a:bodyPr spcFirstLastPara="1" wrap="square" lIns="91425" tIns="91425" rIns="91425" bIns="91425" anchor="t" anchorCtr="0">
            <a:normAutofit fontScale="85000" lnSpcReduction="10000"/>
          </a:bodyPr>
          <a:lstStyle/>
          <a:p>
            <a:pPr marL="0" lvl="0" indent="0" algn="just" rtl="0">
              <a:spcBef>
                <a:spcPts val="0"/>
              </a:spcBef>
              <a:spcAft>
                <a:spcPts val="0"/>
              </a:spcAft>
              <a:buNone/>
            </a:pPr>
            <a:r>
              <a:rPr lang="el" dirty="0">
                <a:latin typeface="Cambria Math"/>
                <a:ea typeface="Cambria Math"/>
                <a:cs typeface="Cambria Math"/>
                <a:sym typeface="Cambria Math"/>
              </a:rPr>
              <a:t>Το 67,7% των μαθητών δήλωσε ότι το οικογενειακό τους εισόδημα προέρχεται από τον Δημόσιο τομέα, το 29,6% από ελεύθερο επάγγελμα, το 22,5% από τον ιδιωτικό τομέα, ενώ το 7% λαμβάνει έσοδα από κάποιον άλλο πόρο.</a:t>
            </a:r>
            <a:endParaRPr dirty="0">
              <a:latin typeface="Cambria Math"/>
              <a:ea typeface="Cambria Math"/>
              <a:cs typeface="Cambria Math"/>
              <a:sym typeface="Cambria Math"/>
            </a:endParaRPr>
          </a:p>
          <a:p>
            <a:pPr marL="0" lvl="0" indent="0" algn="just" rtl="0">
              <a:spcBef>
                <a:spcPts val="1200"/>
              </a:spcBef>
              <a:spcAft>
                <a:spcPts val="0"/>
              </a:spcAft>
              <a:buNone/>
            </a:pPr>
            <a:r>
              <a:rPr lang="el" dirty="0">
                <a:latin typeface="Cambria Math"/>
                <a:ea typeface="Cambria Math"/>
                <a:cs typeface="Cambria Math"/>
                <a:sym typeface="Cambria Math"/>
              </a:rPr>
              <a:t>Ειδικότερα, όταν ρωτήθηκαν για τις κατηγορίες επαγγελμάτων που ασχολούνται τα ενήλικα μέλη της οικογένειας, οι μαθητές απάντησαν:</a:t>
            </a:r>
            <a:endParaRPr dirty="0">
              <a:latin typeface="Cambria Math"/>
              <a:ea typeface="Cambria Math"/>
              <a:cs typeface="Cambria Math"/>
              <a:sym typeface="Cambria Math"/>
            </a:endParaRPr>
          </a:p>
          <a:p>
            <a:pPr marL="0" lvl="0" indent="0" algn="just" rtl="0">
              <a:spcBef>
                <a:spcPts val="1200"/>
              </a:spcBef>
              <a:spcAft>
                <a:spcPts val="0"/>
              </a:spcAft>
              <a:buNone/>
            </a:pPr>
            <a:r>
              <a:rPr lang="el" dirty="0">
                <a:latin typeface="Cambria Math"/>
                <a:ea typeface="Cambria Math"/>
                <a:cs typeface="Cambria Math"/>
                <a:sym typeface="Cambria Math"/>
              </a:rPr>
              <a:t>α) το 38% ελεύθεροι επαγγελματίες (μηχανικοί, έμποροι, επιχειρηματίες κ.λπ.)</a:t>
            </a:r>
            <a:endParaRPr dirty="0">
              <a:latin typeface="Cambria Math"/>
              <a:ea typeface="Cambria Math"/>
              <a:cs typeface="Cambria Math"/>
              <a:sym typeface="Cambria Math"/>
            </a:endParaRPr>
          </a:p>
          <a:p>
            <a:pPr marL="0" lvl="0" indent="0" algn="just" rtl="0">
              <a:spcBef>
                <a:spcPts val="1200"/>
              </a:spcBef>
              <a:spcAft>
                <a:spcPts val="0"/>
              </a:spcAft>
              <a:buNone/>
            </a:pPr>
            <a:r>
              <a:rPr lang="el" dirty="0">
                <a:latin typeface="Cambria Math"/>
                <a:ea typeface="Cambria Math"/>
                <a:cs typeface="Cambria Math"/>
                <a:sym typeface="Cambria Math"/>
              </a:rPr>
              <a:t>β) το 63,4% δημόσιοι υπάλληλοι</a:t>
            </a:r>
            <a:endParaRPr dirty="0">
              <a:latin typeface="Cambria Math"/>
              <a:ea typeface="Cambria Math"/>
              <a:cs typeface="Cambria Math"/>
              <a:sym typeface="Cambria Math"/>
            </a:endParaRPr>
          </a:p>
          <a:p>
            <a:pPr marL="0" lvl="0" indent="0" algn="just" rtl="0">
              <a:spcBef>
                <a:spcPts val="1200"/>
              </a:spcBef>
              <a:spcAft>
                <a:spcPts val="0"/>
              </a:spcAft>
              <a:buNone/>
            </a:pPr>
            <a:r>
              <a:rPr lang="el" dirty="0">
                <a:latin typeface="Cambria Math"/>
                <a:ea typeface="Cambria Math"/>
                <a:cs typeface="Cambria Math"/>
                <a:sym typeface="Cambria Math"/>
              </a:rPr>
              <a:t>γ) το 12,7% ιδιωτικοί υπάλληλοι γραφείου</a:t>
            </a:r>
            <a:endParaRPr dirty="0">
              <a:latin typeface="Cambria Math"/>
              <a:ea typeface="Cambria Math"/>
              <a:cs typeface="Cambria Math"/>
              <a:sym typeface="Cambria Math"/>
            </a:endParaRPr>
          </a:p>
          <a:p>
            <a:pPr marL="0" lvl="0" indent="0" algn="just" rtl="0">
              <a:spcBef>
                <a:spcPts val="1200"/>
              </a:spcBef>
              <a:spcAft>
                <a:spcPts val="0"/>
              </a:spcAft>
              <a:buNone/>
            </a:pPr>
            <a:r>
              <a:rPr lang="el" dirty="0">
                <a:latin typeface="Cambria Math"/>
                <a:ea typeface="Cambria Math"/>
                <a:cs typeface="Cambria Math"/>
                <a:sym typeface="Cambria Math"/>
              </a:rPr>
              <a:t>δ) το 8,5% ιδιωτικοί υπάλληλοι που συναλάσσονται άμεσα με το κοινό</a:t>
            </a:r>
            <a:endParaRPr dirty="0">
              <a:latin typeface="Cambria Math"/>
              <a:ea typeface="Cambria Math"/>
              <a:cs typeface="Cambria Math"/>
              <a:sym typeface="Cambria Math"/>
            </a:endParaRPr>
          </a:p>
          <a:p>
            <a:pPr marL="0" lvl="0" indent="0" algn="just" rtl="0">
              <a:spcBef>
                <a:spcPts val="1200"/>
              </a:spcBef>
              <a:spcAft>
                <a:spcPts val="0"/>
              </a:spcAft>
              <a:buNone/>
            </a:pPr>
            <a:r>
              <a:rPr lang="el" dirty="0">
                <a:latin typeface="Cambria Math"/>
                <a:ea typeface="Cambria Math"/>
                <a:cs typeface="Cambria Math"/>
                <a:sym typeface="Cambria Math"/>
              </a:rPr>
              <a:t>ε) το 14,1% ιδιώτες γιατροί, φαρμακοποιοί</a:t>
            </a:r>
            <a:endParaRPr dirty="0">
              <a:latin typeface="Cambria Math"/>
              <a:ea typeface="Cambria Math"/>
              <a:cs typeface="Cambria Math"/>
              <a:sym typeface="Cambria Math"/>
            </a:endParaRPr>
          </a:p>
          <a:p>
            <a:pPr marL="0" lvl="0" indent="0" algn="just" rtl="0">
              <a:spcBef>
                <a:spcPts val="1200"/>
              </a:spcBef>
              <a:spcAft>
                <a:spcPts val="1200"/>
              </a:spcAft>
              <a:buNone/>
            </a:pPr>
            <a:r>
              <a:rPr lang="el" dirty="0">
                <a:latin typeface="Cambria Math"/>
                <a:ea typeface="Cambria Math"/>
                <a:cs typeface="Cambria Math"/>
                <a:sym typeface="Cambria Math"/>
              </a:rPr>
              <a:t>στ) ένα 9,8% ασκεί κάποιο άλλο επάγγελμα</a:t>
            </a:r>
            <a:endParaRPr dirty="0">
              <a:latin typeface="Cambria Math"/>
              <a:ea typeface="Cambria Math"/>
              <a:cs typeface="Cambria Math"/>
              <a:sym typeface="Cambria Math"/>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Συμπέρασμα</a:t>
            </a:r>
            <a:endParaRPr>
              <a:latin typeface="Cambria Math"/>
              <a:ea typeface="Cambria Math"/>
              <a:cs typeface="Cambria Math"/>
              <a:sym typeface="Cambria Math"/>
            </a:endParaRPr>
          </a:p>
        </p:txBody>
      </p:sp>
      <p:sp>
        <p:nvSpPr>
          <p:cNvPr id="81" name="Google Shape;81;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10000"/>
          </a:bodyPr>
          <a:lstStyle/>
          <a:p>
            <a:pPr marL="0" lvl="0" indent="0" algn="just" rtl="0">
              <a:spcBef>
                <a:spcPts val="0"/>
              </a:spcBef>
              <a:spcAft>
                <a:spcPts val="0"/>
              </a:spcAft>
              <a:buNone/>
            </a:pPr>
            <a:r>
              <a:rPr lang="el" dirty="0">
                <a:latin typeface="Cambria Math"/>
                <a:ea typeface="Cambria Math"/>
                <a:cs typeface="Cambria Math"/>
                <a:sym typeface="Cambria Math"/>
              </a:rPr>
              <a:t>Σχετικά με το αν επηρεάστηκε το εισόδημα της οικογένειάς τους, το 57,7% των μαθητών υποστήριξε πως δεν επηρεάστηκε.</a:t>
            </a:r>
            <a:endParaRPr dirty="0">
              <a:latin typeface="Cambria Math"/>
              <a:ea typeface="Cambria Math"/>
              <a:cs typeface="Cambria Math"/>
              <a:sym typeface="Cambria Math"/>
            </a:endParaRPr>
          </a:p>
          <a:p>
            <a:pPr marL="0" lvl="0" indent="0" algn="just" rtl="0">
              <a:spcBef>
                <a:spcPts val="1200"/>
              </a:spcBef>
              <a:spcAft>
                <a:spcPts val="0"/>
              </a:spcAft>
              <a:buNone/>
            </a:pPr>
            <a:r>
              <a:rPr lang="el" dirty="0">
                <a:latin typeface="Cambria Math"/>
                <a:ea typeface="Cambria Math"/>
                <a:cs typeface="Cambria Math"/>
                <a:sym typeface="Cambria Math"/>
              </a:rPr>
              <a:t>Το 25,4 απάντησε πως το οικογενειακό εισόδημα μειώθηκε, ενώ το 12,7 πως αυξήθηκε. Το 4,2 % επέλεξε την επιλογή άλλο.</a:t>
            </a:r>
            <a:endParaRPr dirty="0">
              <a:latin typeface="Cambria Math"/>
              <a:ea typeface="Cambria Math"/>
              <a:cs typeface="Cambria Math"/>
              <a:sym typeface="Cambria Math"/>
            </a:endParaRPr>
          </a:p>
          <a:p>
            <a:pPr marL="0" lvl="0" indent="0" algn="just">
              <a:spcBef>
                <a:spcPts val="1200"/>
              </a:spcBef>
              <a:spcAft>
                <a:spcPts val="1200"/>
              </a:spcAft>
              <a:buNone/>
            </a:pPr>
            <a:r>
              <a:rPr lang="el" dirty="0">
                <a:latin typeface="Cambria Math"/>
                <a:ea typeface="Cambria Math"/>
                <a:cs typeface="Cambria Math"/>
                <a:sym typeface="Cambria Math"/>
              </a:rPr>
              <a:t>Παρατηρούμε, λοιπόν, πως το εισόδημα μιας οικογένειας κατά τη διάρκεια της πανδημίας επηρεάστηκε ανάλογα με τον τομέα εργασίας κάθε ενήλικου μέλους. Για παράδειγμα, στο 67,6% που απάντησε πως τα ενήλικα μέλη της οικογένειας τους εργάζονται στον Δημόσιο τομέα, δεν επηρεάστηκε η οικονομική τους κατάσταση κατά την πανδημία . Αντιθέτως, αύξηση του εισοδήματος δηλώθηκε  κυρίωςγια τους γιατρούς/φαρμακοποιούς, επαγγέλματα πολύ σημαντικά στη διάρκεια μιας πανδημίας. Μείωση του εισοδήματος εντοπίζεται κυρίως σε όσους δραστηριοποιούνται στον ιδιωτικό τομέα και τους ελεύθερους επαγγελματίες. </a:t>
            </a:r>
            <a:endParaRPr dirty="0">
              <a:latin typeface="Cambria Math"/>
              <a:ea typeface="Cambria Math"/>
              <a:cs typeface="Cambria Math"/>
              <a:sym typeface="Cambria Math"/>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445025"/>
            <a:ext cx="8520600" cy="9315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3. Επιρροή της πανδημίας στις κοινωνικές σχέσεις -</a:t>
            </a:r>
            <a:endParaRPr>
              <a:latin typeface="Cambria Math"/>
              <a:ea typeface="Cambria Math"/>
              <a:cs typeface="Cambria Math"/>
              <a:sym typeface="Cambria Math"/>
            </a:endParaRPr>
          </a:p>
          <a:p>
            <a:pPr marL="0" lvl="0" indent="0" algn="ctr" rtl="0">
              <a:spcBef>
                <a:spcPts val="0"/>
              </a:spcBef>
              <a:spcAft>
                <a:spcPts val="0"/>
              </a:spcAft>
              <a:buClr>
                <a:schemeClr val="dk1"/>
              </a:buClr>
              <a:buSzPct val="39285"/>
              <a:buFont typeface="Arial"/>
              <a:buNone/>
            </a:pPr>
            <a:r>
              <a:rPr lang="el">
                <a:latin typeface="Cambria Math"/>
                <a:ea typeface="Cambria Math"/>
                <a:cs typeface="Cambria Math"/>
                <a:sym typeface="Cambria Math"/>
              </a:rPr>
              <a:t>συναναστροφές</a:t>
            </a:r>
            <a:endParaRPr>
              <a:latin typeface="Cambria Math"/>
              <a:ea typeface="Cambria Math"/>
              <a:cs typeface="Cambria Math"/>
              <a:sym typeface="Cambria Math"/>
            </a:endParaRPr>
          </a:p>
        </p:txBody>
      </p:sp>
      <p:sp>
        <p:nvSpPr>
          <p:cNvPr id="87" name="Google Shape;87;p18"/>
          <p:cNvSpPr txBox="1">
            <a:spLocks noGrp="1"/>
          </p:cNvSpPr>
          <p:nvPr>
            <p:ph type="body" idx="1"/>
          </p:nvPr>
        </p:nvSpPr>
        <p:spPr>
          <a:xfrm>
            <a:off x="311700" y="1426000"/>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l">
                <a:latin typeface="Cambria Math"/>
                <a:ea typeface="Cambria Math"/>
                <a:cs typeface="Cambria Math"/>
                <a:sym typeface="Cambria Math"/>
              </a:rPr>
              <a:t>Κατά την δεύτερη καραντίνα, οι ερωτώμενοι συναναστρέφονταν συνομηλίκους τους:</a:t>
            </a:r>
            <a:endParaRPr>
              <a:latin typeface="Cambria Math"/>
              <a:ea typeface="Cambria Math"/>
              <a:cs typeface="Cambria Math"/>
              <a:sym typeface="Cambria Math"/>
            </a:endParaRPr>
          </a:p>
          <a:p>
            <a:pPr marL="457200" lvl="0" indent="-342900" algn="just" rtl="0">
              <a:spcBef>
                <a:spcPts val="1200"/>
              </a:spcBef>
              <a:spcAft>
                <a:spcPts val="0"/>
              </a:spcAft>
              <a:buSzPts val="1800"/>
              <a:buFont typeface="Cambria Math"/>
              <a:buAutoNum type="arabicPeriod"/>
            </a:pPr>
            <a:r>
              <a:rPr lang="el">
                <a:latin typeface="Cambria Math"/>
                <a:ea typeface="Cambria Math"/>
                <a:cs typeface="Cambria Math"/>
                <a:sym typeface="Cambria Math"/>
              </a:rPr>
              <a:t>Αρκετά συχνά (32,4%)</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Μερικές φορές (26,8%)</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Πολύ συχνά (18,3%)</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Σπάνια (14,1%)</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Ποτέ (5,6%)</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Άλλο (2.8%)</a:t>
            </a:r>
            <a:endParaRPr>
              <a:latin typeface="Cambria Math"/>
              <a:ea typeface="Cambria Math"/>
              <a:cs typeface="Cambria Math"/>
              <a:sym typeface="Cambria Math"/>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title"/>
          </p:nvPr>
        </p:nvSpPr>
        <p:spPr>
          <a:xfrm>
            <a:off x="311700" y="445025"/>
            <a:ext cx="8520600" cy="6642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l">
                <a:latin typeface="Cambria Math"/>
                <a:ea typeface="Cambria Math"/>
                <a:cs typeface="Cambria Math"/>
                <a:sym typeface="Cambria Math"/>
              </a:rPr>
              <a:t>Επικοινωνία</a:t>
            </a:r>
            <a:endParaRPr>
              <a:latin typeface="Cambria Math"/>
              <a:ea typeface="Cambria Math"/>
              <a:cs typeface="Cambria Math"/>
              <a:sym typeface="Cambria Math"/>
            </a:endParaRPr>
          </a:p>
        </p:txBody>
      </p:sp>
      <p:sp>
        <p:nvSpPr>
          <p:cNvPr id="93" name="Google Shape;93;p19"/>
          <p:cNvSpPr txBox="1">
            <a:spLocks noGrp="1"/>
          </p:cNvSpPr>
          <p:nvPr>
            <p:ph type="body" idx="1"/>
          </p:nvPr>
        </p:nvSpPr>
        <p:spPr>
          <a:xfrm>
            <a:off x="351300" y="110922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l">
                <a:latin typeface="Cambria Math"/>
                <a:ea typeface="Cambria Math"/>
                <a:cs typeface="Cambria Math"/>
                <a:sym typeface="Cambria Math"/>
              </a:rPr>
              <a:t>Με βάση τα στατιστικά της έρευνας προέκυψε ότι στη διάρκεια της δεύτερης καραντίνας:</a:t>
            </a:r>
            <a:endParaRPr>
              <a:latin typeface="Cambria Math"/>
              <a:ea typeface="Cambria Math"/>
              <a:cs typeface="Cambria Math"/>
              <a:sym typeface="Cambria Math"/>
            </a:endParaRPr>
          </a:p>
          <a:p>
            <a:pPr marL="457200" lvl="0" indent="-342900" algn="just" rtl="0">
              <a:spcBef>
                <a:spcPts val="1200"/>
              </a:spcBef>
              <a:spcAft>
                <a:spcPts val="0"/>
              </a:spcAft>
              <a:buSzPts val="1800"/>
              <a:buFont typeface="Cambria Math"/>
              <a:buAutoNum type="arabicPeriod"/>
            </a:pPr>
            <a:r>
              <a:rPr lang="el">
                <a:latin typeface="Cambria Math"/>
                <a:ea typeface="Cambria Math"/>
                <a:cs typeface="Cambria Math"/>
                <a:sym typeface="Cambria Math"/>
              </a:rPr>
              <a:t>Το 84,5% των ερωτώμενων επικοινωνούσε με φίλους και γνωστούς μέσω ψηφιακών συσκευών (βιντεοκλήσεις, μηνύματα κ.λπ.), </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Ένα ποσοστό 46,5% επικοινωνούσε με φίλους και κοντινά πρόσωπα δια ζώσης,</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Το 5,6% δεν κρατούσε γενικότερα επαφές</a:t>
            </a:r>
            <a:endParaRPr>
              <a:latin typeface="Cambria Math"/>
              <a:ea typeface="Cambria Math"/>
              <a:cs typeface="Cambria Math"/>
              <a:sym typeface="Cambria Math"/>
            </a:endParaRPr>
          </a:p>
          <a:p>
            <a:pPr marL="457200" lvl="0" indent="-342900" algn="just" rtl="0">
              <a:spcBef>
                <a:spcPts val="0"/>
              </a:spcBef>
              <a:spcAft>
                <a:spcPts val="0"/>
              </a:spcAft>
              <a:buSzPts val="1800"/>
              <a:buFont typeface="Cambria Math"/>
              <a:buAutoNum type="arabicPeriod"/>
            </a:pPr>
            <a:r>
              <a:rPr lang="el">
                <a:latin typeface="Cambria Math"/>
                <a:ea typeface="Cambria Math"/>
                <a:cs typeface="Cambria Math"/>
                <a:sym typeface="Cambria Math"/>
              </a:rPr>
              <a:t>Και το 4,2% επινόησε άλλους τρόπους προκειμένου να συναντηθεί με φίλους και γνωστούς.</a:t>
            </a:r>
            <a:endParaRPr>
              <a:latin typeface="Cambria Math"/>
              <a:ea typeface="Cambria Math"/>
              <a:cs typeface="Cambria Math"/>
              <a:sym typeface="Cambria Math"/>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Κοινωνική απομάκρυνση - Επιπτώσεις εγκλεισμού</a:t>
            </a:r>
            <a:endParaRPr>
              <a:latin typeface="Cambria Math"/>
              <a:ea typeface="Cambria Math"/>
              <a:cs typeface="Cambria Math"/>
              <a:sym typeface="Cambria Math"/>
            </a:endParaRPr>
          </a:p>
        </p:txBody>
      </p:sp>
      <p:sp>
        <p:nvSpPr>
          <p:cNvPr id="99" name="Google Shape;99;p20"/>
          <p:cNvSpPr txBox="1">
            <a:spLocks noGrp="1"/>
          </p:cNvSpPr>
          <p:nvPr>
            <p:ph type="body" idx="1"/>
          </p:nvPr>
        </p:nvSpPr>
        <p:spPr>
          <a:xfrm>
            <a:off x="116875" y="1118425"/>
            <a:ext cx="4260300" cy="3922800"/>
          </a:xfrm>
          <a:prstGeom prst="rect">
            <a:avLst/>
          </a:prstGeom>
        </p:spPr>
        <p:txBody>
          <a:bodyPr spcFirstLastPara="1" wrap="square" lIns="91425" tIns="91425" rIns="91425" bIns="91425" anchor="t" anchorCtr="0">
            <a:normAutofit/>
          </a:bodyPr>
          <a:lstStyle/>
          <a:p>
            <a:pPr marL="0" lvl="0" indent="0" algn="just" rtl="0">
              <a:lnSpc>
                <a:spcPct val="105000"/>
              </a:lnSpc>
              <a:spcBef>
                <a:spcPts val="0"/>
              </a:spcBef>
              <a:spcAft>
                <a:spcPts val="0"/>
              </a:spcAft>
              <a:buNone/>
            </a:pPr>
            <a:r>
              <a:rPr lang="el" sz="1700">
                <a:latin typeface="Cambria Math"/>
                <a:ea typeface="Cambria Math"/>
                <a:cs typeface="Cambria Math"/>
                <a:sym typeface="Cambria Math"/>
              </a:rPr>
              <a:t>Στην ερώτηση σε ποιο βαθμό ένιωσαν κοινωνική απομάκρυνση στη διάρκεια της καραντίνας οι έφηβοι, συμπεράναμε πως:</a:t>
            </a:r>
            <a:endParaRPr sz="1700">
              <a:latin typeface="Cambria Math"/>
              <a:ea typeface="Cambria Math"/>
              <a:cs typeface="Cambria Math"/>
              <a:sym typeface="Cambria Math"/>
            </a:endParaRPr>
          </a:p>
          <a:p>
            <a:pPr marL="457200" lvl="0" indent="-336550" algn="just" rtl="0">
              <a:lnSpc>
                <a:spcPct val="105000"/>
              </a:lnSpc>
              <a:spcBef>
                <a:spcPts val="1200"/>
              </a:spcBef>
              <a:spcAft>
                <a:spcPts val="0"/>
              </a:spcAft>
              <a:buSzPts val="1700"/>
              <a:buFont typeface="Cambria Math"/>
              <a:buAutoNum type="arabicPeriod"/>
            </a:pPr>
            <a:r>
              <a:rPr lang="el" sz="1700">
                <a:latin typeface="Cambria Math"/>
                <a:ea typeface="Cambria Math"/>
                <a:cs typeface="Cambria Math"/>
                <a:sym typeface="Cambria Math"/>
              </a:rPr>
              <a:t>Το μεγαλύτερο ποσοστό των ερωτώμενων (47,9%) ένιωσε αρκετά αποκομμένο από την κοινωνία,</a:t>
            </a:r>
            <a:endParaRPr sz="1700">
              <a:latin typeface="Cambria Math"/>
              <a:ea typeface="Cambria Math"/>
              <a:cs typeface="Cambria Math"/>
              <a:sym typeface="Cambria Math"/>
            </a:endParaRPr>
          </a:p>
          <a:p>
            <a:pPr marL="457200" lvl="0" indent="-336550" algn="just" rtl="0">
              <a:lnSpc>
                <a:spcPct val="105000"/>
              </a:lnSpc>
              <a:spcBef>
                <a:spcPts val="0"/>
              </a:spcBef>
              <a:spcAft>
                <a:spcPts val="0"/>
              </a:spcAft>
              <a:buSzPts val="1700"/>
              <a:buFont typeface="Cambria Math"/>
              <a:buAutoNum type="arabicPeriod"/>
            </a:pPr>
            <a:r>
              <a:rPr lang="el" sz="1700">
                <a:latin typeface="Cambria Math"/>
                <a:ea typeface="Cambria Math"/>
                <a:cs typeface="Cambria Math"/>
                <a:sym typeface="Cambria Math"/>
              </a:rPr>
              <a:t>Ένα σημαντικό ποσοστό (31%) δεν αισθάνθηκε ιδιαίτερη απομάκρυνση,</a:t>
            </a:r>
            <a:endParaRPr sz="1700">
              <a:latin typeface="Cambria Math"/>
              <a:ea typeface="Cambria Math"/>
              <a:cs typeface="Cambria Math"/>
              <a:sym typeface="Cambria Math"/>
            </a:endParaRPr>
          </a:p>
          <a:p>
            <a:pPr marL="457200" lvl="0" indent="-336550" algn="just" rtl="0">
              <a:lnSpc>
                <a:spcPct val="105000"/>
              </a:lnSpc>
              <a:spcBef>
                <a:spcPts val="0"/>
              </a:spcBef>
              <a:spcAft>
                <a:spcPts val="0"/>
              </a:spcAft>
              <a:buSzPts val="1700"/>
              <a:buFont typeface="Cambria Math"/>
              <a:buAutoNum type="arabicPeriod"/>
            </a:pPr>
            <a:r>
              <a:rPr lang="el" sz="1700">
                <a:latin typeface="Cambria Math"/>
                <a:ea typeface="Cambria Math"/>
                <a:cs typeface="Cambria Math"/>
                <a:sym typeface="Cambria Math"/>
              </a:rPr>
              <a:t>Το 14,1% δεν παρατήρησε καμία μεταβολή στην ψυχολογία του</a:t>
            </a:r>
            <a:endParaRPr sz="1700">
              <a:latin typeface="Cambria Math"/>
              <a:ea typeface="Cambria Math"/>
              <a:cs typeface="Cambria Math"/>
              <a:sym typeface="Cambria Math"/>
            </a:endParaRPr>
          </a:p>
          <a:p>
            <a:pPr marL="457200" lvl="0" indent="-336550" algn="just" rtl="0">
              <a:lnSpc>
                <a:spcPct val="105000"/>
              </a:lnSpc>
              <a:spcBef>
                <a:spcPts val="0"/>
              </a:spcBef>
              <a:spcAft>
                <a:spcPts val="0"/>
              </a:spcAft>
              <a:buSzPts val="1700"/>
              <a:buFont typeface="Cambria Math"/>
              <a:buAutoNum type="arabicPeriod"/>
            </a:pPr>
            <a:r>
              <a:rPr lang="el" sz="1700">
                <a:latin typeface="Cambria Math"/>
                <a:ea typeface="Cambria Math"/>
                <a:cs typeface="Cambria Math"/>
                <a:sym typeface="Cambria Math"/>
              </a:rPr>
              <a:t>Και ένα 7% ένιωσε πολύ ή πάρα πολύ την απομόνωση και απομάκρυνση</a:t>
            </a:r>
            <a:endParaRPr sz="1700">
              <a:latin typeface="Cambria Math"/>
              <a:ea typeface="Cambria Math"/>
              <a:cs typeface="Cambria Math"/>
              <a:sym typeface="Cambria Math"/>
            </a:endParaRPr>
          </a:p>
        </p:txBody>
      </p:sp>
      <p:sp>
        <p:nvSpPr>
          <p:cNvPr id="100" name="Google Shape;100;p20"/>
          <p:cNvSpPr txBox="1"/>
          <p:nvPr/>
        </p:nvSpPr>
        <p:spPr>
          <a:xfrm>
            <a:off x="5114275" y="1118425"/>
            <a:ext cx="3903000" cy="39909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l" sz="1700" dirty="0">
                <a:solidFill>
                  <a:srgbClr val="666666"/>
                </a:solidFill>
                <a:latin typeface="Cambria Math"/>
                <a:ea typeface="Cambria Math"/>
                <a:cs typeface="Cambria Math"/>
                <a:sym typeface="Cambria Math"/>
              </a:rPr>
              <a:t>Μάλιστα, ο εγκλεισμός στα σπίτια τους, έχει επηρεάσει ως έναν βαθμό τη συχνότητα δημιουργίας νέων κοινωνικών επαφών. Έτσι:</a:t>
            </a:r>
            <a:endParaRPr sz="1700" dirty="0">
              <a:solidFill>
                <a:srgbClr val="666666"/>
              </a:solidFill>
              <a:latin typeface="Cambria Math"/>
              <a:ea typeface="Cambria Math"/>
              <a:cs typeface="Cambria Math"/>
              <a:sym typeface="Cambria Math"/>
            </a:endParaRPr>
          </a:p>
          <a:p>
            <a:pPr marL="457200" lvl="0" indent="-336550" algn="just" rtl="0">
              <a:spcBef>
                <a:spcPts val="0"/>
              </a:spcBef>
              <a:spcAft>
                <a:spcPts val="0"/>
              </a:spcAft>
              <a:buClr>
                <a:srgbClr val="666666"/>
              </a:buClr>
              <a:buSzPts val="1700"/>
              <a:buFont typeface="Cambria Math"/>
              <a:buAutoNum type="arabicPeriod"/>
            </a:pPr>
            <a:r>
              <a:rPr lang="el" sz="1700" dirty="0">
                <a:solidFill>
                  <a:srgbClr val="666666"/>
                </a:solidFill>
                <a:latin typeface="Cambria Math"/>
                <a:ea typeface="Cambria Math"/>
                <a:cs typeface="Cambria Math"/>
                <a:sym typeface="Cambria Math"/>
              </a:rPr>
              <a:t>Ενώ το 29,6% έχει επηρεαστεί ελάχιστα από την καραντίνα,</a:t>
            </a:r>
            <a:endParaRPr sz="1700" dirty="0">
              <a:solidFill>
                <a:srgbClr val="666666"/>
              </a:solidFill>
              <a:latin typeface="Cambria Math"/>
              <a:ea typeface="Cambria Math"/>
              <a:cs typeface="Cambria Math"/>
              <a:sym typeface="Cambria Math"/>
            </a:endParaRPr>
          </a:p>
          <a:p>
            <a:pPr marL="457200" lvl="0" indent="-336550" algn="just" rtl="0">
              <a:spcBef>
                <a:spcPts val="0"/>
              </a:spcBef>
              <a:spcAft>
                <a:spcPts val="0"/>
              </a:spcAft>
              <a:buClr>
                <a:srgbClr val="666666"/>
              </a:buClr>
              <a:buSzPts val="1700"/>
              <a:buFont typeface="Cambria Math"/>
              <a:buAutoNum type="arabicPeriod"/>
            </a:pPr>
            <a:r>
              <a:rPr lang="el" sz="1700" dirty="0">
                <a:solidFill>
                  <a:srgbClr val="666666"/>
                </a:solidFill>
                <a:latin typeface="Cambria Math"/>
                <a:ea typeface="Cambria Math"/>
                <a:cs typeface="Cambria Math"/>
                <a:sym typeface="Cambria Math"/>
              </a:rPr>
              <a:t>Το 28.2% δηλώνει ότι δεν έχει επηρεαστεί καθόλου.</a:t>
            </a:r>
            <a:endParaRPr sz="1700" dirty="0">
              <a:solidFill>
                <a:srgbClr val="666666"/>
              </a:solidFill>
              <a:latin typeface="Cambria Math"/>
              <a:ea typeface="Cambria Math"/>
              <a:cs typeface="Cambria Math"/>
              <a:sym typeface="Cambria Math"/>
            </a:endParaRPr>
          </a:p>
          <a:p>
            <a:pPr marL="457200" lvl="0" indent="-336550" algn="just" rtl="0">
              <a:spcBef>
                <a:spcPts val="0"/>
              </a:spcBef>
              <a:spcAft>
                <a:spcPts val="0"/>
              </a:spcAft>
              <a:buClr>
                <a:srgbClr val="666666"/>
              </a:buClr>
              <a:buSzPts val="1700"/>
              <a:buFont typeface="Cambria Math"/>
              <a:buAutoNum type="arabicPeriod"/>
            </a:pPr>
            <a:r>
              <a:rPr lang="el" sz="1700" dirty="0">
                <a:solidFill>
                  <a:srgbClr val="666666"/>
                </a:solidFill>
                <a:latin typeface="Cambria Math"/>
                <a:ea typeface="Cambria Math"/>
                <a:cs typeface="Cambria Math"/>
                <a:sym typeface="Cambria Math"/>
              </a:rPr>
              <a:t>Το 23,9 παρατηρεί αρκετή διαφορά σε σχέση με την προηγούμενή του  ζωή</a:t>
            </a:r>
            <a:endParaRPr sz="1700" dirty="0">
              <a:solidFill>
                <a:srgbClr val="666666"/>
              </a:solidFill>
              <a:latin typeface="Cambria Math"/>
              <a:ea typeface="Cambria Math"/>
              <a:cs typeface="Cambria Math"/>
              <a:sym typeface="Cambria Math"/>
            </a:endParaRPr>
          </a:p>
          <a:p>
            <a:pPr marL="457200" lvl="0" indent="-336550" algn="just" rtl="0">
              <a:spcBef>
                <a:spcPts val="0"/>
              </a:spcBef>
              <a:spcAft>
                <a:spcPts val="0"/>
              </a:spcAft>
              <a:buClr>
                <a:srgbClr val="666666"/>
              </a:buClr>
              <a:buSzPts val="1700"/>
              <a:buFont typeface="Cambria Math"/>
              <a:buAutoNum type="arabicPeriod"/>
            </a:pPr>
            <a:r>
              <a:rPr lang="el" sz="1700" dirty="0">
                <a:solidFill>
                  <a:srgbClr val="666666"/>
                </a:solidFill>
                <a:latin typeface="Cambria Math"/>
                <a:ea typeface="Cambria Math"/>
                <a:cs typeface="Cambria Math"/>
                <a:sym typeface="Cambria Math"/>
              </a:rPr>
              <a:t>Το 18,3% θεωρεί ότι η καραντίνα είχε καθοριστικές συνέπειες στη γνωριμία νέων ατόμων.</a:t>
            </a:r>
            <a:endParaRPr sz="1700" dirty="0">
              <a:solidFill>
                <a:srgbClr val="666666"/>
              </a:solidFill>
              <a:latin typeface="Cambria Math"/>
              <a:ea typeface="Cambria Math"/>
              <a:cs typeface="Cambria Math"/>
              <a:sym typeface="Cambria Math"/>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latin typeface="Cambria Math"/>
                <a:ea typeface="Cambria Math"/>
                <a:cs typeface="Cambria Math"/>
                <a:sym typeface="Cambria Math"/>
              </a:rPr>
              <a:t>Οικογένεια - Κανονικές συνθήκες ζωής</a:t>
            </a:r>
            <a:endParaRPr>
              <a:latin typeface="Cambria Math"/>
              <a:ea typeface="Cambria Math"/>
              <a:cs typeface="Cambria Math"/>
              <a:sym typeface="Cambria Math"/>
            </a:endParaRPr>
          </a:p>
        </p:txBody>
      </p:sp>
      <p:sp>
        <p:nvSpPr>
          <p:cNvPr id="106" name="Google Shape;106;p21"/>
          <p:cNvSpPr txBox="1">
            <a:spLocks noGrp="1"/>
          </p:cNvSpPr>
          <p:nvPr>
            <p:ph type="body" idx="1"/>
          </p:nvPr>
        </p:nvSpPr>
        <p:spPr>
          <a:xfrm>
            <a:off x="311700" y="1017725"/>
            <a:ext cx="8520600" cy="4125900"/>
          </a:xfrm>
          <a:prstGeom prst="rect">
            <a:avLst/>
          </a:prstGeom>
        </p:spPr>
        <p:txBody>
          <a:bodyPr spcFirstLastPara="1" wrap="square" lIns="91425" tIns="91425" rIns="91425" bIns="91425" anchor="t" anchorCtr="0">
            <a:normAutofit fontScale="92500" lnSpcReduction="20000"/>
          </a:bodyPr>
          <a:lstStyle/>
          <a:p>
            <a:pPr marL="0" lvl="0" indent="0" algn="just" rtl="0">
              <a:spcBef>
                <a:spcPts val="0"/>
              </a:spcBef>
              <a:spcAft>
                <a:spcPts val="0"/>
              </a:spcAft>
              <a:buNone/>
            </a:pPr>
            <a:r>
              <a:rPr lang="el">
                <a:latin typeface="Cambria Math"/>
                <a:ea typeface="Cambria Math"/>
                <a:cs typeface="Cambria Math"/>
                <a:sym typeface="Cambria Math"/>
              </a:rPr>
              <a:t>Αναφορικά με τις οικογενειακές σχέσεις, οι ερωτώμενοι ένιωσαν:</a:t>
            </a:r>
            <a:endParaRPr>
              <a:latin typeface="Cambria Math"/>
              <a:ea typeface="Cambria Math"/>
              <a:cs typeface="Cambria Math"/>
              <a:sym typeface="Cambria Math"/>
            </a:endParaRPr>
          </a:p>
          <a:p>
            <a:pPr marL="457200" lvl="0" indent="-334327" algn="just" rtl="0">
              <a:spcBef>
                <a:spcPts val="1200"/>
              </a:spcBef>
              <a:spcAft>
                <a:spcPts val="0"/>
              </a:spcAft>
              <a:buSzPct val="100000"/>
              <a:buFont typeface="Cambria Math"/>
              <a:buAutoNum type="arabicPeriod"/>
            </a:pPr>
            <a:r>
              <a:rPr lang="el">
                <a:latin typeface="Cambria Math"/>
                <a:ea typeface="Cambria Math"/>
                <a:cs typeface="Cambria Math"/>
                <a:sym typeface="Cambria Math"/>
              </a:rPr>
              <a:t>Αρκετά κοντά στην οικογένειά τους (47,9%)</a:t>
            </a:r>
            <a:endParaRPr>
              <a:latin typeface="Cambria Math"/>
              <a:ea typeface="Cambria Math"/>
              <a:cs typeface="Cambria Math"/>
              <a:sym typeface="Cambria Math"/>
            </a:endParaRPr>
          </a:p>
          <a:p>
            <a:pPr marL="457200" lvl="0" indent="-334327" algn="just" rtl="0">
              <a:spcBef>
                <a:spcPts val="0"/>
              </a:spcBef>
              <a:spcAft>
                <a:spcPts val="0"/>
              </a:spcAft>
              <a:buSzPct val="100000"/>
              <a:buFont typeface="Cambria Math"/>
              <a:buAutoNum type="arabicPeriod"/>
            </a:pPr>
            <a:r>
              <a:rPr lang="el">
                <a:latin typeface="Cambria Math"/>
                <a:ea typeface="Cambria Math"/>
                <a:cs typeface="Cambria Math"/>
                <a:sym typeface="Cambria Math"/>
              </a:rPr>
              <a:t>Πολύ ή πάρα πολύ κοντά (40,1%)</a:t>
            </a:r>
            <a:endParaRPr>
              <a:latin typeface="Cambria Math"/>
              <a:ea typeface="Cambria Math"/>
              <a:cs typeface="Cambria Math"/>
              <a:sym typeface="Cambria Math"/>
            </a:endParaRPr>
          </a:p>
          <a:p>
            <a:pPr marL="457200" lvl="0" indent="-334327" algn="just" rtl="0">
              <a:spcBef>
                <a:spcPts val="0"/>
              </a:spcBef>
              <a:spcAft>
                <a:spcPts val="0"/>
              </a:spcAft>
              <a:buSzPct val="100000"/>
              <a:buFont typeface="Cambria Math"/>
              <a:buAutoNum type="arabicPeriod"/>
            </a:pPr>
            <a:r>
              <a:rPr lang="el">
                <a:latin typeface="Cambria Math"/>
                <a:ea typeface="Cambria Math"/>
                <a:cs typeface="Cambria Math"/>
                <a:sym typeface="Cambria Math"/>
              </a:rPr>
              <a:t>Ελάχιστα κοντά στους συγγενείς τους (7%)</a:t>
            </a:r>
            <a:endParaRPr>
              <a:latin typeface="Cambria Math"/>
              <a:ea typeface="Cambria Math"/>
              <a:cs typeface="Cambria Math"/>
              <a:sym typeface="Cambria Math"/>
            </a:endParaRPr>
          </a:p>
          <a:p>
            <a:pPr marL="457200" lvl="0" indent="-334327" algn="just" rtl="0">
              <a:spcBef>
                <a:spcPts val="0"/>
              </a:spcBef>
              <a:spcAft>
                <a:spcPts val="0"/>
              </a:spcAft>
              <a:buSzPct val="100000"/>
              <a:buFont typeface="Cambria Math"/>
              <a:buAutoNum type="arabicPeriod"/>
            </a:pPr>
            <a:r>
              <a:rPr lang="el">
                <a:latin typeface="Cambria Math"/>
                <a:ea typeface="Cambria Math"/>
                <a:cs typeface="Cambria Math"/>
                <a:sym typeface="Cambria Math"/>
              </a:rPr>
              <a:t>Καθόλου κοντά (5%)</a:t>
            </a:r>
            <a:endParaRPr>
              <a:latin typeface="Cambria Math"/>
              <a:ea typeface="Cambria Math"/>
              <a:cs typeface="Cambria Math"/>
              <a:sym typeface="Cambria Math"/>
            </a:endParaRPr>
          </a:p>
          <a:p>
            <a:pPr marL="0" lvl="0" indent="0" algn="just" rtl="0">
              <a:spcBef>
                <a:spcPts val="1200"/>
              </a:spcBef>
              <a:spcAft>
                <a:spcPts val="0"/>
              </a:spcAft>
              <a:buNone/>
            </a:pPr>
            <a:r>
              <a:rPr lang="el">
                <a:latin typeface="Cambria Math"/>
                <a:ea typeface="Cambria Math"/>
                <a:cs typeface="Cambria Math"/>
                <a:sym typeface="Cambria Math"/>
              </a:rPr>
              <a:t>Όταν οι έφηβοι βασιζόμενοι στην κρίση τους ρωτήθηκαν για το αν προτιμούν τις συνθήκες της καραντίνας παρά αυτές της κανονικής ζωής:</a:t>
            </a:r>
            <a:endParaRPr>
              <a:latin typeface="Cambria Math"/>
              <a:ea typeface="Cambria Math"/>
              <a:cs typeface="Cambria Math"/>
              <a:sym typeface="Cambria Math"/>
            </a:endParaRPr>
          </a:p>
          <a:p>
            <a:pPr marL="457200" lvl="0" indent="-334327" algn="just" rtl="0">
              <a:spcBef>
                <a:spcPts val="1200"/>
              </a:spcBef>
              <a:spcAft>
                <a:spcPts val="0"/>
              </a:spcAft>
              <a:buSzPct val="100000"/>
              <a:buFont typeface="Cambria Math"/>
              <a:buAutoNum type="arabicPeriod"/>
            </a:pPr>
            <a:r>
              <a:rPr lang="el">
                <a:latin typeface="Cambria Math"/>
                <a:ea typeface="Cambria Math"/>
                <a:cs typeface="Cambria Math"/>
                <a:sym typeface="Cambria Math"/>
              </a:rPr>
              <a:t>Κάποιοι απάντησαν ότι διαφωνούν, παρά το γεγονός ότι βρήκαν κάποια θετικά στην καραντίνα (33,8%)</a:t>
            </a:r>
            <a:endParaRPr>
              <a:latin typeface="Cambria Math"/>
              <a:ea typeface="Cambria Math"/>
              <a:cs typeface="Cambria Math"/>
              <a:sym typeface="Cambria Math"/>
            </a:endParaRPr>
          </a:p>
          <a:p>
            <a:pPr marL="457200" lvl="0" indent="-334327" algn="just" rtl="0">
              <a:spcBef>
                <a:spcPts val="0"/>
              </a:spcBef>
              <a:spcAft>
                <a:spcPts val="0"/>
              </a:spcAft>
              <a:buSzPct val="100000"/>
              <a:buFont typeface="Cambria Math"/>
              <a:buAutoNum type="arabicPeriod"/>
            </a:pPr>
            <a:r>
              <a:rPr lang="el">
                <a:latin typeface="Cambria Math"/>
                <a:ea typeface="Cambria Math"/>
                <a:cs typeface="Cambria Math"/>
                <a:sym typeface="Cambria Math"/>
              </a:rPr>
              <a:t>Κάποιοι άλλοι ότι συμφωνούν παρότι υπήρχαν και κάποια αρνητικά στην καραντίνα (7%)</a:t>
            </a:r>
            <a:endParaRPr>
              <a:latin typeface="Cambria Math"/>
              <a:ea typeface="Cambria Math"/>
              <a:cs typeface="Cambria Math"/>
              <a:sym typeface="Cambria Math"/>
            </a:endParaRPr>
          </a:p>
          <a:p>
            <a:pPr marL="457200" lvl="0" indent="-334327" algn="just" rtl="0">
              <a:spcBef>
                <a:spcPts val="0"/>
              </a:spcBef>
              <a:spcAft>
                <a:spcPts val="0"/>
              </a:spcAft>
              <a:buSzPct val="100000"/>
              <a:buFont typeface="Cambria Math"/>
              <a:buAutoNum type="arabicPeriod"/>
            </a:pPr>
            <a:r>
              <a:rPr lang="el">
                <a:latin typeface="Cambria Math"/>
                <a:ea typeface="Cambria Math"/>
                <a:cs typeface="Cambria Math"/>
                <a:sym typeface="Cambria Math"/>
              </a:rPr>
              <a:t>Η πλειονότητα διαφωνεί κατηγορηματικά και προτιμά την κανονική ζωή (50,7%)</a:t>
            </a:r>
            <a:endParaRPr>
              <a:latin typeface="Cambria Math"/>
              <a:ea typeface="Cambria Math"/>
              <a:cs typeface="Cambria Math"/>
              <a:sym typeface="Cambria Math"/>
            </a:endParaRPr>
          </a:p>
          <a:p>
            <a:pPr marL="457200" lvl="0" indent="-334327" algn="just" rtl="0">
              <a:spcBef>
                <a:spcPts val="0"/>
              </a:spcBef>
              <a:spcAft>
                <a:spcPts val="0"/>
              </a:spcAft>
              <a:buSzPct val="100000"/>
              <a:buFont typeface="Cambria Math"/>
              <a:buAutoNum type="arabicPeriod"/>
            </a:pPr>
            <a:r>
              <a:rPr lang="el">
                <a:latin typeface="Cambria Math"/>
                <a:ea typeface="Cambria Math"/>
                <a:cs typeface="Cambria Math"/>
                <a:sym typeface="Cambria Math"/>
              </a:rPr>
              <a:t>Ένα ποσοστό προτιμά τις συνθήκες της καραντίνας (2,8%)</a:t>
            </a:r>
            <a:endParaRPr>
              <a:latin typeface="Cambria Math"/>
              <a:ea typeface="Cambria Math"/>
              <a:cs typeface="Cambria Math"/>
              <a:sym typeface="Cambria Math"/>
            </a:endParaRPr>
          </a:p>
          <a:p>
            <a:pPr marL="457200" lvl="0" indent="-334327" algn="just" rtl="0">
              <a:spcBef>
                <a:spcPts val="0"/>
              </a:spcBef>
              <a:spcAft>
                <a:spcPts val="0"/>
              </a:spcAft>
              <a:buSzPct val="100000"/>
              <a:buFont typeface="Cambria Math"/>
              <a:buAutoNum type="arabicPeriod"/>
            </a:pPr>
            <a:r>
              <a:rPr lang="el">
                <a:latin typeface="Cambria Math"/>
                <a:ea typeface="Cambria Math"/>
                <a:cs typeface="Cambria Math"/>
                <a:sym typeface="Cambria Math"/>
              </a:rPr>
              <a:t>Το 5,6% είναι ουδέτερο ως προς τις προτιμήσεις</a:t>
            </a:r>
            <a:endParaRPr>
              <a:latin typeface="Cambria Math"/>
              <a:ea typeface="Cambria Math"/>
              <a:cs typeface="Cambria Math"/>
              <a:sym typeface="Cambria Math"/>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1781</Words>
  <Application>Microsoft Office PowerPoint</Application>
  <PresentationFormat>Προβολή στην οθόνη (16:9)</PresentationFormat>
  <Paragraphs>117</Paragraphs>
  <Slides>19</Slides>
  <Notes>19</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19</vt:i4>
      </vt:variant>
    </vt:vector>
  </HeadingPairs>
  <TitlesOfParts>
    <vt:vector size="22" baseType="lpstr">
      <vt:lpstr>Arial</vt:lpstr>
      <vt:lpstr>Cambria Math</vt:lpstr>
      <vt:lpstr>Simple Light</vt:lpstr>
      <vt:lpstr>Κοινωνικές διαστάσεις της υγείας κατα τη διάρκεια μιας επιδημικής ή πανδημικής έξαρσης</vt:lpstr>
      <vt:lpstr>Περιεχόμενα</vt:lpstr>
      <vt:lpstr>1. Το προφίλ των ερωτώμενων που απάντησαν στο ερωτηματολόγιο:</vt:lpstr>
      <vt:lpstr>2. Οικονομικό προφίλ των ερωτώμενων</vt:lpstr>
      <vt:lpstr>Συμπέρασμα</vt:lpstr>
      <vt:lpstr>3. Επιρροή της πανδημίας στις κοινωνικές σχέσεις - συναναστροφές</vt:lpstr>
      <vt:lpstr>Επικοινωνία</vt:lpstr>
      <vt:lpstr>Κοινωνική απομάκρυνση - Επιπτώσεις εγκλεισμού</vt:lpstr>
      <vt:lpstr>Οικογένεια - Κανονικές συνθήκες ζωής</vt:lpstr>
      <vt:lpstr>Συμπέρασμα</vt:lpstr>
      <vt:lpstr>4. Επιπτώσεις της πανδημίας covid-19 στην εργασία</vt:lpstr>
      <vt:lpstr>Συμπέρασμα</vt:lpstr>
      <vt:lpstr>5. Εξ αποστάσεως εκπαίδευση</vt:lpstr>
      <vt:lpstr>Εξ αποστάσεως και Διά ζώσης εκπαίδευση</vt:lpstr>
      <vt:lpstr>Συμπέρασμα</vt:lpstr>
      <vt:lpstr>6. Απόψεις- στάσεις των συμμετεχόντων σε σχέση με την πανδημία</vt:lpstr>
      <vt:lpstr>Απόψεις- στάσεις των συμμετεχόντων σε σχέση με την πανδημία (2)  </vt:lpstr>
      <vt:lpstr>7. Μέτρα αντιμετώπισης</vt:lpstr>
      <vt:lpstr>8. Δράσεις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Κοινωνικές διαστάσεις της υγείας κατα τη διάρκεια μιας επιδημικής ή πανδημικής έξαρσης</dc:title>
  <cp:lastModifiedBy>ΚΑΛΛΙΟΠΗ ΣΤΑΥΡΟΥ</cp:lastModifiedBy>
  <cp:revision>1</cp:revision>
  <dcterms:modified xsi:type="dcterms:W3CDTF">2023-05-22T17:56:31Z</dcterms:modified>
</cp:coreProperties>
</file>