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2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6" d="100"/>
          <a:sy n="106" d="100"/>
        </p:scale>
        <p:origin x="366" y="10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24370f7ed3e_0_3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24370f7ed3e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2442f5debe7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2442f5debe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2435a7bc2ab_0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2435a7bc2ab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2442f5debe7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2442f5debe7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2442f5debe7_0_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2442f5debe7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2435a7bc2ab_0_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2435a7bc2ab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2442f5debe7_0_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2442f5debe7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2442f5debe7_0_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2442f5debe7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2435a7bc2ab_0_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2435a7bc2ab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2442f5debe7_0_4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2442f5debe7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2435a7bc2ab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2435a7bc2a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2442f5debe7_0_4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 name="Google Shape;202;g2442f5debe7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2442f5debe7_0_6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 name="Google Shape;210;g2442f5debe7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2435a7bc2ab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 name="Google Shape;216;g2435a7bc2ab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2435a7bc2ab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 name="Google Shape;222;g2435a7bc2ab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2435a7bc2ab_0_13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 name="Google Shape;228;g2435a7bc2ab_0_1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2435a7bc2ab_0_14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g2435a7bc2ab_0_1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2435a7bc2ab_0_15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2435a7bc2ab_0_1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2435a7bc2ab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2435a7bc2ab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2435a7bc2ab_0_4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2435a7bc2ab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24370f7ed3e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24370f7ed3e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24370f7ed3e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24370f7ed3e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24370f7ed3e_0_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24370f7ed3e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2435a7bc2ab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2435a7bc2ab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hyperlink" Target="https://docs.google.com/forms/d/1nfG7Vf4FzbsoQK3GaXRs3txtfMluEiG-xA_MCS6YbVk/edit?ts=645f59ab#responses" TargetMode="External"/><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1.xml"/><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0" y="1696800"/>
            <a:ext cx="8520600" cy="1117200"/>
          </a:xfrm>
          <a:prstGeom prst="rect">
            <a:avLst/>
          </a:prstGeom>
        </p:spPr>
        <p:txBody>
          <a:bodyPr spcFirstLastPara="1" wrap="square" lIns="91425" tIns="91425" rIns="91425" bIns="91425" anchor="b" anchorCtr="0">
            <a:normAutofit fontScale="90000"/>
          </a:bodyPr>
          <a:lstStyle/>
          <a:p>
            <a:pPr marL="0" lvl="0" indent="0" algn="ctr" rtl="0">
              <a:spcBef>
                <a:spcPts val="0"/>
              </a:spcBef>
              <a:spcAft>
                <a:spcPts val="0"/>
              </a:spcAft>
              <a:buNone/>
            </a:pPr>
            <a:r>
              <a:rPr lang="en" sz="3800">
                <a:latin typeface="Times New Roman"/>
                <a:ea typeface="Times New Roman"/>
                <a:cs typeface="Times New Roman"/>
                <a:sym typeface="Times New Roman"/>
              </a:rPr>
              <a:t>Επεξεργασία </a:t>
            </a:r>
            <a:endParaRPr sz="3800">
              <a:latin typeface="Times New Roman"/>
              <a:ea typeface="Times New Roman"/>
              <a:cs typeface="Times New Roman"/>
              <a:sym typeface="Times New Roman"/>
            </a:endParaRPr>
          </a:p>
          <a:p>
            <a:pPr marL="0" lvl="0" indent="0" algn="ctr" rtl="0">
              <a:spcBef>
                <a:spcPts val="0"/>
              </a:spcBef>
              <a:spcAft>
                <a:spcPts val="0"/>
              </a:spcAft>
              <a:buNone/>
            </a:pPr>
            <a:r>
              <a:rPr lang="en" sz="3800">
                <a:latin typeface="Times New Roman"/>
                <a:ea typeface="Times New Roman"/>
                <a:cs typeface="Times New Roman"/>
                <a:sym typeface="Times New Roman"/>
              </a:rPr>
              <a:t>ερωτηματολογίου</a:t>
            </a:r>
            <a:endParaRPr sz="3800">
              <a:latin typeface="Times New Roman"/>
              <a:ea typeface="Times New Roman"/>
              <a:cs typeface="Times New Roman"/>
              <a:sym typeface="Times New Roman"/>
            </a:endParaRPr>
          </a:p>
        </p:txBody>
      </p:sp>
      <p:sp>
        <p:nvSpPr>
          <p:cNvPr id="55" name="Google Shape;55;p13"/>
          <p:cNvSpPr txBox="1">
            <a:spLocks noGrp="1"/>
          </p:cNvSpPr>
          <p:nvPr>
            <p:ph type="subTitle" idx="1"/>
          </p:nvPr>
        </p:nvSpPr>
        <p:spPr>
          <a:xfrm>
            <a:off x="311700" y="3475675"/>
            <a:ext cx="8520600" cy="1229700"/>
          </a:xfrm>
          <a:prstGeom prst="rect">
            <a:avLst/>
          </a:prstGeom>
        </p:spPr>
        <p:txBody>
          <a:bodyPr spcFirstLastPara="1" wrap="square" lIns="91425" tIns="91425" rIns="91425" bIns="91425" anchor="t" anchorCtr="0">
            <a:normAutofit/>
          </a:bodyPr>
          <a:lstStyle/>
          <a:p>
            <a:pPr marL="0" lvl="0" indent="0" algn="ctr" rtl="0">
              <a:lnSpc>
                <a:spcPct val="80000"/>
              </a:lnSpc>
              <a:spcBef>
                <a:spcPts val="0"/>
              </a:spcBef>
              <a:spcAft>
                <a:spcPts val="0"/>
              </a:spcAft>
              <a:buNone/>
            </a:pPr>
            <a:r>
              <a:rPr lang="en" sz="2500">
                <a:latin typeface="Times New Roman"/>
                <a:ea typeface="Times New Roman"/>
                <a:cs typeface="Times New Roman"/>
                <a:sym typeface="Times New Roman"/>
              </a:rPr>
              <a:t>Μία εργασία των μαθητών Βενέτη Οδυσσέα , Θώμου Μιχάλη, Γκόγκου Γιώργου και Γούσια Γιάννη στο μάθημα της Κοινωνικής και Πολιτικής Αγωγής.</a:t>
            </a:r>
            <a:endParaRPr sz="2500">
              <a:latin typeface="Times New Roman"/>
              <a:ea typeface="Times New Roman"/>
              <a:cs typeface="Times New Roman"/>
              <a:sym typeface="Times New Roman"/>
            </a:endParaRPr>
          </a:p>
        </p:txBody>
      </p:sp>
      <p:pic>
        <p:nvPicPr>
          <p:cNvPr id="56" name="Google Shape;56;p13"/>
          <p:cNvPicPr preferRelativeResize="0"/>
          <p:nvPr/>
        </p:nvPicPr>
        <p:blipFill>
          <a:blip r:embed="rId3">
            <a:alphaModFix/>
          </a:blip>
          <a:stretch>
            <a:fillRect/>
          </a:stretch>
        </p:blipFill>
        <p:spPr>
          <a:xfrm>
            <a:off x="616975" y="362575"/>
            <a:ext cx="1200150" cy="1200150"/>
          </a:xfrm>
          <a:prstGeom prst="rect">
            <a:avLst/>
          </a:prstGeom>
          <a:noFill/>
          <a:ln>
            <a:noFill/>
          </a:ln>
        </p:spPr>
      </p:pic>
      <p:sp>
        <p:nvSpPr>
          <p:cNvPr id="57" name="Google Shape;57;p13"/>
          <p:cNvSpPr txBox="1"/>
          <p:nvPr/>
        </p:nvSpPr>
        <p:spPr>
          <a:xfrm>
            <a:off x="6177600" y="362650"/>
            <a:ext cx="2654700" cy="1200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900">
                <a:solidFill>
                  <a:schemeClr val="dk1"/>
                </a:solidFill>
                <a:latin typeface="Times New Roman"/>
                <a:ea typeface="Times New Roman"/>
                <a:cs typeface="Times New Roman"/>
                <a:sym typeface="Times New Roman"/>
              </a:rPr>
              <a:t>Τάξη: Γ</a:t>
            </a:r>
            <a:endParaRPr sz="19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900">
                <a:solidFill>
                  <a:schemeClr val="dk1"/>
                </a:solidFill>
                <a:latin typeface="Times New Roman"/>
                <a:ea typeface="Times New Roman"/>
                <a:cs typeface="Times New Roman"/>
                <a:sym typeface="Times New Roman"/>
              </a:rPr>
              <a:t>Τμήμα:Γ1</a:t>
            </a:r>
            <a:endParaRPr sz="19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900">
                <a:solidFill>
                  <a:schemeClr val="dk1"/>
                </a:solidFill>
                <a:latin typeface="Times New Roman"/>
                <a:ea typeface="Times New Roman"/>
                <a:cs typeface="Times New Roman"/>
                <a:sym typeface="Times New Roman"/>
              </a:rPr>
              <a:t>Σχολικό έτος: 2022-2023</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2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 sz="3020" b="1">
                <a:latin typeface="Times New Roman"/>
                <a:ea typeface="Times New Roman"/>
                <a:cs typeface="Times New Roman"/>
                <a:sym typeface="Times New Roman"/>
              </a:rPr>
              <a:t>Πηγές εισοδήματος και επαγγέλματα (1)</a:t>
            </a:r>
            <a:endParaRPr sz="3020" b="1">
              <a:latin typeface="Times New Roman"/>
              <a:ea typeface="Times New Roman"/>
              <a:cs typeface="Times New Roman"/>
              <a:sym typeface="Times New Roman"/>
            </a:endParaRPr>
          </a:p>
        </p:txBody>
      </p:sp>
      <p:sp>
        <p:nvSpPr>
          <p:cNvPr id="127" name="Google Shape;127;p22"/>
          <p:cNvSpPr txBox="1">
            <a:spLocks noGrp="1"/>
          </p:cNvSpPr>
          <p:nvPr>
            <p:ph type="body" idx="1"/>
          </p:nvPr>
        </p:nvSpPr>
        <p:spPr>
          <a:xfrm>
            <a:off x="311700" y="1152475"/>
            <a:ext cx="8520600" cy="2292000"/>
          </a:xfrm>
          <a:prstGeom prst="rect">
            <a:avLst/>
          </a:prstGeom>
        </p:spPr>
        <p:txBody>
          <a:bodyPr spcFirstLastPara="1" wrap="square" lIns="91425" tIns="91425" rIns="91425" bIns="91425" anchor="t" anchorCtr="0">
            <a:normAutofit/>
          </a:bodyPr>
          <a:lstStyle/>
          <a:p>
            <a:pPr marL="0" lvl="0" indent="0" algn="just" rtl="0">
              <a:spcBef>
                <a:spcPts val="0"/>
              </a:spcBef>
              <a:spcAft>
                <a:spcPts val="0"/>
              </a:spcAft>
              <a:buNone/>
            </a:pPr>
            <a:endParaRPr sz="2000">
              <a:solidFill>
                <a:schemeClr val="dk1"/>
              </a:solidFill>
              <a:latin typeface="Times New Roman"/>
              <a:ea typeface="Times New Roman"/>
              <a:cs typeface="Times New Roman"/>
              <a:sym typeface="Times New Roman"/>
            </a:endParaRPr>
          </a:p>
          <a:p>
            <a:pPr marL="0" lvl="0" indent="0" algn="just" rtl="0">
              <a:spcBef>
                <a:spcPts val="1200"/>
              </a:spcBef>
              <a:spcAft>
                <a:spcPts val="1200"/>
              </a:spcAft>
              <a:buNone/>
            </a:pPr>
            <a:r>
              <a:rPr lang="en" sz="2000">
                <a:solidFill>
                  <a:schemeClr val="dk1"/>
                </a:solidFill>
                <a:latin typeface="Times New Roman"/>
                <a:ea typeface="Times New Roman"/>
                <a:cs typeface="Times New Roman"/>
                <a:sym typeface="Times New Roman"/>
              </a:rPr>
              <a:t>Όπως απεικονίζεται στο παρακάτω διάγραμμα, τις πηγές των εσόδων αποτελούν κυρίως εργασίες στον δημόσιο και ιδιωτικό τομέα, καθώς επίσης μεγάλο ποσοστό καταλαμβάνει και η άσκηση ελεύθερου επαγγέλματος.</a:t>
            </a:r>
            <a:endParaRPr sz="2000">
              <a:solidFill>
                <a:schemeClr val="dk1"/>
              </a:solidFill>
              <a:latin typeface="Times New Roman"/>
              <a:ea typeface="Times New Roman"/>
              <a:cs typeface="Times New Roman"/>
              <a:sym typeface="Times New Roman"/>
            </a:endParaRPr>
          </a:p>
        </p:txBody>
      </p:sp>
      <p:pic>
        <p:nvPicPr>
          <p:cNvPr id="128" name="Google Shape;128;p22" descr="Forms response chart. Question title: Το οικογενειακό εισόδημα προέρχεται:. Number of responses: 71 responses." title="Το οικογενειακό εισόδημα προέρχεται:"/>
          <p:cNvPicPr preferRelativeResize="0"/>
          <p:nvPr/>
        </p:nvPicPr>
        <p:blipFill rotWithShape="1">
          <a:blip r:embed="rId3">
            <a:alphaModFix/>
          </a:blip>
          <a:srcRect l="622" t="22250" r="2120" b="54094"/>
          <a:stretch/>
        </p:blipFill>
        <p:spPr>
          <a:xfrm>
            <a:off x="125350" y="3201174"/>
            <a:ext cx="8893276" cy="1028700"/>
          </a:xfrm>
          <a:prstGeom prst="rect">
            <a:avLst/>
          </a:prstGeom>
          <a:noFill/>
          <a:ln>
            <a:noFill/>
          </a:ln>
        </p:spPr>
      </p:pic>
      <p:sp>
        <p:nvSpPr>
          <p:cNvPr id="129" name="Google Shape;129;p22"/>
          <p:cNvSpPr txBox="1"/>
          <p:nvPr/>
        </p:nvSpPr>
        <p:spPr>
          <a:xfrm>
            <a:off x="228750" y="3201175"/>
            <a:ext cx="8686500" cy="1831500"/>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None/>
            </a:pPr>
            <a:endParaRPr sz="1700">
              <a:latin typeface="Times New Roman"/>
              <a:ea typeface="Times New Roman"/>
              <a:cs typeface="Times New Roman"/>
              <a:sym typeface="Times New Roman"/>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2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Clr>
                <a:schemeClr val="dk1"/>
              </a:buClr>
              <a:buSzPct val="32781"/>
              <a:buFont typeface="Arial"/>
              <a:buNone/>
            </a:pPr>
            <a:r>
              <a:rPr lang="en" sz="3020" b="1">
                <a:latin typeface="Times New Roman"/>
                <a:ea typeface="Times New Roman"/>
                <a:cs typeface="Times New Roman"/>
                <a:sym typeface="Times New Roman"/>
              </a:rPr>
              <a:t>Π</a:t>
            </a:r>
            <a:r>
              <a:rPr lang="en" sz="3353" b="1">
                <a:latin typeface="Times New Roman"/>
                <a:ea typeface="Times New Roman"/>
                <a:cs typeface="Times New Roman"/>
                <a:sym typeface="Times New Roman"/>
              </a:rPr>
              <a:t>ηγές εισοδήματος και επαγγέλματα (2)</a:t>
            </a:r>
            <a:endParaRPr sz="3133"/>
          </a:p>
        </p:txBody>
      </p:sp>
      <p:sp>
        <p:nvSpPr>
          <p:cNvPr id="135" name="Google Shape;135;p23"/>
          <p:cNvSpPr txBox="1">
            <a:spLocks noGrp="1"/>
          </p:cNvSpPr>
          <p:nvPr>
            <p:ph type="body" idx="1"/>
          </p:nvPr>
        </p:nvSpPr>
        <p:spPr>
          <a:xfrm>
            <a:off x="311700" y="1362650"/>
            <a:ext cx="8520600" cy="3416400"/>
          </a:xfrm>
          <a:prstGeom prst="rect">
            <a:avLst/>
          </a:prstGeom>
        </p:spPr>
        <p:txBody>
          <a:bodyPr spcFirstLastPara="1" wrap="square" lIns="91425" tIns="91425" rIns="91425" bIns="91425" anchor="t" anchorCtr="0">
            <a:normAutofit/>
          </a:bodyPr>
          <a:lstStyle/>
          <a:p>
            <a:pPr marL="0" lvl="0" indent="0" algn="just" rtl="0">
              <a:lnSpc>
                <a:spcPct val="100000"/>
              </a:lnSpc>
              <a:spcBef>
                <a:spcPts val="0"/>
              </a:spcBef>
              <a:spcAft>
                <a:spcPts val="0"/>
              </a:spcAft>
              <a:buClr>
                <a:schemeClr val="dk1"/>
              </a:buClr>
              <a:buSzPts val="1100"/>
              <a:buFont typeface="Arial"/>
              <a:buNone/>
            </a:pPr>
            <a:r>
              <a:rPr lang="en" sz="2000">
                <a:solidFill>
                  <a:schemeClr val="dk1"/>
                </a:solidFill>
                <a:latin typeface="Times New Roman"/>
                <a:ea typeface="Times New Roman"/>
                <a:cs typeface="Times New Roman"/>
                <a:sym typeface="Times New Roman"/>
              </a:rPr>
              <a:t>Το παραπάνω διάγραμμα δικαιολογεί τις προηγούμενες μεταβολές στα έσοδα των νοικοκυριών. Πιο αναλυτικά, τα ποσοστά του ανεπηρρέαστου εισοδήματος ταιριάζουν με αυτά της εργασίας στο δημόσιο τομέα, όπου υπήρχε δυνατότητα εξ αποστάσεως έργου. Επιπλέον, μικρή απόκλιση παρουσιάζουν τα ποσοστά αυτών που παρατήρησαν μείωση στα έσοδά τους και των ελεύθερων επαγγελματιών. Τέλος, αύξηση στο εισόδημά τους είναι πιθανό να είδαν όποιοι εργάζονται στον ιδιωτικό τομέα. Έτσι, εξάγεται το συμπέρασμα ότι η φύση της εργασίας διαδραμάτισε καθοριστικό ρόλο κατά την διάρκεια της καραντίνας.  </a:t>
            </a:r>
            <a:endParaRPr sz="2000">
              <a:solidFill>
                <a:schemeClr val="dk1"/>
              </a:solidFill>
              <a:latin typeface="Times New Roman"/>
              <a:ea typeface="Times New Roman"/>
              <a:cs typeface="Times New Roman"/>
              <a:sym typeface="Times New Roman"/>
            </a:endParaRPr>
          </a:p>
          <a:p>
            <a:pPr marL="0" lvl="0" indent="0" algn="l" rtl="0">
              <a:spcBef>
                <a:spcPts val="0"/>
              </a:spcBef>
              <a:spcAft>
                <a:spcPts val="1200"/>
              </a:spcAft>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 sz="3020" b="1">
                <a:latin typeface="Times New Roman"/>
                <a:ea typeface="Times New Roman"/>
                <a:cs typeface="Times New Roman"/>
                <a:sym typeface="Times New Roman"/>
              </a:rPr>
              <a:t>Κοινωνικές σχέσεις (1)</a:t>
            </a:r>
            <a:endParaRPr sz="3020" b="1">
              <a:latin typeface="Times New Roman"/>
              <a:ea typeface="Times New Roman"/>
              <a:cs typeface="Times New Roman"/>
              <a:sym typeface="Times New Roman"/>
            </a:endParaRPr>
          </a:p>
        </p:txBody>
      </p:sp>
      <p:pic>
        <p:nvPicPr>
          <p:cNvPr id="141" name="Google Shape;141;p24" descr="Forms response chart. Question title: Κατά τη διάρκεια της πανδημίας, είχες συναναστροφές με συνομηλίκους σου;. Number of responses: 71 responses." title="Κατά τη διάρκεια της πανδημίας, είχες συναναστροφές με συνομηλίκους σου;"/>
          <p:cNvPicPr preferRelativeResize="0"/>
          <p:nvPr/>
        </p:nvPicPr>
        <p:blipFill rotWithShape="1">
          <a:blip r:embed="rId3">
            <a:alphaModFix/>
          </a:blip>
          <a:srcRect l="19619" t="28128" r="53646" b="10078"/>
          <a:stretch/>
        </p:blipFill>
        <p:spPr>
          <a:xfrm>
            <a:off x="311700" y="1364938"/>
            <a:ext cx="2057938" cy="2002101"/>
          </a:xfrm>
          <a:prstGeom prst="rect">
            <a:avLst/>
          </a:prstGeom>
          <a:noFill/>
          <a:ln>
            <a:noFill/>
          </a:ln>
        </p:spPr>
      </p:pic>
      <p:pic>
        <p:nvPicPr>
          <p:cNvPr id="142" name="Google Shape;142;p24" descr="Forms response chart. Question title: Κατά τη διάρκεια της πανδημίας, είχες συναναστροφές με συνομηλίκους σου;. Number of responses: 71 responses." title="Κατά τη διάρκεια της πανδημίας, είχες συναναστροφές με συνομηλίκους σου;"/>
          <p:cNvPicPr preferRelativeResize="0"/>
          <p:nvPr/>
        </p:nvPicPr>
        <p:blipFill rotWithShape="1">
          <a:blip r:embed="rId3">
            <a:alphaModFix/>
          </a:blip>
          <a:srcRect l="62228" t="27328" r="22287" b="40481"/>
          <a:stretch/>
        </p:blipFill>
        <p:spPr>
          <a:xfrm>
            <a:off x="2789651" y="1746563"/>
            <a:ext cx="1415849" cy="1238875"/>
          </a:xfrm>
          <a:prstGeom prst="rect">
            <a:avLst/>
          </a:prstGeom>
          <a:noFill/>
          <a:ln>
            <a:noFill/>
          </a:ln>
        </p:spPr>
      </p:pic>
      <p:pic>
        <p:nvPicPr>
          <p:cNvPr id="143" name="Google Shape;143;p24" descr="Forms response chart. Question title: Κατά τη διάρκεια της πανδημίας πόσο  κοντά ένιωσες στην οικογένειά σου;. Number of responses: 71 responses." title="Κατά τη διάρκεια της πανδημίας πόσο  κοντά ένιωσες στην οικογένειά σου;"/>
          <p:cNvPicPr preferRelativeResize="0"/>
          <p:nvPr/>
        </p:nvPicPr>
        <p:blipFill rotWithShape="1">
          <a:blip r:embed="rId4">
            <a:alphaModFix/>
          </a:blip>
          <a:srcRect l="19864" t="29556" r="53399" b="10039"/>
          <a:stretch/>
        </p:blipFill>
        <p:spPr>
          <a:xfrm>
            <a:off x="4526275" y="1364950"/>
            <a:ext cx="2057948" cy="1956897"/>
          </a:xfrm>
          <a:prstGeom prst="rect">
            <a:avLst/>
          </a:prstGeom>
          <a:noFill/>
          <a:ln>
            <a:noFill/>
          </a:ln>
        </p:spPr>
      </p:pic>
      <p:pic>
        <p:nvPicPr>
          <p:cNvPr id="144" name="Google Shape;144;p24" descr="Forms response chart. Question title: Κατά τη διάρκεια της πανδημίας πόσο  κοντά ένιωσες στην οικογένειά σου;. Number of responses: 71 responses." title="Κατά τη διάρκεια της πανδημίας πόσο  κοντά ένιωσες στην οικογένειά σου;"/>
          <p:cNvPicPr preferRelativeResize="0"/>
          <p:nvPr/>
        </p:nvPicPr>
        <p:blipFill rotWithShape="1">
          <a:blip r:embed="rId4">
            <a:alphaModFix/>
          </a:blip>
          <a:srcRect l="61382" t="26182" r="19383" b="43209"/>
          <a:stretch/>
        </p:blipFill>
        <p:spPr>
          <a:xfrm>
            <a:off x="6982700" y="1723963"/>
            <a:ext cx="1849595" cy="1238875"/>
          </a:xfrm>
          <a:prstGeom prst="rect">
            <a:avLst/>
          </a:prstGeom>
          <a:noFill/>
          <a:ln>
            <a:noFill/>
          </a:ln>
        </p:spPr>
      </p:pic>
      <p:sp>
        <p:nvSpPr>
          <p:cNvPr id="145" name="Google Shape;145;p24"/>
          <p:cNvSpPr txBox="1"/>
          <p:nvPr/>
        </p:nvSpPr>
        <p:spPr>
          <a:xfrm>
            <a:off x="1152575" y="3820550"/>
            <a:ext cx="2688000" cy="572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700" i="1">
                <a:latin typeface="Times New Roman"/>
                <a:ea typeface="Times New Roman"/>
                <a:cs typeface="Times New Roman"/>
                <a:sym typeface="Times New Roman"/>
              </a:rPr>
              <a:t>Συναναστροφές με συνομηλίκους</a:t>
            </a:r>
            <a:endParaRPr sz="1700" i="1">
              <a:latin typeface="Times New Roman"/>
              <a:ea typeface="Times New Roman"/>
              <a:cs typeface="Times New Roman"/>
              <a:sym typeface="Times New Roman"/>
            </a:endParaRPr>
          </a:p>
        </p:txBody>
      </p:sp>
      <p:sp>
        <p:nvSpPr>
          <p:cNvPr id="146" name="Google Shape;146;p24"/>
          <p:cNvSpPr txBox="1"/>
          <p:nvPr/>
        </p:nvSpPr>
        <p:spPr>
          <a:xfrm>
            <a:off x="5201025" y="3820550"/>
            <a:ext cx="2145900" cy="652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700" i="1">
                <a:latin typeface="Times New Roman"/>
                <a:ea typeface="Times New Roman"/>
                <a:cs typeface="Times New Roman"/>
                <a:sym typeface="Times New Roman"/>
              </a:rPr>
              <a:t>Εγγύτητα με την οικογένεια </a:t>
            </a:r>
            <a:endParaRPr sz="1700" i="1">
              <a:latin typeface="Times New Roman"/>
              <a:ea typeface="Times New Roman"/>
              <a:cs typeface="Times New Roman"/>
              <a:sym typeface="Times New Roman"/>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990"/>
              <a:buFont typeface="Arial"/>
              <a:buNone/>
            </a:pPr>
            <a:r>
              <a:rPr lang="en" sz="3018" b="1">
                <a:latin typeface="Times New Roman"/>
                <a:ea typeface="Times New Roman"/>
                <a:cs typeface="Times New Roman"/>
                <a:sym typeface="Times New Roman"/>
              </a:rPr>
              <a:t>Κοινωνικές σχέσεις (2)</a:t>
            </a:r>
            <a:endParaRPr sz="2820"/>
          </a:p>
        </p:txBody>
      </p:sp>
      <p:sp>
        <p:nvSpPr>
          <p:cNvPr id="152" name="Google Shape;152;p2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55600" algn="l" rtl="0">
              <a:spcBef>
                <a:spcPts val="0"/>
              </a:spcBef>
              <a:spcAft>
                <a:spcPts val="0"/>
              </a:spcAft>
              <a:buClr>
                <a:schemeClr val="dk1"/>
              </a:buClr>
              <a:buSzPts val="2000"/>
              <a:buFont typeface="Times New Roman"/>
              <a:buChar char="➔"/>
            </a:pPr>
            <a:r>
              <a:rPr lang="en" sz="2000" dirty="0">
                <a:solidFill>
                  <a:schemeClr val="dk1"/>
                </a:solidFill>
                <a:latin typeface="Times New Roman"/>
                <a:ea typeface="Times New Roman"/>
                <a:cs typeface="Times New Roman"/>
                <a:sym typeface="Times New Roman"/>
              </a:rPr>
              <a:t>Όπως φαίνεται στα παραπάνω σχεδιαγράμματα, κατά την διάρκεια της πανδημίας, ένα μεγάλο ποσοστό των ερωτηθέντων (πάνω από 75%) διατήρησε επαφές με ορισμένα κοντινά πρόσωπα τουλάχιστον μερικές φορές (με κύρια μέσα τις ψηφιακές συσκευές). Αντίθετα, σχεδόν το 20% δήλωσε πως η συναναστροφή με συνομηλίκους ήταν σπάνια ή και ανύπαρκτη.</a:t>
            </a:r>
            <a:endParaRPr sz="2000" dirty="0">
              <a:solidFill>
                <a:schemeClr val="dk1"/>
              </a:solidFill>
              <a:latin typeface="Times New Roman"/>
              <a:ea typeface="Times New Roman"/>
              <a:cs typeface="Times New Roman"/>
              <a:sym typeface="Times New Roman"/>
            </a:endParaRPr>
          </a:p>
          <a:p>
            <a:pPr marL="457200" lvl="0" indent="-355600" algn="l" rtl="0">
              <a:spcBef>
                <a:spcPts val="0"/>
              </a:spcBef>
              <a:spcAft>
                <a:spcPts val="0"/>
              </a:spcAft>
              <a:buClr>
                <a:schemeClr val="dk1"/>
              </a:buClr>
              <a:buSzPts val="2000"/>
              <a:buFont typeface="Times New Roman"/>
              <a:buChar char="➔"/>
            </a:pPr>
            <a:r>
              <a:rPr lang="en" sz="2000" dirty="0">
                <a:solidFill>
                  <a:schemeClr val="dk1"/>
                </a:solidFill>
                <a:latin typeface="Times New Roman"/>
                <a:ea typeface="Times New Roman"/>
                <a:cs typeface="Times New Roman"/>
                <a:sym typeface="Times New Roman"/>
              </a:rPr>
              <a:t>Επιπλέον, με βάση το δεύτερο διάγραμμα συμπεραίνουμε πως η καραντίνα και ο εγκλεισμός λειτούργησαν επικουρικά  όσον αφορά τις σχέσεις των μελών της οικογένειας, αφού σχεδόν το 90% υποστήρ</a:t>
            </a:r>
            <a:r>
              <a:rPr lang="el-GR" sz="2000" dirty="0">
                <a:solidFill>
                  <a:schemeClr val="dk1"/>
                </a:solidFill>
                <a:latin typeface="Times New Roman"/>
                <a:ea typeface="Times New Roman"/>
                <a:cs typeface="Times New Roman"/>
                <a:sym typeface="Times New Roman"/>
              </a:rPr>
              <a:t>ι</a:t>
            </a:r>
            <a:r>
              <a:rPr lang="en" sz="2000" dirty="0">
                <a:solidFill>
                  <a:schemeClr val="dk1"/>
                </a:solidFill>
                <a:latin typeface="Times New Roman"/>
                <a:ea typeface="Times New Roman"/>
                <a:cs typeface="Times New Roman"/>
                <a:sym typeface="Times New Roman"/>
              </a:rPr>
              <a:t>ξε πως ένιωσε αρκετά έως πολύ κοντά στα οικογενειακά πρόσωπα.</a:t>
            </a:r>
            <a:endParaRPr sz="2000" dirty="0">
              <a:solidFill>
                <a:schemeClr val="dk1"/>
              </a:solidFill>
              <a:latin typeface="Times New Roman"/>
              <a:ea typeface="Times New Roman"/>
              <a:cs typeface="Times New Roman"/>
              <a:sym typeface="Times New Roman"/>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 sz="3020" b="1">
                <a:latin typeface="Times New Roman"/>
                <a:ea typeface="Times New Roman"/>
                <a:cs typeface="Times New Roman"/>
                <a:sym typeface="Times New Roman"/>
              </a:rPr>
              <a:t>Επιπτώσεις στην εργασία</a:t>
            </a:r>
            <a:endParaRPr sz="3020" b="1">
              <a:latin typeface="Times New Roman"/>
              <a:ea typeface="Times New Roman"/>
              <a:cs typeface="Times New Roman"/>
              <a:sym typeface="Times New Roman"/>
            </a:endParaRPr>
          </a:p>
        </p:txBody>
      </p:sp>
      <p:sp>
        <p:nvSpPr>
          <p:cNvPr id="158" name="Google Shape;158;p26"/>
          <p:cNvSpPr txBox="1">
            <a:spLocks noGrp="1"/>
          </p:cNvSpPr>
          <p:nvPr>
            <p:ph type="body" idx="1"/>
          </p:nvPr>
        </p:nvSpPr>
        <p:spPr>
          <a:xfrm>
            <a:off x="180600" y="3588275"/>
            <a:ext cx="8782800" cy="1415700"/>
          </a:xfrm>
          <a:prstGeom prst="rect">
            <a:avLst/>
          </a:prstGeom>
        </p:spPr>
        <p:txBody>
          <a:bodyPr spcFirstLastPara="1" wrap="square" lIns="91425" tIns="91425" rIns="91425" bIns="91425" anchor="t" anchorCtr="0">
            <a:noAutofit/>
          </a:bodyPr>
          <a:lstStyle/>
          <a:p>
            <a:pPr marL="0" lvl="0" indent="0" algn="just" rtl="0">
              <a:lnSpc>
                <a:spcPct val="95000"/>
              </a:lnSpc>
              <a:spcBef>
                <a:spcPts val="0"/>
              </a:spcBef>
              <a:spcAft>
                <a:spcPts val="1200"/>
              </a:spcAft>
              <a:buSzPts val="1018"/>
              <a:buNone/>
            </a:pPr>
            <a:r>
              <a:rPr lang="en">
                <a:solidFill>
                  <a:schemeClr val="dk1"/>
                </a:solidFill>
                <a:latin typeface="Times New Roman"/>
                <a:ea typeface="Times New Roman"/>
                <a:cs typeface="Times New Roman"/>
                <a:sym typeface="Times New Roman"/>
              </a:rPr>
              <a:t>Τα ποσοστά του παραπάνω διαγράμματος ταυτίζονται με αυτά των επαγγελμάτων των γονέων των ερωτηθέντων. Αναλυτικότερα, το 39,4% αντιστοιχεί με το ποσοστό ελεύθερων επαγγελματιών, ενώ το 59,2% έρχεται πολύ κοντά στον αριθμό των ιδιωτικών υπαλλήλων. Η εν λόγω ομοιότητα στα ποσοστά υποδεικνύει ότι το αν ή κατά πόσο άλλαξε ο τρόπος εργασίας εξαρτάται άμεσα από την φύση της.</a:t>
            </a:r>
            <a:endParaRPr>
              <a:solidFill>
                <a:schemeClr val="dk1"/>
              </a:solidFill>
              <a:latin typeface="Times New Roman"/>
              <a:ea typeface="Times New Roman"/>
              <a:cs typeface="Times New Roman"/>
              <a:sym typeface="Times New Roman"/>
            </a:endParaRPr>
          </a:p>
        </p:txBody>
      </p:sp>
      <p:pic>
        <p:nvPicPr>
          <p:cNvPr id="159" name="Google Shape;159;p26" descr="Forms response chart. Question title: Η πανδημία. Number of responses: 71 responses." title="Η πανδημία"/>
          <p:cNvPicPr preferRelativeResize="0"/>
          <p:nvPr/>
        </p:nvPicPr>
        <p:blipFill rotWithShape="1">
          <a:blip r:embed="rId3">
            <a:alphaModFix/>
          </a:blip>
          <a:srcRect l="20344" t="26693" r="5134" b="11229"/>
          <a:stretch/>
        </p:blipFill>
        <p:spPr>
          <a:xfrm>
            <a:off x="1165113" y="1108437"/>
            <a:ext cx="6813773" cy="2389126"/>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2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 sz="3020" b="1">
                <a:latin typeface="Times New Roman"/>
                <a:ea typeface="Times New Roman"/>
                <a:cs typeface="Times New Roman"/>
                <a:sym typeface="Times New Roman"/>
              </a:rPr>
              <a:t>Τηλεκπαίδευση</a:t>
            </a:r>
            <a:endParaRPr sz="3020" b="1">
              <a:latin typeface="Times New Roman"/>
              <a:ea typeface="Times New Roman"/>
              <a:cs typeface="Times New Roman"/>
              <a:sym typeface="Times New Roman"/>
            </a:endParaRPr>
          </a:p>
        </p:txBody>
      </p:sp>
      <p:sp>
        <p:nvSpPr>
          <p:cNvPr id="165" name="Google Shape;165;p27"/>
          <p:cNvSpPr txBox="1">
            <a:spLocks noGrp="1"/>
          </p:cNvSpPr>
          <p:nvPr>
            <p:ph type="body" idx="1"/>
          </p:nvPr>
        </p:nvSpPr>
        <p:spPr>
          <a:xfrm>
            <a:off x="311700" y="1351600"/>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sz="2000">
                <a:solidFill>
                  <a:schemeClr val="dk1"/>
                </a:solidFill>
                <a:latin typeface="Times New Roman"/>
                <a:ea typeface="Times New Roman"/>
                <a:cs typeface="Times New Roman"/>
                <a:sym typeface="Times New Roman"/>
              </a:rPr>
              <a:t>Σύμφωνα με τα ευρήματα της έρευνας, το 50% των υποκειμένων υποστηρίζει πως η καραντίνα και η τηλεκπαίδευση είχαν τόσο θετικά όσο και αρνητικά αποτελέσματα στην σχολική τους επίδοση, το 20% παρατήρησε βελτίωση ενώ το 15% μείωση στην συνολική απόδοση. Παρόμοια, το 50% παρατήρησε αρνητικές επιπτώσεις και στις εξωσχολικές δραστηριότητες. Τέλος, άξιο αναφοράς είναι το γεγονός πως 80% των ερωτηθέντων είχαν πάντοτε πρόσβαση στην εξ αποστάσεως εκπαίδευση, ποσοστό που ταυτίζεται απόλυτα με τον αριθμό των παιδιών που είχαν internet.</a:t>
            </a:r>
            <a:endParaRPr sz="2000">
              <a:solidFill>
                <a:schemeClr val="dk1"/>
              </a:solidFill>
              <a:latin typeface="Times New Roman"/>
              <a:ea typeface="Times New Roman"/>
              <a:cs typeface="Times New Roman"/>
              <a:sym typeface="Times New Roman"/>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28"/>
          <p:cNvSpPr txBox="1">
            <a:spLocks noGrp="1"/>
          </p:cNvSpPr>
          <p:nvPr>
            <p:ph type="title"/>
          </p:nvPr>
        </p:nvSpPr>
        <p:spPr>
          <a:xfrm>
            <a:off x="46450" y="445025"/>
            <a:ext cx="90978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 sz="2920" b="1">
                <a:latin typeface="Times New Roman"/>
                <a:ea typeface="Times New Roman"/>
                <a:cs typeface="Times New Roman"/>
                <a:sym typeface="Times New Roman"/>
              </a:rPr>
              <a:t>Τηλεκπαίδευση σε σχέση με </a:t>
            </a:r>
            <a:endParaRPr sz="2920" b="1">
              <a:latin typeface="Times New Roman"/>
              <a:ea typeface="Times New Roman"/>
              <a:cs typeface="Times New Roman"/>
              <a:sym typeface="Times New Roman"/>
            </a:endParaRPr>
          </a:p>
          <a:p>
            <a:pPr marL="0" lvl="0" indent="0" algn="ctr" rtl="0">
              <a:spcBef>
                <a:spcPts val="0"/>
              </a:spcBef>
              <a:spcAft>
                <a:spcPts val="0"/>
              </a:spcAft>
              <a:buSzPts val="990"/>
              <a:buNone/>
            </a:pPr>
            <a:r>
              <a:rPr lang="en" sz="2920" b="1">
                <a:latin typeface="Times New Roman"/>
                <a:ea typeface="Times New Roman"/>
                <a:cs typeface="Times New Roman"/>
                <a:sym typeface="Times New Roman"/>
              </a:rPr>
              <a:t>την μετωπική διδασκαλία</a:t>
            </a:r>
            <a:endParaRPr sz="2920" b="1">
              <a:latin typeface="Times New Roman"/>
              <a:ea typeface="Times New Roman"/>
              <a:cs typeface="Times New Roman"/>
              <a:sym typeface="Times New Roman"/>
            </a:endParaRPr>
          </a:p>
        </p:txBody>
      </p:sp>
      <p:pic>
        <p:nvPicPr>
          <p:cNvPr id="171" name="Google Shape;171;p28" descr="Forms response chart. Question title: Η εξ αποστάσεως εκπαίδευση σε σχέση με την διδασκαλία στην τάξη &#10;. Number of responses: 71 responses." title="Η εξ αποστάσεως εκπαίδευση σε σχέση με την διδασκαλία στην τάξη &#10;"/>
          <p:cNvPicPr preferRelativeResize="0"/>
          <p:nvPr/>
        </p:nvPicPr>
        <p:blipFill rotWithShape="1">
          <a:blip r:embed="rId3">
            <a:alphaModFix/>
          </a:blip>
          <a:srcRect l="508" t="20979" r="7070" b="38324"/>
          <a:stretch/>
        </p:blipFill>
        <p:spPr>
          <a:xfrm>
            <a:off x="369925" y="1763137"/>
            <a:ext cx="8450826" cy="1769826"/>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2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 sz="3020" b="1">
                <a:latin typeface="Times New Roman"/>
                <a:ea typeface="Times New Roman"/>
                <a:cs typeface="Times New Roman"/>
                <a:sym typeface="Times New Roman"/>
              </a:rPr>
              <a:t>Επιπτώσεις στην υγεία</a:t>
            </a:r>
            <a:endParaRPr sz="3020" b="1">
              <a:latin typeface="Times New Roman"/>
              <a:ea typeface="Times New Roman"/>
              <a:cs typeface="Times New Roman"/>
              <a:sym typeface="Times New Roman"/>
            </a:endParaRPr>
          </a:p>
        </p:txBody>
      </p:sp>
      <p:sp>
        <p:nvSpPr>
          <p:cNvPr id="177" name="Google Shape;177;p2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just" rtl="0">
              <a:spcBef>
                <a:spcPts val="0"/>
              </a:spcBef>
              <a:spcAft>
                <a:spcPts val="1200"/>
              </a:spcAft>
              <a:buNone/>
            </a:pPr>
            <a:r>
              <a:rPr lang="en" sz="2000">
                <a:solidFill>
                  <a:schemeClr val="dk1"/>
                </a:solidFill>
                <a:latin typeface="Times New Roman"/>
                <a:ea typeface="Times New Roman"/>
                <a:cs typeface="Times New Roman"/>
                <a:sym typeface="Times New Roman"/>
              </a:rPr>
              <a:t>Πάνω από το 80% των ερωτηθέντων υποστήριξαν πως έχουν νοσήσει τουλάχιστον μία φορά. Από αυτούς, υποκείμενα νοσήματα εντοπίζονται μόνο στο 3%. Επιπλέον, συμπτώματα ‘long-covid’ εμφάνισε μόνο το 11% και εμβολιασμένο είναι το 80%, από το οποίο το 40% είχε παρενέργειες.</a:t>
            </a:r>
            <a:endParaRPr sz="2000">
              <a:solidFill>
                <a:schemeClr val="dk1"/>
              </a:solidFill>
              <a:latin typeface="Times New Roman"/>
              <a:ea typeface="Times New Roman"/>
              <a:cs typeface="Times New Roman"/>
              <a:sym typeface="Times New Roman"/>
            </a:endParaRPr>
          </a:p>
        </p:txBody>
      </p:sp>
      <p:pic>
        <p:nvPicPr>
          <p:cNvPr id="178" name="Google Shape;178;p29" descr="Forms response chart. Question title: Έχεις εμβολιαστεί;. Number of responses: 71 responses." title="Έχεις εμβολιαστεί;"/>
          <p:cNvPicPr preferRelativeResize="0"/>
          <p:nvPr/>
        </p:nvPicPr>
        <p:blipFill rotWithShape="1">
          <a:blip r:embed="rId3">
            <a:alphaModFix/>
          </a:blip>
          <a:srcRect l="20224" t="28126" r="53282" b="9216"/>
          <a:stretch/>
        </p:blipFill>
        <p:spPr>
          <a:xfrm>
            <a:off x="1208325" y="2879400"/>
            <a:ext cx="1697224" cy="1689475"/>
          </a:xfrm>
          <a:prstGeom prst="rect">
            <a:avLst/>
          </a:prstGeom>
          <a:noFill/>
          <a:ln>
            <a:noFill/>
          </a:ln>
        </p:spPr>
      </p:pic>
      <p:pic>
        <p:nvPicPr>
          <p:cNvPr id="179" name="Google Shape;179;p29" descr="Forms response chart. Question title: Έχεις εμβολιαστεί;. Number of responses: 71 responses." title="Έχεις εμβολιαστεί;"/>
          <p:cNvPicPr preferRelativeResize="0"/>
          <p:nvPr/>
        </p:nvPicPr>
        <p:blipFill rotWithShape="1">
          <a:blip r:embed="rId3">
            <a:alphaModFix/>
          </a:blip>
          <a:srcRect l="61382" t="24456" r="28577" b="53959"/>
          <a:stretch/>
        </p:blipFill>
        <p:spPr>
          <a:xfrm>
            <a:off x="3375901" y="3308789"/>
            <a:ext cx="918077" cy="830701"/>
          </a:xfrm>
          <a:prstGeom prst="rect">
            <a:avLst/>
          </a:prstGeom>
          <a:noFill/>
          <a:ln>
            <a:noFill/>
          </a:ln>
        </p:spPr>
      </p:pic>
      <p:pic>
        <p:nvPicPr>
          <p:cNvPr id="180" name="Google Shape;180;p29" descr="Forms response chart. Question title: Είχες συμπτώματα  εξ αιτίας του εμβολίου;. Number of responses: 71 responses." title="Είχες συμπτώματα  εξ αιτίας του εμβολίου;"/>
          <p:cNvPicPr preferRelativeResize="0"/>
          <p:nvPr/>
        </p:nvPicPr>
        <p:blipFill rotWithShape="1">
          <a:blip r:embed="rId4">
            <a:alphaModFix/>
          </a:blip>
          <a:srcRect l="19015" t="27844" r="53040" b="9498"/>
          <a:stretch/>
        </p:blipFill>
        <p:spPr>
          <a:xfrm>
            <a:off x="5051922" y="2879403"/>
            <a:ext cx="1790208" cy="1689475"/>
          </a:xfrm>
          <a:prstGeom prst="rect">
            <a:avLst/>
          </a:prstGeom>
          <a:noFill/>
          <a:ln>
            <a:noFill/>
          </a:ln>
        </p:spPr>
      </p:pic>
      <p:pic>
        <p:nvPicPr>
          <p:cNvPr id="181" name="Google Shape;181;p29" descr="Forms response chart. Question title: Είχες συμπτώματα  εξ αιτίας του εμβολίου;. Number of responses: 71 responses." title="Είχες συμπτώματα  εξ αιτίας του εμβολίου;"/>
          <p:cNvPicPr preferRelativeResize="0"/>
          <p:nvPr/>
        </p:nvPicPr>
        <p:blipFill rotWithShape="1">
          <a:blip r:embed="rId4">
            <a:alphaModFix/>
          </a:blip>
          <a:srcRect l="61865" t="25606" r="29424" b="55999"/>
          <a:stretch/>
        </p:blipFill>
        <p:spPr>
          <a:xfrm>
            <a:off x="7700876" y="3370176"/>
            <a:ext cx="796401" cy="707924"/>
          </a:xfrm>
          <a:prstGeom prst="rect">
            <a:avLst/>
          </a:prstGeom>
          <a:noFill/>
          <a:ln>
            <a:noFill/>
          </a:ln>
        </p:spPr>
      </p:pic>
      <p:sp>
        <p:nvSpPr>
          <p:cNvPr id="182" name="Google Shape;182;p29"/>
          <p:cNvSpPr txBox="1"/>
          <p:nvPr/>
        </p:nvSpPr>
        <p:spPr>
          <a:xfrm>
            <a:off x="1141525" y="4616975"/>
            <a:ext cx="2057400" cy="446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700" i="1">
                <a:latin typeface="Times New Roman"/>
                <a:ea typeface="Times New Roman"/>
                <a:cs typeface="Times New Roman"/>
                <a:sym typeface="Times New Roman"/>
              </a:rPr>
              <a:t>Εμβολιασμός</a:t>
            </a:r>
            <a:endParaRPr sz="1700" i="1">
              <a:latin typeface="Times New Roman"/>
              <a:ea typeface="Times New Roman"/>
              <a:cs typeface="Times New Roman"/>
              <a:sym typeface="Times New Roman"/>
            </a:endParaRPr>
          </a:p>
        </p:txBody>
      </p:sp>
      <p:sp>
        <p:nvSpPr>
          <p:cNvPr id="183" name="Google Shape;183;p29"/>
          <p:cNvSpPr txBox="1"/>
          <p:nvPr/>
        </p:nvSpPr>
        <p:spPr>
          <a:xfrm>
            <a:off x="5366925" y="4486175"/>
            <a:ext cx="2566200" cy="708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700" i="1">
                <a:latin typeface="Times New Roman"/>
                <a:ea typeface="Times New Roman"/>
                <a:cs typeface="Times New Roman"/>
                <a:sym typeface="Times New Roman"/>
              </a:rPr>
              <a:t>Συμπτώματα εξαιτίας του εμβολίου</a:t>
            </a:r>
            <a:endParaRPr sz="1700" i="1">
              <a:latin typeface="Times New Roman"/>
              <a:ea typeface="Times New Roman"/>
              <a:cs typeface="Times New Roman"/>
              <a:sym typeface="Times New Roman"/>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3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 sz="3020" b="1">
                <a:latin typeface="Times New Roman"/>
                <a:ea typeface="Times New Roman"/>
                <a:cs typeface="Times New Roman"/>
                <a:sym typeface="Times New Roman"/>
              </a:rPr>
              <a:t>Αξιολόγηση στάσεων-απόψεων</a:t>
            </a:r>
            <a:endParaRPr sz="3020" b="1">
              <a:latin typeface="Times New Roman"/>
              <a:ea typeface="Times New Roman"/>
              <a:cs typeface="Times New Roman"/>
              <a:sym typeface="Times New Roman"/>
            </a:endParaRPr>
          </a:p>
        </p:txBody>
      </p:sp>
      <p:sp>
        <p:nvSpPr>
          <p:cNvPr id="189" name="Google Shape;189;p30"/>
          <p:cNvSpPr txBox="1">
            <a:spLocks noGrp="1"/>
          </p:cNvSpPr>
          <p:nvPr>
            <p:ph type="body" idx="1"/>
          </p:nvPr>
        </p:nvSpPr>
        <p:spPr>
          <a:xfrm>
            <a:off x="311700" y="2825050"/>
            <a:ext cx="8520600" cy="1968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000">
                <a:solidFill>
                  <a:schemeClr val="dk1"/>
                </a:solidFill>
                <a:latin typeface="Times New Roman"/>
                <a:ea typeface="Times New Roman"/>
                <a:cs typeface="Times New Roman"/>
                <a:sym typeface="Times New Roman"/>
              </a:rPr>
              <a:t>Οι απαντήσεις των υποκειμένων σχετικά με την προέλευση του ιού εντάσσονται σε δύο μεγάλες κατηγορίες : </a:t>
            </a:r>
            <a:endParaRPr sz="2000">
              <a:solidFill>
                <a:schemeClr val="dk1"/>
              </a:solidFill>
              <a:latin typeface="Times New Roman"/>
              <a:ea typeface="Times New Roman"/>
              <a:cs typeface="Times New Roman"/>
              <a:sym typeface="Times New Roman"/>
            </a:endParaRPr>
          </a:p>
          <a:p>
            <a:pPr marL="457200" lvl="0" indent="-355600" algn="l" rtl="0">
              <a:spcBef>
                <a:spcPts val="1200"/>
              </a:spcBef>
              <a:spcAft>
                <a:spcPts val="0"/>
              </a:spcAft>
              <a:buClr>
                <a:schemeClr val="dk1"/>
              </a:buClr>
              <a:buSzPts val="2000"/>
              <a:buFont typeface="Times New Roman"/>
              <a:buChar char="●"/>
            </a:pPr>
            <a:r>
              <a:rPr lang="en" sz="2000">
                <a:solidFill>
                  <a:schemeClr val="dk1"/>
                </a:solidFill>
                <a:latin typeface="Times New Roman"/>
                <a:ea typeface="Times New Roman"/>
                <a:cs typeface="Times New Roman"/>
                <a:sym typeface="Times New Roman"/>
              </a:rPr>
              <a:t>Τους υποστηρικτές της άποψης ότι ο ιός είναι δημιούργημα του ανθρώπου</a:t>
            </a:r>
            <a:endParaRPr sz="2000">
              <a:solidFill>
                <a:schemeClr val="dk1"/>
              </a:solidFill>
              <a:latin typeface="Times New Roman"/>
              <a:ea typeface="Times New Roman"/>
              <a:cs typeface="Times New Roman"/>
              <a:sym typeface="Times New Roman"/>
            </a:endParaRPr>
          </a:p>
          <a:p>
            <a:pPr marL="457200" lvl="0" indent="-355600" algn="l" rtl="0">
              <a:spcBef>
                <a:spcPts val="0"/>
              </a:spcBef>
              <a:spcAft>
                <a:spcPts val="0"/>
              </a:spcAft>
              <a:buClr>
                <a:schemeClr val="dk1"/>
              </a:buClr>
              <a:buSzPts val="2000"/>
              <a:buFont typeface="Times New Roman"/>
              <a:buChar char="●"/>
            </a:pPr>
            <a:r>
              <a:rPr lang="en" sz="2000">
                <a:solidFill>
                  <a:schemeClr val="dk1"/>
                </a:solidFill>
                <a:latin typeface="Times New Roman"/>
                <a:ea typeface="Times New Roman"/>
                <a:cs typeface="Times New Roman"/>
                <a:sym typeface="Times New Roman"/>
              </a:rPr>
              <a:t>Τους υποστηρικτές της άποψης ότι ο ιός είναι δημιούργημα της φύσης</a:t>
            </a:r>
            <a:endParaRPr sz="2000">
              <a:solidFill>
                <a:schemeClr val="dk1"/>
              </a:solidFill>
              <a:latin typeface="Times New Roman"/>
              <a:ea typeface="Times New Roman"/>
              <a:cs typeface="Times New Roman"/>
              <a:sym typeface="Times New Roman"/>
            </a:endParaRPr>
          </a:p>
        </p:txBody>
      </p:sp>
      <p:pic>
        <p:nvPicPr>
          <p:cNvPr id="190" name="Google Shape;190;p30" descr="Forms response chart. Question title: Σε σχέση με την προέλευση της πανδημίας covid 19. Number of responses: 71 responses." title="Σε σχέση με την προέλευση της πανδημίας covid 19"/>
          <p:cNvPicPr preferRelativeResize="0"/>
          <p:nvPr/>
        </p:nvPicPr>
        <p:blipFill rotWithShape="1">
          <a:blip r:embed="rId3">
            <a:alphaModFix/>
          </a:blip>
          <a:srcRect l="19742" t="27839" r="53523" b="9797"/>
          <a:stretch/>
        </p:blipFill>
        <p:spPr>
          <a:xfrm>
            <a:off x="1628200" y="1117663"/>
            <a:ext cx="1637074" cy="1607449"/>
          </a:xfrm>
          <a:prstGeom prst="rect">
            <a:avLst/>
          </a:prstGeom>
          <a:noFill/>
          <a:ln>
            <a:noFill/>
          </a:ln>
        </p:spPr>
      </p:pic>
      <p:pic>
        <p:nvPicPr>
          <p:cNvPr id="191" name="Google Shape;191;p30" descr="Forms response chart. Question title: Σε σχέση με την προέλευση της πανδημίας covid 19. Number of responses: 71 responses." title="Σε σχέση με την προέλευση της πανδημίας covid 19"/>
          <p:cNvPicPr preferRelativeResize="0"/>
          <p:nvPr/>
        </p:nvPicPr>
        <p:blipFill rotWithShape="1">
          <a:blip r:embed="rId3">
            <a:alphaModFix/>
          </a:blip>
          <a:srcRect l="62226" t="28192" r="5077" b="47378"/>
          <a:stretch/>
        </p:blipFill>
        <p:spPr>
          <a:xfrm>
            <a:off x="4572000" y="1351738"/>
            <a:ext cx="2989727" cy="940201"/>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3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 sz="3020" b="1">
                <a:latin typeface="Times New Roman"/>
                <a:ea typeface="Times New Roman"/>
                <a:cs typeface="Times New Roman"/>
                <a:sym typeface="Times New Roman"/>
              </a:rPr>
              <a:t>Εμβόλιο</a:t>
            </a:r>
            <a:endParaRPr sz="3020" b="1">
              <a:latin typeface="Times New Roman"/>
              <a:ea typeface="Times New Roman"/>
              <a:cs typeface="Times New Roman"/>
              <a:sym typeface="Times New Roman"/>
            </a:endParaRPr>
          </a:p>
        </p:txBody>
      </p:sp>
      <p:sp>
        <p:nvSpPr>
          <p:cNvPr id="197" name="Google Shape;197;p31"/>
          <p:cNvSpPr txBox="1">
            <a:spLocks noGrp="1"/>
          </p:cNvSpPr>
          <p:nvPr>
            <p:ph type="body" idx="1"/>
          </p:nvPr>
        </p:nvSpPr>
        <p:spPr>
          <a:xfrm>
            <a:off x="311700" y="3079475"/>
            <a:ext cx="8520600" cy="1836300"/>
          </a:xfrm>
          <a:prstGeom prst="rect">
            <a:avLst/>
          </a:prstGeom>
        </p:spPr>
        <p:txBody>
          <a:bodyPr spcFirstLastPara="1" wrap="square" lIns="91425" tIns="91425" rIns="91425" bIns="91425" anchor="t" anchorCtr="0">
            <a:normAutofit/>
          </a:bodyPr>
          <a:lstStyle/>
          <a:p>
            <a:pPr marL="0" lvl="0" indent="0" algn="just" rtl="0">
              <a:spcBef>
                <a:spcPts val="0"/>
              </a:spcBef>
              <a:spcAft>
                <a:spcPts val="1200"/>
              </a:spcAft>
              <a:buNone/>
            </a:pPr>
            <a:r>
              <a:rPr lang="en" sz="2000">
                <a:solidFill>
                  <a:schemeClr val="dk1"/>
                </a:solidFill>
                <a:latin typeface="Times New Roman"/>
                <a:ea typeface="Times New Roman"/>
                <a:cs typeface="Times New Roman"/>
                <a:sym typeface="Times New Roman"/>
              </a:rPr>
              <a:t>Η πλειονότητα των μαθητών (73%) είναι της άποψης ότι το εμβόλιο είναι ασφαλές και προστατεύει από την νόσο, 12% θεωρεί τον εμβολιασμό μη απαραίτητο και ανεπαρκή, ενώ το 4% πιστεύει πως το εμβόλιο αποτελεί κίνδυνο για την ανθρώπινη υγεία.</a:t>
            </a:r>
            <a:endParaRPr sz="2000">
              <a:solidFill>
                <a:schemeClr val="dk1"/>
              </a:solidFill>
              <a:latin typeface="Times New Roman"/>
              <a:ea typeface="Times New Roman"/>
              <a:cs typeface="Times New Roman"/>
              <a:sym typeface="Times New Roman"/>
            </a:endParaRPr>
          </a:p>
        </p:txBody>
      </p:sp>
      <p:pic>
        <p:nvPicPr>
          <p:cNvPr id="198" name="Google Shape;198;p31" descr="Forms response chart. Question title: Σε σχέση με το εμβόλιο κατά του ιού covid 19. Number of responses: 71 responses." title="Σε σχέση με το εμβόλιο κατά του ιού covid 19"/>
          <p:cNvPicPr preferRelativeResize="0"/>
          <p:nvPr/>
        </p:nvPicPr>
        <p:blipFill rotWithShape="1">
          <a:blip r:embed="rId3">
            <a:alphaModFix/>
          </a:blip>
          <a:srcRect l="19864" t="28128" r="54128" b="10078"/>
          <a:stretch/>
        </p:blipFill>
        <p:spPr>
          <a:xfrm>
            <a:off x="1672475" y="1176913"/>
            <a:ext cx="1836175" cy="1836200"/>
          </a:xfrm>
          <a:prstGeom prst="rect">
            <a:avLst/>
          </a:prstGeom>
          <a:noFill/>
          <a:ln>
            <a:noFill/>
          </a:ln>
        </p:spPr>
      </p:pic>
      <p:pic>
        <p:nvPicPr>
          <p:cNvPr id="199" name="Google Shape;199;p31" descr="Forms response chart. Question title: Σε σχέση με το εμβόλιο κατά του ιού covid 19. Number of responses: 71 responses." title="Σε σχέση με το εμβόλιο κατά του ιού covid 19"/>
          <p:cNvPicPr preferRelativeResize="0"/>
          <p:nvPr/>
        </p:nvPicPr>
        <p:blipFill rotWithShape="1">
          <a:blip r:embed="rId3">
            <a:alphaModFix/>
          </a:blip>
          <a:srcRect l="62227" t="28479" r="3901" b="51976"/>
          <a:stretch/>
        </p:blipFill>
        <p:spPr>
          <a:xfrm>
            <a:off x="4692200" y="1718913"/>
            <a:ext cx="3097149" cy="7521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 sz="3020" b="1">
                <a:latin typeface="Times New Roman"/>
                <a:ea typeface="Times New Roman"/>
                <a:cs typeface="Times New Roman"/>
                <a:sym typeface="Times New Roman"/>
              </a:rPr>
              <a:t>Περιεχόμενα</a:t>
            </a:r>
            <a:endParaRPr sz="3020" b="1">
              <a:latin typeface="Times New Roman"/>
              <a:ea typeface="Times New Roman"/>
              <a:cs typeface="Times New Roman"/>
              <a:sym typeface="Times New Roman"/>
            </a:endParaRPr>
          </a:p>
        </p:txBody>
      </p:sp>
      <p:sp>
        <p:nvSpPr>
          <p:cNvPr id="63" name="Google Shape;63;p14"/>
          <p:cNvSpPr txBox="1">
            <a:spLocks noGrp="1"/>
          </p:cNvSpPr>
          <p:nvPr>
            <p:ph type="body" idx="1"/>
          </p:nvPr>
        </p:nvSpPr>
        <p:spPr>
          <a:xfrm>
            <a:off x="311700" y="1152475"/>
            <a:ext cx="4092900" cy="3416400"/>
          </a:xfrm>
          <a:prstGeom prst="rect">
            <a:avLst/>
          </a:prstGeom>
        </p:spPr>
        <p:txBody>
          <a:bodyPr spcFirstLastPara="1" wrap="square" lIns="91425" tIns="91425" rIns="91425" bIns="91425" anchor="t" anchorCtr="0">
            <a:noAutofit/>
          </a:bodyPr>
          <a:lstStyle/>
          <a:p>
            <a:pPr marL="457200" lvl="0" indent="-355600" algn="l" rtl="0">
              <a:spcBef>
                <a:spcPts val="0"/>
              </a:spcBef>
              <a:spcAft>
                <a:spcPts val="0"/>
              </a:spcAft>
              <a:buClr>
                <a:schemeClr val="dk1"/>
              </a:buClr>
              <a:buSzPts val="2000"/>
              <a:buFont typeface="Times New Roman"/>
              <a:buChar char="●"/>
            </a:pPr>
            <a:r>
              <a:rPr lang="en" sz="2000">
                <a:solidFill>
                  <a:schemeClr val="dk1"/>
                </a:solidFill>
                <a:latin typeface="Times New Roman"/>
                <a:ea typeface="Times New Roman"/>
                <a:cs typeface="Times New Roman"/>
                <a:sym typeface="Times New Roman"/>
              </a:rPr>
              <a:t>Εισαγωγή </a:t>
            </a:r>
            <a:endParaRPr sz="2000">
              <a:solidFill>
                <a:schemeClr val="dk1"/>
              </a:solidFill>
              <a:latin typeface="Times New Roman"/>
              <a:ea typeface="Times New Roman"/>
              <a:cs typeface="Times New Roman"/>
              <a:sym typeface="Times New Roman"/>
            </a:endParaRPr>
          </a:p>
          <a:p>
            <a:pPr marL="457200" lvl="0" indent="-355600" algn="l" rtl="0">
              <a:spcBef>
                <a:spcPts val="0"/>
              </a:spcBef>
              <a:spcAft>
                <a:spcPts val="0"/>
              </a:spcAft>
              <a:buClr>
                <a:schemeClr val="dk1"/>
              </a:buClr>
              <a:buSzPts val="2000"/>
              <a:buFont typeface="Times New Roman"/>
              <a:buChar char="●"/>
            </a:pPr>
            <a:r>
              <a:rPr lang="en" sz="2000">
                <a:solidFill>
                  <a:schemeClr val="dk1"/>
                </a:solidFill>
                <a:latin typeface="Times New Roman"/>
                <a:ea typeface="Times New Roman"/>
                <a:cs typeface="Times New Roman"/>
                <a:sym typeface="Times New Roman"/>
              </a:rPr>
              <a:t>Γενική εικόνα </a:t>
            </a:r>
            <a:endParaRPr sz="2000">
              <a:solidFill>
                <a:schemeClr val="dk1"/>
              </a:solidFill>
              <a:latin typeface="Times New Roman"/>
              <a:ea typeface="Times New Roman"/>
              <a:cs typeface="Times New Roman"/>
              <a:sym typeface="Times New Roman"/>
            </a:endParaRPr>
          </a:p>
          <a:p>
            <a:pPr marL="457200" lvl="0" indent="-355600" algn="l" rtl="0">
              <a:spcBef>
                <a:spcPts val="0"/>
              </a:spcBef>
              <a:spcAft>
                <a:spcPts val="0"/>
              </a:spcAft>
              <a:buClr>
                <a:schemeClr val="dk1"/>
              </a:buClr>
              <a:buSzPts val="2000"/>
              <a:buFont typeface="Times New Roman"/>
              <a:buChar char="●"/>
            </a:pPr>
            <a:r>
              <a:rPr lang="en" sz="2000">
                <a:solidFill>
                  <a:schemeClr val="dk1"/>
                </a:solidFill>
                <a:latin typeface="Times New Roman"/>
                <a:ea typeface="Times New Roman"/>
                <a:cs typeface="Times New Roman"/>
                <a:sym typeface="Times New Roman"/>
              </a:rPr>
              <a:t>Κατοικία </a:t>
            </a:r>
            <a:endParaRPr sz="2000">
              <a:solidFill>
                <a:schemeClr val="dk1"/>
              </a:solidFill>
              <a:latin typeface="Times New Roman"/>
              <a:ea typeface="Times New Roman"/>
              <a:cs typeface="Times New Roman"/>
              <a:sym typeface="Times New Roman"/>
            </a:endParaRPr>
          </a:p>
          <a:p>
            <a:pPr marL="457200" lvl="0" indent="-355600" algn="l" rtl="0">
              <a:spcBef>
                <a:spcPts val="0"/>
              </a:spcBef>
              <a:spcAft>
                <a:spcPts val="0"/>
              </a:spcAft>
              <a:buClr>
                <a:schemeClr val="dk1"/>
              </a:buClr>
              <a:buSzPts val="2000"/>
              <a:buFont typeface="Times New Roman"/>
              <a:buChar char="●"/>
            </a:pPr>
            <a:r>
              <a:rPr lang="en" sz="2000">
                <a:solidFill>
                  <a:schemeClr val="dk1"/>
                </a:solidFill>
                <a:latin typeface="Times New Roman"/>
                <a:ea typeface="Times New Roman"/>
                <a:cs typeface="Times New Roman"/>
                <a:sym typeface="Times New Roman"/>
              </a:rPr>
              <a:t>Προσβασιμότητα</a:t>
            </a:r>
            <a:endParaRPr sz="2000">
              <a:solidFill>
                <a:schemeClr val="dk1"/>
              </a:solidFill>
              <a:latin typeface="Times New Roman"/>
              <a:ea typeface="Times New Roman"/>
              <a:cs typeface="Times New Roman"/>
              <a:sym typeface="Times New Roman"/>
            </a:endParaRPr>
          </a:p>
          <a:p>
            <a:pPr marL="457200" lvl="0" indent="-355600" algn="l" rtl="0">
              <a:spcBef>
                <a:spcPts val="0"/>
              </a:spcBef>
              <a:spcAft>
                <a:spcPts val="0"/>
              </a:spcAft>
              <a:buClr>
                <a:schemeClr val="dk1"/>
              </a:buClr>
              <a:buSzPts val="2000"/>
              <a:buFont typeface="Times New Roman"/>
              <a:buChar char="●"/>
            </a:pPr>
            <a:r>
              <a:rPr lang="en" sz="2000">
                <a:solidFill>
                  <a:schemeClr val="dk1"/>
                </a:solidFill>
                <a:latin typeface="Times New Roman"/>
                <a:ea typeface="Times New Roman"/>
                <a:cs typeface="Times New Roman"/>
                <a:sym typeface="Times New Roman"/>
              </a:rPr>
              <a:t>Πρόσβαση στο internet-ενημέρωση</a:t>
            </a:r>
            <a:endParaRPr sz="2000">
              <a:solidFill>
                <a:schemeClr val="dk1"/>
              </a:solidFill>
              <a:latin typeface="Times New Roman"/>
              <a:ea typeface="Times New Roman"/>
              <a:cs typeface="Times New Roman"/>
              <a:sym typeface="Times New Roman"/>
            </a:endParaRPr>
          </a:p>
          <a:p>
            <a:pPr marL="457200" lvl="0" indent="-355600" algn="l" rtl="0">
              <a:spcBef>
                <a:spcPts val="0"/>
              </a:spcBef>
              <a:spcAft>
                <a:spcPts val="0"/>
              </a:spcAft>
              <a:buClr>
                <a:schemeClr val="dk1"/>
              </a:buClr>
              <a:buSzPts val="2000"/>
              <a:buFont typeface="Times New Roman"/>
              <a:buChar char="●"/>
            </a:pPr>
            <a:r>
              <a:rPr lang="en" sz="2000">
                <a:solidFill>
                  <a:schemeClr val="dk1"/>
                </a:solidFill>
                <a:latin typeface="Times New Roman"/>
                <a:ea typeface="Times New Roman"/>
                <a:cs typeface="Times New Roman"/>
                <a:sym typeface="Times New Roman"/>
              </a:rPr>
              <a:t>Οικονομική κατάσταση</a:t>
            </a:r>
            <a:endParaRPr sz="2000">
              <a:solidFill>
                <a:schemeClr val="dk1"/>
              </a:solidFill>
              <a:latin typeface="Times New Roman"/>
              <a:ea typeface="Times New Roman"/>
              <a:cs typeface="Times New Roman"/>
              <a:sym typeface="Times New Roman"/>
            </a:endParaRPr>
          </a:p>
          <a:p>
            <a:pPr marL="457200" lvl="0" indent="-355600" algn="l" rtl="0">
              <a:spcBef>
                <a:spcPts val="0"/>
              </a:spcBef>
              <a:spcAft>
                <a:spcPts val="0"/>
              </a:spcAft>
              <a:buClr>
                <a:schemeClr val="dk1"/>
              </a:buClr>
              <a:buSzPts val="2000"/>
              <a:buFont typeface="Times New Roman"/>
              <a:buChar char="●"/>
            </a:pPr>
            <a:r>
              <a:rPr lang="en" sz="2000">
                <a:solidFill>
                  <a:schemeClr val="dk1"/>
                </a:solidFill>
                <a:latin typeface="Times New Roman"/>
                <a:ea typeface="Times New Roman"/>
                <a:cs typeface="Times New Roman"/>
                <a:sym typeface="Times New Roman"/>
              </a:rPr>
              <a:t>Πηγή εισοδήματος και επαγγέλματα </a:t>
            </a:r>
            <a:endParaRPr sz="2000">
              <a:solidFill>
                <a:schemeClr val="dk1"/>
              </a:solidFill>
              <a:latin typeface="Times New Roman"/>
              <a:ea typeface="Times New Roman"/>
              <a:cs typeface="Times New Roman"/>
              <a:sym typeface="Times New Roman"/>
            </a:endParaRPr>
          </a:p>
        </p:txBody>
      </p:sp>
      <p:sp>
        <p:nvSpPr>
          <p:cNvPr id="64" name="Google Shape;64;p14"/>
          <p:cNvSpPr txBox="1"/>
          <p:nvPr/>
        </p:nvSpPr>
        <p:spPr>
          <a:xfrm>
            <a:off x="4669925" y="1152400"/>
            <a:ext cx="4092900" cy="3416400"/>
          </a:xfrm>
          <a:prstGeom prst="rect">
            <a:avLst/>
          </a:prstGeom>
          <a:noFill/>
          <a:ln>
            <a:noFill/>
          </a:ln>
        </p:spPr>
        <p:txBody>
          <a:bodyPr spcFirstLastPara="1" wrap="square" lIns="91425" tIns="91425" rIns="91425" bIns="91425" anchor="t" anchorCtr="0">
            <a:noAutofit/>
          </a:bodyPr>
          <a:lstStyle/>
          <a:p>
            <a:pPr marL="457200" lvl="0" indent="-355600" algn="l" rtl="0">
              <a:spcBef>
                <a:spcPts val="0"/>
              </a:spcBef>
              <a:spcAft>
                <a:spcPts val="0"/>
              </a:spcAft>
              <a:buSzPts val="2000"/>
              <a:buFont typeface="Times New Roman"/>
              <a:buChar char="●"/>
            </a:pPr>
            <a:r>
              <a:rPr lang="en" sz="2000">
                <a:latin typeface="Times New Roman"/>
                <a:ea typeface="Times New Roman"/>
                <a:cs typeface="Times New Roman"/>
                <a:sym typeface="Times New Roman"/>
              </a:rPr>
              <a:t>Κοινωνικές σχέσεις</a:t>
            </a:r>
            <a:endParaRPr sz="2000">
              <a:latin typeface="Times New Roman"/>
              <a:ea typeface="Times New Roman"/>
              <a:cs typeface="Times New Roman"/>
              <a:sym typeface="Times New Roman"/>
            </a:endParaRPr>
          </a:p>
          <a:p>
            <a:pPr marL="457200" lvl="0" indent="-355600" algn="l" rtl="0">
              <a:spcBef>
                <a:spcPts val="0"/>
              </a:spcBef>
              <a:spcAft>
                <a:spcPts val="0"/>
              </a:spcAft>
              <a:buSzPts val="2000"/>
              <a:buFont typeface="Times New Roman"/>
              <a:buChar char="●"/>
            </a:pPr>
            <a:r>
              <a:rPr lang="en" sz="2000">
                <a:latin typeface="Times New Roman"/>
                <a:ea typeface="Times New Roman"/>
                <a:cs typeface="Times New Roman"/>
                <a:sym typeface="Times New Roman"/>
              </a:rPr>
              <a:t>Επιπτώσεις στην εργασία</a:t>
            </a:r>
            <a:endParaRPr sz="2000">
              <a:latin typeface="Times New Roman"/>
              <a:ea typeface="Times New Roman"/>
              <a:cs typeface="Times New Roman"/>
              <a:sym typeface="Times New Roman"/>
            </a:endParaRPr>
          </a:p>
          <a:p>
            <a:pPr marL="457200" lvl="0" indent="-355600" algn="l" rtl="0">
              <a:spcBef>
                <a:spcPts val="0"/>
              </a:spcBef>
              <a:spcAft>
                <a:spcPts val="0"/>
              </a:spcAft>
              <a:buSzPts val="2000"/>
              <a:buFont typeface="Times New Roman"/>
              <a:buChar char="●"/>
            </a:pPr>
            <a:r>
              <a:rPr lang="en" sz="2000">
                <a:latin typeface="Times New Roman"/>
                <a:ea typeface="Times New Roman"/>
                <a:cs typeface="Times New Roman"/>
                <a:sym typeface="Times New Roman"/>
              </a:rPr>
              <a:t>Τηλεκπαίδευση</a:t>
            </a:r>
            <a:endParaRPr sz="2000">
              <a:latin typeface="Times New Roman"/>
              <a:ea typeface="Times New Roman"/>
              <a:cs typeface="Times New Roman"/>
              <a:sym typeface="Times New Roman"/>
            </a:endParaRPr>
          </a:p>
          <a:p>
            <a:pPr marL="457200" lvl="0" indent="-355600" algn="l" rtl="0">
              <a:spcBef>
                <a:spcPts val="0"/>
              </a:spcBef>
              <a:spcAft>
                <a:spcPts val="0"/>
              </a:spcAft>
              <a:buSzPts val="2000"/>
              <a:buFont typeface="Times New Roman"/>
              <a:buChar char="●"/>
            </a:pPr>
            <a:r>
              <a:rPr lang="en" sz="2000">
                <a:latin typeface="Times New Roman"/>
                <a:ea typeface="Times New Roman"/>
                <a:cs typeface="Times New Roman"/>
                <a:sym typeface="Times New Roman"/>
              </a:rPr>
              <a:t>Τηλεκπαίδευση σε σχέση με την μετωπική διδασκαλία</a:t>
            </a:r>
            <a:endParaRPr sz="2000">
              <a:latin typeface="Times New Roman"/>
              <a:ea typeface="Times New Roman"/>
              <a:cs typeface="Times New Roman"/>
              <a:sym typeface="Times New Roman"/>
            </a:endParaRPr>
          </a:p>
          <a:p>
            <a:pPr marL="457200" lvl="0" indent="-355600" algn="l" rtl="0">
              <a:spcBef>
                <a:spcPts val="0"/>
              </a:spcBef>
              <a:spcAft>
                <a:spcPts val="0"/>
              </a:spcAft>
              <a:buSzPts val="2000"/>
              <a:buFont typeface="Times New Roman"/>
              <a:buChar char="●"/>
            </a:pPr>
            <a:r>
              <a:rPr lang="en" sz="2000">
                <a:latin typeface="Times New Roman"/>
                <a:ea typeface="Times New Roman"/>
                <a:cs typeface="Times New Roman"/>
                <a:sym typeface="Times New Roman"/>
              </a:rPr>
              <a:t>Επιπτώσεις στην υγεία</a:t>
            </a:r>
            <a:endParaRPr sz="2000">
              <a:latin typeface="Times New Roman"/>
              <a:ea typeface="Times New Roman"/>
              <a:cs typeface="Times New Roman"/>
              <a:sym typeface="Times New Roman"/>
            </a:endParaRPr>
          </a:p>
          <a:p>
            <a:pPr marL="457200" lvl="0" indent="-355600" algn="l" rtl="0">
              <a:spcBef>
                <a:spcPts val="0"/>
              </a:spcBef>
              <a:spcAft>
                <a:spcPts val="0"/>
              </a:spcAft>
              <a:buSzPts val="2000"/>
              <a:buFont typeface="Times New Roman"/>
              <a:buChar char="●"/>
            </a:pPr>
            <a:r>
              <a:rPr lang="en" sz="2000">
                <a:latin typeface="Times New Roman"/>
                <a:ea typeface="Times New Roman"/>
                <a:cs typeface="Times New Roman"/>
                <a:sym typeface="Times New Roman"/>
              </a:rPr>
              <a:t>Αξιολόγηση στάσεων-απόψεων</a:t>
            </a:r>
            <a:endParaRPr sz="2000">
              <a:latin typeface="Times New Roman"/>
              <a:ea typeface="Times New Roman"/>
              <a:cs typeface="Times New Roman"/>
              <a:sym typeface="Times New Roman"/>
            </a:endParaRPr>
          </a:p>
          <a:p>
            <a:pPr marL="457200" lvl="0" indent="-355600" algn="l" rtl="0">
              <a:spcBef>
                <a:spcPts val="0"/>
              </a:spcBef>
              <a:spcAft>
                <a:spcPts val="0"/>
              </a:spcAft>
              <a:buSzPts val="2000"/>
              <a:buFont typeface="Times New Roman"/>
              <a:buChar char="●"/>
            </a:pPr>
            <a:r>
              <a:rPr lang="en" sz="2000">
                <a:latin typeface="Times New Roman"/>
                <a:ea typeface="Times New Roman"/>
                <a:cs typeface="Times New Roman"/>
                <a:sym typeface="Times New Roman"/>
              </a:rPr>
              <a:t>Εμβόλιο</a:t>
            </a:r>
            <a:endParaRPr sz="2000">
              <a:latin typeface="Times New Roman"/>
              <a:ea typeface="Times New Roman"/>
              <a:cs typeface="Times New Roman"/>
              <a:sym typeface="Times New Roman"/>
            </a:endParaRPr>
          </a:p>
          <a:p>
            <a:pPr marL="457200" lvl="0" indent="-355600" algn="l" rtl="0">
              <a:spcBef>
                <a:spcPts val="0"/>
              </a:spcBef>
              <a:spcAft>
                <a:spcPts val="0"/>
              </a:spcAft>
              <a:buSzPts val="2000"/>
              <a:buFont typeface="Times New Roman"/>
              <a:buChar char="●"/>
            </a:pPr>
            <a:r>
              <a:rPr lang="en" sz="2000">
                <a:latin typeface="Times New Roman"/>
                <a:ea typeface="Times New Roman"/>
                <a:cs typeface="Times New Roman"/>
                <a:sym typeface="Times New Roman"/>
              </a:rPr>
              <a:t>Επιστήμη και πανδημία</a:t>
            </a:r>
            <a:endParaRPr sz="2000">
              <a:latin typeface="Times New Roman"/>
              <a:ea typeface="Times New Roman"/>
              <a:cs typeface="Times New Roman"/>
              <a:sym typeface="Times New Roman"/>
            </a:endParaRPr>
          </a:p>
          <a:p>
            <a:pPr marL="457200" lvl="0" indent="-355600" algn="l" rtl="0">
              <a:spcBef>
                <a:spcPts val="0"/>
              </a:spcBef>
              <a:spcAft>
                <a:spcPts val="0"/>
              </a:spcAft>
              <a:buSzPts val="2000"/>
              <a:buFont typeface="Times New Roman"/>
              <a:buChar char="●"/>
            </a:pPr>
            <a:r>
              <a:rPr lang="en" sz="2000">
                <a:latin typeface="Times New Roman"/>
                <a:ea typeface="Times New Roman"/>
                <a:cs typeface="Times New Roman"/>
                <a:sym typeface="Times New Roman"/>
              </a:rPr>
              <a:t>Σημαντικότερα μέτρα</a:t>
            </a:r>
            <a:endParaRPr sz="2000">
              <a:latin typeface="Times New Roman"/>
              <a:ea typeface="Times New Roman"/>
              <a:cs typeface="Times New Roman"/>
              <a:sym typeface="Times New Roman"/>
            </a:endParaRPr>
          </a:p>
          <a:p>
            <a:pPr marL="457200" lvl="0" indent="-355600" algn="l" rtl="0">
              <a:spcBef>
                <a:spcPts val="0"/>
              </a:spcBef>
              <a:spcAft>
                <a:spcPts val="0"/>
              </a:spcAft>
              <a:buSzPts val="2000"/>
              <a:buFont typeface="Times New Roman"/>
              <a:buChar char="●"/>
            </a:pPr>
            <a:r>
              <a:rPr lang="en" sz="2000">
                <a:latin typeface="Times New Roman"/>
                <a:ea typeface="Times New Roman"/>
                <a:cs typeface="Times New Roman"/>
                <a:sym typeface="Times New Roman"/>
              </a:rPr>
              <a:t>Προτεινόμενες δράσεις</a:t>
            </a:r>
            <a:endParaRPr sz="2000">
              <a:latin typeface="Times New Roman"/>
              <a:ea typeface="Times New Roman"/>
              <a:cs typeface="Times New Roman"/>
              <a:sym typeface="Times New Roman"/>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3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 sz="3020" b="1">
                <a:latin typeface="Times New Roman"/>
                <a:ea typeface="Times New Roman"/>
                <a:cs typeface="Times New Roman"/>
                <a:sym typeface="Times New Roman"/>
              </a:rPr>
              <a:t>Επιστήμη και πανδημία</a:t>
            </a:r>
            <a:endParaRPr sz="3020" b="1">
              <a:latin typeface="Times New Roman"/>
              <a:ea typeface="Times New Roman"/>
              <a:cs typeface="Times New Roman"/>
              <a:sym typeface="Times New Roman"/>
            </a:endParaRPr>
          </a:p>
        </p:txBody>
      </p:sp>
      <p:sp>
        <p:nvSpPr>
          <p:cNvPr id="205" name="Google Shape;205;p32"/>
          <p:cNvSpPr txBox="1">
            <a:spLocks noGrp="1"/>
          </p:cNvSpPr>
          <p:nvPr>
            <p:ph type="body" idx="1"/>
          </p:nvPr>
        </p:nvSpPr>
        <p:spPr>
          <a:xfrm>
            <a:off x="311700" y="3245375"/>
            <a:ext cx="8520600" cy="1515300"/>
          </a:xfrm>
          <a:prstGeom prst="rect">
            <a:avLst/>
          </a:prstGeom>
        </p:spPr>
        <p:txBody>
          <a:bodyPr spcFirstLastPara="1" wrap="square" lIns="91425" tIns="91425" rIns="91425" bIns="91425" anchor="t" anchorCtr="0">
            <a:noAutofit/>
          </a:bodyPr>
          <a:lstStyle/>
          <a:p>
            <a:pPr marL="0" lvl="0" indent="0" algn="just" rtl="0">
              <a:spcBef>
                <a:spcPts val="0"/>
              </a:spcBef>
              <a:spcAft>
                <a:spcPts val="1200"/>
              </a:spcAft>
              <a:buNone/>
            </a:pPr>
            <a:r>
              <a:rPr lang="en" sz="2000">
                <a:solidFill>
                  <a:schemeClr val="dk1"/>
                </a:solidFill>
                <a:latin typeface="Times New Roman"/>
                <a:ea typeface="Times New Roman"/>
                <a:cs typeface="Times New Roman"/>
                <a:sym typeface="Times New Roman"/>
              </a:rPr>
              <a:t>Σύμφωνα με τις ενδείξεις του διαγράμματος, μετα την πανδημία, η εμπιστοσύνη προς την επιστήμη αυξήθηκε όσον αφορά το 70% των υποκειμένων. Αντίθετα, το 8,5% θεωρεί πως η επιστήμη δεν συνέδραμε στην αντιμετώπιση του ιού, ενω το 7% αντιμετωπίζει την επιστήμη ως κάτι επικίνδυνο.</a:t>
            </a:r>
            <a:endParaRPr sz="2000">
              <a:solidFill>
                <a:schemeClr val="dk1"/>
              </a:solidFill>
              <a:latin typeface="Times New Roman"/>
              <a:ea typeface="Times New Roman"/>
              <a:cs typeface="Times New Roman"/>
              <a:sym typeface="Times New Roman"/>
            </a:endParaRPr>
          </a:p>
        </p:txBody>
      </p:sp>
      <p:pic>
        <p:nvPicPr>
          <p:cNvPr id="206" name="Google Shape;206;p32" descr="Forms response chart. Question title: Μετά την πανδημία. Number of responses: 71 responses." title="Μετά την πανδημία"/>
          <p:cNvPicPr preferRelativeResize="0"/>
          <p:nvPr/>
        </p:nvPicPr>
        <p:blipFill rotWithShape="1">
          <a:blip r:embed="rId3">
            <a:alphaModFix/>
          </a:blip>
          <a:srcRect l="19865" t="28705" r="53643" b="10076"/>
          <a:stretch/>
        </p:blipFill>
        <p:spPr>
          <a:xfrm>
            <a:off x="1307450" y="1119938"/>
            <a:ext cx="1891476" cy="1839674"/>
          </a:xfrm>
          <a:prstGeom prst="rect">
            <a:avLst/>
          </a:prstGeom>
          <a:noFill/>
          <a:ln>
            <a:noFill/>
          </a:ln>
        </p:spPr>
      </p:pic>
      <p:pic>
        <p:nvPicPr>
          <p:cNvPr id="207" name="Google Shape;207;p32" descr="Forms response chart. Question title: Μετά την πανδημία. Number of responses: 71 responses." title="Μετά την πανδημία"/>
          <p:cNvPicPr preferRelativeResize="0"/>
          <p:nvPr/>
        </p:nvPicPr>
        <p:blipFill rotWithShape="1">
          <a:blip r:embed="rId3">
            <a:alphaModFix/>
          </a:blip>
          <a:srcRect l="62108" t="28192" r="2810" b="51401"/>
          <a:stretch/>
        </p:blipFill>
        <p:spPr>
          <a:xfrm>
            <a:off x="4459900" y="1647088"/>
            <a:ext cx="3207777" cy="785351"/>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3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000" b="1">
                <a:solidFill>
                  <a:srgbClr val="202124"/>
                </a:solidFill>
                <a:highlight>
                  <a:srgbClr val="FFFFFF"/>
                </a:highlight>
                <a:latin typeface="Times New Roman"/>
                <a:ea typeface="Times New Roman"/>
                <a:cs typeface="Times New Roman"/>
                <a:sym typeface="Times New Roman"/>
              </a:rPr>
              <a:t>Τα χαρακτηριστικά του πολίτη που βοήθησαν να αντιμετωπίσει καλύτερα την πανδημία covid 19</a:t>
            </a:r>
            <a:endParaRPr sz="4600" b="1">
              <a:latin typeface="Times New Roman"/>
              <a:ea typeface="Times New Roman"/>
              <a:cs typeface="Times New Roman"/>
              <a:sym typeface="Times New Roman"/>
            </a:endParaRPr>
          </a:p>
        </p:txBody>
      </p:sp>
      <p:pic>
        <p:nvPicPr>
          <p:cNvPr id="213" name="Google Shape;213;p33" descr="Forms response chart. Question title: Ποια από τα παρακάτω χαρακτηριστικά ενός πολίτη πιστεύεις ότι τον βοήθησαν να αντιμετωπίσει καλύτερα την πανδημία   covid 19:. Number of responses: 71 responses." title="Ποια από τα παρακάτω χαρακτηριστικά ενός πολίτη πιστεύεις ότι τον βοήθησαν να αντιμετωπίσει καλύτερα την πανδημία   covid 19:"/>
          <p:cNvPicPr preferRelativeResize="0"/>
          <p:nvPr/>
        </p:nvPicPr>
        <p:blipFill rotWithShape="1">
          <a:blip r:embed="rId3">
            <a:alphaModFix/>
          </a:blip>
          <a:srcRect l="9217" t="25651" r="9993" b="29479"/>
          <a:stretch/>
        </p:blipFill>
        <p:spPr>
          <a:xfrm>
            <a:off x="463612" y="1718950"/>
            <a:ext cx="8216776" cy="244452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3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 sz="3020" b="1">
                <a:latin typeface="Times New Roman"/>
                <a:ea typeface="Times New Roman"/>
                <a:cs typeface="Times New Roman"/>
                <a:sym typeface="Times New Roman"/>
              </a:rPr>
              <a:t>Σημαντικότερα μέτρα</a:t>
            </a:r>
            <a:endParaRPr sz="3020" b="1">
              <a:latin typeface="Times New Roman"/>
              <a:ea typeface="Times New Roman"/>
              <a:cs typeface="Times New Roman"/>
              <a:sym typeface="Times New Roman"/>
            </a:endParaRPr>
          </a:p>
        </p:txBody>
      </p:sp>
      <p:sp>
        <p:nvSpPr>
          <p:cNvPr id="219" name="Google Shape;219;p34"/>
          <p:cNvSpPr txBox="1">
            <a:spLocks noGrp="1"/>
          </p:cNvSpPr>
          <p:nvPr>
            <p:ph type="body" idx="1"/>
          </p:nvPr>
        </p:nvSpPr>
        <p:spPr>
          <a:xfrm>
            <a:off x="311700" y="1347000"/>
            <a:ext cx="8520600" cy="3796500"/>
          </a:xfrm>
          <a:prstGeom prst="rect">
            <a:avLst/>
          </a:prstGeom>
        </p:spPr>
        <p:txBody>
          <a:bodyPr spcFirstLastPara="1" wrap="square" lIns="91425" tIns="91425" rIns="91425" bIns="91425" anchor="t" anchorCtr="0">
            <a:normAutofit fontScale="85000" lnSpcReduction="10000"/>
          </a:bodyPr>
          <a:lstStyle/>
          <a:p>
            <a:pPr marL="0" lvl="0" indent="0" algn="l" rtl="0">
              <a:spcBef>
                <a:spcPts val="0"/>
              </a:spcBef>
              <a:spcAft>
                <a:spcPts val="0"/>
              </a:spcAft>
              <a:buNone/>
            </a:pPr>
            <a:r>
              <a:rPr lang="en" sz="2370" i="1" dirty="0">
                <a:solidFill>
                  <a:schemeClr val="dk1"/>
                </a:solidFill>
                <a:latin typeface="Times New Roman"/>
                <a:ea typeface="Times New Roman"/>
                <a:cs typeface="Times New Roman"/>
                <a:sym typeface="Times New Roman"/>
              </a:rPr>
              <a:t>Ορισμένες από τις δράσεις που προτάθηκαν για την καλύτερη και πιο αποδοτική αντιμετώπιση μιας πιθανής πανδημίας στο μέλλον είναι οι ακόλουθες:</a:t>
            </a:r>
            <a:endParaRPr sz="2370" i="1" dirty="0">
              <a:solidFill>
                <a:schemeClr val="dk1"/>
              </a:solidFill>
              <a:latin typeface="Times New Roman"/>
              <a:ea typeface="Times New Roman"/>
              <a:cs typeface="Times New Roman"/>
              <a:sym typeface="Times New Roman"/>
            </a:endParaRPr>
          </a:p>
          <a:p>
            <a:pPr marL="457200" lvl="0" indent="0" algn="l" rtl="0">
              <a:lnSpc>
                <a:spcPct val="150000"/>
              </a:lnSpc>
              <a:spcBef>
                <a:spcPts val="1200"/>
              </a:spcBef>
              <a:spcAft>
                <a:spcPts val="0"/>
              </a:spcAft>
              <a:buNone/>
            </a:pPr>
            <a:endParaRPr sz="2135" dirty="0">
              <a:solidFill>
                <a:schemeClr val="dk1"/>
              </a:solidFill>
              <a:highlight>
                <a:schemeClr val="lt1"/>
              </a:highlight>
              <a:latin typeface="Times New Roman"/>
              <a:ea typeface="Times New Roman"/>
              <a:cs typeface="Times New Roman"/>
              <a:sym typeface="Times New Roman"/>
            </a:endParaRPr>
          </a:p>
          <a:p>
            <a:pPr marL="457200" lvl="0" indent="-343852" algn="l" rtl="0">
              <a:lnSpc>
                <a:spcPct val="150000"/>
              </a:lnSpc>
              <a:spcBef>
                <a:spcPts val="1200"/>
              </a:spcBef>
              <a:spcAft>
                <a:spcPts val="0"/>
              </a:spcAft>
              <a:buClr>
                <a:schemeClr val="dk1"/>
              </a:buClr>
              <a:buSzPct val="100000"/>
              <a:buFont typeface="Times New Roman"/>
              <a:buChar char="❖"/>
            </a:pPr>
            <a:r>
              <a:rPr lang="en" sz="2135" dirty="0">
                <a:solidFill>
                  <a:schemeClr val="dk1"/>
                </a:solidFill>
                <a:highlight>
                  <a:schemeClr val="lt1"/>
                </a:highlight>
                <a:latin typeface="Times New Roman"/>
                <a:ea typeface="Times New Roman"/>
                <a:cs typeface="Times New Roman"/>
                <a:sym typeface="Times New Roman"/>
              </a:rPr>
              <a:t>Υποχρεωτικός εμβολιασμός για άτομα που δεν </a:t>
            </a:r>
            <a:r>
              <a:rPr lang="el-GR" sz="2135" dirty="0">
                <a:solidFill>
                  <a:schemeClr val="dk1"/>
                </a:solidFill>
                <a:highlight>
                  <a:schemeClr val="lt1"/>
                </a:highlight>
                <a:latin typeface="Times New Roman"/>
                <a:ea typeface="Times New Roman"/>
                <a:cs typeface="Times New Roman"/>
                <a:sym typeface="Times New Roman"/>
              </a:rPr>
              <a:t>δια</a:t>
            </a:r>
            <a:r>
              <a:rPr lang="en" sz="2135" dirty="0">
                <a:solidFill>
                  <a:schemeClr val="dk1"/>
                </a:solidFill>
                <a:highlight>
                  <a:schemeClr val="lt1"/>
                </a:highlight>
                <a:latin typeface="Times New Roman"/>
                <a:ea typeface="Times New Roman"/>
                <a:cs typeface="Times New Roman"/>
                <a:sym typeface="Times New Roman"/>
              </a:rPr>
              <a:t>τρέχουν κάποιον κίνδυνο.</a:t>
            </a:r>
            <a:endParaRPr sz="2135" dirty="0">
              <a:solidFill>
                <a:schemeClr val="dk1"/>
              </a:solidFill>
              <a:highlight>
                <a:schemeClr val="lt1"/>
              </a:highlight>
              <a:latin typeface="Times New Roman"/>
              <a:ea typeface="Times New Roman"/>
              <a:cs typeface="Times New Roman"/>
              <a:sym typeface="Times New Roman"/>
            </a:endParaRPr>
          </a:p>
          <a:p>
            <a:pPr marL="457200" lvl="0" indent="-343852" algn="l" rtl="0">
              <a:lnSpc>
                <a:spcPct val="150000"/>
              </a:lnSpc>
              <a:spcBef>
                <a:spcPts val="0"/>
              </a:spcBef>
              <a:spcAft>
                <a:spcPts val="0"/>
              </a:spcAft>
              <a:buClr>
                <a:schemeClr val="dk1"/>
              </a:buClr>
              <a:buSzPct val="100000"/>
              <a:buFont typeface="Times New Roman"/>
              <a:buChar char="❖"/>
            </a:pPr>
            <a:r>
              <a:rPr lang="en" sz="2135" dirty="0">
                <a:solidFill>
                  <a:schemeClr val="dk1"/>
                </a:solidFill>
                <a:highlight>
                  <a:schemeClr val="lt1"/>
                </a:highlight>
                <a:latin typeface="Times New Roman"/>
                <a:ea typeface="Times New Roman"/>
                <a:cs typeface="Times New Roman"/>
                <a:sym typeface="Times New Roman"/>
              </a:rPr>
              <a:t>Άμεση ενημέρωση των πολιτών αναφορικά με τους κινδύνους </a:t>
            </a:r>
            <a:endParaRPr sz="2135" dirty="0">
              <a:solidFill>
                <a:schemeClr val="dk1"/>
              </a:solidFill>
              <a:highlight>
                <a:schemeClr val="lt1"/>
              </a:highlight>
              <a:latin typeface="Times New Roman"/>
              <a:ea typeface="Times New Roman"/>
              <a:cs typeface="Times New Roman"/>
              <a:sym typeface="Times New Roman"/>
            </a:endParaRPr>
          </a:p>
          <a:p>
            <a:pPr marL="457200" lvl="0" indent="-343852" algn="l" rtl="0">
              <a:lnSpc>
                <a:spcPct val="150000"/>
              </a:lnSpc>
              <a:spcBef>
                <a:spcPts val="0"/>
              </a:spcBef>
              <a:spcAft>
                <a:spcPts val="0"/>
              </a:spcAft>
              <a:buClr>
                <a:srgbClr val="202124"/>
              </a:buClr>
              <a:buSzPct val="100000"/>
              <a:buFont typeface="Times New Roman"/>
              <a:buChar char="❖"/>
            </a:pPr>
            <a:r>
              <a:rPr lang="en" sz="2135" dirty="0">
                <a:solidFill>
                  <a:srgbClr val="202124"/>
                </a:solidFill>
                <a:highlight>
                  <a:schemeClr val="lt1"/>
                </a:highlight>
                <a:latin typeface="Times New Roman"/>
                <a:ea typeface="Times New Roman"/>
                <a:cs typeface="Times New Roman"/>
                <a:sym typeface="Times New Roman"/>
              </a:rPr>
              <a:t>Απαγόρευση ταξιδιών εντός και εκτός της χώρας για μόνιμους κατοίκους</a:t>
            </a:r>
            <a:endParaRPr sz="2135" dirty="0">
              <a:solidFill>
                <a:srgbClr val="202124"/>
              </a:solidFill>
              <a:highlight>
                <a:schemeClr val="lt1"/>
              </a:highlight>
              <a:latin typeface="Times New Roman"/>
              <a:ea typeface="Times New Roman"/>
              <a:cs typeface="Times New Roman"/>
              <a:sym typeface="Times New Roman"/>
            </a:endParaRPr>
          </a:p>
          <a:p>
            <a:pPr marL="457200" lvl="0" indent="-343852" algn="l" rtl="0">
              <a:lnSpc>
                <a:spcPct val="150000"/>
              </a:lnSpc>
              <a:spcBef>
                <a:spcPts val="0"/>
              </a:spcBef>
              <a:spcAft>
                <a:spcPts val="0"/>
              </a:spcAft>
              <a:buClr>
                <a:srgbClr val="202124"/>
              </a:buClr>
              <a:buSzPct val="100000"/>
              <a:buFont typeface="Times New Roman"/>
              <a:buChar char="❖"/>
            </a:pPr>
            <a:r>
              <a:rPr lang="en" sz="2135" dirty="0">
                <a:solidFill>
                  <a:srgbClr val="202124"/>
                </a:solidFill>
                <a:highlight>
                  <a:schemeClr val="lt1"/>
                </a:highlight>
                <a:latin typeface="Times New Roman"/>
                <a:ea typeface="Times New Roman"/>
                <a:cs typeface="Times New Roman"/>
                <a:sym typeface="Times New Roman"/>
              </a:rPr>
              <a:t>Καλύτερη προετοιμασια των δομών υγείας και αύξηση των ΜΕΘ</a:t>
            </a:r>
            <a:endParaRPr sz="2135" dirty="0">
              <a:solidFill>
                <a:srgbClr val="202124"/>
              </a:solidFill>
              <a:highlight>
                <a:schemeClr val="lt1"/>
              </a:highlight>
              <a:latin typeface="Times New Roman"/>
              <a:ea typeface="Times New Roman"/>
              <a:cs typeface="Times New Roman"/>
              <a:sym typeface="Times New Roman"/>
            </a:endParaRPr>
          </a:p>
          <a:p>
            <a:pPr marL="457200" lvl="0" indent="-343852" algn="l" rtl="0">
              <a:lnSpc>
                <a:spcPct val="150000"/>
              </a:lnSpc>
              <a:spcBef>
                <a:spcPts val="0"/>
              </a:spcBef>
              <a:spcAft>
                <a:spcPts val="0"/>
              </a:spcAft>
              <a:buClr>
                <a:srgbClr val="202124"/>
              </a:buClr>
              <a:buSzPct val="100000"/>
              <a:buFont typeface="Times New Roman"/>
              <a:buChar char="❖"/>
            </a:pPr>
            <a:r>
              <a:rPr lang="en" sz="2135" dirty="0">
                <a:solidFill>
                  <a:srgbClr val="202124"/>
                </a:solidFill>
                <a:highlight>
                  <a:schemeClr val="lt1"/>
                </a:highlight>
                <a:latin typeface="Times New Roman"/>
                <a:ea typeface="Times New Roman"/>
                <a:cs typeface="Times New Roman"/>
                <a:sym typeface="Times New Roman"/>
              </a:rPr>
              <a:t>Καραντίνα, αν καταστεί αναγκαίο</a:t>
            </a:r>
            <a:endParaRPr sz="2135" dirty="0">
              <a:solidFill>
                <a:srgbClr val="202124"/>
              </a:solidFill>
              <a:highlight>
                <a:schemeClr val="lt1"/>
              </a:highlight>
              <a:latin typeface="Times New Roman"/>
              <a:ea typeface="Times New Roman"/>
              <a:cs typeface="Times New Roman"/>
              <a:sym typeface="Times New Roman"/>
            </a:endParaRPr>
          </a:p>
          <a:p>
            <a:pPr marL="457200" lvl="0" indent="0" algn="l" rtl="0">
              <a:spcBef>
                <a:spcPts val="1200"/>
              </a:spcBef>
              <a:spcAft>
                <a:spcPts val="1200"/>
              </a:spcAft>
              <a:buNone/>
            </a:pPr>
            <a:endParaRPr dirty="0">
              <a:solidFill>
                <a:srgbClr val="202124"/>
              </a:solidFill>
              <a:highlight>
                <a:schemeClr val="lt1"/>
              </a:highlight>
              <a:latin typeface="Times New Roman"/>
              <a:ea typeface="Times New Roman"/>
              <a:cs typeface="Times New Roman"/>
              <a:sym typeface="Times New Roman"/>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3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 sz="3020" b="1">
                <a:latin typeface="Times New Roman"/>
                <a:ea typeface="Times New Roman"/>
                <a:cs typeface="Times New Roman"/>
                <a:sym typeface="Times New Roman"/>
              </a:rPr>
              <a:t>Προτεινόμενες δράσεις</a:t>
            </a:r>
            <a:endParaRPr sz="3020" b="1">
              <a:latin typeface="Times New Roman"/>
              <a:ea typeface="Times New Roman"/>
              <a:cs typeface="Times New Roman"/>
              <a:sym typeface="Times New Roman"/>
            </a:endParaRPr>
          </a:p>
        </p:txBody>
      </p:sp>
      <p:sp>
        <p:nvSpPr>
          <p:cNvPr id="225" name="Google Shape;225;p3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endParaRPr sz="2000" b="1" i="1" dirty="0">
              <a:solidFill>
                <a:schemeClr val="dk1"/>
              </a:solidFill>
              <a:latin typeface="Times New Roman"/>
              <a:ea typeface="Times New Roman"/>
              <a:cs typeface="Times New Roman"/>
              <a:sym typeface="Times New Roman"/>
            </a:endParaRPr>
          </a:p>
          <a:p>
            <a:pPr marL="0" lvl="0" indent="0" algn="l" rtl="0">
              <a:spcBef>
                <a:spcPts val="1200"/>
              </a:spcBef>
              <a:spcAft>
                <a:spcPts val="0"/>
              </a:spcAft>
              <a:buNone/>
            </a:pPr>
            <a:r>
              <a:rPr lang="el-GR" sz="2000" b="1" i="1">
                <a:solidFill>
                  <a:schemeClr val="dk1"/>
                </a:solidFill>
                <a:latin typeface="Times New Roman"/>
                <a:ea typeface="Times New Roman"/>
                <a:cs typeface="Times New Roman"/>
                <a:sym typeface="Times New Roman"/>
              </a:rPr>
              <a:t>Κάποιες</a:t>
            </a:r>
            <a:r>
              <a:rPr lang="en" sz="2000" b="1" i="1">
                <a:solidFill>
                  <a:schemeClr val="dk1"/>
                </a:solidFill>
                <a:latin typeface="Times New Roman"/>
                <a:ea typeface="Times New Roman"/>
                <a:cs typeface="Times New Roman"/>
                <a:sym typeface="Times New Roman"/>
              </a:rPr>
              <a:t> </a:t>
            </a:r>
            <a:r>
              <a:rPr lang="en" sz="2000" b="1" i="1" dirty="0">
                <a:solidFill>
                  <a:schemeClr val="dk1"/>
                </a:solidFill>
                <a:latin typeface="Times New Roman"/>
                <a:ea typeface="Times New Roman"/>
                <a:cs typeface="Times New Roman"/>
                <a:sym typeface="Times New Roman"/>
              </a:rPr>
              <a:t>από τις σημαντικότερες ομαδικές δράσεις για την αντιμετώπιση του covid 19 είναι οι εξής : </a:t>
            </a:r>
            <a:endParaRPr sz="2000" b="1" i="1" dirty="0">
              <a:solidFill>
                <a:schemeClr val="dk1"/>
              </a:solidFill>
              <a:latin typeface="Times New Roman"/>
              <a:ea typeface="Times New Roman"/>
              <a:cs typeface="Times New Roman"/>
              <a:sym typeface="Times New Roman"/>
            </a:endParaRPr>
          </a:p>
          <a:p>
            <a:pPr marL="457200" lvl="0" indent="0" algn="l" rtl="0">
              <a:spcBef>
                <a:spcPts val="1200"/>
              </a:spcBef>
              <a:spcAft>
                <a:spcPts val="0"/>
              </a:spcAft>
              <a:buNone/>
            </a:pPr>
            <a:endParaRPr sz="1900" dirty="0">
              <a:solidFill>
                <a:schemeClr val="dk1"/>
              </a:solidFill>
              <a:highlight>
                <a:schemeClr val="lt1"/>
              </a:highlight>
              <a:latin typeface="Times New Roman"/>
              <a:ea typeface="Times New Roman"/>
              <a:cs typeface="Times New Roman"/>
              <a:sym typeface="Times New Roman"/>
            </a:endParaRPr>
          </a:p>
          <a:p>
            <a:pPr marL="457200" lvl="0" indent="-355600" algn="l" rtl="0">
              <a:spcBef>
                <a:spcPts val="1200"/>
              </a:spcBef>
              <a:spcAft>
                <a:spcPts val="0"/>
              </a:spcAft>
              <a:buClr>
                <a:schemeClr val="dk1"/>
              </a:buClr>
              <a:buSzPts val="2000"/>
              <a:buFont typeface="Times New Roman"/>
              <a:buChar char="★"/>
            </a:pPr>
            <a:r>
              <a:rPr lang="en" sz="2000" dirty="0">
                <a:solidFill>
                  <a:schemeClr val="dk1"/>
                </a:solidFill>
                <a:highlight>
                  <a:schemeClr val="lt1"/>
                </a:highlight>
                <a:latin typeface="Times New Roman"/>
                <a:ea typeface="Times New Roman"/>
                <a:cs typeface="Times New Roman"/>
                <a:sym typeface="Times New Roman"/>
              </a:rPr>
              <a:t>Συμμετοχή σε ομάδες ενημέρωσης, </a:t>
            </a:r>
            <a:endParaRPr sz="2000" dirty="0">
              <a:solidFill>
                <a:schemeClr val="dk1"/>
              </a:solidFill>
              <a:highlight>
                <a:schemeClr val="lt1"/>
              </a:highlight>
              <a:latin typeface="Times New Roman"/>
              <a:ea typeface="Times New Roman"/>
              <a:cs typeface="Times New Roman"/>
              <a:sym typeface="Times New Roman"/>
            </a:endParaRPr>
          </a:p>
          <a:p>
            <a:pPr marL="457200" lvl="0" indent="-355600" algn="l" rtl="0">
              <a:spcBef>
                <a:spcPts val="0"/>
              </a:spcBef>
              <a:spcAft>
                <a:spcPts val="0"/>
              </a:spcAft>
              <a:buClr>
                <a:schemeClr val="dk1"/>
              </a:buClr>
              <a:buSzPts val="2000"/>
              <a:buFont typeface="Times New Roman"/>
              <a:buChar char="★"/>
            </a:pPr>
            <a:r>
              <a:rPr lang="en" sz="2000" dirty="0">
                <a:solidFill>
                  <a:schemeClr val="dk1"/>
                </a:solidFill>
                <a:highlight>
                  <a:schemeClr val="lt1"/>
                </a:highlight>
                <a:latin typeface="Times New Roman"/>
                <a:ea typeface="Times New Roman"/>
                <a:cs typeface="Times New Roman"/>
                <a:sym typeface="Times New Roman"/>
              </a:rPr>
              <a:t>συγκέντρωση υγειονομικού υλικού</a:t>
            </a:r>
            <a:endParaRPr sz="2000" dirty="0">
              <a:solidFill>
                <a:schemeClr val="dk1"/>
              </a:solidFill>
              <a:highlight>
                <a:schemeClr val="lt1"/>
              </a:highlight>
              <a:latin typeface="Times New Roman"/>
              <a:ea typeface="Times New Roman"/>
              <a:cs typeface="Times New Roman"/>
              <a:sym typeface="Times New Roman"/>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3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 sz="3020" b="1">
                <a:latin typeface="Times New Roman"/>
                <a:ea typeface="Times New Roman"/>
                <a:cs typeface="Times New Roman"/>
                <a:sym typeface="Times New Roman"/>
              </a:rPr>
              <a:t>Δικτυογραφία</a:t>
            </a:r>
            <a:endParaRPr sz="3020" b="1">
              <a:latin typeface="Times New Roman"/>
              <a:ea typeface="Times New Roman"/>
              <a:cs typeface="Times New Roman"/>
              <a:sym typeface="Times New Roman"/>
            </a:endParaRPr>
          </a:p>
        </p:txBody>
      </p:sp>
      <p:sp>
        <p:nvSpPr>
          <p:cNvPr id="231" name="Google Shape;231;p36"/>
          <p:cNvSpPr txBox="1">
            <a:spLocks noGrp="1"/>
          </p:cNvSpPr>
          <p:nvPr>
            <p:ph type="body" idx="1"/>
          </p:nvPr>
        </p:nvSpPr>
        <p:spPr>
          <a:xfrm>
            <a:off x="311700" y="1738750"/>
            <a:ext cx="8520600" cy="1340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u="sng">
                <a:solidFill>
                  <a:schemeClr val="hlink"/>
                </a:solidFill>
                <a:hlinkClick r:id="rId3"/>
              </a:rPr>
              <a:t>https://docs.google.com/forms/d/1nfG7Vf4FzbsoQK3GaXRs3txtfMluEiG-xA_MCS6YbVk/edit?ts=645f59ab#responses</a:t>
            </a:r>
            <a:endParaRPr/>
          </a:p>
          <a:p>
            <a:pPr marL="0" lvl="0" indent="0" algn="l" rtl="0">
              <a:spcBef>
                <a:spcPts val="1200"/>
              </a:spcBef>
              <a:spcAft>
                <a:spcPts val="1200"/>
              </a:spcAft>
              <a:buNone/>
            </a:pP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37"/>
          <p:cNvSpPr txBox="1"/>
          <p:nvPr/>
        </p:nvSpPr>
        <p:spPr>
          <a:xfrm>
            <a:off x="1015800" y="1675800"/>
            <a:ext cx="7112400" cy="1791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000" b="1">
                <a:latin typeface="Times New Roman"/>
                <a:ea typeface="Times New Roman"/>
                <a:cs typeface="Times New Roman"/>
                <a:sym typeface="Times New Roman"/>
              </a:rPr>
              <a:t>ΤΕΛΟΣ ΠΑΡΟΥΣΙΑΣΗΣ </a:t>
            </a:r>
            <a:endParaRPr sz="3000" b="1">
              <a:latin typeface="Times New Roman"/>
              <a:ea typeface="Times New Roman"/>
              <a:cs typeface="Times New Roman"/>
              <a:sym typeface="Times New Roman"/>
            </a:endParaRPr>
          </a:p>
          <a:p>
            <a:pPr marL="0" lvl="0" indent="0" algn="ctr" rtl="0">
              <a:spcBef>
                <a:spcPts val="0"/>
              </a:spcBef>
              <a:spcAft>
                <a:spcPts val="0"/>
              </a:spcAft>
              <a:buNone/>
            </a:pPr>
            <a:r>
              <a:rPr lang="en" sz="3000" b="1">
                <a:latin typeface="Times New Roman"/>
                <a:ea typeface="Times New Roman"/>
                <a:cs typeface="Times New Roman"/>
                <a:sym typeface="Times New Roman"/>
              </a:rPr>
              <a:t>ΕΥΧΑΡΙΣΤΟΥΜΕ ΓΙΑ ΤΗΝ </a:t>
            </a:r>
            <a:endParaRPr sz="3000" b="1">
              <a:latin typeface="Times New Roman"/>
              <a:ea typeface="Times New Roman"/>
              <a:cs typeface="Times New Roman"/>
              <a:sym typeface="Times New Roman"/>
            </a:endParaRPr>
          </a:p>
          <a:p>
            <a:pPr marL="0" lvl="0" indent="0" algn="ctr" rtl="0">
              <a:spcBef>
                <a:spcPts val="0"/>
              </a:spcBef>
              <a:spcAft>
                <a:spcPts val="0"/>
              </a:spcAft>
              <a:buNone/>
            </a:pPr>
            <a:r>
              <a:rPr lang="en" sz="3000" b="1">
                <a:latin typeface="Times New Roman"/>
                <a:ea typeface="Times New Roman"/>
                <a:cs typeface="Times New Roman"/>
                <a:sym typeface="Times New Roman"/>
              </a:rPr>
              <a:t>ΠΡΟΣΟΧΗ ΣΑΣ</a:t>
            </a:r>
            <a:endParaRPr sz="3000" b="1">
              <a:latin typeface="Times New Roman"/>
              <a:ea typeface="Times New Roman"/>
              <a:cs typeface="Times New Roman"/>
              <a:sym typeface="Times New Roman"/>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 sz="3020" b="1">
                <a:latin typeface="Times New Roman"/>
                <a:ea typeface="Times New Roman"/>
                <a:cs typeface="Times New Roman"/>
                <a:sym typeface="Times New Roman"/>
              </a:rPr>
              <a:t>Εισαγωγή</a:t>
            </a:r>
            <a:endParaRPr sz="3020" b="1">
              <a:latin typeface="Times New Roman"/>
              <a:ea typeface="Times New Roman"/>
              <a:cs typeface="Times New Roman"/>
              <a:sym typeface="Times New Roman"/>
            </a:endParaRPr>
          </a:p>
        </p:txBody>
      </p:sp>
      <p:sp>
        <p:nvSpPr>
          <p:cNvPr id="70" name="Google Shape;70;p1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just" rtl="0">
              <a:spcBef>
                <a:spcPts val="0"/>
              </a:spcBef>
              <a:spcAft>
                <a:spcPts val="1200"/>
              </a:spcAft>
              <a:buNone/>
            </a:pPr>
            <a:r>
              <a:rPr lang="en" sz="2000">
                <a:solidFill>
                  <a:schemeClr val="dk1"/>
                </a:solidFill>
                <a:latin typeface="Times New Roman"/>
                <a:ea typeface="Times New Roman"/>
                <a:cs typeface="Times New Roman"/>
                <a:sym typeface="Times New Roman"/>
              </a:rPr>
              <a:t>  Η παρούσα αξιολόγηση αφορά τις απαντήσεις που δόθηκαν στα πλαίσια του ερωτηματολογίου με τίτλο ‘Κοινωνικές επιπτώσεις της πανδημίας covid 19 στην τοπική κοινωνία’ και αναλύει τόσο τα υποκείμενα που έλαβαν μέρος στην έρευνα  όσο και του παράγοντες που διαδραμάτισαν σημαντικό ρόλο κατά την διάρκεια της έξαρσης του ιού.</a:t>
            </a:r>
            <a:endParaRPr sz="2000">
              <a:solidFill>
                <a:schemeClr val="dk1"/>
              </a:solidFill>
              <a:latin typeface="Times New Roman"/>
              <a:ea typeface="Times New Roman"/>
              <a:cs typeface="Times New Roman"/>
              <a:sym typeface="Times New Roman"/>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 sz="3020" b="1">
                <a:latin typeface="Times New Roman"/>
                <a:ea typeface="Times New Roman"/>
                <a:cs typeface="Times New Roman"/>
                <a:sym typeface="Times New Roman"/>
              </a:rPr>
              <a:t>Γενική εικόνα </a:t>
            </a:r>
            <a:endParaRPr sz="3020" b="1">
              <a:latin typeface="Times New Roman"/>
              <a:ea typeface="Times New Roman"/>
              <a:cs typeface="Times New Roman"/>
              <a:sym typeface="Times New Roman"/>
            </a:endParaRPr>
          </a:p>
        </p:txBody>
      </p:sp>
      <p:sp>
        <p:nvSpPr>
          <p:cNvPr id="76" name="Google Shape;76;p16"/>
          <p:cNvSpPr txBox="1">
            <a:spLocks noGrp="1"/>
          </p:cNvSpPr>
          <p:nvPr>
            <p:ph type="body" idx="1"/>
          </p:nvPr>
        </p:nvSpPr>
        <p:spPr>
          <a:xfrm>
            <a:off x="202650" y="1152475"/>
            <a:ext cx="8738700" cy="1915800"/>
          </a:xfrm>
          <a:prstGeom prst="rect">
            <a:avLst/>
          </a:prstGeom>
        </p:spPr>
        <p:txBody>
          <a:bodyPr spcFirstLastPara="1" wrap="square" lIns="91425" tIns="91425" rIns="91425" bIns="91425" anchor="t" anchorCtr="0">
            <a:normAutofit fontScale="92500"/>
          </a:bodyPr>
          <a:lstStyle/>
          <a:p>
            <a:pPr marL="0" lvl="0" indent="0" algn="just" rtl="0">
              <a:spcBef>
                <a:spcPts val="0"/>
              </a:spcBef>
              <a:spcAft>
                <a:spcPts val="1200"/>
              </a:spcAft>
              <a:buNone/>
            </a:pPr>
            <a:r>
              <a:rPr lang="en" sz="2000">
                <a:solidFill>
                  <a:schemeClr val="dk1"/>
                </a:solidFill>
                <a:latin typeface="Times New Roman"/>
                <a:ea typeface="Times New Roman"/>
                <a:cs typeface="Times New Roman"/>
                <a:sym typeface="Times New Roman"/>
              </a:rPr>
              <a:t>Το ερωτηματολόγιο απευθύνεται μόνο σε μαθητές Γυμνασίου και Λυκείου με την πλειονότητα των ερωτηθέντων να είναι μεταξύ 12 και 15 ετών (σχεδόν το 90%). Επίσης, το 53% του συνολικού δείγματος αποτελούν άτομα θηλυκού φύλου, το 39% άτομα αρσενικού φύλου, ενώ ένα υπολειπόμενο 8% αυτοπροσδιορίζεται διαφορετικά. Τέλος, 40%  των ερωτηθέντων ανήκει σε κάποια ειδική ομάδα ( π.χ. Πρόσφυγας, ΛΟΑΤΚΙ κτλ.).</a:t>
            </a:r>
            <a:endParaRPr sz="2000">
              <a:solidFill>
                <a:schemeClr val="dk1"/>
              </a:solidFill>
              <a:latin typeface="Times New Roman"/>
              <a:ea typeface="Times New Roman"/>
              <a:cs typeface="Times New Roman"/>
              <a:sym typeface="Times New Roman"/>
            </a:endParaRPr>
          </a:p>
        </p:txBody>
      </p:sp>
      <p:pic>
        <p:nvPicPr>
          <p:cNvPr id="77" name="Google Shape;77;p16" descr="Forms response chart. Question title: Το φύλο σου είναι:. Number of responses: 71 responses." title="Το φύλο σου είναι:"/>
          <p:cNvPicPr preferRelativeResize="0"/>
          <p:nvPr/>
        </p:nvPicPr>
        <p:blipFill rotWithShape="1">
          <a:blip r:embed="rId3">
            <a:alphaModFix/>
          </a:blip>
          <a:srcRect l="19865" t="27838" r="52553" b="8933"/>
          <a:stretch/>
        </p:blipFill>
        <p:spPr>
          <a:xfrm>
            <a:off x="5555025" y="2998975"/>
            <a:ext cx="1676872" cy="1618026"/>
          </a:xfrm>
          <a:prstGeom prst="rect">
            <a:avLst/>
          </a:prstGeom>
          <a:noFill/>
          <a:ln>
            <a:noFill/>
          </a:ln>
        </p:spPr>
      </p:pic>
      <p:pic>
        <p:nvPicPr>
          <p:cNvPr id="78" name="Google Shape;78;p16" descr="Forms response chart. Question title: Η ηλικία σου είναι:. Number of responses: 71 responses." title="Η ηλικία σου είναι:"/>
          <p:cNvPicPr preferRelativeResize="0"/>
          <p:nvPr/>
        </p:nvPicPr>
        <p:blipFill rotWithShape="1">
          <a:blip r:embed="rId4">
            <a:alphaModFix/>
          </a:blip>
          <a:srcRect l="20345" t="29278" r="54008" b="10078"/>
          <a:stretch/>
        </p:blipFill>
        <p:spPr>
          <a:xfrm>
            <a:off x="2075763" y="2998975"/>
            <a:ext cx="1625677" cy="1618026"/>
          </a:xfrm>
          <a:prstGeom prst="rect">
            <a:avLst/>
          </a:prstGeom>
          <a:noFill/>
          <a:ln>
            <a:noFill/>
          </a:ln>
        </p:spPr>
      </p:pic>
      <p:sp>
        <p:nvSpPr>
          <p:cNvPr id="79" name="Google Shape;79;p16"/>
          <p:cNvSpPr txBox="1"/>
          <p:nvPr/>
        </p:nvSpPr>
        <p:spPr>
          <a:xfrm>
            <a:off x="1760300" y="4617000"/>
            <a:ext cx="2256600" cy="400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700" i="1">
                <a:latin typeface="Times New Roman"/>
                <a:ea typeface="Times New Roman"/>
                <a:cs typeface="Times New Roman"/>
                <a:sym typeface="Times New Roman"/>
              </a:rPr>
              <a:t>Διάγραμμα ηλικίας </a:t>
            </a:r>
            <a:endParaRPr sz="1700" i="1">
              <a:latin typeface="Times New Roman"/>
              <a:ea typeface="Times New Roman"/>
              <a:cs typeface="Times New Roman"/>
              <a:sym typeface="Times New Roman"/>
            </a:endParaRPr>
          </a:p>
        </p:txBody>
      </p:sp>
      <p:sp>
        <p:nvSpPr>
          <p:cNvPr id="80" name="Google Shape;80;p16"/>
          <p:cNvSpPr txBox="1"/>
          <p:nvPr/>
        </p:nvSpPr>
        <p:spPr>
          <a:xfrm>
            <a:off x="5583963" y="4617000"/>
            <a:ext cx="1834200" cy="400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700" i="1">
                <a:latin typeface="Times New Roman"/>
                <a:ea typeface="Times New Roman"/>
                <a:cs typeface="Times New Roman"/>
                <a:sym typeface="Times New Roman"/>
              </a:rPr>
              <a:t>Διάγραμμα φύλου</a:t>
            </a:r>
            <a:endParaRPr sz="1700" i="1">
              <a:latin typeface="Times New Roman"/>
              <a:ea typeface="Times New Roman"/>
              <a:cs typeface="Times New Roman"/>
              <a:sym typeface="Times New Roman"/>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 sz="3020" b="1">
                <a:latin typeface="Times New Roman"/>
                <a:ea typeface="Times New Roman"/>
                <a:cs typeface="Times New Roman"/>
                <a:sym typeface="Times New Roman"/>
              </a:rPr>
              <a:t>Κατοικία </a:t>
            </a:r>
            <a:endParaRPr sz="3020" b="1">
              <a:latin typeface="Times New Roman"/>
              <a:ea typeface="Times New Roman"/>
              <a:cs typeface="Times New Roman"/>
              <a:sym typeface="Times New Roman"/>
            </a:endParaRPr>
          </a:p>
        </p:txBody>
      </p:sp>
      <p:sp>
        <p:nvSpPr>
          <p:cNvPr id="86" name="Google Shape;86;p1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just" rtl="0">
              <a:spcBef>
                <a:spcPts val="0"/>
              </a:spcBef>
              <a:spcAft>
                <a:spcPts val="1200"/>
              </a:spcAft>
              <a:buNone/>
            </a:pPr>
            <a:r>
              <a:rPr lang="en" sz="2000">
                <a:solidFill>
                  <a:schemeClr val="dk1"/>
                </a:solidFill>
                <a:latin typeface="Times New Roman"/>
                <a:ea typeface="Times New Roman"/>
                <a:cs typeface="Times New Roman"/>
                <a:sym typeface="Times New Roman"/>
              </a:rPr>
              <a:t>Σύμφωνα με τις απαντήσεις, σχεδόν το 75% του δείγματος διαμένει εντός του αστικού ιστού, ενώ το υπόλοιπο 25% βρίσκεται στα προάστια ή στην ύπαιθρο. Όσον αφορά το μέγεθος, οι πλειονότητα (68%) των κατοικιών είναι άνω των 100 τ.μ. με το 55% συνολικά να έχει πρόσβαση σε πράσινους χώρους. Αντίθετα, 31% των ερωτηθέντων ζει σε πολυκατοικία χωρίς κήπο ή ελεύθερο χώρο. Κλείνοντας, στο 73% των περιπτώσεων, ένα σπίτι στεγάζει απο 3 έως 4 άτομα και διαθέτει συνήθως (63%) 2 ή περισσότερα μπάνια.</a:t>
            </a:r>
            <a:endParaRPr sz="2000">
              <a:solidFill>
                <a:schemeClr val="dk1"/>
              </a:solidFill>
              <a:latin typeface="Times New Roman"/>
              <a:ea typeface="Times New Roman"/>
              <a:cs typeface="Times New Roman"/>
              <a:sym typeface="Times New Roman"/>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pic>
        <p:nvPicPr>
          <p:cNvPr id="91" name="Google Shape;91;p18" descr="Forms response chart. Question title: O τόπος της κατοικίας σου  είναι:. Number of responses: 71 responses." title="O τόπος της κατοικίας σου  είναι:"/>
          <p:cNvPicPr preferRelativeResize="0"/>
          <p:nvPr/>
        </p:nvPicPr>
        <p:blipFill rotWithShape="1">
          <a:blip r:embed="rId3">
            <a:alphaModFix/>
          </a:blip>
          <a:srcRect l="19698" t="27835" r="53646" b="10321"/>
          <a:stretch/>
        </p:blipFill>
        <p:spPr>
          <a:xfrm>
            <a:off x="428151" y="1718900"/>
            <a:ext cx="2356050" cy="2300749"/>
          </a:xfrm>
          <a:prstGeom prst="rect">
            <a:avLst/>
          </a:prstGeom>
          <a:noFill/>
          <a:ln>
            <a:noFill/>
          </a:ln>
        </p:spPr>
      </p:pic>
      <p:pic>
        <p:nvPicPr>
          <p:cNvPr id="92" name="Google Shape;92;p18" descr="Forms response chart. Question title: O τόπος της κατοικίας σου  είναι:. Number of responses: 71 responses." title="O τόπος της κατοικίας σου  είναι:"/>
          <p:cNvPicPr preferRelativeResize="0"/>
          <p:nvPr/>
        </p:nvPicPr>
        <p:blipFill rotWithShape="1">
          <a:blip r:embed="rId3">
            <a:alphaModFix/>
          </a:blip>
          <a:srcRect l="62173" t="27733" r="8845" b="57865"/>
          <a:stretch/>
        </p:blipFill>
        <p:spPr>
          <a:xfrm>
            <a:off x="485403" y="4301325"/>
            <a:ext cx="2672783" cy="559001"/>
          </a:xfrm>
          <a:prstGeom prst="rect">
            <a:avLst/>
          </a:prstGeom>
          <a:noFill/>
          <a:ln>
            <a:noFill/>
          </a:ln>
        </p:spPr>
      </p:pic>
      <p:sp>
        <p:nvSpPr>
          <p:cNvPr id="93" name="Google Shape;93;p18"/>
          <p:cNvSpPr txBox="1"/>
          <p:nvPr/>
        </p:nvSpPr>
        <p:spPr>
          <a:xfrm>
            <a:off x="212525" y="1011000"/>
            <a:ext cx="2787300" cy="492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000" i="1">
                <a:latin typeface="Times New Roman"/>
                <a:ea typeface="Times New Roman"/>
                <a:cs typeface="Times New Roman"/>
                <a:sym typeface="Times New Roman"/>
              </a:rPr>
              <a:t>Τόπος κατοικίας</a:t>
            </a:r>
            <a:endParaRPr sz="2000" i="1">
              <a:latin typeface="Times New Roman"/>
              <a:ea typeface="Times New Roman"/>
              <a:cs typeface="Times New Roman"/>
              <a:sym typeface="Times New Roman"/>
            </a:endParaRPr>
          </a:p>
        </p:txBody>
      </p:sp>
      <p:pic>
        <p:nvPicPr>
          <p:cNvPr id="94" name="Google Shape;94;p18" descr="Forms response chart. Question title: Το μέγεθος της κατοικίας σου είναι:. Number of responses: 71 responses." title="Το μέγεθος της κατοικίας σου είναι:"/>
          <p:cNvPicPr preferRelativeResize="0"/>
          <p:nvPr/>
        </p:nvPicPr>
        <p:blipFill rotWithShape="1">
          <a:blip r:embed="rId4">
            <a:alphaModFix/>
          </a:blip>
          <a:srcRect l="20121" t="28214" r="53548" b="8777"/>
          <a:stretch/>
        </p:blipFill>
        <p:spPr>
          <a:xfrm>
            <a:off x="3429825" y="1735501"/>
            <a:ext cx="2284344" cy="2300749"/>
          </a:xfrm>
          <a:prstGeom prst="rect">
            <a:avLst/>
          </a:prstGeom>
          <a:noFill/>
          <a:ln>
            <a:noFill/>
          </a:ln>
        </p:spPr>
      </p:pic>
      <p:sp>
        <p:nvSpPr>
          <p:cNvPr id="95" name="Google Shape;95;p18"/>
          <p:cNvSpPr txBox="1"/>
          <p:nvPr/>
        </p:nvSpPr>
        <p:spPr>
          <a:xfrm>
            <a:off x="3507375" y="1011000"/>
            <a:ext cx="2206800" cy="492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000" i="1">
                <a:latin typeface="Times New Roman"/>
                <a:ea typeface="Times New Roman"/>
                <a:cs typeface="Times New Roman"/>
                <a:sym typeface="Times New Roman"/>
              </a:rPr>
              <a:t>Μέγεθος κατοικίας</a:t>
            </a:r>
            <a:endParaRPr sz="2000" i="1">
              <a:latin typeface="Times New Roman"/>
              <a:ea typeface="Times New Roman"/>
              <a:cs typeface="Times New Roman"/>
              <a:sym typeface="Times New Roman"/>
            </a:endParaRPr>
          </a:p>
        </p:txBody>
      </p:sp>
      <p:pic>
        <p:nvPicPr>
          <p:cNvPr id="96" name="Google Shape;96;p18" descr="Forms response chart. Question title: Το μέγεθος της κατοικίας σου είναι:. Number of responses: 71 responses." title="Το μέγεθος της κατοικίας σου είναι:"/>
          <p:cNvPicPr preferRelativeResize="0"/>
          <p:nvPr/>
        </p:nvPicPr>
        <p:blipFill rotWithShape="1">
          <a:blip r:embed="rId4">
            <a:alphaModFix/>
          </a:blip>
          <a:srcRect l="61260" t="35511" r="14605" b="51688"/>
          <a:stretch/>
        </p:blipFill>
        <p:spPr>
          <a:xfrm>
            <a:off x="3507376" y="4334526"/>
            <a:ext cx="2206802" cy="492601"/>
          </a:xfrm>
          <a:prstGeom prst="rect">
            <a:avLst/>
          </a:prstGeom>
          <a:noFill/>
          <a:ln>
            <a:noFill/>
          </a:ln>
        </p:spPr>
      </p:pic>
      <p:pic>
        <p:nvPicPr>
          <p:cNvPr id="97" name="Google Shape;97;p18" descr="Forms response chart. Question title: Ο αριθμός των ατόμων που διαμένουν στην κατοικία σου είναι:. Number of responses: 71 responses." title="Ο αριθμός των ατόμων που διαμένουν στην κατοικία σου είναι:"/>
          <p:cNvPicPr preferRelativeResize="0"/>
          <p:nvPr/>
        </p:nvPicPr>
        <p:blipFill rotWithShape="1">
          <a:blip r:embed="rId5">
            <a:alphaModFix/>
          </a:blip>
          <a:srcRect l="19865" t="27265" r="53522" b="9503"/>
          <a:stretch/>
        </p:blipFill>
        <p:spPr>
          <a:xfrm>
            <a:off x="6462000" y="1691250"/>
            <a:ext cx="2356050" cy="2356074"/>
          </a:xfrm>
          <a:prstGeom prst="rect">
            <a:avLst/>
          </a:prstGeom>
          <a:noFill/>
          <a:ln>
            <a:noFill/>
          </a:ln>
        </p:spPr>
      </p:pic>
      <p:sp>
        <p:nvSpPr>
          <p:cNvPr id="98" name="Google Shape;98;p18"/>
          <p:cNvSpPr txBox="1"/>
          <p:nvPr/>
        </p:nvSpPr>
        <p:spPr>
          <a:xfrm>
            <a:off x="6860175" y="935100"/>
            <a:ext cx="1559700" cy="800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000" i="1">
                <a:latin typeface="Times New Roman"/>
                <a:ea typeface="Times New Roman"/>
                <a:cs typeface="Times New Roman"/>
                <a:sym typeface="Times New Roman"/>
              </a:rPr>
              <a:t>Αριθμός ατόμων</a:t>
            </a:r>
            <a:r>
              <a:rPr lang="en"/>
              <a:t> </a:t>
            </a:r>
            <a:endParaRPr/>
          </a:p>
        </p:txBody>
      </p:sp>
      <p:pic>
        <p:nvPicPr>
          <p:cNvPr id="99" name="Google Shape;99;p18" descr="Forms response chart. Question title: Ο αριθμός των ατόμων που διαμένουν στην κατοικία σου είναι:. Number of responses: 71 responses." title="Ο αριθμός των ατόμων που διαμένουν στην κατοικία σου είναι:"/>
          <p:cNvPicPr preferRelativeResize="0"/>
          <p:nvPr/>
        </p:nvPicPr>
        <p:blipFill rotWithShape="1">
          <a:blip r:embed="rId5">
            <a:alphaModFix/>
          </a:blip>
          <a:srcRect l="62471" t="29055" r="20471" b="51401"/>
          <a:stretch/>
        </p:blipFill>
        <p:spPr>
          <a:xfrm>
            <a:off x="6860175" y="4204738"/>
            <a:ext cx="1559700" cy="75216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 sz="3020" b="1">
                <a:latin typeface="Times New Roman"/>
                <a:ea typeface="Times New Roman"/>
                <a:cs typeface="Times New Roman"/>
                <a:sym typeface="Times New Roman"/>
              </a:rPr>
              <a:t>Προσβασιμότητα</a:t>
            </a:r>
            <a:endParaRPr sz="3020" b="1">
              <a:latin typeface="Times New Roman"/>
              <a:ea typeface="Times New Roman"/>
              <a:cs typeface="Times New Roman"/>
              <a:sym typeface="Times New Roman"/>
            </a:endParaRPr>
          </a:p>
        </p:txBody>
      </p:sp>
      <p:sp>
        <p:nvSpPr>
          <p:cNvPr id="105" name="Google Shape;105;p1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2200" i="1">
                <a:solidFill>
                  <a:schemeClr val="dk1"/>
                </a:solidFill>
                <a:latin typeface="Times New Roman"/>
                <a:ea typeface="Times New Roman"/>
                <a:cs typeface="Times New Roman"/>
                <a:sym typeface="Times New Roman"/>
              </a:rPr>
              <a:t>Η πρόσβαση σε :</a:t>
            </a:r>
            <a:endParaRPr sz="2200" i="1">
              <a:solidFill>
                <a:schemeClr val="dk1"/>
              </a:solidFill>
              <a:latin typeface="Times New Roman"/>
              <a:ea typeface="Times New Roman"/>
              <a:cs typeface="Times New Roman"/>
              <a:sym typeface="Times New Roman"/>
            </a:endParaRPr>
          </a:p>
          <a:p>
            <a:pPr marL="457200" lvl="0" indent="-349250" algn="l" rtl="0">
              <a:spcBef>
                <a:spcPts val="1200"/>
              </a:spcBef>
              <a:spcAft>
                <a:spcPts val="0"/>
              </a:spcAft>
              <a:buClr>
                <a:schemeClr val="dk1"/>
              </a:buClr>
              <a:buSzPts val="1900"/>
              <a:buFont typeface="Times New Roman"/>
              <a:buChar char="●"/>
            </a:pPr>
            <a:r>
              <a:rPr lang="en" sz="1900">
                <a:solidFill>
                  <a:schemeClr val="dk1"/>
                </a:solidFill>
                <a:latin typeface="Times New Roman"/>
                <a:ea typeface="Times New Roman"/>
                <a:cs typeface="Times New Roman"/>
                <a:sym typeface="Times New Roman"/>
              </a:rPr>
              <a:t>Νοσοκομείο είναι εφικτή για το 80% των ερωτηθέντων (συμπίπτει εν μέρη με το ποσοστό διαμονής εντός του αστικού ιστού)</a:t>
            </a:r>
            <a:endParaRPr sz="1900">
              <a:solidFill>
                <a:schemeClr val="dk1"/>
              </a:solidFill>
              <a:latin typeface="Times New Roman"/>
              <a:ea typeface="Times New Roman"/>
              <a:cs typeface="Times New Roman"/>
              <a:sym typeface="Times New Roman"/>
            </a:endParaRPr>
          </a:p>
          <a:p>
            <a:pPr marL="457200" lvl="0" indent="-349250" algn="l" rtl="0">
              <a:spcBef>
                <a:spcPts val="0"/>
              </a:spcBef>
              <a:spcAft>
                <a:spcPts val="0"/>
              </a:spcAft>
              <a:buClr>
                <a:schemeClr val="dk1"/>
              </a:buClr>
              <a:buSzPts val="1900"/>
              <a:buFont typeface="Times New Roman"/>
              <a:buChar char="●"/>
            </a:pPr>
            <a:r>
              <a:rPr lang="en" sz="1900">
                <a:solidFill>
                  <a:schemeClr val="dk1"/>
                </a:solidFill>
                <a:latin typeface="Times New Roman"/>
                <a:ea typeface="Times New Roman"/>
                <a:cs typeface="Times New Roman"/>
                <a:sym typeface="Times New Roman"/>
              </a:rPr>
              <a:t>Φαρμακείο χαρακτηρίζεται ως ‘εύκολη’ για το 90% των ερωτηθέντων</a:t>
            </a:r>
            <a:endParaRPr sz="1900">
              <a:solidFill>
                <a:schemeClr val="dk1"/>
              </a:solidFill>
              <a:latin typeface="Times New Roman"/>
              <a:ea typeface="Times New Roman"/>
              <a:cs typeface="Times New Roman"/>
              <a:sym typeface="Times New Roman"/>
            </a:endParaRPr>
          </a:p>
          <a:p>
            <a:pPr marL="457200" lvl="0" indent="-349250" algn="l" rtl="0">
              <a:spcBef>
                <a:spcPts val="0"/>
              </a:spcBef>
              <a:spcAft>
                <a:spcPts val="0"/>
              </a:spcAft>
              <a:buClr>
                <a:srgbClr val="202124"/>
              </a:buClr>
              <a:buSzPts val="1900"/>
              <a:buFont typeface="Times New Roman"/>
              <a:buChar char="●"/>
            </a:pPr>
            <a:r>
              <a:rPr lang="en" sz="1900">
                <a:solidFill>
                  <a:srgbClr val="202124"/>
                </a:solidFill>
                <a:highlight>
                  <a:srgbClr val="FFFFFF"/>
                </a:highlight>
                <a:latin typeface="Times New Roman"/>
                <a:ea typeface="Times New Roman"/>
                <a:cs typeface="Times New Roman"/>
                <a:sym typeface="Times New Roman"/>
              </a:rPr>
              <a:t>Μέσα μαζικής μεταφοράς υπάρχει για το 76% των ερωτηθέντων</a:t>
            </a:r>
            <a:endParaRPr sz="1900">
              <a:solidFill>
                <a:srgbClr val="202124"/>
              </a:solidFill>
              <a:highlight>
                <a:srgbClr val="FFFFFF"/>
              </a:highlight>
              <a:latin typeface="Times New Roman"/>
              <a:ea typeface="Times New Roman"/>
              <a:cs typeface="Times New Roman"/>
              <a:sym typeface="Times New Roman"/>
            </a:endParaRPr>
          </a:p>
          <a:p>
            <a:pPr marL="0" lvl="0" indent="0" algn="l" rtl="0">
              <a:spcBef>
                <a:spcPts val="1200"/>
              </a:spcBef>
              <a:spcAft>
                <a:spcPts val="1200"/>
              </a:spcAft>
              <a:buNone/>
            </a:pPr>
            <a:r>
              <a:rPr lang="en" sz="1900">
                <a:solidFill>
                  <a:srgbClr val="202124"/>
                </a:solidFill>
                <a:highlight>
                  <a:srgbClr val="FFFFFF"/>
                </a:highlight>
                <a:latin typeface="Times New Roman"/>
                <a:ea typeface="Times New Roman"/>
                <a:cs typeface="Times New Roman"/>
                <a:sym typeface="Times New Roman"/>
              </a:rPr>
              <a:t>Επιπροσθέτως, το 93% των οικογενειών διαθέτει ιδιωτικό όχημα, ενώ το υπόλοιπο 7% όχι. </a:t>
            </a:r>
            <a:endParaRPr sz="1900">
              <a:solidFill>
                <a:srgbClr val="202124"/>
              </a:solidFill>
              <a:highlight>
                <a:srgbClr val="FFFFFF"/>
              </a:highlight>
              <a:latin typeface="Times New Roman"/>
              <a:ea typeface="Times New Roman"/>
              <a:cs typeface="Times New Roman"/>
              <a:sym typeface="Times New Roman"/>
            </a:endParaRPr>
          </a:p>
        </p:txBody>
      </p:sp>
      <p:pic>
        <p:nvPicPr>
          <p:cNvPr id="106" name="Google Shape;106;p19" descr="Forms response chart. Question title: Υπάρχει εύκολη και γρήγορη πρόσβαση στο πλησιέστερο δημόσιο νοσοκομείο από την κατοικία σου; . Number of responses: 71 responses." title="Υπάρχει εύκολη και γρήγορη πρόσβαση στο πλησιέστερο δημόσιο νοσοκομείο από την κατοικία σου; "/>
          <p:cNvPicPr preferRelativeResize="0"/>
          <p:nvPr/>
        </p:nvPicPr>
        <p:blipFill rotWithShape="1">
          <a:blip r:embed="rId3">
            <a:alphaModFix/>
          </a:blip>
          <a:srcRect l="20224" t="32638" r="54009" b="9758"/>
          <a:stretch/>
        </p:blipFill>
        <p:spPr>
          <a:xfrm>
            <a:off x="1772000" y="3654625"/>
            <a:ext cx="1359304" cy="1378450"/>
          </a:xfrm>
          <a:prstGeom prst="rect">
            <a:avLst/>
          </a:prstGeom>
          <a:noFill/>
          <a:ln>
            <a:noFill/>
          </a:ln>
        </p:spPr>
      </p:pic>
      <p:pic>
        <p:nvPicPr>
          <p:cNvPr id="107" name="Google Shape;107;p19" descr="Forms response chart. Question title: Υπάρχει εύκολη και γρήγορη πρόσβαση στο πλησιέστερο δημόσιο νοσοκομείο από την κατοικία σου; . Number of responses: 71 responses." title="Υπάρχει εύκολη και γρήγορη πρόσβαση στο πλησιέστερο δημόσιο νοσοκομείο από την κατοικία σου; "/>
          <p:cNvPicPr preferRelativeResize="0"/>
          <p:nvPr/>
        </p:nvPicPr>
        <p:blipFill rotWithShape="1">
          <a:blip r:embed="rId3">
            <a:alphaModFix/>
          </a:blip>
          <a:srcRect l="62349" t="34296" r="5075" b="43303"/>
          <a:stretch/>
        </p:blipFill>
        <p:spPr>
          <a:xfrm>
            <a:off x="3707725" y="3857162"/>
            <a:ext cx="3120527" cy="97339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 sz="3020" b="1">
                <a:latin typeface="Times New Roman"/>
                <a:ea typeface="Times New Roman"/>
                <a:cs typeface="Times New Roman"/>
                <a:sym typeface="Times New Roman"/>
              </a:rPr>
              <a:t>Πρόσβαση στο internet - ενημέρωση</a:t>
            </a:r>
            <a:endParaRPr sz="3020" b="1">
              <a:latin typeface="Times New Roman"/>
              <a:ea typeface="Times New Roman"/>
              <a:cs typeface="Times New Roman"/>
              <a:sym typeface="Times New Roman"/>
            </a:endParaRPr>
          </a:p>
        </p:txBody>
      </p:sp>
      <p:sp>
        <p:nvSpPr>
          <p:cNvPr id="113" name="Google Shape;113;p2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just" rtl="0">
              <a:spcBef>
                <a:spcPts val="0"/>
              </a:spcBef>
              <a:spcAft>
                <a:spcPts val="0"/>
              </a:spcAft>
              <a:buNone/>
            </a:pPr>
            <a:r>
              <a:rPr lang="en" sz="2000">
                <a:solidFill>
                  <a:schemeClr val="dk1"/>
                </a:solidFill>
                <a:latin typeface="Times New Roman"/>
                <a:ea typeface="Times New Roman"/>
                <a:cs typeface="Times New Roman"/>
                <a:sym typeface="Times New Roman"/>
              </a:rPr>
              <a:t>Όπως ήταν αναμενόμενο, ένα μεγάλο ποσοστό (81%), των υποκειμένων διαθέτει μία ή περισσότερες από τις παρακάτω ηλεκτρονικές συσκευές και έχει πρόσβαση στο internet με προσωπική χρέωση συνδυάζοντας την με την ικανότητα εκτέλεσης βασικών λειτουργιών στο διαδίκτυο:</a:t>
            </a:r>
            <a:endParaRPr sz="2000">
              <a:solidFill>
                <a:schemeClr val="dk1"/>
              </a:solidFill>
              <a:latin typeface="Times New Roman"/>
              <a:ea typeface="Times New Roman"/>
              <a:cs typeface="Times New Roman"/>
              <a:sym typeface="Times New Roman"/>
            </a:endParaRPr>
          </a:p>
          <a:p>
            <a:pPr marL="457200" lvl="0" indent="-355600" algn="just" rtl="0">
              <a:spcBef>
                <a:spcPts val="1200"/>
              </a:spcBef>
              <a:spcAft>
                <a:spcPts val="0"/>
              </a:spcAft>
              <a:buClr>
                <a:schemeClr val="dk1"/>
              </a:buClr>
              <a:buSzPts val="2000"/>
              <a:buFont typeface="Times New Roman"/>
              <a:buChar char="➢"/>
            </a:pPr>
            <a:r>
              <a:rPr lang="en" sz="2000">
                <a:solidFill>
                  <a:schemeClr val="dk1"/>
                </a:solidFill>
                <a:latin typeface="Times New Roman"/>
                <a:ea typeface="Times New Roman"/>
                <a:cs typeface="Times New Roman"/>
                <a:sym typeface="Times New Roman"/>
              </a:rPr>
              <a:t>Προσωπικό υπολογιστή</a:t>
            </a:r>
            <a:endParaRPr sz="2000">
              <a:solidFill>
                <a:schemeClr val="dk1"/>
              </a:solidFill>
              <a:latin typeface="Times New Roman"/>
              <a:ea typeface="Times New Roman"/>
              <a:cs typeface="Times New Roman"/>
              <a:sym typeface="Times New Roman"/>
            </a:endParaRPr>
          </a:p>
          <a:p>
            <a:pPr marL="457200" lvl="0" indent="-355600" algn="just" rtl="0">
              <a:spcBef>
                <a:spcPts val="0"/>
              </a:spcBef>
              <a:spcAft>
                <a:spcPts val="0"/>
              </a:spcAft>
              <a:buClr>
                <a:schemeClr val="dk1"/>
              </a:buClr>
              <a:buSzPts val="2000"/>
              <a:buFont typeface="Times New Roman"/>
              <a:buChar char="➢"/>
            </a:pPr>
            <a:r>
              <a:rPr lang="en" sz="2000">
                <a:solidFill>
                  <a:schemeClr val="dk1"/>
                </a:solidFill>
                <a:latin typeface="Times New Roman"/>
                <a:ea typeface="Times New Roman"/>
                <a:cs typeface="Times New Roman"/>
                <a:sym typeface="Times New Roman"/>
              </a:rPr>
              <a:t>Tablet</a:t>
            </a:r>
            <a:endParaRPr sz="2000">
              <a:solidFill>
                <a:schemeClr val="dk1"/>
              </a:solidFill>
              <a:latin typeface="Times New Roman"/>
              <a:ea typeface="Times New Roman"/>
              <a:cs typeface="Times New Roman"/>
              <a:sym typeface="Times New Roman"/>
            </a:endParaRPr>
          </a:p>
          <a:p>
            <a:pPr marL="457200" lvl="0" indent="-355600" algn="just" rtl="0">
              <a:spcBef>
                <a:spcPts val="0"/>
              </a:spcBef>
              <a:spcAft>
                <a:spcPts val="0"/>
              </a:spcAft>
              <a:buClr>
                <a:schemeClr val="dk1"/>
              </a:buClr>
              <a:buSzPts val="2000"/>
              <a:buFont typeface="Times New Roman"/>
              <a:buChar char="➢"/>
            </a:pPr>
            <a:r>
              <a:rPr lang="en" sz="2000">
                <a:solidFill>
                  <a:schemeClr val="dk1"/>
                </a:solidFill>
                <a:latin typeface="Times New Roman"/>
                <a:ea typeface="Times New Roman"/>
                <a:cs typeface="Times New Roman"/>
                <a:sym typeface="Times New Roman"/>
              </a:rPr>
              <a:t>Έξυπνο κινητό</a:t>
            </a:r>
            <a:endParaRPr sz="2000">
              <a:solidFill>
                <a:schemeClr val="dk1"/>
              </a:solidFill>
              <a:latin typeface="Times New Roman"/>
              <a:ea typeface="Times New Roman"/>
              <a:cs typeface="Times New Roman"/>
              <a:sym typeface="Times New Roman"/>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 sz="3020" b="1">
                <a:latin typeface="Times New Roman"/>
                <a:ea typeface="Times New Roman"/>
                <a:cs typeface="Times New Roman"/>
                <a:sym typeface="Times New Roman"/>
              </a:rPr>
              <a:t>Οικονομική κατάσταση </a:t>
            </a:r>
            <a:endParaRPr sz="3020" b="1">
              <a:latin typeface="Times New Roman"/>
              <a:ea typeface="Times New Roman"/>
              <a:cs typeface="Times New Roman"/>
              <a:sym typeface="Times New Roman"/>
            </a:endParaRPr>
          </a:p>
        </p:txBody>
      </p:sp>
      <p:sp>
        <p:nvSpPr>
          <p:cNvPr id="119" name="Google Shape;119;p21"/>
          <p:cNvSpPr txBox="1">
            <a:spLocks noGrp="1"/>
          </p:cNvSpPr>
          <p:nvPr>
            <p:ph type="body" idx="1"/>
          </p:nvPr>
        </p:nvSpPr>
        <p:spPr>
          <a:xfrm>
            <a:off x="307818" y="995881"/>
            <a:ext cx="8524482" cy="3438244"/>
          </a:xfrm>
          <a:prstGeom prst="rect">
            <a:avLst/>
          </a:prstGeom>
        </p:spPr>
        <p:txBody>
          <a:bodyPr spcFirstLastPara="1" wrap="square" lIns="91425" tIns="91425" rIns="91425" bIns="91425" anchor="t" anchorCtr="0">
            <a:normAutofit/>
          </a:bodyPr>
          <a:lstStyle/>
          <a:p>
            <a:pPr marL="0" lvl="0" indent="0" algn="just" rtl="0">
              <a:spcBef>
                <a:spcPts val="0"/>
              </a:spcBef>
              <a:spcAft>
                <a:spcPts val="1200"/>
              </a:spcAft>
              <a:buNone/>
            </a:pPr>
            <a:r>
              <a:rPr lang="en" sz="2000" dirty="0">
                <a:solidFill>
                  <a:schemeClr val="dk1"/>
                </a:solidFill>
                <a:latin typeface="Times New Roman"/>
                <a:ea typeface="Times New Roman"/>
                <a:cs typeface="Times New Roman"/>
                <a:sym typeface="Times New Roman"/>
              </a:rPr>
              <a:t>Αδιαμφισβήτητα, το εισόδημα των οικογενειών κατά την διάρκει</a:t>
            </a:r>
            <a:r>
              <a:rPr lang="el-GR" sz="2000" dirty="0">
                <a:solidFill>
                  <a:schemeClr val="dk1"/>
                </a:solidFill>
                <a:latin typeface="Times New Roman"/>
                <a:ea typeface="Times New Roman"/>
                <a:cs typeface="Times New Roman"/>
                <a:sym typeface="Times New Roman"/>
              </a:rPr>
              <a:t>α</a:t>
            </a:r>
            <a:r>
              <a:rPr lang="en" sz="2000" dirty="0">
                <a:solidFill>
                  <a:schemeClr val="dk1"/>
                </a:solidFill>
                <a:latin typeface="Times New Roman"/>
                <a:ea typeface="Times New Roman"/>
                <a:cs typeface="Times New Roman"/>
                <a:sym typeface="Times New Roman"/>
              </a:rPr>
              <a:t> της καραντίνας αλλά και αργότερα επηρεάστηκε από διάφορους παράγοντες όπως η φύση του επαγγέλματος που ασκούν οι γονείς, την δυνατότητα ή μη να διεκπεραιωθεί εξ αποστάσεως κτλ. Οι απαντήσεις των υποκειμένων έδειξαν ότι σε πάνω από το μισό δείγμα (57%), το εισόδημα παρέμεινε σταθερό, στο 25% μειώθηκε, ενώ ένα ποσοστό της τάξης του 12% αντιπροσωπεύει τις οικογένειες των οποίων το εισόδημα αυξήθηκε.</a:t>
            </a:r>
            <a:endParaRPr sz="2000" dirty="0">
              <a:solidFill>
                <a:schemeClr val="dk1"/>
              </a:solidFill>
              <a:latin typeface="Times New Roman"/>
              <a:ea typeface="Times New Roman"/>
              <a:cs typeface="Times New Roman"/>
              <a:sym typeface="Times New Roman"/>
            </a:endParaRPr>
          </a:p>
        </p:txBody>
      </p:sp>
      <p:pic>
        <p:nvPicPr>
          <p:cNvPr id="120" name="Google Shape;120;p21" descr="Forms response chart. Question title: Στην  περίοδο της πανδημίας covid 19. Number of responses: 71 responses." title="Στην  περίοδο της πανδημίας covid 19"/>
          <p:cNvPicPr preferRelativeResize="0"/>
          <p:nvPr/>
        </p:nvPicPr>
        <p:blipFill rotWithShape="1">
          <a:blip r:embed="rId3">
            <a:alphaModFix/>
          </a:blip>
          <a:srcRect l="19979" t="27267" r="52680" b="9216"/>
          <a:stretch/>
        </p:blipFill>
        <p:spPr>
          <a:xfrm>
            <a:off x="1422050" y="3566150"/>
            <a:ext cx="1710500" cy="1672651"/>
          </a:xfrm>
          <a:prstGeom prst="rect">
            <a:avLst/>
          </a:prstGeom>
          <a:noFill/>
          <a:ln>
            <a:noFill/>
          </a:ln>
        </p:spPr>
      </p:pic>
      <p:pic>
        <p:nvPicPr>
          <p:cNvPr id="121" name="Google Shape;121;p21" descr="Forms response chart. Question title: Στην  περίοδο της πανδημίας covid 19. Number of responses: 71 responses." title="Στην  περίοδο της πανδημίας covid 19"/>
          <p:cNvPicPr preferRelativeResize="0"/>
          <p:nvPr/>
        </p:nvPicPr>
        <p:blipFill rotWithShape="1">
          <a:blip r:embed="rId3">
            <a:alphaModFix/>
          </a:blip>
          <a:srcRect l="61622" t="26756" r="5595" b="46801"/>
          <a:stretch/>
        </p:blipFill>
        <p:spPr>
          <a:xfrm>
            <a:off x="3895800" y="3744200"/>
            <a:ext cx="3356723" cy="1139568"/>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1275</Words>
  <Application>Microsoft Office PowerPoint</Application>
  <PresentationFormat>Προβολή στην οθόνη (16:9)</PresentationFormat>
  <Paragraphs>97</Paragraphs>
  <Slides>25</Slides>
  <Notes>25</Notes>
  <HiddenSlides>0</HiddenSlides>
  <MMClips>0</MMClips>
  <ScaleCrop>false</ScaleCrop>
  <HeadingPairs>
    <vt:vector size="6" baseType="variant">
      <vt:variant>
        <vt:lpstr>Γραμματοσειρές που χρησιμοποιούνται</vt:lpstr>
      </vt:variant>
      <vt:variant>
        <vt:i4>2</vt:i4>
      </vt:variant>
      <vt:variant>
        <vt:lpstr>Θέμα</vt:lpstr>
      </vt:variant>
      <vt:variant>
        <vt:i4>1</vt:i4>
      </vt:variant>
      <vt:variant>
        <vt:lpstr>Τίτλοι διαφανειών</vt:lpstr>
      </vt:variant>
      <vt:variant>
        <vt:i4>25</vt:i4>
      </vt:variant>
    </vt:vector>
  </HeadingPairs>
  <TitlesOfParts>
    <vt:vector size="28" baseType="lpstr">
      <vt:lpstr>Arial</vt:lpstr>
      <vt:lpstr>Times New Roman</vt:lpstr>
      <vt:lpstr>Simple Light</vt:lpstr>
      <vt:lpstr>Επεξεργασία  ερωτηματολογίου</vt:lpstr>
      <vt:lpstr>Περιεχόμενα</vt:lpstr>
      <vt:lpstr>Εισαγωγή</vt:lpstr>
      <vt:lpstr>Γενική εικόνα </vt:lpstr>
      <vt:lpstr>Κατοικία </vt:lpstr>
      <vt:lpstr>Παρουσίαση του PowerPoint</vt:lpstr>
      <vt:lpstr>Προσβασιμότητα</vt:lpstr>
      <vt:lpstr>Πρόσβαση στο internet - ενημέρωση</vt:lpstr>
      <vt:lpstr>Οικονομική κατάσταση </vt:lpstr>
      <vt:lpstr>Πηγές εισοδήματος και επαγγέλματα (1)</vt:lpstr>
      <vt:lpstr>Πηγές εισοδήματος και επαγγέλματα (2)</vt:lpstr>
      <vt:lpstr>Κοινωνικές σχέσεις (1)</vt:lpstr>
      <vt:lpstr>Κοινωνικές σχέσεις (2)</vt:lpstr>
      <vt:lpstr>Επιπτώσεις στην εργασία</vt:lpstr>
      <vt:lpstr>Τηλεκπαίδευση</vt:lpstr>
      <vt:lpstr>Τηλεκπαίδευση σε σχέση με  την μετωπική διδασκαλία</vt:lpstr>
      <vt:lpstr>Επιπτώσεις στην υγεία</vt:lpstr>
      <vt:lpstr>Αξιολόγηση στάσεων-απόψεων</vt:lpstr>
      <vt:lpstr>Εμβόλιο</vt:lpstr>
      <vt:lpstr>Επιστήμη και πανδημία</vt:lpstr>
      <vt:lpstr>Τα χαρακτηριστικά του πολίτη που βοήθησαν να αντιμετωπίσει καλύτερα την πανδημία covid 19</vt:lpstr>
      <vt:lpstr>Σημαντικότερα μέτρα</vt:lpstr>
      <vt:lpstr>Προτεινόμενες δράσεις</vt:lpstr>
      <vt:lpstr>Δικτυογραφία</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Επεξεργασία  ερωτηματολογίου</dc:title>
  <cp:lastModifiedBy>ΚΑΛΛΙΟΠΗ ΣΤΑΥΡΟΥ</cp:lastModifiedBy>
  <cp:revision>1</cp:revision>
  <dcterms:modified xsi:type="dcterms:W3CDTF">2023-05-24T06:36:50Z</dcterms:modified>
</cp:coreProperties>
</file>