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5" d="100"/>
          <a:sy n="105" d="100"/>
        </p:scale>
        <p:origin x="-156" y="-7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5" name="PlaceHolder 2"/>
          <p:cNvSpPr>
            <a:spLocks noGrp="1"/>
          </p:cNvSpPr>
          <p:nvPr>
            <p:ph type="body"/>
          </p:nvPr>
        </p:nvSpPr>
        <p:spPr>
          <a:xfrm>
            <a:off x="2589120" y="21337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6" name="PlaceHolder 3"/>
          <p:cNvSpPr>
            <a:spLocks noGrp="1"/>
          </p:cNvSpPr>
          <p:nvPr>
            <p:ph type="body"/>
          </p:nvPr>
        </p:nvSpPr>
        <p:spPr>
          <a:xfrm>
            <a:off x="2589120" y="41065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8"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9"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0" name="PlaceHolder 4"/>
          <p:cNvSpPr>
            <a:spLocks noGrp="1"/>
          </p:cNvSpPr>
          <p:nvPr>
            <p:ph type="body"/>
          </p:nvPr>
        </p:nvSpPr>
        <p:spPr>
          <a:xfrm>
            <a:off x="258912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1" name="PlaceHolder 5"/>
          <p:cNvSpPr>
            <a:spLocks noGrp="1"/>
          </p:cNvSpPr>
          <p:nvPr>
            <p:ph type="body"/>
          </p:nvPr>
        </p:nvSpPr>
        <p:spPr>
          <a:xfrm>
            <a:off x="715716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63" name="PlaceHolder 2"/>
          <p:cNvSpPr>
            <a:spLocks noGrp="1"/>
          </p:cNvSpPr>
          <p:nvPr>
            <p:ph type="body"/>
          </p:nvPr>
        </p:nvSpPr>
        <p:spPr>
          <a:xfrm>
            <a:off x="258912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4" name="PlaceHolder 3"/>
          <p:cNvSpPr>
            <a:spLocks noGrp="1"/>
          </p:cNvSpPr>
          <p:nvPr>
            <p:ph type="body"/>
          </p:nvPr>
        </p:nvSpPr>
        <p:spPr>
          <a:xfrm>
            <a:off x="560340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5" name="PlaceHolder 4"/>
          <p:cNvSpPr>
            <a:spLocks noGrp="1"/>
          </p:cNvSpPr>
          <p:nvPr>
            <p:ph type="body"/>
          </p:nvPr>
        </p:nvSpPr>
        <p:spPr>
          <a:xfrm>
            <a:off x="861732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6" name="PlaceHolder 5"/>
          <p:cNvSpPr>
            <a:spLocks noGrp="1"/>
          </p:cNvSpPr>
          <p:nvPr>
            <p:ph type="body"/>
          </p:nvPr>
        </p:nvSpPr>
        <p:spPr>
          <a:xfrm>
            <a:off x="258912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7" name="PlaceHolder 6"/>
          <p:cNvSpPr>
            <a:spLocks noGrp="1"/>
          </p:cNvSpPr>
          <p:nvPr>
            <p:ph type="body"/>
          </p:nvPr>
        </p:nvSpPr>
        <p:spPr>
          <a:xfrm>
            <a:off x="560340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8" name="PlaceHolder 7"/>
          <p:cNvSpPr>
            <a:spLocks noGrp="1"/>
          </p:cNvSpPr>
          <p:nvPr>
            <p:ph type="body"/>
          </p:nvPr>
        </p:nvSpPr>
        <p:spPr>
          <a:xfrm>
            <a:off x="861732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3" name="PlaceHolder 2"/>
          <p:cNvSpPr>
            <a:spLocks noGrp="1"/>
          </p:cNvSpPr>
          <p:nvPr>
            <p:ph type="subTitle"/>
          </p:nvPr>
        </p:nvSpPr>
        <p:spPr>
          <a:xfrm>
            <a:off x="2589120" y="2133720"/>
            <a:ext cx="8915040" cy="3777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5" name="PlaceHolder 2"/>
          <p:cNvSpPr>
            <a:spLocks noGrp="1"/>
          </p:cNvSpPr>
          <p:nvPr>
            <p:ph type="body"/>
          </p:nvPr>
        </p:nvSpPr>
        <p:spPr>
          <a:xfrm>
            <a:off x="2589120" y="2133720"/>
            <a:ext cx="89150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7" name="PlaceHolder 2"/>
          <p:cNvSpPr>
            <a:spLocks noGrp="1"/>
          </p:cNvSpPr>
          <p:nvPr>
            <p:ph type="body"/>
          </p:nvPr>
        </p:nvSpPr>
        <p:spPr>
          <a:xfrm>
            <a:off x="258912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08" name="PlaceHolder 3"/>
          <p:cNvSpPr>
            <a:spLocks noGrp="1"/>
          </p:cNvSpPr>
          <p:nvPr>
            <p:ph type="body"/>
          </p:nvPr>
        </p:nvSpPr>
        <p:spPr>
          <a:xfrm>
            <a:off x="715716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2593080" y="624240"/>
            <a:ext cx="8911440" cy="5937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12"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3" name="PlaceHolder 3"/>
          <p:cNvSpPr>
            <a:spLocks noGrp="1"/>
          </p:cNvSpPr>
          <p:nvPr>
            <p:ph type="body"/>
          </p:nvPr>
        </p:nvSpPr>
        <p:spPr>
          <a:xfrm>
            <a:off x="715716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4" name="PlaceHolder 4"/>
          <p:cNvSpPr>
            <a:spLocks noGrp="1"/>
          </p:cNvSpPr>
          <p:nvPr>
            <p:ph type="body"/>
          </p:nvPr>
        </p:nvSpPr>
        <p:spPr>
          <a:xfrm>
            <a:off x="258912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4" name="PlaceHolder 2"/>
          <p:cNvSpPr>
            <a:spLocks noGrp="1"/>
          </p:cNvSpPr>
          <p:nvPr>
            <p:ph type="subTitle"/>
          </p:nvPr>
        </p:nvSpPr>
        <p:spPr>
          <a:xfrm>
            <a:off x="2589120" y="2133720"/>
            <a:ext cx="8915040" cy="3777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16" name="PlaceHolder 2"/>
          <p:cNvSpPr>
            <a:spLocks noGrp="1"/>
          </p:cNvSpPr>
          <p:nvPr>
            <p:ph type="body"/>
          </p:nvPr>
        </p:nvSpPr>
        <p:spPr>
          <a:xfrm>
            <a:off x="258912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7"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8" name="PlaceHolder 4"/>
          <p:cNvSpPr>
            <a:spLocks noGrp="1"/>
          </p:cNvSpPr>
          <p:nvPr>
            <p:ph type="body"/>
          </p:nvPr>
        </p:nvSpPr>
        <p:spPr>
          <a:xfrm>
            <a:off x="715716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0"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1"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2" name="PlaceHolder 4"/>
          <p:cNvSpPr>
            <a:spLocks noGrp="1"/>
          </p:cNvSpPr>
          <p:nvPr>
            <p:ph type="body"/>
          </p:nvPr>
        </p:nvSpPr>
        <p:spPr>
          <a:xfrm>
            <a:off x="2589120" y="41065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4" name="PlaceHolder 2"/>
          <p:cNvSpPr>
            <a:spLocks noGrp="1"/>
          </p:cNvSpPr>
          <p:nvPr>
            <p:ph type="body"/>
          </p:nvPr>
        </p:nvSpPr>
        <p:spPr>
          <a:xfrm>
            <a:off x="2589120" y="21337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5" name="PlaceHolder 3"/>
          <p:cNvSpPr>
            <a:spLocks noGrp="1"/>
          </p:cNvSpPr>
          <p:nvPr>
            <p:ph type="body"/>
          </p:nvPr>
        </p:nvSpPr>
        <p:spPr>
          <a:xfrm>
            <a:off x="2589120" y="41065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7"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8"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9" name="PlaceHolder 4"/>
          <p:cNvSpPr>
            <a:spLocks noGrp="1"/>
          </p:cNvSpPr>
          <p:nvPr>
            <p:ph type="body"/>
          </p:nvPr>
        </p:nvSpPr>
        <p:spPr>
          <a:xfrm>
            <a:off x="258912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0" name="PlaceHolder 5"/>
          <p:cNvSpPr>
            <a:spLocks noGrp="1"/>
          </p:cNvSpPr>
          <p:nvPr>
            <p:ph type="body"/>
          </p:nvPr>
        </p:nvSpPr>
        <p:spPr>
          <a:xfrm>
            <a:off x="715716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32" name="PlaceHolder 2"/>
          <p:cNvSpPr>
            <a:spLocks noGrp="1"/>
          </p:cNvSpPr>
          <p:nvPr>
            <p:ph type="body"/>
          </p:nvPr>
        </p:nvSpPr>
        <p:spPr>
          <a:xfrm>
            <a:off x="258912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3" name="PlaceHolder 3"/>
          <p:cNvSpPr>
            <a:spLocks noGrp="1"/>
          </p:cNvSpPr>
          <p:nvPr>
            <p:ph type="body"/>
          </p:nvPr>
        </p:nvSpPr>
        <p:spPr>
          <a:xfrm>
            <a:off x="560340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4" name="PlaceHolder 4"/>
          <p:cNvSpPr>
            <a:spLocks noGrp="1"/>
          </p:cNvSpPr>
          <p:nvPr>
            <p:ph type="body"/>
          </p:nvPr>
        </p:nvSpPr>
        <p:spPr>
          <a:xfrm>
            <a:off x="8617320" y="21337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5" name="PlaceHolder 5"/>
          <p:cNvSpPr>
            <a:spLocks noGrp="1"/>
          </p:cNvSpPr>
          <p:nvPr>
            <p:ph type="body"/>
          </p:nvPr>
        </p:nvSpPr>
        <p:spPr>
          <a:xfrm>
            <a:off x="258912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6" name="PlaceHolder 6"/>
          <p:cNvSpPr>
            <a:spLocks noGrp="1"/>
          </p:cNvSpPr>
          <p:nvPr>
            <p:ph type="body"/>
          </p:nvPr>
        </p:nvSpPr>
        <p:spPr>
          <a:xfrm>
            <a:off x="560340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7" name="PlaceHolder 7"/>
          <p:cNvSpPr>
            <a:spLocks noGrp="1"/>
          </p:cNvSpPr>
          <p:nvPr>
            <p:ph type="body"/>
          </p:nvPr>
        </p:nvSpPr>
        <p:spPr>
          <a:xfrm>
            <a:off x="8617320" y="4106520"/>
            <a:ext cx="287028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6" name="PlaceHolder 2"/>
          <p:cNvSpPr>
            <a:spLocks noGrp="1"/>
          </p:cNvSpPr>
          <p:nvPr>
            <p:ph type="body"/>
          </p:nvPr>
        </p:nvSpPr>
        <p:spPr>
          <a:xfrm>
            <a:off x="2589120" y="2133720"/>
            <a:ext cx="89150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8" name="PlaceHolder 2"/>
          <p:cNvSpPr>
            <a:spLocks noGrp="1"/>
          </p:cNvSpPr>
          <p:nvPr>
            <p:ph type="body"/>
          </p:nvPr>
        </p:nvSpPr>
        <p:spPr>
          <a:xfrm>
            <a:off x="258912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39" name="PlaceHolder 3"/>
          <p:cNvSpPr>
            <a:spLocks noGrp="1"/>
          </p:cNvSpPr>
          <p:nvPr>
            <p:ph type="body"/>
          </p:nvPr>
        </p:nvSpPr>
        <p:spPr>
          <a:xfrm>
            <a:off x="715716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2593080" y="624240"/>
            <a:ext cx="8911440" cy="593712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43"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4" name="PlaceHolder 3"/>
          <p:cNvSpPr>
            <a:spLocks noGrp="1"/>
          </p:cNvSpPr>
          <p:nvPr>
            <p:ph type="body"/>
          </p:nvPr>
        </p:nvSpPr>
        <p:spPr>
          <a:xfrm>
            <a:off x="715716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5" name="PlaceHolder 4"/>
          <p:cNvSpPr>
            <a:spLocks noGrp="1"/>
          </p:cNvSpPr>
          <p:nvPr>
            <p:ph type="body"/>
          </p:nvPr>
        </p:nvSpPr>
        <p:spPr>
          <a:xfrm>
            <a:off x="258912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47" name="PlaceHolder 2"/>
          <p:cNvSpPr>
            <a:spLocks noGrp="1"/>
          </p:cNvSpPr>
          <p:nvPr>
            <p:ph type="body"/>
          </p:nvPr>
        </p:nvSpPr>
        <p:spPr>
          <a:xfrm>
            <a:off x="2589120" y="2133720"/>
            <a:ext cx="4350240" cy="377712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8"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9" name="PlaceHolder 4"/>
          <p:cNvSpPr>
            <a:spLocks noGrp="1"/>
          </p:cNvSpPr>
          <p:nvPr>
            <p:ph type="body"/>
          </p:nvPr>
        </p:nvSpPr>
        <p:spPr>
          <a:xfrm>
            <a:off x="7157160" y="41065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593080" y="624240"/>
            <a:ext cx="8911440" cy="128052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1" name="PlaceHolder 2"/>
          <p:cNvSpPr>
            <a:spLocks noGrp="1"/>
          </p:cNvSpPr>
          <p:nvPr>
            <p:ph type="body"/>
          </p:nvPr>
        </p:nvSpPr>
        <p:spPr>
          <a:xfrm>
            <a:off x="258912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2" name="PlaceHolder 3"/>
          <p:cNvSpPr>
            <a:spLocks noGrp="1"/>
          </p:cNvSpPr>
          <p:nvPr>
            <p:ph type="body"/>
          </p:nvPr>
        </p:nvSpPr>
        <p:spPr>
          <a:xfrm>
            <a:off x="7157160" y="2133720"/>
            <a:ext cx="43502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3" name="PlaceHolder 4"/>
          <p:cNvSpPr>
            <a:spLocks noGrp="1"/>
          </p:cNvSpPr>
          <p:nvPr>
            <p:ph type="body"/>
          </p:nvPr>
        </p:nvSpPr>
        <p:spPr>
          <a:xfrm>
            <a:off x="2589120" y="4106520"/>
            <a:ext cx="8915040" cy="18014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5DEE4"/>
            </a:gs>
          </a:gsLst>
          <a:lin ang="5400000"/>
        </a:gradFill>
        <a:effectLst/>
      </p:bgPr>
    </p:bg>
    <p:spTree>
      <p:nvGrpSpPr>
        <p:cNvPr id="1" name=""/>
        <p:cNvGrpSpPr/>
        <p:nvPr/>
      </p:nvGrpSpPr>
      <p:grpSpPr>
        <a:xfrm>
          <a:off x="0" y="0"/>
          <a:ext cx="0" cy="0"/>
          <a:chOff x="0" y="0"/>
          <a:chExt cx="0" cy="0"/>
        </a:xfrm>
      </p:grpSpPr>
      <p:grpSp>
        <p:nvGrpSpPr>
          <p:cNvPr id="33" name="Group 1"/>
          <p:cNvGrpSpPr/>
          <p:nvPr/>
        </p:nvGrpSpPr>
        <p:grpSpPr>
          <a:xfrm>
            <a:off x="0" y="228600"/>
            <a:ext cx="2851200" cy="6638400"/>
            <a:chOff x="0" y="228600"/>
            <a:chExt cx="2851200" cy="6638400"/>
          </a:xfrm>
        </p:grpSpPr>
        <p:sp>
          <p:nvSpPr>
            <p:cNvPr id="34" name="CustomShape 2"/>
            <p:cNvSpPr/>
            <p:nvPr/>
          </p:nvSpPr>
          <p:spPr>
            <a:xfrm>
              <a:off x="0" y="2575080"/>
              <a:ext cx="100440" cy="6256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6200" cy="23220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9120" cy="14198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71000" cy="3632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21520" cy="33282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5840" cy="29275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7760" cy="4935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9720" cy="10245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5760" cy="40478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61640" cy="3369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7080" cy="2214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8320" cy="6220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0"/>
            <a:ext cx="2356200" cy="6852960"/>
            <a:chOff x="27360" y="0"/>
            <a:chExt cx="2356200" cy="6852960"/>
          </a:xfrm>
        </p:grpSpPr>
        <p:sp>
          <p:nvSpPr>
            <p:cNvPr id="14" name="CustomShape 15"/>
            <p:cNvSpPr/>
            <p:nvPr/>
          </p:nvSpPr>
          <p:spPr>
            <a:xfrm>
              <a:off x="27360" y="0"/>
              <a:ext cx="493920" cy="44006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3000" cy="15804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30560" cy="9903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51520" cy="22356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3880" cy="30268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3920" cy="2811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82080" cy="5112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9760" cy="27165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20240" cy="2527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7520" cy="6739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7800" cy="2275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10240" cy="5302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2520" cy="68576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PlaceHolder 28"/>
          <p:cNvSpPr>
            <a:spLocks noGrp="1"/>
          </p:cNvSpPr>
          <p:nvPr>
            <p:ph type="title"/>
          </p:nvPr>
        </p:nvSpPr>
        <p:spPr>
          <a:xfrm>
            <a:off x="2589120" y="2514600"/>
            <a:ext cx="8915040" cy="2262600"/>
          </a:xfrm>
          <a:prstGeom prst="rect">
            <a:avLst/>
          </a:prstGeom>
        </p:spPr>
        <p:txBody>
          <a:bodyPr anchor="b">
            <a:normAutofit/>
          </a:bodyPr>
          <a:lstStyle/>
          <a:p>
            <a:pPr>
              <a:lnSpc>
                <a:spcPct val="100000"/>
              </a:lnSpc>
            </a:pPr>
            <a:r>
              <a:rPr lang="el-GR" sz="5400" b="0" strike="noStrike" spc="-1">
                <a:solidFill>
                  <a:srgbClr val="178DBB"/>
                </a:solidFill>
                <a:latin typeface="Century Gothic"/>
              </a:rPr>
              <a:t>Στυλ κύριου τίτλου</a:t>
            </a:r>
            <a:endParaRPr lang="en-US" sz="5400" b="0" strike="noStrike" spc="-1">
              <a:solidFill>
                <a:srgbClr val="000000"/>
              </a:solidFill>
              <a:latin typeface="Century Gothic"/>
            </a:endParaRPr>
          </a:p>
        </p:txBody>
      </p:sp>
      <p:sp>
        <p:nvSpPr>
          <p:cNvPr id="28" name="PlaceHolder 29"/>
          <p:cNvSpPr>
            <a:spLocks noGrp="1"/>
          </p:cNvSpPr>
          <p:nvPr>
            <p:ph type="dt"/>
          </p:nvPr>
        </p:nvSpPr>
        <p:spPr>
          <a:xfrm>
            <a:off x="10361520" y="6130440"/>
            <a:ext cx="1145880" cy="370080"/>
          </a:xfrm>
          <a:prstGeom prst="rect">
            <a:avLst/>
          </a:prstGeom>
        </p:spPr>
        <p:txBody>
          <a:bodyPr anchor="ctr">
            <a:noAutofit/>
          </a:bodyPr>
          <a:lstStyle/>
          <a:p>
            <a:pPr algn="r">
              <a:lnSpc>
                <a:spcPct val="100000"/>
              </a:lnSpc>
            </a:pPr>
            <a:fld id="{CD5788FD-1629-44C5-B492-7D195550679C}" type="datetime">
              <a:rPr lang="en-US" sz="900" b="0" strike="noStrike" spc="-1">
                <a:solidFill>
                  <a:srgbClr val="8B8B8B"/>
                </a:solidFill>
                <a:latin typeface="Century Gothic"/>
              </a:rPr>
              <a:pPr algn="r">
                <a:lnSpc>
                  <a:spcPct val="100000"/>
                </a:lnSpc>
              </a:pPr>
              <a:t>6/7/2021</a:t>
            </a:fld>
            <a:endParaRPr lang="el-GR" sz="900" b="0" strike="noStrike" spc="-1">
              <a:latin typeface="Times New Roman"/>
            </a:endParaRPr>
          </a:p>
        </p:txBody>
      </p:sp>
      <p:sp>
        <p:nvSpPr>
          <p:cNvPr id="29" name="PlaceHolder 30"/>
          <p:cNvSpPr>
            <a:spLocks noGrp="1"/>
          </p:cNvSpPr>
          <p:nvPr>
            <p:ph type="ftr"/>
          </p:nvPr>
        </p:nvSpPr>
        <p:spPr>
          <a:xfrm>
            <a:off x="2589120" y="6135840"/>
            <a:ext cx="7619760" cy="364680"/>
          </a:xfrm>
          <a:prstGeom prst="rect">
            <a:avLst/>
          </a:prstGeom>
        </p:spPr>
        <p:txBody>
          <a:bodyPr anchor="ctr">
            <a:noAutofit/>
          </a:bodyPr>
          <a:lstStyle/>
          <a:p>
            <a:endParaRPr lang="el-GR" sz="2400" b="0" strike="noStrike" spc="-1">
              <a:latin typeface="Times New Roman"/>
            </a:endParaRPr>
          </a:p>
        </p:txBody>
      </p:sp>
      <p:sp>
        <p:nvSpPr>
          <p:cNvPr id="30" name="CustomShape 31"/>
          <p:cNvSpPr/>
          <p:nvPr/>
        </p:nvSpPr>
        <p:spPr>
          <a:xfrm>
            <a:off x="0" y="4323960"/>
            <a:ext cx="1744200" cy="77832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31" name="PlaceHolder 32"/>
          <p:cNvSpPr>
            <a:spLocks noGrp="1"/>
          </p:cNvSpPr>
          <p:nvPr>
            <p:ph type="sldNum"/>
          </p:nvPr>
        </p:nvSpPr>
        <p:spPr>
          <a:xfrm>
            <a:off x="531720" y="4529520"/>
            <a:ext cx="779400" cy="364680"/>
          </a:xfrm>
          <a:prstGeom prst="rect">
            <a:avLst/>
          </a:prstGeom>
        </p:spPr>
        <p:txBody>
          <a:bodyPr anchor="ctr">
            <a:noAutofit/>
          </a:bodyPr>
          <a:lstStyle/>
          <a:p>
            <a:pPr algn="r">
              <a:lnSpc>
                <a:spcPct val="100000"/>
              </a:lnSpc>
            </a:pPr>
            <a:fld id="{4EF63616-8B69-4022-AAA4-2C4287BBF1D8}" type="slidenum">
              <a:rPr lang="en-US" sz="2000" b="0" strike="noStrike" spc="-1">
                <a:solidFill>
                  <a:srgbClr val="FEFFFF"/>
                </a:solidFill>
                <a:latin typeface="Century Gothic"/>
              </a:rPr>
              <a:pPr algn="r">
                <a:lnSpc>
                  <a:spcPct val="100000"/>
                </a:lnSpc>
              </a:pPr>
              <a:t>‹#›</a:t>
            </a:fld>
            <a:endParaRPr lang="el-GR" sz="2000" b="0" strike="noStrike" spc="-1">
              <a:latin typeface="Times New Roman"/>
            </a:endParaRPr>
          </a:p>
        </p:txBody>
      </p:sp>
      <p:sp>
        <p:nvSpPr>
          <p:cNvPr id="32" name="PlaceHolder 3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Century Gothic"/>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Century Gothic"/>
              </a:rPr>
              <a:t>Δεύτερο επίπεδο διάρθρωσης</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Century Gothic"/>
              </a:rPr>
              <a:t>Τρίτο επίπεδο διάρθρωσης</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Century Gothic"/>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Century Gothic"/>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Century Gothic"/>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Century Gothic"/>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5DEE4"/>
            </a:gs>
          </a:gsLst>
          <a:lin ang="5400000"/>
        </a:gradFill>
        <a:effectLst/>
      </p:bgPr>
    </p:bg>
    <p:spTree>
      <p:nvGrpSpPr>
        <p:cNvPr id="1" name=""/>
        <p:cNvGrpSpPr/>
        <p:nvPr/>
      </p:nvGrpSpPr>
      <p:grpSpPr>
        <a:xfrm>
          <a:off x="0" y="0"/>
          <a:ext cx="0" cy="0"/>
          <a:chOff x="0" y="0"/>
          <a:chExt cx="0" cy="0"/>
        </a:xfrm>
      </p:grpSpPr>
      <p:grpSp>
        <p:nvGrpSpPr>
          <p:cNvPr id="69" name="Group 1"/>
          <p:cNvGrpSpPr/>
          <p:nvPr/>
        </p:nvGrpSpPr>
        <p:grpSpPr>
          <a:xfrm>
            <a:off x="0" y="228600"/>
            <a:ext cx="2851200" cy="6638400"/>
            <a:chOff x="0" y="228600"/>
            <a:chExt cx="2851200" cy="6638400"/>
          </a:xfrm>
        </p:grpSpPr>
        <p:sp>
          <p:nvSpPr>
            <p:cNvPr id="70" name="CustomShape 2"/>
            <p:cNvSpPr/>
            <p:nvPr/>
          </p:nvSpPr>
          <p:spPr>
            <a:xfrm>
              <a:off x="0" y="2575080"/>
              <a:ext cx="100440" cy="6256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1" name="CustomShape 3"/>
            <p:cNvSpPr/>
            <p:nvPr/>
          </p:nvSpPr>
          <p:spPr>
            <a:xfrm>
              <a:off x="128520" y="3156480"/>
              <a:ext cx="646200" cy="23220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2" name="CustomShape 4"/>
            <p:cNvSpPr/>
            <p:nvPr/>
          </p:nvSpPr>
          <p:spPr>
            <a:xfrm>
              <a:off x="807120" y="5447160"/>
              <a:ext cx="609120" cy="14198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3" name="CustomShape 5"/>
            <p:cNvSpPr/>
            <p:nvPr/>
          </p:nvSpPr>
          <p:spPr>
            <a:xfrm>
              <a:off x="959760" y="6503760"/>
              <a:ext cx="171000" cy="3632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4" name="CustomShape 6"/>
            <p:cNvSpPr/>
            <p:nvPr/>
          </p:nvSpPr>
          <p:spPr>
            <a:xfrm>
              <a:off x="100800" y="3201120"/>
              <a:ext cx="821520" cy="33282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5" name="CustomShape 7"/>
            <p:cNvSpPr/>
            <p:nvPr/>
          </p:nvSpPr>
          <p:spPr>
            <a:xfrm>
              <a:off x="22320" y="228600"/>
              <a:ext cx="105840" cy="29275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6" name="CustomShape 8"/>
            <p:cNvSpPr/>
            <p:nvPr/>
          </p:nvSpPr>
          <p:spPr>
            <a:xfrm>
              <a:off x="78120" y="2944080"/>
              <a:ext cx="77760" cy="4935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7" name="CustomShape 9"/>
            <p:cNvSpPr/>
            <p:nvPr/>
          </p:nvSpPr>
          <p:spPr>
            <a:xfrm>
              <a:off x="769680" y="5478840"/>
              <a:ext cx="189720" cy="10245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8" name="CustomShape 10"/>
            <p:cNvSpPr/>
            <p:nvPr/>
          </p:nvSpPr>
          <p:spPr>
            <a:xfrm>
              <a:off x="775440" y="1398960"/>
              <a:ext cx="2075760" cy="40478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79" name="CustomShape 11"/>
            <p:cNvSpPr/>
            <p:nvPr/>
          </p:nvSpPr>
          <p:spPr>
            <a:xfrm>
              <a:off x="922680" y="6530040"/>
              <a:ext cx="161640" cy="3369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80" name="CustomShape 12"/>
            <p:cNvSpPr/>
            <p:nvPr/>
          </p:nvSpPr>
          <p:spPr>
            <a:xfrm>
              <a:off x="769680" y="5359320"/>
              <a:ext cx="37080" cy="2214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sp>
          <p:nvSpPr>
            <p:cNvPr id="81" name="CustomShape 13"/>
            <p:cNvSpPr/>
            <p:nvPr/>
          </p:nvSpPr>
          <p:spPr>
            <a:xfrm>
              <a:off x="849960" y="6244560"/>
              <a:ext cx="238320" cy="6220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sp>
      </p:grpSp>
      <p:grpSp>
        <p:nvGrpSpPr>
          <p:cNvPr id="82" name="Group 14"/>
          <p:cNvGrpSpPr/>
          <p:nvPr/>
        </p:nvGrpSpPr>
        <p:grpSpPr>
          <a:xfrm>
            <a:off x="27360" y="0"/>
            <a:ext cx="2356200" cy="6852960"/>
            <a:chOff x="27360" y="0"/>
            <a:chExt cx="2356200" cy="6852960"/>
          </a:xfrm>
        </p:grpSpPr>
        <p:sp>
          <p:nvSpPr>
            <p:cNvPr id="83" name="CustomShape 15"/>
            <p:cNvSpPr/>
            <p:nvPr/>
          </p:nvSpPr>
          <p:spPr>
            <a:xfrm>
              <a:off x="27360" y="0"/>
              <a:ext cx="493920" cy="44006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4" name="CustomShape 16"/>
            <p:cNvSpPr/>
            <p:nvPr/>
          </p:nvSpPr>
          <p:spPr>
            <a:xfrm>
              <a:off x="550440" y="4316400"/>
              <a:ext cx="423000" cy="15804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5" name="CustomShape 17"/>
            <p:cNvSpPr/>
            <p:nvPr/>
          </p:nvSpPr>
          <p:spPr>
            <a:xfrm>
              <a:off x="1006200" y="5862600"/>
              <a:ext cx="430560" cy="9903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6" name="CustomShape 18"/>
            <p:cNvSpPr/>
            <p:nvPr/>
          </p:nvSpPr>
          <p:spPr>
            <a:xfrm>
              <a:off x="521640" y="4364280"/>
              <a:ext cx="551520" cy="22356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7" name="CustomShape 19"/>
            <p:cNvSpPr/>
            <p:nvPr/>
          </p:nvSpPr>
          <p:spPr>
            <a:xfrm>
              <a:off x="468000" y="1289160"/>
              <a:ext cx="173880" cy="30268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8" name="CustomShape 20"/>
            <p:cNvSpPr/>
            <p:nvPr/>
          </p:nvSpPr>
          <p:spPr>
            <a:xfrm>
              <a:off x="1111680" y="6571440"/>
              <a:ext cx="133920" cy="2811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89" name="CustomShape 21"/>
            <p:cNvSpPr/>
            <p:nvPr/>
          </p:nvSpPr>
          <p:spPr>
            <a:xfrm>
              <a:off x="502560" y="4107600"/>
              <a:ext cx="82080" cy="5112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90" name="CustomShape 22"/>
            <p:cNvSpPr/>
            <p:nvPr/>
          </p:nvSpPr>
          <p:spPr>
            <a:xfrm>
              <a:off x="973800" y="3145680"/>
              <a:ext cx="1409760" cy="27165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91" name="CustomShape 23"/>
            <p:cNvSpPr/>
            <p:nvPr/>
          </p:nvSpPr>
          <p:spPr>
            <a:xfrm>
              <a:off x="1073520" y="6600240"/>
              <a:ext cx="120240" cy="2527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92" name="CustomShape 24"/>
            <p:cNvSpPr/>
            <p:nvPr/>
          </p:nvSpPr>
          <p:spPr>
            <a:xfrm>
              <a:off x="973800" y="5897160"/>
              <a:ext cx="137520" cy="6739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93" name="CustomShape 25"/>
            <p:cNvSpPr/>
            <p:nvPr/>
          </p:nvSpPr>
          <p:spPr>
            <a:xfrm>
              <a:off x="973800" y="5772600"/>
              <a:ext cx="37800" cy="2275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94" name="CustomShape 26"/>
            <p:cNvSpPr/>
            <p:nvPr/>
          </p:nvSpPr>
          <p:spPr>
            <a:xfrm>
              <a:off x="1006200" y="6322680"/>
              <a:ext cx="210240" cy="5302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scrgbClr r="0" g="0" b="0"/>
            </a:lnRef>
            <a:fillRef idx="0">
              <a:scrgbClr r="0" g="0" b="0"/>
            </a:fillRef>
            <a:effectRef idx="0">
              <a:scrgbClr r="0" g="0" b="0"/>
            </a:effectRef>
            <a:fontRef idx="minor"/>
          </p:style>
        </p:sp>
      </p:grpSp>
      <p:sp>
        <p:nvSpPr>
          <p:cNvPr id="95" name="CustomShape 27"/>
          <p:cNvSpPr/>
          <p:nvPr/>
        </p:nvSpPr>
        <p:spPr>
          <a:xfrm>
            <a:off x="0" y="0"/>
            <a:ext cx="182520" cy="68576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6" name="PlaceHolder 28"/>
          <p:cNvSpPr>
            <a:spLocks noGrp="1"/>
          </p:cNvSpPr>
          <p:nvPr>
            <p:ph type="title"/>
          </p:nvPr>
        </p:nvSpPr>
        <p:spPr>
          <a:xfrm>
            <a:off x="2593080" y="624240"/>
            <a:ext cx="8911440" cy="1280520"/>
          </a:xfrm>
          <a:prstGeom prst="rect">
            <a:avLst/>
          </a:prstGeom>
        </p:spPr>
        <p:txBody>
          <a:bodyPr>
            <a:noAutofit/>
          </a:bodyPr>
          <a:lstStyle/>
          <a:p>
            <a:pPr>
              <a:lnSpc>
                <a:spcPct val="100000"/>
              </a:lnSpc>
            </a:pPr>
            <a:r>
              <a:rPr lang="el-GR" sz="3600" b="0" strike="noStrike" spc="-1">
                <a:solidFill>
                  <a:srgbClr val="178DBB"/>
                </a:solidFill>
                <a:latin typeface="Century Gothic"/>
              </a:rPr>
              <a:t>Στυλ κύριου τίτλου</a:t>
            </a:r>
            <a:endParaRPr lang="en-US" sz="3600" b="0" strike="noStrike" spc="-1">
              <a:solidFill>
                <a:srgbClr val="000000"/>
              </a:solidFill>
              <a:latin typeface="Century Gothic"/>
            </a:endParaRPr>
          </a:p>
        </p:txBody>
      </p:sp>
      <p:sp>
        <p:nvSpPr>
          <p:cNvPr id="97" name="PlaceHolder 29"/>
          <p:cNvSpPr>
            <a:spLocks noGrp="1"/>
          </p:cNvSpPr>
          <p:nvPr>
            <p:ph type="body"/>
          </p:nvPr>
        </p:nvSpPr>
        <p:spPr>
          <a:xfrm>
            <a:off x="2589120" y="2133720"/>
            <a:ext cx="8915040" cy="3777120"/>
          </a:xfrm>
          <a:prstGeom prst="rect">
            <a:avLst/>
          </a:prstGeom>
        </p:spPr>
        <p:txBody>
          <a:bodyPr>
            <a:noAutofit/>
          </a:bodyPr>
          <a:lstStyle/>
          <a:p>
            <a:pPr marL="343080" indent="-342720">
              <a:lnSpc>
                <a:spcPct val="100000"/>
              </a:lnSpc>
              <a:spcBef>
                <a:spcPts val="1001"/>
              </a:spcBef>
              <a:buClr>
                <a:srgbClr val="353535"/>
              </a:buClr>
              <a:buFont typeface="Wingdings 3" charset="2"/>
              <a:buChar char=""/>
            </a:pPr>
            <a:r>
              <a:rPr lang="el-GR" sz="1800" b="0" strike="noStrike" spc="-1">
                <a:solidFill>
                  <a:srgbClr val="404040"/>
                </a:solidFill>
                <a:latin typeface="Century Gothic"/>
              </a:rPr>
              <a:t>Στυλ υποδείγματος κειμένου</a:t>
            </a:r>
            <a:endParaRPr lang="en-US" sz="1800" b="0" strike="noStrike" spc="-1">
              <a:solidFill>
                <a:srgbClr val="404040"/>
              </a:solidFill>
              <a:latin typeface="Century Gothic"/>
            </a:endParaRPr>
          </a:p>
          <a:p>
            <a:pPr marL="743040" lvl="1" indent="-285480">
              <a:lnSpc>
                <a:spcPct val="100000"/>
              </a:lnSpc>
              <a:spcBef>
                <a:spcPts val="1001"/>
              </a:spcBef>
              <a:buClr>
                <a:srgbClr val="353535"/>
              </a:buClr>
              <a:buFont typeface="Wingdings 3" charset="2"/>
              <a:buChar char=""/>
            </a:pPr>
            <a:r>
              <a:rPr lang="el-GR" sz="1600" b="0" strike="noStrike" spc="-1">
                <a:solidFill>
                  <a:srgbClr val="404040"/>
                </a:solidFill>
                <a:latin typeface="Century Gothic"/>
              </a:rPr>
              <a:t>Δεύτερου επιπέδου</a:t>
            </a:r>
            <a:endParaRPr lang="en-US" sz="1600" b="0" strike="noStrike" spc="-1">
              <a:solidFill>
                <a:srgbClr val="404040"/>
              </a:solidFill>
              <a:latin typeface="Century Gothic"/>
            </a:endParaRPr>
          </a:p>
          <a:p>
            <a:pPr marL="1143000" lvl="2" indent="-228240">
              <a:lnSpc>
                <a:spcPct val="100000"/>
              </a:lnSpc>
              <a:spcBef>
                <a:spcPts val="1001"/>
              </a:spcBef>
              <a:buClr>
                <a:srgbClr val="353535"/>
              </a:buClr>
              <a:buFont typeface="Wingdings 3" charset="2"/>
              <a:buChar char=""/>
            </a:pPr>
            <a:r>
              <a:rPr lang="el-GR" sz="1400" b="0" strike="noStrike" spc="-1">
                <a:solidFill>
                  <a:srgbClr val="404040"/>
                </a:solidFill>
                <a:latin typeface="Century Gothic"/>
              </a:rPr>
              <a:t>Τρίτου επιπέδου</a:t>
            </a:r>
            <a:endParaRPr lang="en-US" sz="1400" b="0" strike="noStrike" spc="-1">
              <a:solidFill>
                <a:srgbClr val="404040"/>
              </a:solidFill>
              <a:latin typeface="Century Gothic"/>
            </a:endParaRPr>
          </a:p>
          <a:p>
            <a:pPr marL="1600200" lvl="3" indent="-228240">
              <a:lnSpc>
                <a:spcPct val="100000"/>
              </a:lnSpc>
              <a:spcBef>
                <a:spcPts val="1001"/>
              </a:spcBef>
              <a:buClr>
                <a:srgbClr val="353535"/>
              </a:buClr>
              <a:buFont typeface="Wingdings 3" charset="2"/>
              <a:buChar char=""/>
            </a:pPr>
            <a:r>
              <a:rPr lang="el-GR" sz="1200" b="0" strike="noStrike" spc="-1">
                <a:solidFill>
                  <a:srgbClr val="404040"/>
                </a:solidFill>
                <a:latin typeface="Century Gothic"/>
              </a:rPr>
              <a:t>Τέταρτου επιπέδου</a:t>
            </a:r>
            <a:endParaRPr lang="en-US" sz="1200" b="0" strike="noStrike" spc="-1">
              <a:solidFill>
                <a:srgbClr val="404040"/>
              </a:solidFill>
              <a:latin typeface="Century Gothic"/>
            </a:endParaRPr>
          </a:p>
          <a:p>
            <a:pPr marL="2057400" lvl="4" indent="-228240">
              <a:lnSpc>
                <a:spcPct val="100000"/>
              </a:lnSpc>
              <a:spcBef>
                <a:spcPts val="1001"/>
              </a:spcBef>
              <a:buClr>
                <a:srgbClr val="353535"/>
              </a:buClr>
              <a:buFont typeface="Wingdings 3" charset="2"/>
              <a:buChar char=""/>
            </a:pPr>
            <a:r>
              <a:rPr lang="el-GR" sz="1200" b="0" strike="noStrike" spc="-1">
                <a:solidFill>
                  <a:srgbClr val="404040"/>
                </a:solidFill>
                <a:latin typeface="Century Gothic"/>
              </a:rPr>
              <a:t>Πέμπτου επιπέδου</a:t>
            </a:r>
            <a:endParaRPr lang="en-US" sz="1200" b="0" strike="noStrike" spc="-1">
              <a:solidFill>
                <a:srgbClr val="404040"/>
              </a:solidFill>
              <a:latin typeface="Century Gothic"/>
            </a:endParaRPr>
          </a:p>
        </p:txBody>
      </p:sp>
      <p:sp>
        <p:nvSpPr>
          <p:cNvPr id="98" name="PlaceHolder 30"/>
          <p:cNvSpPr>
            <a:spLocks noGrp="1"/>
          </p:cNvSpPr>
          <p:nvPr>
            <p:ph type="dt"/>
          </p:nvPr>
        </p:nvSpPr>
        <p:spPr>
          <a:xfrm>
            <a:off x="10361520" y="6130440"/>
            <a:ext cx="1145880" cy="370080"/>
          </a:xfrm>
          <a:prstGeom prst="rect">
            <a:avLst/>
          </a:prstGeom>
        </p:spPr>
        <p:txBody>
          <a:bodyPr anchor="ctr">
            <a:noAutofit/>
          </a:bodyPr>
          <a:lstStyle/>
          <a:p>
            <a:pPr algn="r">
              <a:lnSpc>
                <a:spcPct val="100000"/>
              </a:lnSpc>
            </a:pPr>
            <a:fld id="{5D6757F0-D62B-44B5-A529-57D97F3910E1}" type="datetime">
              <a:rPr lang="en-US" sz="900" b="0" strike="noStrike" spc="-1">
                <a:solidFill>
                  <a:srgbClr val="8B8B8B"/>
                </a:solidFill>
                <a:latin typeface="Century Gothic"/>
              </a:rPr>
              <a:pPr algn="r">
                <a:lnSpc>
                  <a:spcPct val="100000"/>
                </a:lnSpc>
              </a:pPr>
              <a:t>6/7/2021</a:t>
            </a:fld>
            <a:endParaRPr lang="el-GR" sz="900" b="0" strike="noStrike" spc="-1">
              <a:latin typeface="Times New Roman"/>
            </a:endParaRPr>
          </a:p>
        </p:txBody>
      </p:sp>
      <p:sp>
        <p:nvSpPr>
          <p:cNvPr id="99" name="PlaceHolder 31"/>
          <p:cNvSpPr>
            <a:spLocks noGrp="1"/>
          </p:cNvSpPr>
          <p:nvPr>
            <p:ph type="ftr"/>
          </p:nvPr>
        </p:nvSpPr>
        <p:spPr>
          <a:xfrm>
            <a:off x="2589120" y="6135840"/>
            <a:ext cx="7619760" cy="364680"/>
          </a:xfrm>
          <a:prstGeom prst="rect">
            <a:avLst/>
          </a:prstGeom>
        </p:spPr>
        <p:txBody>
          <a:bodyPr anchor="ctr">
            <a:noAutofit/>
          </a:bodyPr>
          <a:lstStyle/>
          <a:p>
            <a:endParaRPr lang="el-GR" sz="2400" b="0" strike="noStrike" spc="-1">
              <a:latin typeface="Times New Roman"/>
            </a:endParaRPr>
          </a:p>
        </p:txBody>
      </p:sp>
      <p:sp>
        <p:nvSpPr>
          <p:cNvPr id="100" name="CustomShape 32"/>
          <p:cNvSpPr/>
          <p:nvPr/>
        </p:nvSpPr>
        <p:spPr>
          <a:xfrm flipV="1">
            <a:off x="-3960" y="713880"/>
            <a:ext cx="1588320" cy="5068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scrgbClr r="0" g="0" b="0"/>
          </a:lnRef>
          <a:fillRef idx="0">
            <a:scrgbClr r="0" g="0" b="0"/>
          </a:fillRef>
          <a:effectRef idx="0">
            <a:scrgbClr r="0" g="0" b="0"/>
          </a:effectRef>
          <a:fontRef idx="minor"/>
        </p:style>
      </p:sp>
      <p:sp>
        <p:nvSpPr>
          <p:cNvPr id="101" name="PlaceHolder 33"/>
          <p:cNvSpPr>
            <a:spLocks noGrp="1"/>
          </p:cNvSpPr>
          <p:nvPr>
            <p:ph type="sldNum"/>
          </p:nvPr>
        </p:nvSpPr>
        <p:spPr>
          <a:xfrm>
            <a:off x="531720" y="787680"/>
            <a:ext cx="779400" cy="364680"/>
          </a:xfrm>
          <a:prstGeom prst="rect">
            <a:avLst/>
          </a:prstGeom>
        </p:spPr>
        <p:txBody>
          <a:bodyPr anchor="ctr">
            <a:noAutofit/>
          </a:bodyPr>
          <a:lstStyle/>
          <a:p>
            <a:pPr algn="r">
              <a:lnSpc>
                <a:spcPct val="100000"/>
              </a:lnSpc>
            </a:pPr>
            <a:fld id="{69D78004-2D87-46A5-B132-37DF0E0B6A50}" type="slidenum">
              <a:rPr lang="en-US" sz="2000" b="0" strike="noStrike" spc="-1">
                <a:solidFill>
                  <a:srgbClr val="FEFFFF"/>
                </a:solidFill>
                <a:latin typeface="Century Gothic"/>
              </a:rPr>
              <a:pPr algn="r">
                <a:lnSpc>
                  <a:spcPct val="100000"/>
                </a:lnSpc>
              </a:pPr>
              <a:t>‹#›</a:t>
            </a:fld>
            <a:endParaRPr lang="el-GR" sz="2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2589120" y="0"/>
            <a:ext cx="8915040" cy="4777200"/>
          </a:xfrm>
          <a:prstGeom prst="rect">
            <a:avLst/>
          </a:prstGeom>
          <a:noFill/>
          <a:ln w="0">
            <a:noFill/>
          </a:ln>
        </p:spPr>
        <p:txBody>
          <a:bodyPr anchor="b">
            <a:normAutofit/>
          </a:bodyPr>
          <a:lstStyle/>
          <a:p>
            <a:pPr>
              <a:lnSpc>
                <a:spcPct val="100000"/>
              </a:lnSpc>
            </a:pPr>
            <a:r>
              <a:rPr lang="el-GR" sz="2800" b="1" strike="noStrike" spc="-1">
                <a:solidFill>
                  <a:srgbClr val="265991"/>
                </a:solidFill>
                <a:latin typeface="Times New Roman"/>
              </a:rPr>
              <a:t>               Εργαστήρι δημιουργικής γραφής και ανάγνωσης</a:t>
            </a:r>
            <a:endParaRPr lang="en-US" sz="2800" b="0" strike="noStrike" spc="-1">
              <a:solidFill>
                <a:srgbClr val="000000"/>
              </a:solidFill>
              <a:latin typeface="Century Gothic"/>
            </a:endParaRPr>
          </a:p>
        </p:txBody>
      </p:sp>
      <p:sp>
        <p:nvSpPr>
          <p:cNvPr id="139" name="TextShape 2"/>
          <p:cNvSpPr txBox="1"/>
          <p:nvPr/>
        </p:nvSpPr>
        <p:spPr>
          <a:xfrm>
            <a:off x="7162920" y="4777200"/>
            <a:ext cx="4341600" cy="1126080"/>
          </a:xfrm>
          <a:prstGeom prst="rect">
            <a:avLst/>
          </a:prstGeom>
          <a:noFill/>
          <a:ln w="0">
            <a:noFill/>
          </a:ln>
        </p:spPr>
        <p:txBody>
          <a:bodyPr>
            <a:normAutofit fontScale="48000" lnSpcReduction="10000"/>
          </a:bodyPr>
          <a:lstStyle/>
          <a:p>
            <a:pPr>
              <a:lnSpc>
                <a:spcPct val="100000"/>
              </a:lnSpc>
              <a:spcBef>
                <a:spcPts val="1001"/>
              </a:spcBef>
              <a:tabLst>
                <a:tab pos="0" algn="l"/>
              </a:tabLst>
            </a:pPr>
            <a:r>
              <a:rPr lang="el-GR" sz="1800" b="0" strike="noStrike" spc="-1">
                <a:solidFill>
                  <a:srgbClr val="595959"/>
                </a:solidFill>
                <a:latin typeface="Century Gothic"/>
              </a:rPr>
              <a:t>                       	</a:t>
            </a:r>
            <a:r>
              <a:rPr lang="el-GR" sz="1800" b="0" strike="noStrike" spc="-1">
                <a:solidFill>
                  <a:srgbClr val="265991"/>
                </a:solidFill>
                <a:latin typeface="Century Gothic"/>
              </a:rPr>
              <a:t>									 		</a:t>
            </a:r>
            <a:r>
              <a:rPr lang="el-GR" sz="2600" b="1" strike="noStrike" spc="-1">
                <a:solidFill>
                  <a:srgbClr val="265991"/>
                </a:solidFill>
                <a:latin typeface="Century Gothic"/>
              </a:rPr>
              <a:t>ΕΝΕΕΓΥΛ ΚΟΜΟΤΗΝΗΣ</a:t>
            </a:r>
            <a:endParaRPr lang="el-GR" sz="2600" b="0" strike="noStrike" spc="-1">
              <a:latin typeface="Arial"/>
            </a:endParaRPr>
          </a:p>
          <a:p>
            <a:pPr>
              <a:lnSpc>
                <a:spcPct val="100000"/>
              </a:lnSpc>
              <a:spcBef>
                <a:spcPts val="1001"/>
              </a:spcBef>
              <a:tabLst>
                <a:tab pos="0" algn="l"/>
              </a:tabLst>
            </a:pPr>
            <a:r>
              <a:rPr lang="el-GR" sz="2600" b="1" strike="noStrike" spc="-1">
                <a:solidFill>
                  <a:srgbClr val="265991"/>
                </a:solidFill>
                <a:latin typeface="Century Gothic"/>
              </a:rPr>
              <a:t>														               2020-2021 </a:t>
            </a:r>
            <a:endParaRPr lang="el-GR" sz="2600" b="0" strike="noStrike" spc="-1">
              <a:latin typeface="Arial"/>
            </a:endParaRPr>
          </a:p>
        </p:txBody>
      </p:sp>
      <p:pic>
        <p:nvPicPr>
          <p:cNvPr id="140" name="Εικόνα 3"/>
          <p:cNvPicPr/>
          <p:nvPr/>
        </p:nvPicPr>
        <p:blipFill>
          <a:blip r:embed="rId2" cstate="print"/>
          <a:stretch/>
        </p:blipFill>
        <p:spPr>
          <a:xfrm>
            <a:off x="5526720" y="0"/>
            <a:ext cx="6664680" cy="40899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2593080" y="624240"/>
            <a:ext cx="8911440" cy="1280520"/>
          </a:xfrm>
          <a:prstGeom prst="rect">
            <a:avLst/>
          </a:prstGeom>
          <a:noFill/>
          <a:ln w="0">
            <a:noFill/>
          </a:ln>
        </p:spPr>
        <p:txBody>
          <a:bodyPr>
            <a:noAutofit/>
          </a:bodyPr>
          <a:lstStyle/>
          <a:p>
            <a:pPr>
              <a:lnSpc>
                <a:spcPct val="100000"/>
              </a:lnSpc>
            </a:pPr>
            <a:r>
              <a:rPr lang="el-GR" sz="1800" b="0" strike="noStrike" spc="-1">
                <a:solidFill>
                  <a:srgbClr val="E833BF"/>
                </a:solidFill>
                <a:latin typeface="Century Gothic"/>
              </a:rPr>
              <a:t>	</a:t>
            </a:r>
            <a:r>
              <a:rPr lang="el-GR" sz="1800" b="1" strike="noStrike" spc="-1">
                <a:solidFill>
                  <a:srgbClr val="265991"/>
                </a:solidFill>
                <a:latin typeface="Century Gothic"/>
              </a:rPr>
              <a:t>Ο Γιώργος κάθεται στην καρέκλα και βλέπει σε φωτογραφίες την οικογένειά του. Χαμογελάει και σκέφτεται τα παλιά. Βρίσκεται στο βιβλιοπωλείο όπου εργάζεται. Φοράει μαύρη μπλούζα που τον ηρεμεί. </a:t>
            </a:r>
            <a:r>
              <a:t/>
            </a:r>
            <a:br/>
            <a:r>
              <a:rPr lang="el-GR" sz="1800" b="1" strike="noStrike" spc="-1">
                <a:solidFill>
                  <a:srgbClr val="265991"/>
                </a:solidFill>
                <a:latin typeface="Century Gothic"/>
              </a:rPr>
              <a:t>(Ισά Δ΄ Γυμνασίου</a:t>
            </a:r>
            <a:r>
              <a:rPr lang="el-GR" sz="1800" b="0" strike="noStrike" spc="-1">
                <a:solidFill>
                  <a:srgbClr val="E833BF"/>
                </a:solidFill>
                <a:latin typeface="Century Gothic"/>
              </a:rPr>
              <a:t>)</a:t>
            </a:r>
            <a:r>
              <a:t/>
            </a:r>
            <a:br/>
            <a:endParaRPr lang="en-US" sz="1800" b="0" strike="noStrike" spc="-1">
              <a:solidFill>
                <a:srgbClr val="000000"/>
              </a:solidFill>
              <a:latin typeface="Century Gothic"/>
            </a:endParaRPr>
          </a:p>
        </p:txBody>
      </p:sp>
      <p:sp>
        <p:nvSpPr>
          <p:cNvPr id="168" name="TextShape 2"/>
          <p:cNvSpPr txBox="1"/>
          <p:nvPr/>
        </p:nvSpPr>
        <p:spPr>
          <a:xfrm>
            <a:off x="2589120" y="2133720"/>
            <a:ext cx="8915040" cy="3777120"/>
          </a:xfrm>
          <a:prstGeom prst="rect">
            <a:avLst/>
          </a:prstGeom>
          <a:noFill/>
          <a:ln w="0">
            <a:noFill/>
          </a:ln>
        </p:spPr>
        <p:txBody>
          <a:bodyPr>
            <a:noAutofit/>
          </a:bodyPr>
          <a:lstStyle/>
          <a:p>
            <a:pPr>
              <a:lnSpc>
                <a:spcPct val="100000"/>
              </a:lnSpc>
              <a:spcBef>
                <a:spcPts val="1001"/>
              </a:spcBef>
              <a:tabLst>
                <a:tab pos="0" algn="l"/>
              </a:tabLst>
            </a:pPr>
            <a:r>
              <a:rPr lang="el-GR" sz="1800" b="0" strike="noStrike" spc="-1">
                <a:solidFill>
                  <a:srgbClr val="404040"/>
                </a:solidFill>
                <a:latin typeface="Century Gothic"/>
              </a:rPr>
              <a:t> </a:t>
            </a:r>
            <a:endParaRPr lang="en-US" sz="1800" b="0" strike="noStrike" spc="-1">
              <a:solidFill>
                <a:srgbClr val="404040"/>
              </a:solidFill>
              <a:latin typeface="Century Gothic"/>
            </a:endParaRPr>
          </a:p>
        </p:txBody>
      </p:sp>
      <p:pic>
        <p:nvPicPr>
          <p:cNvPr id="169" name="Εικόνα 3"/>
          <p:cNvPicPr/>
          <p:nvPr/>
        </p:nvPicPr>
        <p:blipFill>
          <a:blip r:embed="rId2"/>
          <a:stretch/>
        </p:blipFill>
        <p:spPr>
          <a:xfrm>
            <a:off x="4822920" y="2036520"/>
            <a:ext cx="6336000" cy="38001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2593080" y="90000"/>
            <a:ext cx="9190800" cy="2549520"/>
          </a:xfrm>
          <a:prstGeom prst="rect">
            <a:avLst/>
          </a:prstGeom>
          <a:noFill/>
          <a:ln w="0">
            <a:noFill/>
          </a:ln>
        </p:spPr>
        <p:txBody>
          <a:bodyPr>
            <a:noAutofit/>
          </a:bodyPr>
          <a:lstStyle/>
          <a:p>
            <a:pPr>
              <a:lnSpc>
                <a:spcPct val="100000"/>
              </a:lnSpc>
            </a:pPr>
            <a:r>
              <a:rPr lang="el-GR" sz="1800" b="0" strike="noStrike" spc="-1">
                <a:solidFill>
                  <a:srgbClr val="E833BF"/>
                </a:solidFill>
                <a:latin typeface="Times New Roman"/>
              </a:rPr>
              <a:t>	</a:t>
            </a:r>
            <a:r>
              <a:rPr lang="el-GR" sz="1800" b="1" strike="noStrike" spc="-1">
                <a:solidFill>
                  <a:srgbClr val="265991"/>
                </a:solidFill>
                <a:latin typeface="Times New Roman"/>
              </a:rPr>
              <a:t>1994</a:t>
            </a:r>
            <a:r>
              <a:rPr lang="ru-RU" sz="1800" b="1" strike="noStrike" spc="-1">
                <a:solidFill>
                  <a:srgbClr val="265991"/>
                </a:solidFill>
                <a:latin typeface="Times New Roman"/>
              </a:rPr>
              <a:t> -</a:t>
            </a:r>
            <a:r>
              <a:rPr lang="el-GR" sz="1800" b="1" strike="noStrike" spc="-1">
                <a:solidFill>
                  <a:srgbClr val="265991"/>
                </a:solidFill>
                <a:latin typeface="Times New Roman"/>
              </a:rPr>
              <a:t>Βρίσκομαι σε μια φυλακή. Είμαι μόνη και σκέφτομαι. Σκέφτομαι μόνο το τι έχει συμβεί και βρίσκομαι εδώ. Ήταν άδικο να είμαι εδώ. Προσπάθησα να ξεπληρώσω μια άδικη πράξη. Ο γιός μου ήταν 5 χρονών και βρέθηκε στο δρόμο, όταν ο οδηγός προσπέρασε το κόκκινο φανάρι και τον σκότωσε. Αναγκάστηκα να πάρω το νόμο στα χέρια μου. Τον άφησαν γιατί ήταν πολιτικός. Έκανα απόπειρα δολοφονίας και τώρα αυτός ο δολοφόνος νοσηλεύεται. Δεν ξέρω τι θα γίνει. Το παιδί μου νεκρό και εγώ στη φυλακή.   </a:t>
            </a:r>
            <a:r>
              <a:t/>
            </a:r>
            <a:br/>
            <a:r>
              <a:rPr lang="ru-RU" sz="1800" b="1" strike="noStrike" spc="-1">
                <a:solidFill>
                  <a:srgbClr val="265991"/>
                </a:solidFill>
                <a:latin typeface="Times New Roman"/>
              </a:rPr>
              <a:t>														</a:t>
            </a:r>
            <a:r>
              <a:rPr lang="el-GR" sz="1800" b="1" strike="noStrike" spc="-1">
                <a:solidFill>
                  <a:srgbClr val="265991"/>
                </a:solidFill>
                <a:latin typeface="Times New Roman"/>
              </a:rPr>
              <a:t>(Απόστολος Δ΄ Γυμνασίου)</a:t>
            </a:r>
            <a:r>
              <a:t/>
            </a:r>
            <a:br/>
            <a:endParaRPr lang="en-US" sz="1800" b="0" strike="noStrike" spc="-1">
              <a:solidFill>
                <a:srgbClr val="000000"/>
              </a:solidFill>
              <a:latin typeface="Century Gothic"/>
            </a:endParaRPr>
          </a:p>
        </p:txBody>
      </p:sp>
      <p:pic>
        <p:nvPicPr>
          <p:cNvPr id="171" name="Θέση περιεχομένου 3"/>
          <p:cNvPicPr/>
          <p:nvPr/>
        </p:nvPicPr>
        <p:blipFill>
          <a:blip r:embed="rId2"/>
          <a:stretch/>
        </p:blipFill>
        <p:spPr>
          <a:xfrm>
            <a:off x="2593080" y="2133720"/>
            <a:ext cx="7601040" cy="37778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2589120" y="624240"/>
            <a:ext cx="8915040" cy="650520"/>
          </a:xfrm>
          <a:prstGeom prst="rect">
            <a:avLst/>
          </a:prstGeom>
          <a:noFill/>
          <a:ln w="0">
            <a:noFill/>
          </a:ln>
        </p:spPr>
        <p:txBody>
          <a:bodyPr>
            <a:normAutofit fontScale="97000" lnSpcReduction="10000"/>
          </a:bodyPr>
          <a:lstStyle/>
          <a:p>
            <a:pPr>
              <a:lnSpc>
                <a:spcPct val="100000"/>
              </a:lnSpc>
            </a:pPr>
            <a:r>
              <a:rPr lang="el-GR" sz="2000" b="1" strike="noStrike" spc="-1">
                <a:solidFill>
                  <a:srgbClr val="265991"/>
                </a:solidFill>
                <a:latin typeface="Century Gothic"/>
              </a:rPr>
              <a:t>Σύγχρονοι μύθοι εμπνευσμένοι από τον Αίσωπο και τον Νασρεντίν Χότζα</a:t>
            </a:r>
            <a:r>
              <a:t/>
            </a:r>
            <a:br/>
            <a:endParaRPr lang="en-US" sz="2000" b="0" strike="noStrike" spc="-1">
              <a:solidFill>
                <a:srgbClr val="000000"/>
              </a:solidFill>
              <a:latin typeface="Century Gothic"/>
            </a:endParaRPr>
          </a:p>
        </p:txBody>
      </p:sp>
      <p:sp>
        <p:nvSpPr>
          <p:cNvPr id="173" name="TextShape 2"/>
          <p:cNvSpPr txBox="1"/>
          <p:nvPr/>
        </p:nvSpPr>
        <p:spPr>
          <a:xfrm>
            <a:off x="657000" y="1043280"/>
            <a:ext cx="11534760" cy="5814360"/>
          </a:xfrm>
          <a:prstGeom prst="rect">
            <a:avLst/>
          </a:prstGeom>
          <a:noFill/>
          <a:ln w="0">
            <a:noFill/>
          </a:ln>
        </p:spPr>
        <p:txBody>
          <a:bodyPr>
            <a:normAutofit fontScale="82000" lnSpcReduction="10000"/>
          </a:bodyPr>
          <a:lstStyle/>
          <a:p>
            <a:pPr algn="ctr">
              <a:lnSpc>
                <a:spcPct val="100000"/>
              </a:lnSpc>
              <a:spcBef>
                <a:spcPts val="1001"/>
              </a:spcBef>
              <a:tabLst>
                <a:tab pos="0" algn="l"/>
              </a:tabLst>
            </a:pPr>
            <a:r>
              <a:rPr lang="el-GR" sz="2400" b="1" strike="noStrike" spc="-1">
                <a:solidFill>
                  <a:srgbClr val="265991"/>
                </a:solidFill>
                <a:latin typeface="Times New Roman"/>
              </a:rPr>
              <a:t>Ο Νασρεντίν Χότζα στο παζάρι. </a:t>
            </a:r>
            <a:endParaRPr lang="en-US" sz="2400" b="0" strike="noStrike" spc="-1">
              <a:solidFill>
                <a:srgbClr val="404040"/>
              </a:solidFill>
              <a:latin typeface="Century Gothic"/>
            </a:endParaRPr>
          </a:p>
          <a:p>
            <a:pPr algn="ctr">
              <a:lnSpc>
                <a:spcPct val="100000"/>
              </a:lnSpc>
              <a:spcBef>
                <a:spcPts val="1001"/>
              </a:spcBef>
              <a:tabLst>
                <a:tab pos="0" algn="l"/>
              </a:tabLst>
            </a:pPr>
            <a:endParaRPr lang="en-US" sz="2400" b="0" strike="noStrike" spc="-1">
              <a:solidFill>
                <a:srgbClr val="404040"/>
              </a:solidFill>
              <a:latin typeface="Century Gothic"/>
            </a:endParaRPr>
          </a:p>
          <a:p>
            <a:pPr algn="ctr">
              <a:lnSpc>
                <a:spcPct val="100000"/>
              </a:lnSpc>
              <a:spcBef>
                <a:spcPts val="1001"/>
              </a:spcBef>
              <a:tabLst>
                <a:tab pos="0" algn="l"/>
              </a:tabLst>
            </a:pPr>
            <a:endParaRPr lang="en-US" sz="2400" b="0" strike="noStrike" spc="-1">
              <a:solidFill>
                <a:srgbClr val="404040"/>
              </a:solidFill>
              <a:latin typeface="Century Gothic"/>
            </a:endParaRPr>
          </a:p>
          <a:p>
            <a:pPr>
              <a:lnSpc>
                <a:spcPct val="100000"/>
              </a:lnSpc>
              <a:spcBef>
                <a:spcPts val="1001"/>
              </a:spcBef>
              <a:tabLst>
                <a:tab pos="0" algn="l"/>
              </a:tabLst>
            </a:pPr>
            <a:r>
              <a:rPr lang="el-GR" sz="1800" b="0" strike="noStrike" spc="-1">
                <a:solidFill>
                  <a:srgbClr val="5E2A9F"/>
                </a:solidFill>
                <a:latin typeface="Times New Roman"/>
              </a:rPr>
              <a:t>	</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gn="just">
              <a:lnSpc>
                <a:spcPct val="100000"/>
              </a:lnSpc>
              <a:spcBef>
                <a:spcPts val="1001"/>
              </a:spcBef>
              <a:tabLst>
                <a:tab pos="0" algn="l"/>
              </a:tabLst>
            </a:pPr>
            <a:r>
              <a:rPr lang="ru-RU" sz="1800" b="0" strike="noStrike" spc="-1">
                <a:solidFill>
                  <a:srgbClr val="5E2A9F"/>
                </a:solidFill>
                <a:latin typeface="Times New Roman"/>
              </a:rPr>
              <a:t>	</a:t>
            </a:r>
            <a:r>
              <a:rPr lang="el-GR" sz="1800" b="1" strike="noStrike" spc="-1">
                <a:solidFill>
                  <a:srgbClr val="265991"/>
                </a:solidFill>
                <a:latin typeface="Times New Roman"/>
              </a:rPr>
              <a:t>Ο Νασρεντίν Χότζα πήγαινε στο παζάρι με το γαϊδούρι του. Όταν έφτασε, είδε πολλά χαρτιά, λαχανικά, πεταμένα φρούτα και κουτιά. Το γαϊδούρι βλέποντας όλα αυτά δεν ήθελε να προχωρήσει μπροστά και άρχισε να υποχωρεί προς τα πίσω. Ο Χότζα προσπάθησε να τραβήξει το σκοινί για να προχωρήσουν όμως το γαϊδούρι όλο και πήγαινε προς τα πίσω. Τελικά, ο Χότζα δεν κατάφερε να πάει στη λαϊκή αγορά. Στην επιστροφή  είπε στο γαϊδούρι:</a:t>
            </a:r>
            <a:r>
              <a:rPr lang="ru-RU" sz="1800" b="1" strike="noStrike" spc="-1">
                <a:solidFill>
                  <a:srgbClr val="265991"/>
                </a:solidFill>
                <a:latin typeface="Times New Roman"/>
              </a:rPr>
              <a:t> </a:t>
            </a:r>
            <a:r>
              <a:rPr lang="el-GR" sz="1800" b="1" strike="noStrike" spc="-1">
                <a:solidFill>
                  <a:srgbClr val="265991"/>
                </a:solidFill>
                <a:latin typeface="Times New Roman"/>
              </a:rPr>
              <a:t>«Σε καταλαβαίνω».</a:t>
            </a:r>
            <a:endParaRPr lang="en-US" sz="1800" b="0" strike="noStrike" spc="-1">
              <a:solidFill>
                <a:srgbClr val="404040"/>
              </a:solidFill>
              <a:latin typeface="Century Gothic"/>
            </a:endParaRPr>
          </a:p>
          <a:p>
            <a:pPr algn="just">
              <a:lnSpc>
                <a:spcPct val="100000"/>
              </a:lnSpc>
              <a:spcBef>
                <a:spcPts val="1001"/>
              </a:spcBef>
              <a:tabLst>
                <a:tab pos="0" algn="l"/>
              </a:tabLst>
            </a:pPr>
            <a:r>
              <a:rPr lang="el-GR" sz="1800" b="1" strike="noStrike" spc="-1">
                <a:solidFill>
                  <a:srgbClr val="265991"/>
                </a:solidFill>
                <a:latin typeface="Times New Roman"/>
              </a:rPr>
              <a:t> Ηθικό δίδαγμα: Οι άνθρωποι είναι καθαροί στο σπίτι αλλά μολύνουν το περιβάλλον.</a:t>
            </a:r>
            <a:endParaRPr lang="en-US" sz="1800" b="0" strike="noStrike" spc="-1">
              <a:solidFill>
                <a:srgbClr val="404040"/>
              </a:solidFill>
              <a:latin typeface="Century Gothic"/>
            </a:endParaRPr>
          </a:p>
          <a:p>
            <a:pPr algn="just">
              <a:lnSpc>
                <a:spcPct val="100000"/>
              </a:lnSpc>
              <a:spcBef>
                <a:spcPts val="1001"/>
              </a:spcBef>
              <a:tabLst>
                <a:tab pos="0" algn="l"/>
              </a:tabLst>
            </a:pPr>
            <a:r>
              <a:rPr lang="el-GR" sz="1800" b="1" strike="noStrike" spc="-1">
                <a:solidFill>
                  <a:srgbClr val="265991"/>
                </a:solidFill>
                <a:latin typeface="Times New Roman"/>
              </a:rPr>
              <a:t> </a:t>
            </a:r>
            <a:endParaRPr lang="en-US" sz="1800" b="0" strike="noStrike" spc="-1">
              <a:solidFill>
                <a:srgbClr val="404040"/>
              </a:solidFill>
              <a:latin typeface="Century Gothic"/>
            </a:endParaRPr>
          </a:p>
        </p:txBody>
      </p:sp>
      <p:pic>
        <p:nvPicPr>
          <p:cNvPr id="174" name="Εικόνα 5"/>
          <p:cNvPicPr/>
          <p:nvPr/>
        </p:nvPicPr>
        <p:blipFill>
          <a:blip r:embed="rId2" cstate="print"/>
          <a:stretch/>
        </p:blipFill>
        <p:spPr>
          <a:xfrm>
            <a:off x="2589120" y="1416600"/>
            <a:ext cx="8125560" cy="3505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2593080" y="0"/>
            <a:ext cx="8911440" cy="4558680"/>
          </a:xfrm>
          <a:prstGeom prst="rect">
            <a:avLst/>
          </a:prstGeom>
          <a:noFill/>
          <a:ln w="0">
            <a:noFill/>
          </a:ln>
        </p:spPr>
        <p:txBody>
          <a:bodyPr>
            <a:normAutofit/>
          </a:bodyPr>
          <a:lstStyle/>
          <a:p>
            <a:pPr algn="ctr">
              <a:lnSpc>
                <a:spcPct val="100000"/>
              </a:lnSpc>
            </a:pPr>
            <a:r>
              <a:rPr lang="el-GR" sz="2000" b="1" strike="noStrike" spc="-1">
                <a:solidFill>
                  <a:srgbClr val="265991"/>
                </a:solidFill>
                <a:latin typeface="Century Gothic"/>
              </a:rPr>
              <a:t>Η αγανάκτηση του πελαργού</a:t>
            </a:r>
            <a:r>
              <a:t/>
            </a:r>
            <a:br/>
            <a:r>
              <a:t/>
            </a:r>
            <a:br/>
            <a:r>
              <a:t/>
            </a:r>
            <a:br/>
            <a:r>
              <a:t/>
            </a:r>
            <a:br/>
            <a:r>
              <a:t/>
            </a:r>
            <a:br/>
            <a:r>
              <a:t/>
            </a:r>
            <a:br/>
            <a:r>
              <a:rPr lang="el-GR" sz="3600" b="0" strike="noStrike" spc="-1">
                <a:solidFill>
                  <a:srgbClr val="178DBB"/>
                </a:solidFill>
                <a:latin typeface="Century Gothic"/>
              </a:rPr>
              <a:t> </a:t>
            </a:r>
            <a:r>
              <a:t/>
            </a:r>
            <a:br/>
            <a:endParaRPr lang="en-US" sz="3600" b="0" strike="noStrike" spc="-1">
              <a:solidFill>
                <a:srgbClr val="000000"/>
              </a:solidFill>
              <a:latin typeface="Century Gothic"/>
            </a:endParaRPr>
          </a:p>
        </p:txBody>
      </p:sp>
      <p:sp>
        <p:nvSpPr>
          <p:cNvPr id="176" name="TextShape 2"/>
          <p:cNvSpPr txBox="1"/>
          <p:nvPr/>
        </p:nvSpPr>
        <p:spPr>
          <a:xfrm>
            <a:off x="2412720" y="3907080"/>
            <a:ext cx="8911440" cy="2248920"/>
          </a:xfrm>
          <a:prstGeom prst="rect">
            <a:avLst/>
          </a:prstGeom>
          <a:noFill/>
          <a:ln w="0">
            <a:noFill/>
          </a:ln>
        </p:spPr>
        <p:txBody>
          <a:bodyPr>
            <a:normAutofit fontScale="55000" lnSpcReduction="10000"/>
          </a:bodyPr>
          <a:lstStyle/>
          <a:p>
            <a:pPr algn="just">
              <a:lnSpc>
                <a:spcPct val="100000"/>
              </a:lnSpc>
              <a:spcBef>
                <a:spcPts val="1001"/>
              </a:spcBef>
              <a:tabLst>
                <a:tab pos="0" algn="l"/>
              </a:tabLst>
            </a:pPr>
            <a:r>
              <a:rPr lang="el-GR" sz="1800" b="0" strike="noStrike" spc="-1">
                <a:solidFill>
                  <a:srgbClr val="5E2A9F"/>
                </a:solidFill>
                <a:latin typeface="Times New Roman"/>
              </a:rPr>
              <a:t>	</a:t>
            </a:r>
            <a:r>
              <a:rPr lang="el-GR" sz="3300" b="1" strike="noStrike" spc="-1">
                <a:solidFill>
                  <a:srgbClr val="265991"/>
                </a:solidFill>
                <a:latin typeface="Times New Roman"/>
              </a:rPr>
              <a:t>Ένας περαστικός πήγε σε ένα χωριό για ψώνια.. Όταν τελείωσε τις δουλειές του και πήγε να πάρει το αυτοκίνητό του, συνάντησε κάποιον και άρχισαν να μαλώνουν επειδή πάρκαρε το αυτοκίνητο του στην δική του θέση. Λίγο παραπέρα δυο γυναίκες μάλωναν γιατί έσταξαν δυο σταγόνες από την μπουγάδα στο μπαλκόνι της άλλης  .Ένας πελαργός που περνούσε από ψηλά τους είδε να μαλώνουν και είπε: “Εγώ πάω στη φωλιά μου και άφησε τους αυτούς να μαλώνουν”.</a:t>
            </a:r>
            <a:endParaRPr lang="en-US" sz="3300" b="0" strike="noStrike" spc="-1">
              <a:solidFill>
                <a:srgbClr val="404040"/>
              </a:solidFill>
              <a:latin typeface="Century Gothic"/>
            </a:endParaRPr>
          </a:p>
          <a:p>
            <a:pPr algn="just">
              <a:lnSpc>
                <a:spcPct val="100000"/>
              </a:lnSpc>
              <a:spcBef>
                <a:spcPts val="1001"/>
              </a:spcBef>
              <a:tabLst>
                <a:tab pos="0" algn="l"/>
              </a:tabLst>
            </a:pPr>
            <a:r>
              <a:rPr lang="el-GR" sz="3300" b="1" strike="noStrike" spc="-1">
                <a:solidFill>
                  <a:srgbClr val="265991"/>
                </a:solidFill>
                <a:latin typeface="Times New Roman"/>
              </a:rPr>
              <a:t>Ηθικό δίδαγμα:</a:t>
            </a:r>
            <a:r>
              <a:rPr lang="ru-RU" sz="3300" b="1" strike="noStrike" spc="-1">
                <a:solidFill>
                  <a:srgbClr val="265991"/>
                </a:solidFill>
                <a:latin typeface="Times New Roman"/>
              </a:rPr>
              <a:t> </a:t>
            </a:r>
            <a:r>
              <a:rPr lang="el-GR" sz="3300" b="1" strike="noStrike" spc="-1">
                <a:solidFill>
                  <a:srgbClr val="265991"/>
                </a:solidFill>
                <a:latin typeface="Times New Roman"/>
              </a:rPr>
              <a:t>Οι άνθρωποι συνέχεια μαλώνουν για ασήμαντα πράγματα.</a:t>
            </a:r>
            <a:endParaRPr lang="en-US" sz="3300" b="0" strike="noStrike" spc="-1">
              <a:solidFill>
                <a:srgbClr val="404040"/>
              </a:solidFill>
              <a:latin typeface="Century Gothic"/>
            </a:endParaRPr>
          </a:p>
          <a:p>
            <a:pPr algn="just">
              <a:lnSpc>
                <a:spcPct val="100000"/>
              </a:lnSpc>
              <a:spcBef>
                <a:spcPts val="1001"/>
              </a:spcBef>
              <a:tabLst>
                <a:tab pos="0" algn="l"/>
              </a:tabLst>
            </a:pPr>
            <a:r>
              <a:rPr lang="el-GR" sz="3300" b="1" strike="noStrike" spc="-1">
                <a:solidFill>
                  <a:srgbClr val="265991"/>
                </a:solidFill>
                <a:latin typeface="Times New Roman"/>
              </a:rPr>
              <a:t> </a:t>
            </a:r>
            <a:endParaRPr lang="en-US" sz="3300" b="0" strike="noStrike" spc="-1">
              <a:solidFill>
                <a:srgbClr val="404040"/>
              </a:solidFill>
              <a:latin typeface="Century Gothic"/>
            </a:endParaRPr>
          </a:p>
          <a:p>
            <a:pPr>
              <a:lnSpc>
                <a:spcPct val="100000"/>
              </a:lnSpc>
              <a:spcBef>
                <a:spcPts val="1001"/>
              </a:spcBef>
              <a:tabLst>
                <a:tab pos="0" algn="l"/>
              </a:tabLst>
            </a:pPr>
            <a:endParaRPr lang="en-US" sz="3300" b="0" strike="noStrike" spc="-1">
              <a:solidFill>
                <a:srgbClr val="404040"/>
              </a:solidFill>
              <a:latin typeface="Century Gothic"/>
            </a:endParaRPr>
          </a:p>
          <a:p>
            <a:pPr>
              <a:lnSpc>
                <a:spcPct val="100000"/>
              </a:lnSpc>
              <a:spcBef>
                <a:spcPts val="1001"/>
              </a:spcBef>
              <a:tabLst>
                <a:tab pos="0" algn="l"/>
              </a:tabLst>
            </a:pPr>
            <a:endParaRPr lang="en-US" sz="3300" b="0" strike="noStrike" spc="-1">
              <a:solidFill>
                <a:srgbClr val="404040"/>
              </a:solidFill>
              <a:latin typeface="Century Gothic"/>
            </a:endParaRPr>
          </a:p>
        </p:txBody>
      </p:sp>
      <p:pic>
        <p:nvPicPr>
          <p:cNvPr id="177" name="Εικόνα 3"/>
          <p:cNvPicPr/>
          <p:nvPr/>
        </p:nvPicPr>
        <p:blipFill>
          <a:blip r:embed="rId2" cstate="print"/>
          <a:stretch/>
        </p:blipFill>
        <p:spPr>
          <a:xfrm>
            <a:off x="2576880" y="601560"/>
            <a:ext cx="9060480" cy="31798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2593080" y="624240"/>
            <a:ext cx="8911440" cy="1280520"/>
          </a:xfrm>
          <a:prstGeom prst="rect">
            <a:avLst/>
          </a:prstGeom>
          <a:noFill/>
          <a:ln w="0">
            <a:noFill/>
          </a:ln>
        </p:spPr>
        <p:txBody>
          <a:bodyPr>
            <a:normAutofit fontScale="47500" lnSpcReduction="10000"/>
          </a:bodyPr>
          <a:lstStyle/>
          <a:p>
            <a:pPr algn="ctr">
              <a:lnSpc>
                <a:spcPct val="100000"/>
              </a:lnSpc>
            </a:pPr>
            <a:r>
              <a:rPr lang="el-GR" sz="3600" b="1" strike="noStrike" spc="-1">
                <a:solidFill>
                  <a:srgbClr val="265991"/>
                </a:solidFill>
                <a:latin typeface="Century Gothic"/>
              </a:rPr>
              <a:t>Το φαλακρό λιοντάρι </a:t>
            </a:r>
            <a:r>
              <a:t/>
            </a:r>
            <a:br/>
            <a:r>
              <a:t/>
            </a:r>
            <a:br/>
            <a:r>
              <a:t/>
            </a:r>
            <a:br/>
            <a:r>
              <a:rPr lang="el-GR" sz="3600" b="1" strike="noStrike" spc="-1">
                <a:solidFill>
                  <a:srgbClr val="178DBB"/>
                </a:solidFill>
                <a:latin typeface="Century Gothic"/>
              </a:rPr>
              <a:t>  </a:t>
            </a:r>
            <a:r>
              <a:rPr lang="el-GR" sz="3600" b="0" strike="noStrike" spc="-1">
                <a:solidFill>
                  <a:srgbClr val="178DBB"/>
                </a:solidFill>
                <a:latin typeface="Century Gothic"/>
              </a:rPr>
              <a:t>  </a:t>
            </a:r>
            <a:r>
              <a:t/>
            </a:r>
            <a:br/>
            <a:r>
              <a:rPr lang="el-GR" sz="3600" b="0" strike="noStrike" spc="-1">
                <a:solidFill>
                  <a:srgbClr val="178DBB"/>
                </a:solidFill>
                <a:latin typeface="Century Gothic"/>
              </a:rPr>
              <a:t> </a:t>
            </a:r>
            <a:r>
              <a:t/>
            </a:r>
            <a:br/>
            <a:r>
              <a:rPr lang="el-GR" sz="3600" b="0" strike="noStrike" spc="-1">
                <a:solidFill>
                  <a:srgbClr val="178DBB"/>
                </a:solidFill>
                <a:latin typeface="Century Gothic"/>
              </a:rPr>
              <a:t> </a:t>
            </a:r>
            <a:endParaRPr lang="en-US" sz="3600" b="0" strike="noStrike" spc="-1">
              <a:solidFill>
                <a:srgbClr val="000000"/>
              </a:solidFill>
              <a:latin typeface="Century Gothic"/>
            </a:endParaRPr>
          </a:p>
        </p:txBody>
      </p:sp>
      <p:sp>
        <p:nvSpPr>
          <p:cNvPr id="179" name="TextShape 2"/>
          <p:cNvSpPr txBox="1"/>
          <p:nvPr/>
        </p:nvSpPr>
        <p:spPr>
          <a:xfrm>
            <a:off x="2593080" y="1287720"/>
            <a:ext cx="9598680" cy="5569920"/>
          </a:xfrm>
          <a:prstGeom prst="rect">
            <a:avLst/>
          </a:prstGeom>
          <a:noFill/>
          <a:ln w="0">
            <a:noFill/>
          </a:ln>
        </p:spPr>
        <p:txBody>
          <a:bodyPr>
            <a:normAutofit fontScale="91000" lnSpcReduction="10000"/>
          </a:bodyPr>
          <a:lstStyle/>
          <a:p>
            <a:pPr>
              <a:lnSpc>
                <a:spcPct val="100000"/>
              </a:lnSpc>
              <a:spcBef>
                <a:spcPts val="1001"/>
              </a:spcBef>
              <a:tabLst>
                <a:tab pos="0" algn="l"/>
              </a:tabLst>
            </a:pPr>
            <a:r>
              <a:rPr lang="el-GR" sz="1800" b="0" strike="noStrike" spc="-1">
                <a:solidFill>
                  <a:srgbClr val="5E2A9F"/>
                </a:solidFill>
                <a:latin typeface="Century Gothic"/>
              </a:rPr>
              <a:t>	</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gn="just">
              <a:lnSpc>
                <a:spcPct val="100000"/>
              </a:lnSpc>
              <a:spcBef>
                <a:spcPts val="1001"/>
              </a:spcBef>
              <a:tabLst>
                <a:tab pos="0" algn="l"/>
              </a:tabLst>
            </a:pPr>
            <a:r>
              <a:rPr lang="ru-RU" sz="1800" b="0" strike="noStrike" spc="-1">
                <a:solidFill>
                  <a:srgbClr val="5E2A9F"/>
                </a:solidFill>
                <a:latin typeface="Century Gothic"/>
              </a:rPr>
              <a:t>	</a:t>
            </a:r>
            <a:r>
              <a:rPr lang="el-GR" sz="1800" b="1" strike="noStrike" spc="-1">
                <a:solidFill>
                  <a:srgbClr val="265991"/>
                </a:solidFill>
                <a:latin typeface="Century Gothic"/>
              </a:rPr>
              <a:t>Ένα λιοντάρι  γεννήθηκε πολύ διαφορετικό σε σχέση με τα άλλα λιοντάρια. Αυτό ήταν φαλακρό και γι’ αυτή του την ιδιαιτερότητα όλοι το κορόιδευαν μέχρι και το μυρμήγκι και η κάμπια. Μια μέρα, ήρθαν οι άνθρωποι να κυνηγήσουν και τότε το λιοντάρι έδειξε το θάρρος του με μία δυνατή και άγρια φωνή που τους έκανε να φύγουν τρέχοντας.  Κανένα άλλο ζώο δεν βρήκε το θάρρος για να βοηθήσει. Από τότε όλα τα ζώα τον ευγνωμονούν και κανένας ξανά δεν το κορόιδεψε.</a:t>
            </a:r>
            <a:endParaRPr lang="en-US" sz="1800" b="0" strike="noStrike" spc="-1">
              <a:solidFill>
                <a:srgbClr val="404040"/>
              </a:solidFill>
              <a:latin typeface="Century Gothic"/>
            </a:endParaRPr>
          </a:p>
          <a:p>
            <a:pPr algn="just">
              <a:lnSpc>
                <a:spcPct val="100000"/>
              </a:lnSpc>
              <a:spcBef>
                <a:spcPts val="1001"/>
              </a:spcBef>
              <a:tabLst>
                <a:tab pos="0" algn="l"/>
              </a:tabLst>
            </a:pPr>
            <a:r>
              <a:rPr lang="el-GR" sz="1800" b="1" strike="noStrike" spc="-1">
                <a:solidFill>
                  <a:srgbClr val="265991"/>
                </a:solidFill>
                <a:latin typeface="Century Gothic"/>
              </a:rPr>
              <a:t>Ηθικό δίδαγμα: Οι άνθρωποι κοροϊδεύουν το διαφορετικό.</a:t>
            </a:r>
            <a:endParaRPr lang="en-US" sz="1800" b="0" strike="noStrike" spc="-1">
              <a:solidFill>
                <a:srgbClr val="404040"/>
              </a:solidFill>
              <a:latin typeface="Century Gothic"/>
            </a:endParaRPr>
          </a:p>
          <a:p>
            <a:pPr algn="just">
              <a:lnSpc>
                <a:spcPct val="100000"/>
              </a:lnSpc>
              <a:spcBef>
                <a:spcPts val="1001"/>
              </a:spcBef>
              <a:tabLst>
                <a:tab pos="0" algn="l"/>
              </a:tabLst>
            </a:pPr>
            <a:r>
              <a:rPr lang="el-GR" sz="1800" b="0" strike="noStrike" spc="-1">
                <a:solidFill>
                  <a:srgbClr val="5E2A9F"/>
                </a:solidFill>
                <a:latin typeface="Century Gothic"/>
              </a:rPr>
              <a:t> </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p:txBody>
      </p:sp>
      <p:pic>
        <p:nvPicPr>
          <p:cNvPr id="180" name="Εικόνα 3"/>
          <p:cNvPicPr/>
          <p:nvPr/>
        </p:nvPicPr>
        <p:blipFill>
          <a:blip r:embed="rId2" cstate="print"/>
          <a:stretch/>
        </p:blipFill>
        <p:spPr>
          <a:xfrm>
            <a:off x="3311640" y="1287720"/>
            <a:ext cx="6939360" cy="3001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2593080" y="624240"/>
            <a:ext cx="8911440" cy="1280520"/>
          </a:xfrm>
          <a:prstGeom prst="rect">
            <a:avLst/>
          </a:prstGeom>
          <a:noFill/>
          <a:ln w="0">
            <a:noFill/>
          </a:ln>
        </p:spPr>
        <p:txBody>
          <a:bodyPr>
            <a:noAutofit/>
          </a:bodyPr>
          <a:lstStyle/>
          <a:p>
            <a:pPr>
              <a:lnSpc>
                <a:spcPct val="100000"/>
              </a:lnSpc>
            </a:pPr>
            <a:r>
              <a:rPr lang="el-GR" sz="3600" b="1" strike="noStrike" spc="-1">
                <a:solidFill>
                  <a:srgbClr val="265991"/>
                </a:solidFill>
                <a:latin typeface="Century Gothic"/>
              </a:rPr>
              <a:t>				Αποτελέσματα προγράμματος</a:t>
            </a:r>
            <a:endParaRPr lang="en-US" sz="3600" b="0" strike="noStrike" spc="-1">
              <a:solidFill>
                <a:srgbClr val="000000"/>
              </a:solidFill>
              <a:latin typeface="Century Gothic"/>
            </a:endParaRPr>
          </a:p>
        </p:txBody>
      </p:sp>
      <p:sp>
        <p:nvSpPr>
          <p:cNvPr id="182" name="TextShape 2"/>
          <p:cNvSpPr txBox="1"/>
          <p:nvPr/>
        </p:nvSpPr>
        <p:spPr>
          <a:xfrm>
            <a:off x="1759680" y="1717920"/>
            <a:ext cx="9744840" cy="3020040"/>
          </a:xfrm>
          <a:prstGeom prst="rect">
            <a:avLst/>
          </a:prstGeom>
          <a:noFill/>
          <a:ln w="0">
            <a:noFill/>
          </a:ln>
        </p:spPr>
        <p:txBody>
          <a:bodyPr>
            <a:noAutofit/>
          </a:bodyPr>
          <a:lstStyle/>
          <a:p>
            <a:pPr marL="343080" indent="-342720">
              <a:lnSpc>
                <a:spcPct val="100000"/>
              </a:lnSpc>
              <a:spcBef>
                <a:spcPts val="1001"/>
              </a:spcBef>
              <a:tabLst>
                <a:tab pos="0" algn="l"/>
              </a:tabLst>
            </a:pPr>
            <a:r>
              <a:rPr lang="el-GR" sz="1800" b="1" strike="noStrike" spc="-1">
                <a:solidFill>
                  <a:srgbClr val="265991"/>
                </a:solidFill>
                <a:latin typeface="Century Gothic"/>
              </a:rPr>
              <a:t>Οι μαθητές: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 ανέπτυξαν δεξιότητες ομαδικής συνεργασίας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ήρθαν σε επαφή με το γραπτό και έντυπο λόγο, μέσα από δημιουργικές δραστηριότητες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έμαθαν τη διαδικασία έκδοσης βιβλίων</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απέκτησαν πολλές εμπειρίες και  φάνηκε να απόλαυσαν αυτό το λογοτεχνικό ταξίδι </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2593080" y="624240"/>
            <a:ext cx="8911440" cy="1280520"/>
          </a:xfrm>
          <a:prstGeom prst="rect">
            <a:avLst/>
          </a:prstGeom>
          <a:noFill/>
          <a:ln w="0">
            <a:noFill/>
          </a:ln>
        </p:spPr>
        <p:txBody>
          <a:bodyPr>
            <a:noAutofit/>
          </a:bodyPr>
          <a:lstStyle/>
          <a:p>
            <a:endParaRPr lang="en-US" sz="1800" b="0" strike="noStrike" spc="-1">
              <a:solidFill>
                <a:srgbClr val="000000"/>
              </a:solidFill>
              <a:latin typeface="Century Gothic"/>
            </a:endParaRPr>
          </a:p>
        </p:txBody>
      </p:sp>
      <p:sp>
        <p:nvSpPr>
          <p:cNvPr id="184" name="TextShape 2"/>
          <p:cNvSpPr txBox="1"/>
          <p:nvPr/>
        </p:nvSpPr>
        <p:spPr>
          <a:xfrm>
            <a:off x="2589120" y="2133720"/>
            <a:ext cx="8715600" cy="3089160"/>
          </a:xfrm>
          <a:prstGeom prst="rect">
            <a:avLst/>
          </a:prstGeom>
          <a:noFill/>
          <a:ln w="0">
            <a:noFill/>
          </a:ln>
        </p:spPr>
        <p:txBody>
          <a:bodyPr>
            <a:normAutofit/>
          </a:bodyPr>
          <a:lstStyle/>
          <a:p>
            <a:pPr marL="343080" indent="-342720">
              <a:lnSpc>
                <a:spcPct val="100000"/>
              </a:lnSpc>
              <a:spcBef>
                <a:spcPts val="1001"/>
              </a:spcBef>
              <a:buClr>
                <a:srgbClr val="353535"/>
              </a:buClr>
              <a:buFont typeface="Wingdings 3" charset="2"/>
              <a:buChar char=""/>
            </a:pPr>
            <a:r>
              <a:rPr lang="el-GR" sz="5400" b="1" strike="noStrike" spc="-1">
                <a:solidFill>
                  <a:srgbClr val="265991"/>
                </a:solidFill>
                <a:latin typeface="Times New Roman"/>
              </a:rPr>
              <a:t>Ευχαριστούμε πολύ για την προσοχή σας!!! </a:t>
            </a:r>
            <a:endParaRPr lang="en-US" sz="5400" b="0" strike="noStrike" spc="-1">
              <a:solidFill>
                <a:srgbClr val="404040"/>
              </a:solidFill>
              <a:latin typeface="Century Gothic"/>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2593080" y="624240"/>
            <a:ext cx="8911440" cy="1280520"/>
          </a:xfrm>
          <a:prstGeom prst="rect">
            <a:avLst/>
          </a:prstGeom>
          <a:noFill/>
          <a:ln w="0">
            <a:noFill/>
          </a:ln>
        </p:spPr>
        <p:txBody>
          <a:bodyPr>
            <a:noAutofit/>
          </a:bodyPr>
          <a:lstStyle/>
          <a:p>
            <a:pPr algn="ctr">
              <a:lnSpc>
                <a:spcPct val="100000"/>
              </a:lnSpc>
            </a:pPr>
            <a:r>
              <a:rPr lang="el-GR" sz="3600" b="1" strike="noStrike" spc="-1">
                <a:solidFill>
                  <a:srgbClr val="265991"/>
                </a:solidFill>
                <a:latin typeface="Century Gothic"/>
              </a:rPr>
              <a:t>Συντελεστές</a:t>
            </a:r>
            <a:r>
              <a:t/>
            </a:r>
            <a:br/>
            <a:endParaRPr lang="en-US" sz="3600" b="0" strike="noStrike" spc="-1">
              <a:solidFill>
                <a:srgbClr val="000000"/>
              </a:solidFill>
              <a:latin typeface="Century Gothic"/>
            </a:endParaRPr>
          </a:p>
        </p:txBody>
      </p:sp>
      <p:sp>
        <p:nvSpPr>
          <p:cNvPr id="142" name="TextShape 2"/>
          <p:cNvSpPr txBox="1"/>
          <p:nvPr/>
        </p:nvSpPr>
        <p:spPr>
          <a:xfrm>
            <a:off x="2589120" y="1440720"/>
            <a:ext cx="8915040" cy="4470120"/>
          </a:xfrm>
          <a:prstGeom prst="rect">
            <a:avLst/>
          </a:prstGeom>
          <a:noFill/>
          <a:ln w="0">
            <a:noFill/>
          </a:ln>
        </p:spPr>
        <p:txBody>
          <a:bodyPr>
            <a:noAutofit/>
          </a:bodyPr>
          <a:lstStyle/>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Μαθητές:</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Απόστολος (Δ 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Θωμάς (Γ΄ 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Ισά ( Δ 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Τζανέρ (Δ΄ 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Ραφαηλία (Δ΄Γυμνασίου)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Χρήστος (Δ΄Γυμνασίου)</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Εκπαιδευτικοί:</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Βόινου Ειρήνη (Φιλόλογος)</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Βογιατζόγλου Ευγενία ( Κοινωνική λειτουργός)</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Ναζαρετιάν Ελισάβετ (Φιλόλογος)</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Καλλιτεχνική επιμέλεια:</a:t>
            </a:r>
            <a:endParaRPr lang="en-US" sz="14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400" b="1" strike="noStrike" spc="-1">
                <a:solidFill>
                  <a:srgbClr val="265991"/>
                </a:solidFill>
                <a:latin typeface="Times New Roman"/>
              </a:rPr>
              <a:t>Δουλγερίδης Κωνσταντίνος (Καθηγητής εικαστικών) </a:t>
            </a:r>
            <a:r>
              <a:rPr lang="el-GR" sz="1400" b="1" strike="noStrike" spc="-1">
                <a:solidFill>
                  <a:srgbClr val="265991"/>
                </a:solidFill>
                <a:latin typeface="Century Gothic"/>
              </a:rPr>
              <a:t> </a:t>
            </a:r>
            <a:endParaRPr lang="en-US" sz="1400" b="0" strike="noStrike" spc="-1">
              <a:solidFill>
                <a:srgbClr val="404040"/>
              </a:solidFill>
              <a:latin typeface="Century Gothic"/>
            </a:endParaRPr>
          </a:p>
          <a:p>
            <a:pPr>
              <a:lnSpc>
                <a:spcPct val="100000"/>
              </a:lnSpc>
              <a:spcBef>
                <a:spcPts val="1001"/>
              </a:spcBef>
            </a:pPr>
            <a:endParaRPr lang="en-US" sz="1400" b="0" strike="noStrike" spc="-1">
              <a:solidFill>
                <a:srgbClr val="404040"/>
              </a:solidFill>
              <a:latin typeface="Century Gothic"/>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2593080" y="624240"/>
            <a:ext cx="8911440" cy="1280520"/>
          </a:xfrm>
          <a:prstGeom prst="rect">
            <a:avLst/>
          </a:prstGeom>
          <a:noFill/>
          <a:ln w="0">
            <a:noFill/>
          </a:ln>
        </p:spPr>
        <p:txBody>
          <a:bodyPr>
            <a:noAutofit/>
          </a:bodyPr>
          <a:lstStyle/>
          <a:p>
            <a:pPr algn="ctr">
              <a:lnSpc>
                <a:spcPct val="100000"/>
              </a:lnSpc>
            </a:pPr>
            <a:r>
              <a:rPr lang="el-GR" sz="3600" b="1" strike="noStrike" spc="-1">
                <a:solidFill>
                  <a:srgbClr val="265991"/>
                </a:solidFill>
                <a:latin typeface="Century Gothic"/>
              </a:rPr>
              <a:t>Εισαγωγή</a:t>
            </a:r>
            <a:r>
              <a:t/>
            </a:r>
            <a:br/>
            <a:endParaRPr lang="en-US" sz="3600" b="0" strike="noStrike" spc="-1">
              <a:solidFill>
                <a:srgbClr val="000000"/>
              </a:solidFill>
              <a:latin typeface="Century Gothic"/>
            </a:endParaRPr>
          </a:p>
        </p:txBody>
      </p:sp>
      <p:sp>
        <p:nvSpPr>
          <p:cNvPr id="144" name="TextShape 2"/>
          <p:cNvSpPr txBox="1"/>
          <p:nvPr/>
        </p:nvSpPr>
        <p:spPr>
          <a:xfrm>
            <a:off x="2472840" y="1249200"/>
            <a:ext cx="9031680" cy="4661640"/>
          </a:xfrm>
          <a:prstGeom prst="rect">
            <a:avLst/>
          </a:prstGeom>
          <a:noFill/>
          <a:ln w="0">
            <a:noFill/>
          </a:ln>
        </p:spPr>
        <p:txBody>
          <a:bodyPr>
            <a:noAutofit/>
          </a:bodyPr>
          <a:lstStyle/>
          <a:p>
            <a:pPr algn="just">
              <a:lnSpc>
                <a:spcPct val="100000"/>
              </a:lnSpc>
              <a:spcBef>
                <a:spcPts val="1001"/>
              </a:spcBef>
              <a:tabLst>
                <a:tab pos="0" algn="l"/>
              </a:tabLst>
            </a:pPr>
            <a:r>
              <a:rPr lang="el-GR" sz="1800" b="1" strike="noStrike" spc="-1">
                <a:solidFill>
                  <a:srgbClr val="265991"/>
                </a:solidFill>
                <a:latin typeface="Century Gothic"/>
              </a:rPr>
              <a:t>	Την σχολική χρονιά 2020 – 2021 αποφασίσαμε να εκτονωθούμε δημιουργικά με κάτι που οι μαθητές συνήθως  θεωρούν ανιαρό και δύσκολο, την ενασχόληση με τον γραπτό λόγο. Με σεβασμό  στην διαφορετική άποψη, με έμφαση στην ελεύθερη έκφραση και όχι στους  γραμματικούς, συντακτικούς και ορθογραφικούς κανόνες, οι μαθητές/-τρίες ήρθαν σε επαφή με τον κόσμο της δημιουργικής γραφής και ανάγνωσης. </a:t>
            </a:r>
            <a:endParaRPr lang="en-US" sz="1800" b="0" strike="noStrike" spc="-1">
              <a:solidFill>
                <a:srgbClr val="404040"/>
              </a:solidFill>
              <a:latin typeface="Century Gothic"/>
            </a:endParaRPr>
          </a:p>
          <a:p>
            <a:pPr algn="just">
              <a:lnSpc>
                <a:spcPct val="100000"/>
              </a:lnSpc>
              <a:spcBef>
                <a:spcPts val="1001"/>
              </a:spcBef>
              <a:tabLst>
                <a:tab pos="0" algn="l"/>
              </a:tabLst>
            </a:pPr>
            <a:endParaRPr lang="en-US" sz="1800" b="0" strike="noStrike" spc="-1">
              <a:solidFill>
                <a:srgbClr val="404040"/>
              </a:solidFill>
              <a:latin typeface="Century Gothic"/>
            </a:endParaRPr>
          </a:p>
          <a:p>
            <a:pPr algn="just">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p:txBody>
      </p:sp>
      <p:pic>
        <p:nvPicPr>
          <p:cNvPr id="145" name="Εικόνα 4"/>
          <p:cNvPicPr/>
          <p:nvPr/>
        </p:nvPicPr>
        <p:blipFill>
          <a:blip r:embed="rId2"/>
          <a:stretch/>
        </p:blipFill>
        <p:spPr>
          <a:xfrm>
            <a:off x="5339160" y="3127680"/>
            <a:ext cx="5333760" cy="2961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2593080" y="624240"/>
            <a:ext cx="8911440" cy="1280520"/>
          </a:xfrm>
          <a:prstGeom prst="rect">
            <a:avLst/>
          </a:prstGeom>
          <a:noFill/>
          <a:ln w="0">
            <a:noFill/>
          </a:ln>
        </p:spPr>
        <p:txBody>
          <a:bodyPr>
            <a:noAutofit/>
          </a:bodyPr>
          <a:lstStyle/>
          <a:p>
            <a:pPr algn="ctr">
              <a:lnSpc>
                <a:spcPct val="100000"/>
              </a:lnSpc>
            </a:pPr>
            <a:r>
              <a:rPr lang="el-GR" sz="3600" b="1" strike="noStrike" spc="-1">
                <a:solidFill>
                  <a:srgbClr val="265991"/>
                </a:solidFill>
                <a:latin typeface="Century Gothic"/>
              </a:rPr>
              <a:t>Θεματικές ενότητες</a:t>
            </a:r>
            <a:endParaRPr lang="en-US" sz="3600" b="0" strike="noStrike" spc="-1">
              <a:solidFill>
                <a:srgbClr val="000000"/>
              </a:solidFill>
              <a:latin typeface="Century Gothic"/>
            </a:endParaRPr>
          </a:p>
        </p:txBody>
      </p:sp>
      <p:sp>
        <p:nvSpPr>
          <p:cNvPr id="147" name="TextShape 2"/>
          <p:cNvSpPr txBox="1"/>
          <p:nvPr/>
        </p:nvSpPr>
        <p:spPr>
          <a:xfrm>
            <a:off x="2589120" y="1287720"/>
            <a:ext cx="8915040" cy="4623120"/>
          </a:xfrm>
          <a:prstGeom prst="rect">
            <a:avLst/>
          </a:prstGeom>
          <a:noFill/>
          <a:ln w="0">
            <a:noFill/>
          </a:ln>
        </p:spPr>
        <p:txBody>
          <a:bodyPr>
            <a:noAutofit/>
          </a:bodyPr>
          <a:lstStyle/>
          <a:p>
            <a:pPr marL="343080" indent="-342720">
              <a:lnSpc>
                <a:spcPct val="100000"/>
              </a:lnSpc>
              <a:spcBef>
                <a:spcPts val="1001"/>
              </a:spcBef>
              <a:buClr>
                <a:srgbClr val="353535"/>
              </a:buClr>
              <a:buFont typeface="Wingdings 3" charset="2"/>
              <a:buChar char=""/>
            </a:pPr>
            <a:r>
              <a:rPr lang="el-GR" sz="1800" b="1" strike="noStrike" spc="-1">
                <a:solidFill>
                  <a:srgbClr val="265991"/>
                </a:solidFill>
                <a:latin typeface="Century Gothic"/>
              </a:rPr>
              <a:t>Φιλαναγνωσία: Επαφή με διαφόρων ειδών κείμενα</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pPr>
            <a:r>
              <a:rPr lang="el-GR" sz="1800" b="1" strike="noStrike" spc="-1">
                <a:solidFill>
                  <a:srgbClr val="265991"/>
                </a:solidFill>
                <a:latin typeface="Century Gothic"/>
              </a:rPr>
              <a:t>Δημιουργική γραφή: Επαφή με τον γραπτό λόγο, σύμφωνα με τους κανόνες της δημιουργικής γραφής</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p:txBody>
      </p:sp>
      <p:pic>
        <p:nvPicPr>
          <p:cNvPr id="148" name="Εικόνα 3"/>
          <p:cNvPicPr/>
          <p:nvPr/>
        </p:nvPicPr>
        <p:blipFill>
          <a:blip r:embed="rId2" cstate="print"/>
          <a:stretch/>
        </p:blipFill>
        <p:spPr>
          <a:xfrm>
            <a:off x="8528760" y="2367360"/>
            <a:ext cx="2732400" cy="3672360"/>
          </a:xfrm>
          <a:prstGeom prst="rect">
            <a:avLst/>
          </a:prstGeom>
          <a:ln w="0">
            <a:noFill/>
          </a:ln>
        </p:spPr>
      </p:pic>
      <p:pic>
        <p:nvPicPr>
          <p:cNvPr id="149" name="Εικόνα 4"/>
          <p:cNvPicPr/>
          <p:nvPr/>
        </p:nvPicPr>
        <p:blipFill>
          <a:blip r:embed="rId3" cstate="print"/>
          <a:stretch/>
        </p:blipFill>
        <p:spPr>
          <a:xfrm>
            <a:off x="3187080" y="2367360"/>
            <a:ext cx="4964760" cy="3672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2593080" y="624240"/>
            <a:ext cx="8911440" cy="1280520"/>
          </a:xfrm>
          <a:prstGeom prst="rect">
            <a:avLst/>
          </a:prstGeom>
          <a:noFill/>
          <a:ln w="0">
            <a:noFill/>
          </a:ln>
        </p:spPr>
        <p:txBody>
          <a:bodyPr>
            <a:noAutofit/>
          </a:bodyPr>
          <a:lstStyle/>
          <a:p>
            <a:pPr algn="ctr">
              <a:lnSpc>
                <a:spcPct val="100000"/>
              </a:lnSpc>
            </a:pPr>
            <a:r>
              <a:rPr lang="el-GR" sz="3600" b="1" strike="noStrike" spc="-1">
                <a:solidFill>
                  <a:srgbClr val="265991"/>
                </a:solidFill>
                <a:latin typeface="Century Gothic"/>
              </a:rPr>
              <a:t>Παιδαγωγικοί και γνωστικοί στόχοι</a:t>
            </a:r>
            <a:r>
              <a:t/>
            </a:r>
            <a:br/>
            <a:endParaRPr lang="en-US" sz="3600" b="0" strike="noStrike" spc="-1">
              <a:solidFill>
                <a:srgbClr val="000000"/>
              </a:solidFill>
              <a:latin typeface="Century Gothic"/>
            </a:endParaRPr>
          </a:p>
        </p:txBody>
      </p:sp>
      <p:sp>
        <p:nvSpPr>
          <p:cNvPr id="151" name="TextShape 2"/>
          <p:cNvSpPr txBox="1"/>
          <p:nvPr/>
        </p:nvSpPr>
        <p:spPr>
          <a:xfrm>
            <a:off x="2589120" y="2133720"/>
            <a:ext cx="8915040" cy="3777120"/>
          </a:xfrm>
          <a:prstGeom prst="rect">
            <a:avLst/>
          </a:prstGeom>
          <a:noFill/>
          <a:ln w="0">
            <a:noFill/>
          </a:ln>
        </p:spPr>
        <p:txBody>
          <a:bodyPr>
            <a:noAutofit/>
          </a:bodyPr>
          <a:lstStyle/>
          <a:p>
            <a:pPr>
              <a:lnSpc>
                <a:spcPct val="100000"/>
              </a:lnSpc>
              <a:spcBef>
                <a:spcPts val="1001"/>
              </a:spcBef>
              <a:tabLst>
                <a:tab pos="0" algn="l"/>
              </a:tabLst>
            </a:pPr>
            <a:r>
              <a:rPr lang="el-GR" sz="1800" b="1" strike="noStrike" spc="-1">
                <a:solidFill>
                  <a:srgbClr val="404040"/>
                </a:solidFill>
                <a:latin typeface="Century Gothic"/>
              </a:rPr>
              <a:t> </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Ομαδικότητα -Συνεργατικότητα – Αποδοχή</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Βελτίωση ανάγνωσης και γραφής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Δημιουργία μελλοντικών αναγνωστών</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Επαφή με την διαδικασία της έκδοσης</a:t>
            </a:r>
            <a:endParaRPr lang="en-US" sz="1800" b="0" strike="noStrike" spc="-1">
              <a:solidFill>
                <a:srgbClr val="404040"/>
              </a:solidFill>
              <a:latin typeface="Century Gothic"/>
            </a:endParaRPr>
          </a:p>
          <a:p>
            <a:pPr>
              <a:lnSpc>
                <a:spcPct val="100000"/>
              </a:lnSpc>
              <a:spcBef>
                <a:spcPts val="1001"/>
              </a:spcBef>
              <a:tabLst>
                <a:tab pos="0" algn="l"/>
              </a:tabLst>
            </a:pPr>
            <a:endParaRPr lang="en-US" sz="1800" b="0" strike="noStrike" spc="-1">
              <a:solidFill>
                <a:srgbClr val="404040"/>
              </a:solidFill>
              <a:latin typeface="Century Gothic"/>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2593080" y="624240"/>
            <a:ext cx="8911440" cy="1280520"/>
          </a:xfrm>
          <a:prstGeom prst="rect">
            <a:avLst/>
          </a:prstGeom>
          <a:noFill/>
          <a:ln w="0">
            <a:noFill/>
          </a:ln>
        </p:spPr>
        <p:txBody>
          <a:bodyPr>
            <a:noAutofit/>
          </a:bodyPr>
          <a:lstStyle/>
          <a:p>
            <a:pPr algn="ctr">
              <a:lnSpc>
                <a:spcPct val="100000"/>
              </a:lnSpc>
            </a:pPr>
            <a:r>
              <a:rPr lang="el-GR" sz="3600" b="1" strike="noStrike" spc="-1">
                <a:solidFill>
                  <a:srgbClr val="265991"/>
                </a:solidFill>
                <a:latin typeface="Century Gothic"/>
              </a:rPr>
              <a:t>Περιγραφή δραστηριοτήτων</a:t>
            </a:r>
            <a:r>
              <a:t/>
            </a:r>
            <a:br/>
            <a:endParaRPr lang="en-US" sz="3600" b="0" strike="noStrike" spc="-1">
              <a:solidFill>
                <a:srgbClr val="000000"/>
              </a:solidFill>
              <a:latin typeface="Century Gothic"/>
            </a:endParaRPr>
          </a:p>
        </p:txBody>
      </p:sp>
      <p:sp>
        <p:nvSpPr>
          <p:cNvPr id="153" name="TextShape 2"/>
          <p:cNvSpPr txBox="1"/>
          <p:nvPr/>
        </p:nvSpPr>
        <p:spPr>
          <a:xfrm>
            <a:off x="2535480" y="1219320"/>
            <a:ext cx="8969040" cy="5638320"/>
          </a:xfrm>
          <a:prstGeom prst="rect">
            <a:avLst/>
          </a:prstGeom>
          <a:noFill/>
          <a:ln w="0">
            <a:noFill/>
          </a:ln>
        </p:spPr>
        <p:txBody>
          <a:bodyPr>
            <a:normAutofit/>
          </a:bodyPr>
          <a:lstStyle/>
          <a:p>
            <a:pPr>
              <a:lnSpc>
                <a:spcPct val="100000"/>
              </a:lnSpc>
              <a:spcBef>
                <a:spcPts val="1001"/>
              </a:spcBef>
              <a:tabLst>
                <a:tab pos="0" algn="l"/>
              </a:tabLst>
            </a:pPr>
            <a:r>
              <a:rPr lang="el-GR" sz="1800" b="1" strike="noStrike" spc="-1">
                <a:solidFill>
                  <a:srgbClr val="404040"/>
                </a:solidFill>
                <a:latin typeface="Century Gothic"/>
              </a:rPr>
              <a:t> </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Βιωματικές ασκήσεις εμπιστοσύνης – κανόνες ομάδας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Ομαδική ζωγραφιά σε χαρτόνι – σύνθεση ιστορίας</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Επαφή με διαφόρων ειδών βιβλία (ποίηση, μυθιστορήματα, κόμικς, ταξιδιωτικά, μαγειρικής, επιστημονικά, λεξικά)</a:t>
            </a:r>
            <a:endParaRPr lang="en-US" sz="1800" b="0" strike="noStrike" spc="-1">
              <a:solidFill>
                <a:srgbClr val="404040"/>
              </a:solidFill>
              <a:latin typeface="Century Gothic"/>
            </a:endParaRPr>
          </a:p>
          <a:p>
            <a:pPr marL="343080" indent="-342720">
              <a:lnSpc>
                <a:spcPct val="100000"/>
              </a:lnSpc>
              <a:spcBef>
                <a:spcPts val="1001"/>
              </a:spcBef>
              <a:buClr>
                <a:srgbClr val="353535"/>
              </a:buClr>
              <a:buFont typeface="Wingdings 3" charset="2"/>
              <a:buChar char=""/>
              <a:tabLst>
                <a:tab pos="0" algn="l"/>
              </a:tabLst>
            </a:pPr>
            <a:r>
              <a:rPr lang="el-GR" sz="1800" b="1" strike="noStrike" spc="-1">
                <a:solidFill>
                  <a:srgbClr val="265991"/>
                </a:solidFill>
                <a:latin typeface="Century Gothic"/>
              </a:rPr>
              <a:t>Κολάζ φωτογραφιών από περιοδικά και εφημερίδες – σύνθεση .</a:t>
            </a:r>
            <a:endParaRPr lang="en-US" sz="1800" b="0" strike="noStrike" spc="-1">
              <a:solidFill>
                <a:srgbClr val="404040"/>
              </a:solidFill>
              <a:latin typeface="Century Gothic"/>
            </a:endParaRPr>
          </a:p>
          <a:p>
            <a:pPr marL="343080" indent="-342720">
              <a:lnSpc>
                <a:spcPct val="100000"/>
              </a:lnSpc>
              <a:spcBef>
                <a:spcPts val="1001"/>
              </a:spcBef>
              <a:tabLst>
                <a:tab pos="0" algn="l"/>
              </a:tabLst>
            </a:pPr>
            <a:endParaRPr lang="en-US" sz="1800" b="0" strike="noStrike" spc="-1">
              <a:solidFill>
                <a:srgbClr val="404040"/>
              </a:solidFill>
              <a:latin typeface="Century Gothic"/>
            </a:endParaRPr>
          </a:p>
        </p:txBody>
      </p:sp>
      <p:pic>
        <p:nvPicPr>
          <p:cNvPr id="154" name="Picture 2"/>
          <p:cNvPicPr/>
          <p:nvPr/>
        </p:nvPicPr>
        <p:blipFill>
          <a:blip r:embed="rId2" cstate="print"/>
          <a:stretch/>
        </p:blipFill>
        <p:spPr>
          <a:xfrm rot="20922000">
            <a:off x="2562840" y="3837600"/>
            <a:ext cx="3421800" cy="2521800"/>
          </a:xfrm>
          <a:prstGeom prst="rect">
            <a:avLst/>
          </a:prstGeom>
          <a:ln w="9525">
            <a:noFill/>
          </a:ln>
        </p:spPr>
      </p:pic>
      <p:pic>
        <p:nvPicPr>
          <p:cNvPr id="155" name="Picture 3"/>
          <p:cNvPicPr/>
          <p:nvPr/>
        </p:nvPicPr>
        <p:blipFill>
          <a:blip r:embed="rId3" cstate="print"/>
          <a:stretch/>
        </p:blipFill>
        <p:spPr>
          <a:xfrm rot="790800">
            <a:off x="7396200" y="3747960"/>
            <a:ext cx="1990800" cy="2651400"/>
          </a:xfrm>
          <a:prstGeom prst="rect">
            <a:avLst/>
          </a:prstGeom>
          <a:ln w="9525">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1734120" y="6082920"/>
            <a:ext cx="8911440" cy="497880"/>
          </a:xfrm>
          <a:prstGeom prst="rect">
            <a:avLst/>
          </a:prstGeom>
          <a:noFill/>
          <a:ln w="0">
            <a:noFill/>
          </a:ln>
        </p:spPr>
        <p:txBody>
          <a:bodyPr>
            <a:normAutofit/>
          </a:bodyPr>
          <a:lstStyle/>
          <a:p>
            <a:endParaRPr lang="en-US" sz="1800" b="0" strike="noStrike" spc="-1">
              <a:solidFill>
                <a:srgbClr val="000000"/>
              </a:solidFill>
              <a:latin typeface="Century Gothic"/>
            </a:endParaRPr>
          </a:p>
        </p:txBody>
      </p:sp>
      <p:pic>
        <p:nvPicPr>
          <p:cNvPr id="157" name="Εικόνα 4"/>
          <p:cNvPicPr/>
          <p:nvPr/>
        </p:nvPicPr>
        <p:blipFill>
          <a:blip r:embed="rId2"/>
          <a:stretch/>
        </p:blipFill>
        <p:spPr>
          <a:xfrm>
            <a:off x="3324960" y="2826360"/>
            <a:ext cx="5860080" cy="2660040"/>
          </a:xfrm>
          <a:prstGeom prst="rect">
            <a:avLst/>
          </a:prstGeom>
          <a:ln w="0">
            <a:noFill/>
          </a:ln>
        </p:spPr>
      </p:pic>
      <p:sp>
        <p:nvSpPr>
          <p:cNvPr id="158" name="CustomShape 2"/>
          <p:cNvSpPr/>
          <p:nvPr/>
        </p:nvSpPr>
        <p:spPr>
          <a:xfrm>
            <a:off x="2507760" y="637200"/>
            <a:ext cx="7868880" cy="201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265991"/>
              </a:buClr>
              <a:buFont typeface="Arial"/>
              <a:buChar char="•"/>
            </a:pPr>
            <a:r>
              <a:rPr lang="el-GR" sz="1800" b="1" strike="noStrike" spc="-1">
                <a:solidFill>
                  <a:srgbClr val="265991"/>
                </a:solidFill>
                <a:latin typeface="Century Gothic"/>
              </a:rPr>
              <a:t>Προβολή διαφημίσεων παλιών και νέων και δημιουργία σλόγκαν.</a:t>
            </a:r>
            <a:endParaRPr lang="el-GR" sz="1800" b="0" strike="noStrike" spc="-1">
              <a:latin typeface="Arial"/>
            </a:endParaRPr>
          </a:p>
          <a:p>
            <a:pPr indent="-216000">
              <a:lnSpc>
                <a:spcPct val="100000"/>
              </a:lnSpc>
              <a:buClr>
                <a:srgbClr val="265991"/>
              </a:buClr>
              <a:buFont typeface="Arial"/>
              <a:buChar char="•"/>
            </a:pPr>
            <a:r>
              <a:rPr lang="el-GR" sz="1800" b="1" strike="noStrike" spc="-1">
                <a:solidFill>
                  <a:srgbClr val="265991"/>
                </a:solidFill>
                <a:latin typeface="Century Gothic"/>
              </a:rPr>
              <a:t>Προβολή βίντεο με την βιογραφία και τους μύθους του Αισώπου και του Νασρεντίν Χότζα – Σύνθεση μύθων με αφορμή ηθικά διδάγματα και κοινωνικά μηνύματα από τους μαθητές</a:t>
            </a:r>
            <a:endParaRPr lang="el-GR" sz="1800" b="0" strike="noStrike" spc="-1">
              <a:latin typeface="Arial"/>
            </a:endParaRPr>
          </a:p>
          <a:p>
            <a:pPr indent="-216000">
              <a:lnSpc>
                <a:spcPct val="100000"/>
              </a:lnSpc>
              <a:buClr>
                <a:srgbClr val="265991"/>
              </a:buClr>
              <a:buFont typeface="Arial"/>
              <a:buChar char="•"/>
            </a:pPr>
            <a:r>
              <a:rPr lang="el-GR" sz="1800" b="1" strike="noStrike" spc="-1">
                <a:solidFill>
                  <a:srgbClr val="265991"/>
                </a:solidFill>
                <a:latin typeface="Century Gothic"/>
              </a:rPr>
              <a:t>Επιμέλεια κειμένων και συζήτηση για τις εκδοτικές πρακτικές που επιλέξαμε.</a:t>
            </a:r>
            <a:endParaRPr lang="el-GR" sz="1800" b="0" strike="noStrike" spc="-1">
              <a:latin typeface="Arial"/>
            </a:endParaRPr>
          </a:p>
          <a:p>
            <a:pPr indent="-216000">
              <a:lnSpc>
                <a:spcPct val="100000"/>
              </a:lnSpc>
              <a:buClr>
                <a:srgbClr val="265991"/>
              </a:buClr>
              <a:buFont typeface="Arial"/>
              <a:buChar char="•"/>
            </a:pPr>
            <a:r>
              <a:rPr lang="el-GR" sz="1800" b="1" strike="noStrike" spc="-1">
                <a:solidFill>
                  <a:srgbClr val="265991"/>
                </a:solidFill>
                <a:latin typeface="Century Gothic"/>
              </a:rPr>
              <a:t>Κλείσιμο προγράμματος – Αξιολόγηση προγράμματος. </a:t>
            </a:r>
            <a:endParaRPr lang="el-GR"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2756160" y="624240"/>
            <a:ext cx="8748000" cy="946800"/>
          </a:xfrm>
          <a:prstGeom prst="rect">
            <a:avLst/>
          </a:prstGeom>
          <a:noFill/>
          <a:ln w="0">
            <a:noFill/>
          </a:ln>
        </p:spPr>
        <p:txBody>
          <a:bodyPr>
            <a:normAutofit fontScale="49000" lnSpcReduction="10000"/>
          </a:bodyPr>
          <a:lstStyle/>
          <a:p>
            <a:pPr algn="ctr">
              <a:lnSpc>
                <a:spcPct val="100000"/>
              </a:lnSpc>
            </a:pPr>
            <a:r>
              <a:rPr lang="el-GR" sz="4900" b="1" strike="noStrike" spc="-1">
                <a:solidFill>
                  <a:srgbClr val="178DBB"/>
                </a:solidFill>
                <a:latin typeface="Century Gothic"/>
              </a:rPr>
              <a:t>Φωτοϊστορίες</a:t>
            </a:r>
            <a:r>
              <a:t/>
            </a:r>
            <a:br/>
            <a:r>
              <a:t/>
            </a:r>
            <a:br/>
            <a:endParaRPr lang="en-US" sz="4900" b="0" strike="noStrike" spc="-1">
              <a:solidFill>
                <a:srgbClr val="000000"/>
              </a:solidFill>
              <a:latin typeface="Century Gothic"/>
            </a:endParaRPr>
          </a:p>
        </p:txBody>
      </p:sp>
      <p:sp>
        <p:nvSpPr>
          <p:cNvPr id="160" name="TextShape 2"/>
          <p:cNvSpPr txBox="1"/>
          <p:nvPr/>
        </p:nvSpPr>
        <p:spPr>
          <a:xfrm>
            <a:off x="2421360" y="1378080"/>
            <a:ext cx="9083160" cy="4359600"/>
          </a:xfrm>
          <a:prstGeom prst="rect">
            <a:avLst/>
          </a:prstGeom>
          <a:noFill/>
          <a:ln w="0">
            <a:noFill/>
          </a:ln>
        </p:spPr>
        <p:txBody>
          <a:bodyPr>
            <a:normAutofit/>
          </a:bodyPr>
          <a:lstStyle/>
          <a:p>
            <a:pPr>
              <a:lnSpc>
                <a:spcPct val="100000"/>
              </a:lnSpc>
              <a:spcBef>
                <a:spcPts val="1001"/>
              </a:spcBef>
              <a:tabLst>
                <a:tab pos="0" algn="l"/>
              </a:tabLst>
            </a:pPr>
            <a:r>
              <a:rPr lang="el-GR" sz="1800" b="0" strike="noStrike" spc="-1">
                <a:solidFill>
                  <a:srgbClr val="E833BF"/>
                </a:solidFill>
                <a:latin typeface="Century Gothic"/>
              </a:rPr>
              <a:t>	</a:t>
            </a:r>
            <a:r>
              <a:rPr lang="el-GR" sz="1600" b="1" strike="noStrike" spc="-1">
                <a:solidFill>
                  <a:srgbClr val="265991"/>
                </a:solidFill>
                <a:latin typeface="Century Gothic"/>
              </a:rPr>
              <a:t>Ο Μιχάλης άκουσε τον μισητό ήχο της έναρξης των ειδήσεων στις 8:00 μ. μ. Παράτησε τα μαθήματά του και έτρεξε προς την κουζίνα αποφεύγοντας τα πεταμένα </a:t>
            </a:r>
            <a:r>
              <a:rPr lang="en-US" sz="1600" b="1" strike="noStrike" spc="-1">
                <a:solidFill>
                  <a:srgbClr val="265991"/>
                </a:solidFill>
                <a:latin typeface="Century Gothic"/>
              </a:rPr>
              <a:t>lego </a:t>
            </a:r>
            <a:r>
              <a:rPr lang="el-GR" sz="1600" b="1" strike="noStrike" spc="-1">
                <a:solidFill>
                  <a:srgbClr val="265991"/>
                </a:solidFill>
                <a:latin typeface="Century Gothic"/>
              </a:rPr>
              <a:t>στο πάτωμα. Ο πατέρας του με τα ρούχα της δουλειάς, κάθεται στο σαλόνι και τρώει το χθεσινό φαγητό στον δίσκο. Από πίσω του ο πίνακας με την κραυγή έμοιαζε σαν να κοροϊδεύει. Το βλέμμα του πατέρα του διασταυρώθηκε με του Μιχάλη επάνω στον πίνακα με τα κόκκινα σύννεφα. Την επόμενη μέρα είχε εξαφανιστεί. </a:t>
            </a:r>
            <a:endParaRPr lang="en-US" sz="1600" b="0" strike="noStrike" spc="-1">
              <a:solidFill>
                <a:srgbClr val="404040"/>
              </a:solidFill>
              <a:latin typeface="Century Gothic"/>
            </a:endParaRPr>
          </a:p>
          <a:p>
            <a:pPr>
              <a:lnSpc>
                <a:spcPct val="100000"/>
              </a:lnSpc>
              <a:spcBef>
                <a:spcPts val="1001"/>
              </a:spcBef>
              <a:tabLst>
                <a:tab pos="0" algn="l"/>
              </a:tabLst>
            </a:pPr>
            <a:r>
              <a:rPr lang="el-GR" sz="1600" b="1" strike="noStrike" spc="-1">
                <a:solidFill>
                  <a:srgbClr val="265991"/>
                </a:solidFill>
                <a:latin typeface="Century Gothic"/>
              </a:rPr>
              <a:t>(Παράδειγμα από την φιλόλογο κα Βόινου Ειρήνη)</a:t>
            </a:r>
            <a:endParaRPr lang="en-US" sz="1600" b="0" strike="noStrike" spc="-1">
              <a:solidFill>
                <a:srgbClr val="404040"/>
              </a:solidFill>
              <a:latin typeface="Century Gothic"/>
            </a:endParaRPr>
          </a:p>
          <a:p>
            <a:pPr>
              <a:lnSpc>
                <a:spcPct val="100000"/>
              </a:lnSpc>
              <a:spcBef>
                <a:spcPts val="1001"/>
              </a:spcBef>
              <a:tabLst>
                <a:tab pos="0" algn="l"/>
              </a:tabLst>
            </a:pPr>
            <a:endParaRPr lang="en-US" sz="1600" b="0" strike="noStrike" spc="-1">
              <a:solidFill>
                <a:srgbClr val="404040"/>
              </a:solidFill>
              <a:latin typeface="Century Gothic"/>
            </a:endParaRPr>
          </a:p>
          <a:p>
            <a:pPr>
              <a:lnSpc>
                <a:spcPct val="100000"/>
              </a:lnSpc>
              <a:spcBef>
                <a:spcPts val="1001"/>
              </a:spcBef>
              <a:tabLst>
                <a:tab pos="0" algn="l"/>
              </a:tabLst>
            </a:pPr>
            <a:endParaRPr lang="en-US" sz="1600" b="0" strike="noStrike" spc="-1">
              <a:solidFill>
                <a:srgbClr val="404040"/>
              </a:solidFill>
              <a:latin typeface="Century Gothic"/>
            </a:endParaRPr>
          </a:p>
          <a:p>
            <a:pPr>
              <a:lnSpc>
                <a:spcPct val="100000"/>
              </a:lnSpc>
              <a:spcBef>
                <a:spcPts val="1001"/>
              </a:spcBef>
              <a:tabLst>
                <a:tab pos="0" algn="l"/>
              </a:tabLst>
            </a:pPr>
            <a:endParaRPr lang="en-US" sz="1600" b="0" strike="noStrike" spc="-1">
              <a:solidFill>
                <a:srgbClr val="404040"/>
              </a:solidFill>
              <a:latin typeface="Century Gothic"/>
            </a:endParaRPr>
          </a:p>
          <a:p>
            <a:pPr>
              <a:lnSpc>
                <a:spcPct val="100000"/>
              </a:lnSpc>
              <a:spcBef>
                <a:spcPts val="1001"/>
              </a:spcBef>
              <a:tabLst>
                <a:tab pos="0" algn="l"/>
              </a:tabLst>
            </a:pPr>
            <a:endParaRPr lang="en-US" sz="1600" b="0" strike="noStrike" spc="-1">
              <a:solidFill>
                <a:srgbClr val="404040"/>
              </a:solidFill>
              <a:latin typeface="Century Gothic"/>
            </a:endParaRPr>
          </a:p>
          <a:p>
            <a:pPr>
              <a:lnSpc>
                <a:spcPct val="100000"/>
              </a:lnSpc>
              <a:spcBef>
                <a:spcPts val="1001"/>
              </a:spcBef>
              <a:tabLst>
                <a:tab pos="0" algn="l"/>
              </a:tabLst>
            </a:pPr>
            <a:endParaRPr lang="en-US" sz="1600" b="0" strike="noStrike" spc="-1">
              <a:solidFill>
                <a:srgbClr val="404040"/>
              </a:solidFill>
              <a:latin typeface="Century Gothic"/>
            </a:endParaRPr>
          </a:p>
          <a:p>
            <a:pPr>
              <a:lnSpc>
                <a:spcPct val="100000"/>
              </a:lnSpc>
              <a:spcBef>
                <a:spcPts val="1001"/>
              </a:spcBef>
              <a:tabLst>
                <a:tab pos="0" algn="l"/>
              </a:tabLst>
            </a:pPr>
            <a:r>
              <a:rPr lang="ru-RU" sz="1800" b="0" strike="noStrike" spc="-1">
                <a:solidFill>
                  <a:srgbClr val="D57DF2"/>
                </a:solidFill>
                <a:latin typeface="Century Gothic"/>
              </a:rPr>
              <a:t>							</a:t>
            </a:r>
            <a:endParaRPr lang="en-US" sz="1800" b="0" strike="noStrike" spc="-1">
              <a:solidFill>
                <a:srgbClr val="404040"/>
              </a:solidFill>
              <a:latin typeface="Century Gothic"/>
            </a:endParaRPr>
          </a:p>
        </p:txBody>
      </p:sp>
      <p:pic>
        <p:nvPicPr>
          <p:cNvPr id="161" name="Εικόνα 6"/>
          <p:cNvPicPr/>
          <p:nvPr/>
        </p:nvPicPr>
        <p:blipFill>
          <a:blip r:embed="rId2"/>
          <a:stretch/>
        </p:blipFill>
        <p:spPr>
          <a:xfrm>
            <a:off x="6863760" y="3429000"/>
            <a:ext cx="4640400" cy="2971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2593080" y="624240"/>
            <a:ext cx="8911440" cy="1280520"/>
          </a:xfrm>
          <a:prstGeom prst="rect">
            <a:avLst/>
          </a:prstGeom>
          <a:noFill/>
          <a:ln w="0">
            <a:noFill/>
          </a:ln>
        </p:spPr>
        <p:txBody>
          <a:bodyPr>
            <a:normAutofit/>
          </a:bodyPr>
          <a:lstStyle/>
          <a:p>
            <a:pPr>
              <a:lnSpc>
                <a:spcPct val="100000"/>
              </a:lnSpc>
            </a:pPr>
            <a:r>
              <a:rPr lang="el-GR" sz="1800" b="0" strike="noStrike" spc="-1">
                <a:solidFill>
                  <a:srgbClr val="E833BF"/>
                </a:solidFill>
                <a:latin typeface="Century Gothic"/>
              </a:rPr>
              <a:t>	</a:t>
            </a:r>
            <a:r>
              <a:rPr lang="el-GR" sz="1800" b="1" strike="noStrike" spc="-1">
                <a:solidFill>
                  <a:srgbClr val="265991"/>
                </a:solidFill>
                <a:latin typeface="Century Gothic"/>
              </a:rPr>
              <a:t>Σήμερα η Βάσω ήταν στο νοσοκομείο και έκανε καλά δύο άτομα. Το βράδυ πήγε για ποτό και μετά για ταινία. Είδε τον Δούρειο Ίππο.</a:t>
            </a:r>
            <a:r>
              <a:t/>
            </a:r>
            <a:br/>
            <a:r>
              <a:rPr lang="ru-RU" sz="1800" b="1" strike="noStrike" spc="-1">
                <a:solidFill>
                  <a:srgbClr val="265991"/>
                </a:solidFill>
                <a:latin typeface="Century Gothic"/>
              </a:rPr>
              <a:t>													</a:t>
            </a:r>
            <a:r>
              <a:rPr lang="el-GR" sz="1800" b="1" strike="noStrike" spc="-1">
                <a:solidFill>
                  <a:srgbClr val="265991"/>
                </a:solidFill>
                <a:latin typeface="Century Gothic"/>
              </a:rPr>
              <a:t>(Θωμάς Γ΄ Γυμνασίου)</a:t>
            </a:r>
            <a:endParaRPr lang="en-US" sz="1800" b="0" strike="noStrike" spc="-1">
              <a:solidFill>
                <a:srgbClr val="000000"/>
              </a:solidFill>
              <a:latin typeface="Century Gothic"/>
            </a:endParaRPr>
          </a:p>
        </p:txBody>
      </p:sp>
      <p:pic>
        <p:nvPicPr>
          <p:cNvPr id="163" name="Θέση περιεχομένου 12"/>
          <p:cNvPicPr/>
          <p:nvPr/>
        </p:nvPicPr>
        <p:blipFill>
          <a:blip r:embed="rId2" cstate="print"/>
          <a:stretch/>
        </p:blipFill>
        <p:spPr>
          <a:xfrm>
            <a:off x="178200" y="1801800"/>
            <a:ext cx="2525760" cy="3895200"/>
          </a:xfrm>
          <a:prstGeom prst="rect">
            <a:avLst/>
          </a:prstGeom>
          <a:ln w="0">
            <a:noFill/>
          </a:ln>
        </p:spPr>
      </p:pic>
      <p:pic>
        <p:nvPicPr>
          <p:cNvPr id="164" name="Εικόνα 14"/>
          <p:cNvPicPr/>
          <p:nvPr/>
        </p:nvPicPr>
        <p:blipFill>
          <a:blip r:embed="rId3"/>
          <a:stretch/>
        </p:blipFill>
        <p:spPr>
          <a:xfrm>
            <a:off x="6117480" y="1801800"/>
            <a:ext cx="2755800" cy="3895200"/>
          </a:xfrm>
          <a:prstGeom prst="rect">
            <a:avLst/>
          </a:prstGeom>
          <a:ln w="0">
            <a:noFill/>
          </a:ln>
        </p:spPr>
      </p:pic>
      <p:pic>
        <p:nvPicPr>
          <p:cNvPr id="165" name="Εικόνα 15"/>
          <p:cNvPicPr/>
          <p:nvPr/>
        </p:nvPicPr>
        <p:blipFill>
          <a:blip r:embed="rId4"/>
          <a:stretch/>
        </p:blipFill>
        <p:spPr>
          <a:xfrm>
            <a:off x="2704680" y="1801800"/>
            <a:ext cx="3412440" cy="3895200"/>
          </a:xfrm>
          <a:prstGeom prst="rect">
            <a:avLst/>
          </a:prstGeom>
          <a:ln w="0">
            <a:noFill/>
          </a:ln>
        </p:spPr>
      </p:pic>
      <p:pic>
        <p:nvPicPr>
          <p:cNvPr id="166" name="Εικόνα 16"/>
          <p:cNvPicPr/>
          <p:nvPr/>
        </p:nvPicPr>
        <p:blipFill>
          <a:blip r:embed="rId5"/>
          <a:stretch/>
        </p:blipFill>
        <p:spPr>
          <a:xfrm>
            <a:off x="8873640" y="1801800"/>
            <a:ext cx="3318120" cy="3895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453</TotalTime>
  <Words>226</Words>
  <Application>LibreOffice/7.0.0.3$Windows_x86 LibreOffice_project/8061b3e9204bef6b321a21033174034a5e2ea88e</Application>
  <PresentationFormat>Προσαρμογή</PresentationFormat>
  <Paragraphs>95</Paragraphs>
  <Slides>16</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 δημιουργικής γραφής και ανάγνωσης</dc:title>
  <dc:subject/>
  <dc:creator>HP</dc:creator>
  <dc:description/>
  <cp:lastModifiedBy>user</cp:lastModifiedBy>
  <cp:revision>46</cp:revision>
  <dcterms:created xsi:type="dcterms:W3CDTF">2021-05-29T16:58:34Z</dcterms:created>
  <dcterms:modified xsi:type="dcterms:W3CDTF">2021-06-07T16:52:18Z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Ευρεία οθόνη</vt:lpwstr>
  </property>
  <property fmtid="{D5CDD505-2E9C-101B-9397-08002B2CF9AE}" pid="10" name="ScaleCrop">
    <vt:bool>false</vt:bool>
  </property>
  <property fmtid="{D5CDD505-2E9C-101B-9397-08002B2CF9AE}" pid="11" name="ShareDoc">
    <vt:bool>false</vt:bool>
  </property>
  <property fmtid="{D5CDD505-2E9C-101B-9397-08002B2CF9AE}" pid="12" name="Slides">
    <vt:i4>16</vt:i4>
  </property>
</Properties>
</file>