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charts/chart6.xml" ContentType="application/vnd.openxmlformats-officedocument.drawingml.chart+xml"/>
  <Override PartName="/ppt/notesSlides/notesSlide9.xml" ContentType="application/vnd.openxmlformats-officedocument.presentationml.notesSlide+xml"/>
  <Override PartName="/ppt/charts/chart7.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347" autoAdjust="0"/>
    <p:restoredTop sz="94660"/>
  </p:normalViewPr>
  <p:slideViewPr>
    <p:cSldViewPr>
      <p:cViewPr varScale="1">
        <p:scale>
          <a:sx n="68" d="100"/>
          <a:sy n="68" d="100"/>
        </p:scale>
        <p:origin x="-13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_________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_________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_________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_________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_________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_________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_____________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______________Microsoft_Office_Excel8.xlsx"/></Relationships>
</file>

<file path=ppt/charts/_rels/chart9.xml.rels><?xml version="1.0" encoding="UTF-8" standalone="yes"?>
<Relationships xmlns="http://schemas.openxmlformats.org/package/2006/relationships"><Relationship Id="rId1" Type="http://schemas.openxmlformats.org/officeDocument/2006/relationships/package" Target="../embeddings/___________________Microsoft_Office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l-GR"/>
  <c:style val="5"/>
  <c:chart>
    <c:autoTitleDeleted val="1"/>
    <c:plotArea>
      <c:layout/>
      <c:pieChart>
        <c:varyColors val="1"/>
        <c:ser>
          <c:idx val="0"/>
          <c:order val="0"/>
          <c:tx>
            <c:strRef>
              <c:f>Φύλλο1!$B$1</c:f>
              <c:strCache>
                <c:ptCount val="1"/>
                <c:pt idx="0">
                  <c:v>Πωλήσεις</c:v>
                </c:pt>
              </c:strCache>
            </c:strRef>
          </c:tx>
          <c:explosion val="8"/>
          <c:dPt>
            <c:idx val="0"/>
            <c:explosion val="0"/>
          </c:dPt>
          <c:dPt>
            <c:idx val="1"/>
            <c:explosion val="0"/>
          </c:dPt>
          <c:cat>
            <c:strRef>
              <c:f>Φύλλο1!$A$2:$A$3</c:f>
              <c:strCache>
                <c:ptCount val="2"/>
                <c:pt idx="0">
                  <c:v>OXI</c:v>
                </c:pt>
                <c:pt idx="1">
                  <c:v>NAI</c:v>
                </c:pt>
              </c:strCache>
            </c:strRef>
          </c:cat>
          <c:val>
            <c:numRef>
              <c:f>Φύλλο1!$B$2:$B$3</c:f>
              <c:numCache>
                <c:formatCode>0%</c:formatCode>
                <c:ptCount val="2"/>
                <c:pt idx="0">
                  <c:v>0.8500000000000002</c:v>
                </c:pt>
                <c:pt idx="1">
                  <c:v>0.15000000000000005</c:v>
                </c:pt>
              </c:numCache>
            </c:numRef>
          </c:val>
        </c:ser>
        <c:firstSliceAng val="0"/>
      </c:pieChart>
    </c:plotArea>
    <c:legend>
      <c:legendPos val="r"/>
      <c:layout/>
    </c:legend>
    <c:plotVisOnly val="1"/>
  </c:chart>
  <c:txPr>
    <a:bodyPr/>
    <a:lstStyle/>
    <a:p>
      <a:pPr>
        <a:defRPr sz="1800"/>
      </a:pPr>
      <a:endParaRPr lang="el-G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l-GR"/>
  <c:style val="5"/>
  <c:chart>
    <c:autoTitleDeleted val="1"/>
    <c:plotArea>
      <c:layout/>
      <c:pieChart>
        <c:varyColors val="1"/>
        <c:ser>
          <c:idx val="0"/>
          <c:order val="0"/>
          <c:tx>
            <c:strRef>
              <c:f>Φύλλο1!$B$1</c:f>
              <c:strCache>
                <c:ptCount val="1"/>
                <c:pt idx="0">
                  <c:v>Πωλήσεις</c:v>
                </c:pt>
              </c:strCache>
            </c:strRef>
          </c:tx>
          <c:cat>
            <c:strRef>
              <c:f>Φύλλο1!$A$2:$A$3</c:f>
              <c:strCache>
                <c:ptCount val="2"/>
                <c:pt idx="0">
                  <c:v>OXI</c:v>
                </c:pt>
                <c:pt idx="1">
                  <c:v>NAI</c:v>
                </c:pt>
              </c:strCache>
            </c:strRef>
          </c:cat>
          <c:val>
            <c:numRef>
              <c:f>Φύλλο1!$B$2:$B$3</c:f>
              <c:numCache>
                <c:formatCode>0%</c:formatCode>
                <c:ptCount val="2"/>
                <c:pt idx="0">
                  <c:v>0.25</c:v>
                </c:pt>
                <c:pt idx="1">
                  <c:v>0.75000000000000022</c:v>
                </c:pt>
              </c:numCache>
            </c:numRef>
          </c:val>
        </c:ser>
        <c:firstSliceAng val="0"/>
      </c:pieChart>
    </c:plotArea>
    <c:legend>
      <c:legendPos val="r"/>
      <c:layout/>
    </c:legend>
    <c:plotVisOnly val="1"/>
  </c:chart>
  <c:txPr>
    <a:bodyPr/>
    <a:lstStyle/>
    <a:p>
      <a:pPr>
        <a:defRPr sz="1800"/>
      </a:pPr>
      <a:endParaRPr lang="el-GR"/>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l-GR"/>
  <c:style val="5"/>
  <c:chart>
    <c:autoTitleDeleted val="1"/>
    <c:plotArea>
      <c:layout/>
      <c:pieChart>
        <c:varyColors val="1"/>
        <c:ser>
          <c:idx val="0"/>
          <c:order val="0"/>
          <c:tx>
            <c:strRef>
              <c:f>Φύλλο1!$B$1</c:f>
              <c:strCache>
                <c:ptCount val="1"/>
                <c:pt idx="0">
                  <c:v>Πωλήσεις</c:v>
                </c:pt>
              </c:strCache>
            </c:strRef>
          </c:tx>
          <c:cat>
            <c:strRef>
              <c:f>Φύλλο1!$A$2:$A$3</c:f>
              <c:strCache>
                <c:ptCount val="2"/>
                <c:pt idx="0">
                  <c:v>Ιδιαίτερα</c:v>
                </c:pt>
                <c:pt idx="1">
                  <c:v>Φροντιστήριο</c:v>
                </c:pt>
              </c:strCache>
            </c:strRef>
          </c:cat>
          <c:val>
            <c:numRef>
              <c:f>Φύλλο1!$B$2:$B$3</c:f>
              <c:numCache>
                <c:formatCode>General</c:formatCode>
                <c:ptCount val="2"/>
                <c:pt idx="0" formatCode="0%">
                  <c:v>0.35000000000000003</c:v>
                </c:pt>
                <c:pt idx="1">
                  <c:v>3.2</c:v>
                </c:pt>
              </c:numCache>
            </c:numRef>
          </c:val>
        </c:ser>
        <c:firstSliceAng val="0"/>
      </c:pieChart>
    </c:plotArea>
    <c:legend>
      <c:legendPos val="r"/>
      <c:layout/>
    </c:legend>
    <c:plotVisOnly val="1"/>
  </c:chart>
  <c:txPr>
    <a:bodyPr/>
    <a:lstStyle/>
    <a:p>
      <a:pPr>
        <a:defRPr sz="1800"/>
      </a:pPr>
      <a:endParaRPr lang="el-GR"/>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l-GR"/>
  <c:style val="5"/>
  <c:chart>
    <c:autoTitleDeleted val="1"/>
    <c:plotArea>
      <c:layout>
        <c:manualLayout>
          <c:layoutTarget val="inner"/>
          <c:xMode val="edge"/>
          <c:yMode val="edge"/>
          <c:x val="0.14946139884486676"/>
          <c:y val="7.2908512081832896E-2"/>
          <c:w val="0.5992928856741877"/>
          <c:h val="0.9270914879181672"/>
        </c:manualLayout>
      </c:layout>
      <c:pieChart>
        <c:varyColors val="1"/>
        <c:ser>
          <c:idx val="0"/>
          <c:order val="0"/>
          <c:tx>
            <c:strRef>
              <c:f>Φύλλο1!$B$1</c:f>
              <c:strCache>
                <c:ptCount val="1"/>
                <c:pt idx="0">
                  <c:v>Πωλήσεις</c:v>
                </c:pt>
              </c:strCache>
            </c:strRef>
          </c:tx>
          <c:cat>
            <c:strRef>
              <c:f>Φύλλο1!$A$2:$A$3</c:f>
              <c:strCache>
                <c:ptCount val="2"/>
                <c:pt idx="0">
                  <c:v>OXI</c:v>
                </c:pt>
                <c:pt idx="1">
                  <c:v>NAI</c:v>
                </c:pt>
              </c:strCache>
            </c:strRef>
          </c:cat>
          <c:val>
            <c:numRef>
              <c:f>Φύλλο1!$B$2:$B$3</c:f>
              <c:numCache>
                <c:formatCode>General</c:formatCode>
                <c:ptCount val="2"/>
                <c:pt idx="0">
                  <c:v>15</c:v>
                </c:pt>
                <c:pt idx="1">
                  <c:v>85</c:v>
                </c:pt>
              </c:numCache>
            </c:numRef>
          </c:val>
        </c:ser>
        <c:firstSliceAng val="0"/>
      </c:pieChart>
    </c:plotArea>
    <c:legend>
      <c:legendPos val="r"/>
      <c:layout/>
    </c:legend>
    <c:plotVisOnly val="1"/>
  </c:chart>
  <c:txPr>
    <a:bodyPr/>
    <a:lstStyle/>
    <a:p>
      <a:pPr>
        <a:defRPr sz="1800"/>
      </a:pPr>
      <a:endParaRPr lang="el-GR"/>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l-GR"/>
  <c:chart>
    <c:autoTitleDeleted val="1"/>
    <c:plotArea>
      <c:layout/>
      <c:pieChart>
        <c:varyColors val="1"/>
        <c:ser>
          <c:idx val="0"/>
          <c:order val="0"/>
          <c:tx>
            <c:strRef>
              <c:f>Φύλλο1!$B$1</c:f>
              <c:strCache>
                <c:ptCount val="1"/>
                <c:pt idx="0">
                  <c:v>Στήλη1</c:v>
                </c:pt>
              </c:strCache>
            </c:strRef>
          </c:tx>
          <c:cat>
            <c:strRef>
              <c:f>Φύλλο1!$A$2:$A$6</c:f>
              <c:strCache>
                <c:ptCount val="5"/>
                <c:pt idx="0">
                  <c:v>Επιπλέων ώρες μάθησης</c:v>
                </c:pt>
                <c:pt idx="1">
                  <c:v>Περισσότερη δουλειά για το σπίτι</c:v>
                </c:pt>
                <c:pt idx="2">
                  <c:v>Περισσότερες επαναλύψεις</c:v>
                </c:pt>
                <c:pt idx="3">
                  <c:v>Έλεγχος των καθηγητών που πρόκειται να διδάξουν</c:v>
                </c:pt>
                <c:pt idx="4">
                  <c:v>Τίποτα</c:v>
                </c:pt>
              </c:strCache>
            </c:strRef>
          </c:cat>
          <c:val>
            <c:numRef>
              <c:f>Φύλλο1!$B$2:$B$6</c:f>
              <c:numCache>
                <c:formatCode>General</c:formatCode>
                <c:ptCount val="5"/>
                <c:pt idx="0">
                  <c:v>0</c:v>
                </c:pt>
                <c:pt idx="1">
                  <c:v>0</c:v>
                </c:pt>
                <c:pt idx="2" formatCode="0%">
                  <c:v>0.35000000000000003</c:v>
                </c:pt>
                <c:pt idx="3">
                  <c:v>1.2</c:v>
                </c:pt>
              </c:numCache>
            </c:numRef>
          </c:val>
        </c:ser>
        <c:firstSliceAng val="0"/>
      </c:pieChart>
    </c:plotArea>
    <c:legend>
      <c:legendPos val="r"/>
      <c:layout>
        <c:manualLayout>
          <c:xMode val="edge"/>
          <c:yMode val="edge"/>
          <c:x val="0.6523503561332693"/>
          <c:y val="8.1401211831164041E-3"/>
          <c:w val="0.31825476181658841"/>
          <c:h val="0.95115927290130164"/>
        </c:manualLayout>
      </c:layout>
    </c:legend>
    <c:plotVisOnly val="1"/>
  </c:chart>
  <c:txPr>
    <a:bodyPr/>
    <a:lstStyle/>
    <a:p>
      <a:pPr>
        <a:defRPr sz="1800"/>
      </a:pPr>
      <a:endParaRPr lang="el-GR"/>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l-GR"/>
  <c:style val="5"/>
  <c:chart>
    <c:autoTitleDeleted val="1"/>
    <c:plotArea>
      <c:layout/>
      <c:pieChart>
        <c:varyColors val="1"/>
        <c:ser>
          <c:idx val="0"/>
          <c:order val="0"/>
          <c:tx>
            <c:strRef>
              <c:f>Φύλλο1!$B$1</c:f>
              <c:strCache>
                <c:ptCount val="1"/>
                <c:pt idx="0">
                  <c:v>Πωλήσεις</c:v>
                </c:pt>
              </c:strCache>
            </c:strRef>
          </c:tx>
          <c:explosion val="9"/>
          <c:dPt>
            <c:idx val="0"/>
            <c:explosion val="0"/>
          </c:dPt>
          <c:dPt>
            <c:idx val="1"/>
            <c:explosion val="0"/>
          </c:dPt>
          <c:cat>
            <c:strRef>
              <c:f>Φύλλο1!$A$2:$A$3</c:f>
              <c:strCache>
                <c:ptCount val="2"/>
                <c:pt idx="0">
                  <c:v>ΝΑΙ</c:v>
                </c:pt>
                <c:pt idx="1">
                  <c:v>ΌΧΙ</c:v>
                </c:pt>
              </c:strCache>
            </c:strRef>
          </c:cat>
          <c:val>
            <c:numRef>
              <c:f>Φύλλο1!$B$2:$B$3</c:f>
              <c:numCache>
                <c:formatCode>0%</c:formatCode>
                <c:ptCount val="2"/>
                <c:pt idx="0">
                  <c:v>0.85000000000000009</c:v>
                </c:pt>
                <c:pt idx="1">
                  <c:v>0.15000000000000002</c:v>
                </c:pt>
              </c:numCache>
            </c:numRef>
          </c:val>
        </c:ser>
        <c:firstSliceAng val="0"/>
      </c:pieChart>
    </c:plotArea>
    <c:legend>
      <c:legendPos val="r"/>
      <c:layout/>
    </c:legend>
    <c:plotVisOnly val="1"/>
  </c:chart>
  <c:txPr>
    <a:bodyPr/>
    <a:lstStyle/>
    <a:p>
      <a:pPr>
        <a:defRPr sz="1800"/>
      </a:pPr>
      <a:endParaRPr lang="el-GR"/>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l-GR"/>
  <c:style val="5"/>
  <c:chart>
    <c:autoTitleDeleted val="1"/>
    <c:plotArea>
      <c:layout/>
      <c:pieChart>
        <c:varyColors val="1"/>
        <c:ser>
          <c:idx val="0"/>
          <c:order val="0"/>
          <c:tx>
            <c:strRef>
              <c:f>Φύλλο1!$B$1</c:f>
              <c:strCache>
                <c:ptCount val="1"/>
                <c:pt idx="0">
                  <c:v>Πωλήσεις</c:v>
                </c:pt>
              </c:strCache>
            </c:strRef>
          </c:tx>
          <c:cat>
            <c:strRef>
              <c:f>Φύλλο1!$A$2:$A$3</c:f>
              <c:strCache>
                <c:ptCount val="2"/>
                <c:pt idx="0">
                  <c:v>ΝΑΙ</c:v>
                </c:pt>
                <c:pt idx="1">
                  <c:v>ΌΧΙ</c:v>
                </c:pt>
              </c:strCache>
            </c:strRef>
          </c:cat>
          <c:val>
            <c:numRef>
              <c:f>Φύλλο1!$B$2:$B$3</c:f>
              <c:numCache>
                <c:formatCode>General</c:formatCode>
                <c:ptCount val="2"/>
                <c:pt idx="0" formatCode="0%">
                  <c:v>0.2</c:v>
                </c:pt>
                <c:pt idx="1">
                  <c:v>3.2</c:v>
                </c:pt>
              </c:numCache>
            </c:numRef>
          </c:val>
        </c:ser>
        <c:firstSliceAng val="0"/>
      </c:pieChart>
    </c:plotArea>
    <c:legend>
      <c:legendPos val="r"/>
      <c:layout/>
    </c:legend>
    <c:plotVisOnly val="1"/>
  </c:chart>
  <c:txPr>
    <a:bodyPr/>
    <a:lstStyle/>
    <a:p>
      <a:pPr>
        <a:defRPr sz="1800"/>
      </a:pPr>
      <a:endParaRPr lang="el-GR"/>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l-GR"/>
  <c:style val="5"/>
  <c:chart>
    <c:autoTitleDeleted val="1"/>
    <c:plotArea>
      <c:layout/>
      <c:pieChart>
        <c:varyColors val="1"/>
        <c:ser>
          <c:idx val="0"/>
          <c:order val="0"/>
          <c:tx>
            <c:strRef>
              <c:f>Φύλλο1!$B$1</c:f>
              <c:strCache>
                <c:ptCount val="1"/>
                <c:pt idx="0">
                  <c:v>Πωλήσεις</c:v>
                </c:pt>
              </c:strCache>
            </c:strRef>
          </c:tx>
          <c:cat>
            <c:strRef>
              <c:f>Φύλλο1!$A$2:$A$3</c:f>
              <c:strCache>
                <c:ptCount val="2"/>
                <c:pt idx="0">
                  <c:v>ΝΑΙ</c:v>
                </c:pt>
                <c:pt idx="1">
                  <c:v>ΌΧΙ</c:v>
                </c:pt>
              </c:strCache>
            </c:strRef>
          </c:cat>
          <c:val>
            <c:numRef>
              <c:f>Φύλλο1!$B$2:$B$3</c:f>
              <c:numCache>
                <c:formatCode>0%</c:formatCode>
                <c:ptCount val="2"/>
                <c:pt idx="0">
                  <c:v>0.65000000000000013</c:v>
                </c:pt>
                <c:pt idx="1">
                  <c:v>0.35000000000000003</c:v>
                </c:pt>
              </c:numCache>
            </c:numRef>
          </c:val>
        </c:ser>
        <c:firstSliceAng val="0"/>
      </c:pieChart>
    </c:plotArea>
    <c:legend>
      <c:legendPos val="r"/>
      <c:layout/>
    </c:legend>
    <c:plotVisOnly val="1"/>
  </c:chart>
  <c:txPr>
    <a:bodyPr/>
    <a:lstStyle/>
    <a:p>
      <a:pPr>
        <a:defRPr sz="1800"/>
      </a:pPr>
      <a:endParaRPr lang="el-GR"/>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l-GR"/>
  <c:style val="5"/>
  <c:chart>
    <c:autoTitleDeleted val="1"/>
    <c:plotArea>
      <c:layout/>
      <c:pieChart>
        <c:varyColors val="1"/>
        <c:ser>
          <c:idx val="0"/>
          <c:order val="0"/>
          <c:tx>
            <c:strRef>
              <c:f>Φύλλο1!$B$1</c:f>
              <c:strCache>
                <c:ptCount val="1"/>
                <c:pt idx="0">
                  <c:v>Πωλήσεις</c:v>
                </c:pt>
              </c:strCache>
            </c:strRef>
          </c:tx>
          <c:cat>
            <c:strRef>
              <c:f>Φύλλο1!$A$2:$A$3</c:f>
              <c:strCache>
                <c:ptCount val="2"/>
                <c:pt idx="0">
                  <c:v>ΝΑΙ</c:v>
                </c:pt>
                <c:pt idx="1">
                  <c:v>ΌΧΙ</c:v>
                </c:pt>
              </c:strCache>
            </c:strRef>
          </c:cat>
          <c:val>
            <c:numRef>
              <c:f>Φύλλο1!$B$2:$B$3</c:f>
              <c:numCache>
                <c:formatCode>0%</c:formatCode>
                <c:ptCount val="2"/>
                <c:pt idx="0">
                  <c:v>0.55000000000000004</c:v>
                </c:pt>
                <c:pt idx="1">
                  <c:v>0.45</c:v>
                </c:pt>
              </c:numCache>
            </c:numRef>
          </c:val>
        </c:ser>
        <c:firstSliceAng val="0"/>
      </c:pieChart>
    </c:plotArea>
    <c:legend>
      <c:legendPos val="r"/>
      <c:layout/>
    </c:legend>
    <c:plotVisOnly val="1"/>
  </c:chart>
  <c:txPr>
    <a:bodyPr/>
    <a:lstStyle/>
    <a:p>
      <a:pPr>
        <a:defRPr sz="1800"/>
      </a:pPr>
      <a:endParaRPr lang="el-GR"/>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494A57-7657-46F1-A89F-CCA4FF478BA0}" type="datetimeFigureOut">
              <a:rPr lang="el-GR" smtClean="0"/>
              <a:pPr/>
              <a:t>27/3/2011</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84DB78-4AB6-4AEC-B124-8936691B2C31}"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1</a:t>
            </a:fld>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10</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11</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12</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2</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3</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4</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5</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6</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7</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8</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4884DB78-4AB6-4AEC-B124-8936691B2C31}" type="slidenum">
              <a:rPr lang="el-GR" smtClean="0"/>
              <a:pPr/>
              <a:t>9</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bg>
      <p:bgRef idx="1002">
        <a:schemeClr val="bg2"/>
      </p:bgRef>
    </p:bg>
    <p:spTree>
      <p:nvGrpSpPr>
        <p:cNvPr id="1" name=""/>
        <p:cNvGrpSpPr/>
        <p:nvPr/>
      </p:nvGrpSpPr>
      <p:grpSpPr>
        <a:xfrm>
          <a:off x="0" y="0"/>
          <a:ext cx="0" cy="0"/>
          <a:chOff x="0" y="0"/>
          <a:chExt cx="0" cy="0"/>
        </a:xfrm>
      </p:grpSpPr>
      <p:sp>
        <p:nvSpPr>
          <p:cNvPr id="9" name="8 - Τίτλος"/>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17" name="16 - Υπότιτλος"/>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30" name="29 - Θέση ημερομηνίας"/>
          <p:cNvSpPr>
            <a:spLocks noGrp="1"/>
          </p:cNvSpPr>
          <p:nvPr>
            <p:ph type="dt" sz="half" idx="10"/>
          </p:nvPr>
        </p:nvSpPr>
        <p:spPr/>
        <p:txBody>
          <a:bodyPr/>
          <a:lstStyle/>
          <a:p>
            <a:fld id="{C42ACFE0-57D7-489D-A85C-9D46ACD0E04D}" type="datetimeFigureOut">
              <a:rPr lang="el-GR" smtClean="0"/>
              <a:pPr/>
              <a:t>27/3/2011</a:t>
            </a:fld>
            <a:endParaRPr lang="el-GR"/>
          </a:p>
        </p:txBody>
      </p:sp>
      <p:sp>
        <p:nvSpPr>
          <p:cNvPr id="19" name="18 - Θέση υποσέλιδου"/>
          <p:cNvSpPr>
            <a:spLocks noGrp="1"/>
          </p:cNvSpPr>
          <p:nvPr>
            <p:ph type="ftr" sz="quarter" idx="11"/>
          </p:nvPr>
        </p:nvSpPr>
        <p:spPr/>
        <p:txBody>
          <a:bodyPr/>
          <a:lstStyle/>
          <a:p>
            <a:endParaRPr lang="el-GR"/>
          </a:p>
        </p:txBody>
      </p:sp>
      <p:sp>
        <p:nvSpPr>
          <p:cNvPr id="27" name="26 - Θέση αριθμού διαφάνειας"/>
          <p:cNvSpPr>
            <a:spLocks noGrp="1"/>
          </p:cNvSpPr>
          <p:nvPr>
            <p:ph type="sldNum" sz="quarter" idx="12"/>
          </p:nvPr>
        </p:nvSpPr>
        <p:spPr/>
        <p:txBody>
          <a:bodyPr/>
          <a:lstStyle/>
          <a:p>
            <a:fld id="{18C1A195-74B9-4238-9041-AC60725645BE}"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C42ACFE0-57D7-489D-A85C-9D46ACD0E04D}" type="datetimeFigureOut">
              <a:rPr lang="el-GR" smtClean="0"/>
              <a:pPr/>
              <a:t>27/3/2011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8C1A195-74B9-4238-9041-AC60725645BE}"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914401"/>
            <a:ext cx="2057400" cy="5211763"/>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914401"/>
            <a:ext cx="6019800" cy="5211763"/>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C42ACFE0-57D7-489D-A85C-9D46ACD0E04D}" type="datetimeFigureOut">
              <a:rPr lang="el-GR" smtClean="0"/>
              <a:pPr/>
              <a:t>27/3/2011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8C1A195-74B9-4238-9041-AC60725645BE}"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C42ACFE0-57D7-489D-A85C-9D46ACD0E04D}" type="datetimeFigureOut">
              <a:rPr lang="el-GR" smtClean="0"/>
              <a:pPr/>
              <a:t>27/3/2011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8C1A195-74B9-4238-9041-AC60725645BE}"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bg>
      <p:bgRef idx="1002">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C42ACFE0-57D7-489D-A85C-9D46ACD0E04D}" type="datetimeFigureOut">
              <a:rPr lang="el-GR" smtClean="0"/>
              <a:pPr/>
              <a:t>27/3/2011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8C1A195-74B9-4238-9041-AC60725645BE}"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229600" cy="1143000"/>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C42ACFE0-57D7-489D-A85C-9D46ACD0E04D}" type="datetimeFigureOut">
              <a:rPr lang="el-GR" smtClean="0"/>
              <a:pPr/>
              <a:t>27/3/2011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18C1A195-74B9-4238-9041-AC60725645BE}"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229600" cy="1143000"/>
          </a:xfrm>
        </p:spPr>
        <p:txBody>
          <a:bodyPr tIns="45720" anchor="b"/>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C42ACFE0-57D7-489D-A85C-9D46ACD0E04D}" type="datetimeFigureOut">
              <a:rPr lang="el-GR" smtClean="0"/>
              <a:pPr/>
              <a:t>27/3/2011</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18C1A195-74B9-4238-9041-AC60725645BE}"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C42ACFE0-57D7-489D-A85C-9D46ACD0E04D}" type="datetimeFigureOut">
              <a:rPr lang="el-GR" smtClean="0"/>
              <a:pPr/>
              <a:t>27/3/2011</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18C1A195-74B9-4238-9041-AC60725645BE}"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C42ACFE0-57D7-489D-A85C-9D46ACD0E04D}" type="datetimeFigureOut">
              <a:rPr lang="el-GR" smtClean="0"/>
              <a:pPr/>
              <a:t>27/3/2011</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18C1A195-74B9-4238-9041-AC60725645BE}"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C42ACFE0-57D7-489D-A85C-9D46ACD0E04D}" type="datetimeFigureOut">
              <a:rPr lang="el-GR" smtClean="0"/>
              <a:pPr/>
              <a:t>27/3/2011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18C1A195-74B9-4238-9041-AC60725645BE}"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9" name="8 - Ψαλίδισμα και στρογγύλεμα μίας γωνίας του ορθογωνίου"/>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 Ορθογώνιο τρίγωνο"/>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 Τίτλος"/>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l-GR" smtClean="0"/>
              <a:t>Kλικ για επεξεργασία του τίτλου</a:t>
            </a:r>
            <a:endParaRPr kumimoji="0" lang="en-US"/>
          </a:p>
        </p:txBody>
      </p:sp>
      <p:sp>
        <p:nvSpPr>
          <p:cNvPr id="4" name="3 - Θέση κειμένου"/>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C42ACFE0-57D7-489D-A85C-9D46ACD0E04D}" type="datetimeFigureOut">
              <a:rPr lang="el-GR" smtClean="0"/>
              <a:pPr/>
              <a:t>27/3/2011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a:xfrm>
            <a:off x="8077200" y="6356350"/>
            <a:ext cx="609600" cy="365125"/>
          </a:xfrm>
        </p:spPr>
        <p:txBody>
          <a:bodyPr/>
          <a:lstStyle/>
          <a:p>
            <a:fld id="{18C1A195-74B9-4238-9041-AC60725645BE}" type="slidenum">
              <a:rPr lang="el-GR" smtClean="0"/>
              <a:pPr/>
              <a:t>‹#›</a:t>
            </a:fld>
            <a:endParaRPr lang="el-GR"/>
          </a:p>
        </p:txBody>
      </p:sp>
      <p:sp>
        <p:nvSpPr>
          <p:cNvPr id="3" name="2 - Θέση εικόνας"/>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10" name="9 - Ελεύθερη σχεδίαση"/>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 Ελεύθερη σχεδίαση"/>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 Ελεύθερη σχεδίαση"/>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 Ελεύθερη σχεδίαση"/>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 Θέση τίτλου"/>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l-GR" smtClean="0"/>
              <a:t>Kλικ για επεξεργασία του τίτλου</a:t>
            </a:r>
            <a:endParaRPr kumimoji="0" lang="en-US"/>
          </a:p>
        </p:txBody>
      </p:sp>
      <p:sp>
        <p:nvSpPr>
          <p:cNvPr id="30" name="29 - Θέση κειμένου"/>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0" name="9 - Θέση ημερομηνίας"/>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42ACFE0-57D7-489D-A85C-9D46ACD0E04D}" type="datetimeFigureOut">
              <a:rPr lang="el-GR" smtClean="0"/>
              <a:pPr/>
              <a:t>27/3/2011</a:t>
            </a:fld>
            <a:endParaRPr lang="el-GR"/>
          </a:p>
        </p:txBody>
      </p:sp>
      <p:sp>
        <p:nvSpPr>
          <p:cNvPr id="22" name="21 - Θέση υποσέλιδου"/>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l-GR"/>
          </a:p>
        </p:txBody>
      </p:sp>
      <p:sp>
        <p:nvSpPr>
          <p:cNvPr id="18" name="17 - Θέση αριθμού διαφάνειας"/>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8C1A195-74B9-4238-9041-AC60725645BE}" type="slidenum">
              <a:rPr lang="el-GR" smtClean="0"/>
              <a:pPr/>
              <a:t>‹#›</a:t>
            </a:fld>
            <a:endParaRPr lang="el-GR"/>
          </a:p>
        </p:txBody>
      </p:sp>
      <p:grpSp>
        <p:nvGrpSpPr>
          <p:cNvPr id="2" name="1 - Ομάδα"/>
          <p:cNvGrpSpPr/>
          <p:nvPr/>
        </p:nvGrpSpPr>
        <p:grpSpPr>
          <a:xfrm>
            <a:off x="-19017" y="202408"/>
            <a:ext cx="9180548" cy="649224"/>
            <a:chOff x="-19045" y="216550"/>
            <a:chExt cx="9180548" cy="649224"/>
          </a:xfrm>
        </p:grpSpPr>
        <p:sp>
          <p:nvSpPr>
            <p:cNvPr id="12" name="11 - Ελεύθερη σχεδίαση"/>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 Ελεύθερη σχεδίαση"/>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pPr algn="ctr"/>
            <a:r>
              <a:rPr lang="el-GR" dirty="0" smtClean="0"/>
              <a:t>ΤΕΧΝΟΛΟΓΙΑ</a:t>
            </a:r>
            <a:endParaRPr lang="el-GR" dirty="0"/>
          </a:p>
        </p:txBody>
      </p:sp>
      <p:sp>
        <p:nvSpPr>
          <p:cNvPr id="3" name="2 - Υπότιτλος"/>
          <p:cNvSpPr>
            <a:spLocks noGrp="1"/>
          </p:cNvSpPr>
          <p:nvPr>
            <p:ph type="subTitle" idx="1"/>
          </p:nvPr>
        </p:nvSpPr>
        <p:spPr>
          <a:xfrm>
            <a:off x="533400" y="3228536"/>
            <a:ext cx="7999040" cy="2720744"/>
          </a:xfrm>
        </p:spPr>
        <p:txBody>
          <a:bodyPr>
            <a:normAutofit/>
          </a:bodyPr>
          <a:lstStyle/>
          <a:p>
            <a:pPr algn="ctr"/>
            <a:r>
              <a:rPr lang="el-GR" sz="3600" b="1" dirty="0" smtClean="0">
                <a:solidFill>
                  <a:schemeClr val="tx1">
                    <a:lumMod val="85000"/>
                  </a:schemeClr>
                </a:solidFill>
                <a:latin typeface="Candara" pitchFamily="34" charset="0"/>
                <a:cs typeface="Browallia New" pitchFamily="34" charset="-34"/>
              </a:rPr>
              <a:t>Παραπαιδεία</a:t>
            </a:r>
          </a:p>
          <a:p>
            <a:pPr algn="l">
              <a:buFont typeface="Wingdings" pitchFamily="2" charset="2"/>
              <a:buChar char="ü"/>
            </a:pPr>
            <a:r>
              <a:rPr lang="en-US" sz="3600" dirty="0" err="1" smtClean="0">
                <a:solidFill>
                  <a:schemeClr val="accent3">
                    <a:lumMod val="50000"/>
                  </a:schemeClr>
                </a:solidFill>
                <a:latin typeface="Candara" pitchFamily="34" charset="0"/>
                <a:cs typeface="Browallia New" pitchFamily="34" charset="-34"/>
              </a:rPr>
              <a:t>xxxxxxxxxxxx</a:t>
            </a:r>
            <a:endParaRPr lang="el-GR" sz="3600" dirty="0" smtClean="0">
              <a:solidFill>
                <a:schemeClr val="accent3">
                  <a:lumMod val="50000"/>
                </a:schemeClr>
              </a:solidFill>
              <a:latin typeface="Candara" pitchFamily="34" charset="0"/>
              <a:cs typeface="Browallia New" pitchFamily="34" charset="-34"/>
            </a:endParaRPr>
          </a:p>
          <a:p>
            <a:pPr algn="l">
              <a:buFont typeface="Wingdings" pitchFamily="2" charset="2"/>
              <a:buChar char="ü"/>
            </a:pPr>
            <a:r>
              <a:rPr lang="el-GR" sz="3600" dirty="0" smtClean="0">
                <a:solidFill>
                  <a:schemeClr val="accent3">
                    <a:lumMod val="50000"/>
                  </a:schemeClr>
                </a:solidFill>
                <a:latin typeface="Candara" pitchFamily="34" charset="0"/>
                <a:cs typeface="Browallia New" pitchFamily="34" charset="-34"/>
              </a:rPr>
              <a:t>Τμήμα   Α5’ </a:t>
            </a:r>
          </a:p>
          <a:p>
            <a:pPr algn="l">
              <a:buFont typeface="Wingdings" pitchFamily="2" charset="2"/>
              <a:buChar char="ü"/>
            </a:pPr>
            <a:r>
              <a:rPr lang="el-GR" sz="3600" dirty="0" smtClean="0">
                <a:solidFill>
                  <a:schemeClr val="accent3">
                    <a:lumMod val="50000"/>
                  </a:schemeClr>
                </a:solidFill>
                <a:latin typeface="Candara" pitchFamily="34" charset="0"/>
                <a:cs typeface="Browallia New" pitchFamily="34" charset="-34"/>
              </a:rPr>
              <a:t>2010-2011</a:t>
            </a:r>
            <a:endParaRPr lang="el-GR" sz="3600" dirty="0">
              <a:solidFill>
                <a:schemeClr val="accent3">
                  <a:lumMod val="50000"/>
                </a:schemeClr>
              </a:solidFill>
              <a:latin typeface="Candara" pitchFamily="34" charset="0"/>
              <a:cs typeface="Browallia New" pitchFamily="34" charset="-34"/>
            </a:endParaRPr>
          </a:p>
        </p:txBody>
      </p:sp>
    </p:spTree>
  </p:cSld>
  <p:clrMapOvr>
    <a:masterClrMapping/>
  </p:clrMapOvr>
  <p:transition>
    <p:plu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Autofit/>
          </a:bodyPr>
          <a:lstStyle/>
          <a:p>
            <a:pPr algn="ctr"/>
            <a:r>
              <a:rPr lang="el-GR" sz="4800" dirty="0" smtClean="0"/>
              <a:t>8.Πιστεύετε πως οι τιμές των φροντιστηρίων είναι υπερβολικά υψηλές;</a:t>
            </a:r>
            <a:endParaRPr lang="el-GR" sz="4800" dirty="0"/>
          </a:p>
        </p:txBody>
      </p:sp>
      <p:sp>
        <p:nvSpPr>
          <p:cNvPr id="3" name="2 - Υπότιτλος"/>
          <p:cNvSpPr>
            <a:spLocks noGrp="1"/>
          </p:cNvSpPr>
          <p:nvPr>
            <p:ph type="subTitle" idx="1"/>
          </p:nvPr>
        </p:nvSpPr>
        <p:spPr/>
        <p:txBody>
          <a:bodyPr/>
          <a:lstStyle/>
          <a:p>
            <a:endParaRPr lang="el-GR" dirty="0"/>
          </a:p>
        </p:txBody>
      </p:sp>
      <p:graphicFrame>
        <p:nvGraphicFramePr>
          <p:cNvPr id="4" name="3 - Γράφημα"/>
          <p:cNvGraphicFramePr/>
          <p:nvPr/>
        </p:nvGraphicFramePr>
        <p:xfrm>
          <a:off x="1475656" y="3169816"/>
          <a:ext cx="5784304" cy="368818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467544" y="1052736"/>
            <a:ext cx="7851648" cy="1828800"/>
          </a:xfrm>
        </p:spPr>
        <p:txBody>
          <a:bodyPr>
            <a:noAutofit/>
          </a:bodyPr>
          <a:lstStyle/>
          <a:p>
            <a:pPr algn="ctr"/>
            <a:r>
              <a:rPr lang="el-GR" sz="4400" dirty="0" smtClean="0"/>
              <a:t>9.Πιστεύτε πως η παραπαιδεία είναι ποιο αναγκαία από ότι παλαιότερα;</a:t>
            </a:r>
            <a:endParaRPr lang="el-GR" sz="4400" dirty="0"/>
          </a:p>
        </p:txBody>
      </p:sp>
      <p:sp>
        <p:nvSpPr>
          <p:cNvPr id="3" name="2 - Υπότιτλος"/>
          <p:cNvSpPr>
            <a:spLocks noGrp="1"/>
          </p:cNvSpPr>
          <p:nvPr>
            <p:ph type="subTitle" idx="1"/>
          </p:nvPr>
        </p:nvSpPr>
        <p:spPr/>
        <p:txBody>
          <a:bodyPr/>
          <a:lstStyle/>
          <a:p>
            <a:endParaRPr lang="el-GR" dirty="0"/>
          </a:p>
        </p:txBody>
      </p:sp>
      <p:graphicFrame>
        <p:nvGraphicFramePr>
          <p:cNvPr id="4" name="3 - Γράφημα"/>
          <p:cNvGraphicFramePr/>
          <p:nvPr/>
        </p:nvGraphicFramePr>
        <p:xfrm>
          <a:off x="1403648" y="2996952"/>
          <a:ext cx="6048672" cy="399199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539552" y="1052736"/>
            <a:ext cx="7851648" cy="1828800"/>
          </a:xfrm>
        </p:spPr>
        <p:txBody>
          <a:bodyPr>
            <a:normAutofit fontScale="90000"/>
          </a:bodyPr>
          <a:lstStyle/>
          <a:p>
            <a:pPr algn="ctr"/>
            <a:r>
              <a:rPr lang="el-GR" dirty="0" smtClean="0">
                <a:solidFill>
                  <a:schemeClr val="accent3">
                    <a:lumMod val="75000"/>
                  </a:schemeClr>
                </a:solidFill>
              </a:rPr>
              <a:t>ΑΠΟΤΕΛΕΣΜΑ ΚΑΙ ΣΥΜΠΕΡΑΣΜΑ ΤΗΣ ΕΡΕΥΝΑΣ</a:t>
            </a:r>
            <a:endParaRPr lang="el-GR" dirty="0">
              <a:solidFill>
                <a:schemeClr val="accent3">
                  <a:lumMod val="75000"/>
                </a:schemeClr>
              </a:solidFill>
            </a:endParaRPr>
          </a:p>
        </p:txBody>
      </p:sp>
      <p:sp>
        <p:nvSpPr>
          <p:cNvPr id="3" name="2 - Υπότιτλος"/>
          <p:cNvSpPr>
            <a:spLocks noGrp="1"/>
          </p:cNvSpPr>
          <p:nvPr>
            <p:ph type="subTitle" idx="1"/>
          </p:nvPr>
        </p:nvSpPr>
        <p:spPr>
          <a:xfrm>
            <a:off x="395536" y="3284984"/>
            <a:ext cx="7854696" cy="2448272"/>
          </a:xfrm>
        </p:spPr>
        <p:txBody>
          <a:bodyPr>
            <a:normAutofit fontScale="92500" lnSpcReduction="10000"/>
          </a:bodyPr>
          <a:lstStyle/>
          <a:p>
            <a:pPr algn="ctr"/>
            <a:r>
              <a:rPr lang="el-GR" dirty="0" smtClean="0">
                <a:solidFill>
                  <a:schemeClr val="accent4">
                    <a:lumMod val="20000"/>
                    <a:lumOff val="80000"/>
                  </a:schemeClr>
                </a:solidFill>
                <a:latin typeface="Candara" pitchFamily="34" charset="0"/>
              </a:rPr>
              <a:t>Η εκπαίδευση στα σχολεία δεν είναι επαρκής για τους μαθητές και αυτό τους οδηγεί στο να καταφεύγουν στην παραπαιδεία . Αυτό σπαταλάει αρκετό ελεύθερο χρόνο και χρήμα ενώ θα μπορούσε να γίνετε ποιο συντονισμένη και συνεπείς δουλειά στα σχολεία όπως και σε όλες τις υπόλοιπες ευρωπαϊκές χώρες στις οποίες δεν υπάρχει παραπαιδεία</a:t>
            </a:r>
            <a:r>
              <a:rPr lang="el-GR" dirty="0" smtClean="0">
                <a:solidFill>
                  <a:schemeClr val="accent4">
                    <a:lumMod val="20000"/>
                    <a:lumOff val="80000"/>
                  </a:schemeClr>
                </a:solidFill>
              </a:rPr>
              <a:t>.</a:t>
            </a:r>
            <a:endParaRPr lang="el-GR" dirty="0">
              <a:solidFill>
                <a:schemeClr val="accent4">
                  <a:lumMod val="20000"/>
                  <a:lumOff val="80000"/>
                </a:schemeClr>
              </a:solidFill>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pPr algn="ctr"/>
            <a:r>
              <a:rPr lang="el-GR" dirty="0" smtClean="0"/>
              <a:t>20 ΠΑΙΔΙΑ</a:t>
            </a:r>
            <a:endParaRPr lang="el-GR" dirty="0"/>
          </a:p>
        </p:txBody>
      </p:sp>
      <p:sp>
        <p:nvSpPr>
          <p:cNvPr id="3" name="2 - Υπότιτλος"/>
          <p:cNvSpPr>
            <a:spLocks noGrp="1"/>
          </p:cNvSpPr>
          <p:nvPr>
            <p:ph type="subTitle" idx="1"/>
          </p:nvPr>
        </p:nvSpPr>
        <p:spPr/>
        <p:txBody>
          <a:bodyPr>
            <a:normAutofit/>
          </a:bodyPr>
          <a:lstStyle/>
          <a:p>
            <a:pPr algn="ctr"/>
            <a:r>
              <a:rPr lang="el-GR" sz="3200" dirty="0" smtClean="0">
                <a:latin typeface="Candara" pitchFamily="34" charset="0"/>
              </a:rPr>
              <a:t>Έδωσαν τις απαντήσεις τους στο παρακάτω ερωτηματολόγιο…</a:t>
            </a:r>
            <a:endParaRPr lang="el-GR" sz="3200" dirty="0">
              <a:latin typeface="Candara" pitchFamily="34" charset="0"/>
            </a:endParaRPr>
          </a:p>
        </p:txBody>
      </p:sp>
    </p:spTree>
  </p:cSld>
  <p:clrMapOvr>
    <a:masterClrMapping/>
  </p:clrMapOvr>
  <p:transition>
    <p:push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3568" y="836712"/>
            <a:ext cx="7851648" cy="1828800"/>
          </a:xfrm>
        </p:spPr>
        <p:txBody>
          <a:bodyPr>
            <a:normAutofit/>
          </a:bodyPr>
          <a:lstStyle/>
          <a:p>
            <a:pPr algn="ctr"/>
            <a:r>
              <a:rPr lang="el-GR" sz="4400" dirty="0" smtClean="0"/>
              <a:t>1.Είστε ικανοποιημένοι από την σχολική μάθηση;</a:t>
            </a:r>
            <a:endParaRPr lang="el-GR" sz="4400" dirty="0"/>
          </a:p>
        </p:txBody>
      </p:sp>
      <p:sp>
        <p:nvSpPr>
          <p:cNvPr id="3" name="2 - Υπότιτλος"/>
          <p:cNvSpPr>
            <a:spLocks noGrp="1"/>
          </p:cNvSpPr>
          <p:nvPr>
            <p:ph type="subTitle" idx="1"/>
          </p:nvPr>
        </p:nvSpPr>
        <p:spPr/>
        <p:txBody>
          <a:bodyPr/>
          <a:lstStyle/>
          <a:p>
            <a:endParaRPr lang="el-GR" dirty="0"/>
          </a:p>
        </p:txBody>
      </p:sp>
      <p:graphicFrame>
        <p:nvGraphicFramePr>
          <p:cNvPr id="5" name="4 - Γράφημα"/>
          <p:cNvGraphicFramePr/>
          <p:nvPr/>
        </p:nvGraphicFramePr>
        <p:xfrm>
          <a:off x="1547664" y="2708920"/>
          <a:ext cx="6264696" cy="414908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467544" y="1052736"/>
            <a:ext cx="7851648" cy="1828800"/>
          </a:xfrm>
        </p:spPr>
        <p:txBody>
          <a:bodyPr>
            <a:noAutofit/>
          </a:bodyPr>
          <a:lstStyle/>
          <a:p>
            <a:pPr algn="ctr"/>
            <a:r>
              <a:rPr lang="en-US" sz="4400" dirty="0" smtClean="0"/>
              <a:t>2.</a:t>
            </a:r>
            <a:r>
              <a:rPr lang="el-GR" sz="4400" dirty="0" smtClean="0"/>
              <a:t>Παρακολουθείτε εξωσχολικά μαθήματα για να καλύψετε τα κενά σας από το σχολείο;</a:t>
            </a:r>
            <a:endParaRPr lang="el-GR" sz="4400" dirty="0"/>
          </a:p>
        </p:txBody>
      </p:sp>
      <p:sp>
        <p:nvSpPr>
          <p:cNvPr id="3" name="2 - Υπότιτλος"/>
          <p:cNvSpPr>
            <a:spLocks noGrp="1"/>
          </p:cNvSpPr>
          <p:nvPr>
            <p:ph type="subTitle" idx="1"/>
          </p:nvPr>
        </p:nvSpPr>
        <p:spPr/>
        <p:txBody>
          <a:bodyPr/>
          <a:lstStyle/>
          <a:p>
            <a:endParaRPr lang="el-GR" dirty="0"/>
          </a:p>
        </p:txBody>
      </p:sp>
      <p:graphicFrame>
        <p:nvGraphicFramePr>
          <p:cNvPr id="5" name="4 - Γράφημα"/>
          <p:cNvGraphicFramePr/>
          <p:nvPr/>
        </p:nvGraphicFramePr>
        <p:xfrm>
          <a:off x="1943992" y="3223507"/>
          <a:ext cx="5544616" cy="357301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11560" y="764704"/>
            <a:ext cx="7851648" cy="1828800"/>
          </a:xfrm>
        </p:spPr>
        <p:txBody>
          <a:bodyPr>
            <a:normAutofit/>
          </a:bodyPr>
          <a:lstStyle/>
          <a:p>
            <a:pPr algn="ctr"/>
            <a:r>
              <a:rPr lang="en-US" sz="4800" dirty="0" smtClean="0"/>
              <a:t>3.</a:t>
            </a:r>
            <a:r>
              <a:rPr lang="el-GR" sz="4800" dirty="0" smtClean="0"/>
              <a:t>Προτιμάτε ιδιαίτερα μαθήματα ή φροντιστήριο;</a:t>
            </a:r>
            <a:endParaRPr lang="el-GR" sz="4800" dirty="0"/>
          </a:p>
        </p:txBody>
      </p:sp>
      <p:sp>
        <p:nvSpPr>
          <p:cNvPr id="3" name="2 - Υπότιτλος"/>
          <p:cNvSpPr>
            <a:spLocks noGrp="1"/>
          </p:cNvSpPr>
          <p:nvPr>
            <p:ph type="subTitle" idx="1"/>
          </p:nvPr>
        </p:nvSpPr>
        <p:spPr/>
        <p:txBody>
          <a:bodyPr/>
          <a:lstStyle/>
          <a:p>
            <a:endParaRPr lang="el-GR" dirty="0"/>
          </a:p>
        </p:txBody>
      </p:sp>
      <p:graphicFrame>
        <p:nvGraphicFramePr>
          <p:cNvPr id="4" name="3 - Γράφημα"/>
          <p:cNvGraphicFramePr/>
          <p:nvPr/>
        </p:nvGraphicFramePr>
        <p:xfrm>
          <a:off x="2051720" y="3068960"/>
          <a:ext cx="5760640" cy="378904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pull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467544" y="1052736"/>
            <a:ext cx="7851648" cy="1828800"/>
          </a:xfrm>
        </p:spPr>
        <p:txBody>
          <a:bodyPr>
            <a:normAutofit fontScale="90000"/>
          </a:bodyPr>
          <a:lstStyle/>
          <a:p>
            <a:pPr algn="ctr"/>
            <a:r>
              <a:rPr lang="el-GR" dirty="0" smtClean="0"/>
              <a:t> </a:t>
            </a:r>
            <a:r>
              <a:rPr lang="el-GR" sz="4900" dirty="0" smtClean="0"/>
              <a:t>4.Πιστέυετε πως η παραπαιδεία παρέχει αρκετές γνώσεις για την συμπλήρωση των κενών;</a:t>
            </a:r>
            <a:endParaRPr lang="el-GR" sz="4900" dirty="0"/>
          </a:p>
        </p:txBody>
      </p:sp>
      <p:sp>
        <p:nvSpPr>
          <p:cNvPr id="3" name="2 - Υπότιτλος"/>
          <p:cNvSpPr>
            <a:spLocks noGrp="1"/>
          </p:cNvSpPr>
          <p:nvPr>
            <p:ph type="subTitle" idx="1"/>
          </p:nvPr>
        </p:nvSpPr>
        <p:spPr/>
        <p:txBody>
          <a:bodyPr/>
          <a:lstStyle/>
          <a:p>
            <a:endParaRPr lang="el-GR" dirty="0"/>
          </a:p>
        </p:txBody>
      </p:sp>
      <p:graphicFrame>
        <p:nvGraphicFramePr>
          <p:cNvPr id="4" name="3 - Γράφημα"/>
          <p:cNvGraphicFramePr/>
          <p:nvPr/>
        </p:nvGraphicFramePr>
        <p:xfrm>
          <a:off x="1475656" y="2852936"/>
          <a:ext cx="5928320" cy="3832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spli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3568" y="404664"/>
            <a:ext cx="7851648" cy="1828800"/>
          </a:xfrm>
        </p:spPr>
        <p:txBody>
          <a:bodyPr>
            <a:noAutofit/>
          </a:bodyPr>
          <a:lstStyle/>
          <a:p>
            <a:pPr algn="ctr"/>
            <a:r>
              <a:rPr lang="el-GR" sz="4400" dirty="0" smtClean="0"/>
              <a:t>5.Τι επιπλέων χρειάζεται στα σχολεία για να μην καταφεύγουν τα παιδιά στην παραπαιδεία;</a:t>
            </a:r>
            <a:endParaRPr lang="el-GR" sz="4400" dirty="0"/>
          </a:p>
        </p:txBody>
      </p:sp>
      <p:sp>
        <p:nvSpPr>
          <p:cNvPr id="3" name="2 - Υπότιτλος"/>
          <p:cNvSpPr>
            <a:spLocks noGrp="1"/>
          </p:cNvSpPr>
          <p:nvPr>
            <p:ph type="subTitle" idx="1"/>
          </p:nvPr>
        </p:nvSpPr>
        <p:spPr/>
        <p:txBody>
          <a:bodyPr/>
          <a:lstStyle/>
          <a:p>
            <a:endParaRPr lang="el-GR" dirty="0"/>
          </a:p>
        </p:txBody>
      </p:sp>
      <p:graphicFrame>
        <p:nvGraphicFramePr>
          <p:cNvPr id="4" name="3 - Γράφημα"/>
          <p:cNvGraphicFramePr/>
          <p:nvPr/>
        </p:nvGraphicFramePr>
        <p:xfrm>
          <a:off x="1619672" y="2348880"/>
          <a:ext cx="5184576" cy="468052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323528" y="908720"/>
            <a:ext cx="7851648" cy="1828800"/>
          </a:xfrm>
        </p:spPr>
        <p:txBody>
          <a:bodyPr>
            <a:noAutofit/>
          </a:bodyPr>
          <a:lstStyle/>
          <a:p>
            <a:pPr algn="ctr"/>
            <a:r>
              <a:rPr lang="el-GR" sz="4400" dirty="0" smtClean="0"/>
              <a:t>6.Θα συστήνατε σε άλλα παιδιά να ακολουθήσουν την παραπαιδεία;</a:t>
            </a:r>
            <a:endParaRPr lang="el-GR" sz="4400" dirty="0"/>
          </a:p>
        </p:txBody>
      </p:sp>
      <p:sp>
        <p:nvSpPr>
          <p:cNvPr id="3" name="2 - Υπότιτλος"/>
          <p:cNvSpPr>
            <a:spLocks noGrp="1"/>
          </p:cNvSpPr>
          <p:nvPr>
            <p:ph type="subTitle" idx="1"/>
          </p:nvPr>
        </p:nvSpPr>
        <p:spPr/>
        <p:txBody>
          <a:bodyPr/>
          <a:lstStyle/>
          <a:p>
            <a:endParaRPr lang="el-GR"/>
          </a:p>
        </p:txBody>
      </p:sp>
      <p:graphicFrame>
        <p:nvGraphicFramePr>
          <p:cNvPr id="4" name="3 - Γράφημα"/>
          <p:cNvGraphicFramePr/>
          <p:nvPr/>
        </p:nvGraphicFramePr>
        <p:xfrm>
          <a:off x="1403648" y="2794000"/>
          <a:ext cx="6096000" cy="4064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Autofit/>
          </a:bodyPr>
          <a:lstStyle/>
          <a:p>
            <a:pPr algn="ctr"/>
            <a:r>
              <a:rPr lang="el-GR" sz="4400" dirty="0" smtClean="0"/>
              <a:t>7.Πιστεύετε πως τα φροντιστήρια σπαταλούν ελεύθερο χρόνο χωρίς σημαντικό λόγο; </a:t>
            </a:r>
            <a:endParaRPr lang="el-GR" sz="4400" dirty="0"/>
          </a:p>
        </p:txBody>
      </p:sp>
      <p:sp>
        <p:nvSpPr>
          <p:cNvPr id="3" name="2 - Υπότιτλος"/>
          <p:cNvSpPr>
            <a:spLocks noGrp="1"/>
          </p:cNvSpPr>
          <p:nvPr>
            <p:ph type="subTitle" idx="1"/>
          </p:nvPr>
        </p:nvSpPr>
        <p:spPr/>
        <p:txBody>
          <a:bodyPr/>
          <a:lstStyle/>
          <a:p>
            <a:endParaRPr lang="el-GR" dirty="0"/>
          </a:p>
        </p:txBody>
      </p:sp>
      <p:graphicFrame>
        <p:nvGraphicFramePr>
          <p:cNvPr id="4" name="3 - Γράφημα"/>
          <p:cNvGraphicFramePr/>
          <p:nvPr/>
        </p:nvGraphicFramePr>
        <p:xfrm>
          <a:off x="1403648" y="3010024"/>
          <a:ext cx="5904656" cy="384797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heel spokes="2"/>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Ροή">
  <a:themeElements>
    <a:clrScheme name="Ζωντάνια">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Ροή">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Ροή">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119</TotalTime>
  <Words>185</Words>
  <Application>Microsoft Office PowerPoint</Application>
  <PresentationFormat>Προβολή στην οθόνη (4:3)</PresentationFormat>
  <Paragraphs>30</Paragraphs>
  <Slides>12</Slides>
  <Notes>12</Notes>
  <HiddenSlides>0</HiddenSlides>
  <MMClips>0</MMClips>
  <ScaleCrop>false</ScaleCrop>
  <HeadingPairs>
    <vt:vector size="4" baseType="variant">
      <vt:variant>
        <vt:lpstr>Θέμα</vt:lpstr>
      </vt:variant>
      <vt:variant>
        <vt:i4>1</vt:i4>
      </vt:variant>
      <vt:variant>
        <vt:lpstr>Τίτλοι διαφανειών</vt:lpstr>
      </vt:variant>
      <vt:variant>
        <vt:i4>12</vt:i4>
      </vt:variant>
    </vt:vector>
  </HeadingPairs>
  <TitlesOfParts>
    <vt:vector size="13" baseType="lpstr">
      <vt:lpstr>Ροή</vt:lpstr>
      <vt:lpstr>ΤΕΧΝΟΛΟΓΙΑ</vt:lpstr>
      <vt:lpstr>20 ΠΑΙΔΙΑ</vt:lpstr>
      <vt:lpstr>1.Είστε ικανοποιημένοι από την σχολική μάθηση;</vt:lpstr>
      <vt:lpstr>2.Παρακολουθείτε εξωσχολικά μαθήματα για να καλύψετε τα κενά σας από το σχολείο;</vt:lpstr>
      <vt:lpstr>3.Προτιμάτε ιδιαίτερα μαθήματα ή φροντιστήριο;</vt:lpstr>
      <vt:lpstr> 4.Πιστέυετε πως η παραπαιδεία παρέχει αρκετές γνώσεις για την συμπλήρωση των κενών;</vt:lpstr>
      <vt:lpstr>5.Τι επιπλέων χρειάζεται στα σχολεία για να μην καταφεύγουν τα παιδιά στην παραπαιδεία;</vt:lpstr>
      <vt:lpstr>6.Θα συστήνατε σε άλλα παιδιά να ακολουθήσουν την παραπαιδεία;</vt:lpstr>
      <vt:lpstr>7.Πιστεύετε πως τα φροντιστήρια σπαταλούν ελεύθερο χρόνο χωρίς σημαντικό λόγο; </vt:lpstr>
      <vt:lpstr>8.Πιστεύετε πως οι τιμές των φροντιστηρίων είναι υπερβολικά υψηλές;</vt:lpstr>
      <vt:lpstr>9.Πιστεύτε πως η παραπαιδεία είναι ποιο αναγκαία από ότι παλαιότερα;</vt:lpstr>
      <vt:lpstr>ΑΠΟΤΕΛΕΣΜΑ ΚΑΙ ΣΥΜΠΕΡΑΣΜΑ ΤΗΣ ΕΡΕΥΝΑΣ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Windows User</dc:creator>
  <cp:lastModifiedBy>yota</cp:lastModifiedBy>
  <cp:revision>45</cp:revision>
  <dcterms:created xsi:type="dcterms:W3CDTF">2010-11-03T16:49:38Z</dcterms:created>
  <dcterms:modified xsi:type="dcterms:W3CDTF">2011-03-27T19:43:02Z</dcterms:modified>
</cp:coreProperties>
</file>