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harts/chart6.xml" ContentType="application/vnd.openxmlformats-officedocument.drawingml.chart+xml"/>
  <Override PartName="/ppt/notesSlides/notesSlide9.xml" ContentType="application/vnd.openxmlformats-officedocument.presentationml.notesSlide+xml"/>
  <Override PartName="/ppt/charts/chart7.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0.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8" r:id="rId2"/>
    <p:sldId id="259" r:id="rId3"/>
    <p:sldId id="256" r:id="rId4"/>
    <p:sldId id="257"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96" autoAdjust="0"/>
    <p:restoredTop sz="94728" autoAdjust="0"/>
  </p:normalViewPr>
  <p:slideViewPr>
    <p:cSldViewPr>
      <p:cViewPr>
        <p:scale>
          <a:sx n="75" d="100"/>
          <a:sy n="75" d="100"/>
        </p:scale>
        <p:origin x="-121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______________Microsoft_Office_Excel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___________________Microsoft_Office_Excel10.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_________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_________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_________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_________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_________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_____________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______________Microsoft_Office_Excel8.xlsx"/></Relationships>
</file>

<file path=ppt/charts/_rels/chart9.xml.rels><?xml version="1.0" encoding="UTF-8" standalone="yes"?>
<Relationships xmlns="http://schemas.openxmlformats.org/package/2006/relationships"><Relationship Id="rId1" Type="http://schemas.openxmlformats.org/officeDocument/2006/relationships/package" Target="../embeddings/___________________Microsoft_Office_Excel9.xlsx"/></Relationships>
</file>

<file path=ppt/charts/chart1.xml><?xml version="1.0" encoding="utf-8"?>
<c:chartSpace xmlns:c="http://schemas.openxmlformats.org/drawingml/2006/chart" xmlns:a="http://schemas.openxmlformats.org/drawingml/2006/main" xmlns:r="http://schemas.openxmlformats.org/officeDocument/2006/relationships">
  <c:lang val="el-GR"/>
  <c:chart>
    <c:plotArea>
      <c:layout>
        <c:manualLayout>
          <c:layoutTarget val="inner"/>
          <c:xMode val="edge"/>
          <c:yMode val="edge"/>
          <c:x val="8.5314140419947504E-2"/>
          <c:y val="8.7649373501430969E-2"/>
          <c:w val="0.70272227690288758"/>
          <c:h val="0.61568746339900382"/>
        </c:manualLayout>
      </c:layout>
      <c:barChart>
        <c:barDir val="col"/>
        <c:grouping val="clustered"/>
        <c:ser>
          <c:idx val="0"/>
          <c:order val="0"/>
          <c:tx>
            <c:strRef>
              <c:f>Φύλλο1!$B$1</c:f>
              <c:strCache>
                <c:ptCount val="1"/>
                <c:pt idx="0">
                  <c:v>ΝΑΙ</c:v>
                </c:pt>
              </c:strCache>
            </c:strRef>
          </c:tx>
          <c:cat>
            <c:strRef>
              <c:f>Φύλλο1!$A$2:$A$5</c:f>
              <c:strCache>
                <c:ptCount val="1"/>
                <c:pt idx="0">
                  <c:v>Ερώτηση 1</c:v>
                </c:pt>
              </c:strCache>
            </c:strRef>
          </c:cat>
          <c:val>
            <c:numRef>
              <c:f>Φύλλο1!$B$2:$B$5</c:f>
              <c:numCache>
                <c:formatCode>General</c:formatCode>
                <c:ptCount val="4"/>
                <c:pt idx="0" formatCode="0%">
                  <c:v>1</c:v>
                </c:pt>
              </c:numCache>
            </c:numRef>
          </c:val>
        </c:ser>
        <c:ser>
          <c:idx val="1"/>
          <c:order val="1"/>
          <c:tx>
            <c:strRef>
              <c:f>Φύλλο1!$C$1</c:f>
              <c:strCache>
                <c:ptCount val="1"/>
                <c:pt idx="0">
                  <c:v>ΌΧΙ</c:v>
                </c:pt>
              </c:strCache>
            </c:strRef>
          </c:tx>
          <c:cat>
            <c:strRef>
              <c:f>Φύλλο1!$A$2:$A$5</c:f>
              <c:strCache>
                <c:ptCount val="1"/>
                <c:pt idx="0">
                  <c:v>Ερώτηση 1</c:v>
                </c:pt>
              </c:strCache>
            </c:strRef>
          </c:cat>
          <c:val>
            <c:numRef>
              <c:f>Φύλλο1!$C$2:$C$5</c:f>
              <c:numCache>
                <c:formatCode>General</c:formatCode>
                <c:ptCount val="4"/>
                <c:pt idx="0">
                  <c:v>0</c:v>
                </c:pt>
              </c:numCache>
            </c:numRef>
          </c:val>
        </c:ser>
        <c:axId val="58938496"/>
        <c:axId val="58940032"/>
      </c:barChart>
      <c:catAx>
        <c:axId val="58938496"/>
        <c:scaling>
          <c:orientation val="minMax"/>
        </c:scaling>
        <c:axPos val="b"/>
        <c:tickLblPos val="nextTo"/>
        <c:crossAx val="58940032"/>
        <c:crosses val="autoZero"/>
        <c:auto val="1"/>
        <c:lblAlgn val="ctr"/>
        <c:lblOffset val="100"/>
      </c:catAx>
      <c:valAx>
        <c:axId val="58940032"/>
        <c:scaling>
          <c:orientation val="minMax"/>
        </c:scaling>
        <c:axPos val="l"/>
        <c:majorGridlines/>
        <c:numFmt formatCode="0%" sourceLinked="1"/>
        <c:tickLblPos val="nextTo"/>
        <c:crossAx val="58938496"/>
        <c:crosses val="autoZero"/>
        <c:crossBetween val="between"/>
      </c:valAx>
    </c:plotArea>
    <c:legend>
      <c:legendPos val="r"/>
      <c:layout/>
    </c:legend>
    <c:plotVisOnly val="1"/>
  </c:chart>
  <c:txPr>
    <a:bodyPr/>
    <a:lstStyle/>
    <a:p>
      <a:pPr>
        <a:defRPr sz="1800"/>
      </a:pPr>
      <a:endParaRPr lang="el-GR"/>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lang val="el-GR"/>
  <c:chart>
    <c:plotArea>
      <c:layout>
        <c:manualLayout>
          <c:layoutTarget val="inner"/>
          <c:xMode val="edge"/>
          <c:yMode val="edge"/>
          <c:x val="0.18005036089238852"/>
          <c:y val="9.7069852620563363E-2"/>
          <c:w val="0.70032988845144362"/>
          <c:h val="0.69702661259847165"/>
        </c:manualLayout>
      </c:layout>
      <c:barChart>
        <c:barDir val="col"/>
        <c:grouping val="clustered"/>
        <c:ser>
          <c:idx val="0"/>
          <c:order val="0"/>
          <c:tx>
            <c:strRef>
              <c:f>Φύλλο1!$B$1</c:f>
              <c:strCache>
                <c:ptCount val="1"/>
                <c:pt idx="0">
                  <c:v>Ναι</c:v>
                </c:pt>
              </c:strCache>
            </c:strRef>
          </c:tx>
          <c:cat>
            <c:strRef>
              <c:f>Φύλλο1!$A$2:$A$5</c:f>
              <c:strCache>
                <c:ptCount val="1"/>
                <c:pt idx="0">
                  <c:v>Ερώτηση 10</c:v>
                </c:pt>
              </c:strCache>
            </c:strRef>
          </c:cat>
          <c:val>
            <c:numRef>
              <c:f>Φύλλο1!$B$2:$B$5</c:f>
              <c:numCache>
                <c:formatCode>General</c:formatCode>
                <c:ptCount val="4"/>
                <c:pt idx="0" formatCode="0%">
                  <c:v>0.05</c:v>
                </c:pt>
              </c:numCache>
            </c:numRef>
          </c:val>
        </c:ser>
        <c:ser>
          <c:idx val="1"/>
          <c:order val="1"/>
          <c:tx>
            <c:strRef>
              <c:f>Φύλλο1!$C$1</c:f>
              <c:strCache>
                <c:ptCount val="1"/>
                <c:pt idx="0">
                  <c:v>Όχι</c:v>
                </c:pt>
              </c:strCache>
            </c:strRef>
          </c:tx>
          <c:cat>
            <c:strRef>
              <c:f>Φύλλο1!$A$2:$A$5</c:f>
              <c:strCache>
                <c:ptCount val="1"/>
                <c:pt idx="0">
                  <c:v>Ερώτηση 10</c:v>
                </c:pt>
              </c:strCache>
            </c:strRef>
          </c:cat>
          <c:val>
            <c:numRef>
              <c:f>Φύλλο1!$C$2:$C$5</c:f>
              <c:numCache>
                <c:formatCode>General</c:formatCode>
                <c:ptCount val="4"/>
                <c:pt idx="0" formatCode="0%">
                  <c:v>0.95000000000000018</c:v>
                </c:pt>
              </c:numCache>
            </c:numRef>
          </c:val>
        </c:ser>
        <c:axId val="65447040"/>
        <c:axId val="65448576"/>
      </c:barChart>
      <c:catAx>
        <c:axId val="65447040"/>
        <c:scaling>
          <c:orientation val="minMax"/>
        </c:scaling>
        <c:axPos val="b"/>
        <c:tickLblPos val="nextTo"/>
        <c:crossAx val="65448576"/>
        <c:crosses val="autoZero"/>
        <c:auto val="1"/>
        <c:lblAlgn val="ctr"/>
        <c:lblOffset val="100"/>
      </c:catAx>
      <c:valAx>
        <c:axId val="65448576"/>
        <c:scaling>
          <c:orientation val="minMax"/>
        </c:scaling>
        <c:axPos val="l"/>
        <c:majorGridlines/>
        <c:numFmt formatCode="0%" sourceLinked="1"/>
        <c:tickLblPos val="nextTo"/>
        <c:crossAx val="65447040"/>
        <c:crosses val="autoZero"/>
        <c:crossBetween val="between"/>
      </c:valAx>
    </c:plotArea>
    <c:legend>
      <c:legendPos val="r"/>
      <c:layout/>
    </c:legend>
    <c:plotVisOnly val="1"/>
  </c:chart>
  <c:txPr>
    <a:bodyPr/>
    <a:lstStyle/>
    <a:p>
      <a:pPr>
        <a:defRPr sz="1800"/>
      </a:pPr>
      <a:endParaRPr lang="el-G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9.7814140419947501E-2"/>
          <c:y val="8.9801772444631348E-2"/>
          <c:w val="0.62463894356955441"/>
          <c:h val="0.7190381469112942"/>
        </c:manualLayout>
      </c:layout>
      <c:barChart>
        <c:barDir val="col"/>
        <c:grouping val="clustered"/>
        <c:ser>
          <c:idx val="0"/>
          <c:order val="0"/>
          <c:tx>
            <c:strRef>
              <c:f>Φύλλο1!$B$1</c:f>
              <c:strCache>
                <c:ptCount val="1"/>
                <c:pt idx="0">
                  <c:v>Σύνδεση</c:v>
                </c:pt>
              </c:strCache>
            </c:strRef>
          </c:tx>
          <c:cat>
            <c:strRef>
              <c:f>Φύλλο1!$A$2:$A$5</c:f>
              <c:strCache>
                <c:ptCount val="1"/>
                <c:pt idx="0">
                  <c:v>Ερώτηση 2</c:v>
                </c:pt>
              </c:strCache>
            </c:strRef>
          </c:cat>
          <c:val>
            <c:numRef>
              <c:f>Φύλλο1!$B$2:$B$5</c:f>
              <c:numCache>
                <c:formatCode>General</c:formatCode>
                <c:ptCount val="4"/>
                <c:pt idx="0" formatCode="0%">
                  <c:v>8.0000000000000043E-2</c:v>
                </c:pt>
              </c:numCache>
            </c:numRef>
          </c:val>
        </c:ser>
        <c:ser>
          <c:idx val="1"/>
          <c:order val="1"/>
          <c:tx>
            <c:strRef>
              <c:f>Φύλλο1!$C$1</c:f>
              <c:strCache>
                <c:ptCount val="1"/>
                <c:pt idx="0">
                  <c:v>Καρτοκινητό</c:v>
                </c:pt>
              </c:strCache>
            </c:strRef>
          </c:tx>
          <c:cat>
            <c:strRef>
              <c:f>Φύλλο1!$A$2:$A$5</c:f>
              <c:strCache>
                <c:ptCount val="1"/>
                <c:pt idx="0">
                  <c:v>Ερώτηση 2</c:v>
                </c:pt>
              </c:strCache>
            </c:strRef>
          </c:cat>
          <c:val>
            <c:numRef>
              <c:f>Φύλλο1!$C$2:$C$5</c:f>
              <c:numCache>
                <c:formatCode>General</c:formatCode>
                <c:ptCount val="4"/>
                <c:pt idx="0" formatCode="0%">
                  <c:v>0.92</c:v>
                </c:pt>
              </c:numCache>
            </c:numRef>
          </c:val>
        </c:ser>
        <c:axId val="45775488"/>
        <c:axId val="45789568"/>
      </c:barChart>
      <c:catAx>
        <c:axId val="45775488"/>
        <c:scaling>
          <c:orientation val="minMax"/>
        </c:scaling>
        <c:axPos val="b"/>
        <c:tickLblPos val="nextTo"/>
        <c:crossAx val="45789568"/>
        <c:crosses val="autoZero"/>
        <c:auto val="1"/>
        <c:lblAlgn val="ctr"/>
        <c:lblOffset val="100"/>
      </c:catAx>
      <c:valAx>
        <c:axId val="45789568"/>
        <c:scaling>
          <c:orientation val="minMax"/>
        </c:scaling>
        <c:axPos val="l"/>
        <c:majorGridlines/>
        <c:numFmt formatCode="0%" sourceLinked="1"/>
        <c:tickLblPos val="nextTo"/>
        <c:crossAx val="45775488"/>
        <c:crosses val="autoZero"/>
        <c:crossBetween val="between"/>
      </c:valAx>
    </c:plotArea>
    <c:legend>
      <c:legendPos val="r"/>
      <c:layout/>
    </c:legend>
    <c:plotVisOnly val="1"/>
  </c:chart>
  <c:txPr>
    <a:bodyPr/>
    <a:lstStyle/>
    <a:p>
      <a:pPr>
        <a:defRPr sz="1800"/>
      </a:pPr>
      <a:endParaRPr lang="el-GR"/>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col"/>
        <c:grouping val="clustered"/>
        <c:ser>
          <c:idx val="0"/>
          <c:order val="0"/>
          <c:tx>
            <c:strRef>
              <c:f>Φύλλο1!$B$1</c:f>
              <c:strCache>
                <c:ptCount val="1"/>
                <c:pt idx="0">
                  <c:v>Γονεις </c:v>
                </c:pt>
              </c:strCache>
            </c:strRef>
          </c:tx>
          <c:cat>
            <c:strRef>
              <c:f>Φύλλο1!$A$2</c:f>
              <c:strCache>
                <c:ptCount val="1"/>
                <c:pt idx="0">
                  <c:v>Eρώτηση 3</c:v>
                </c:pt>
              </c:strCache>
            </c:strRef>
          </c:cat>
          <c:val>
            <c:numRef>
              <c:f>Φύλλο1!$B$2</c:f>
              <c:numCache>
                <c:formatCode>0%</c:formatCode>
                <c:ptCount val="1"/>
                <c:pt idx="0">
                  <c:v>0.4</c:v>
                </c:pt>
              </c:numCache>
            </c:numRef>
          </c:val>
        </c:ser>
        <c:ser>
          <c:idx val="1"/>
          <c:order val="1"/>
          <c:tx>
            <c:strRef>
              <c:f>Φύλλο1!$C$1</c:f>
              <c:strCache>
                <c:ptCount val="1"/>
                <c:pt idx="0">
                  <c:v>Εσεις</c:v>
                </c:pt>
              </c:strCache>
            </c:strRef>
          </c:tx>
          <c:cat>
            <c:strRef>
              <c:f>Φύλλο1!$A$2</c:f>
              <c:strCache>
                <c:ptCount val="1"/>
                <c:pt idx="0">
                  <c:v>Eρώτηση 3</c:v>
                </c:pt>
              </c:strCache>
            </c:strRef>
          </c:cat>
          <c:val>
            <c:numRef>
              <c:f>Φύλλο1!$C$2</c:f>
              <c:numCache>
                <c:formatCode>0%</c:formatCode>
                <c:ptCount val="1"/>
                <c:pt idx="0">
                  <c:v>0.6000000000000002</c:v>
                </c:pt>
              </c:numCache>
            </c:numRef>
          </c:val>
        </c:ser>
        <c:axId val="59904768"/>
        <c:axId val="59906304"/>
      </c:barChart>
      <c:catAx>
        <c:axId val="59904768"/>
        <c:scaling>
          <c:orientation val="minMax"/>
        </c:scaling>
        <c:axPos val="b"/>
        <c:tickLblPos val="nextTo"/>
        <c:crossAx val="59906304"/>
        <c:crosses val="autoZero"/>
        <c:auto val="1"/>
        <c:lblAlgn val="ctr"/>
        <c:lblOffset val="100"/>
      </c:catAx>
      <c:valAx>
        <c:axId val="59906304"/>
        <c:scaling>
          <c:orientation val="minMax"/>
        </c:scaling>
        <c:axPos val="l"/>
        <c:majorGridlines/>
        <c:numFmt formatCode="0%" sourceLinked="1"/>
        <c:tickLblPos val="nextTo"/>
        <c:crossAx val="59904768"/>
        <c:crosses val="autoZero"/>
        <c:crossBetween val="between"/>
      </c:valAx>
    </c:plotArea>
    <c:legend>
      <c:legendPos val="r"/>
      <c:layout/>
    </c:legend>
    <c:plotVisOnly val="1"/>
  </c:chart>
  <c:txPr>
    <a:bodyPr/>
    <a:lstStyle/>
    <a:p>
      <a:pPr>
        <a:defRPr sz="1800"/>
      </a:pPr>
      <a:endParaRPr lang="el-GR"/>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l-GR"/>
  <c:chart>
    <c:plotArea>
      <c:layout/>
      <c:barChart>
        <c:barDir val="col"/>
        <c:grouping val="clustered"/>
        <c:ser>
          <c:idx val="0"/>
          <c:order val="0"/>
          <c:tx>
            <c:strRef>
              <c:f>Φύλλο1!$B$1</c:f>
              <c:strCache>
                <c:ptCount val="1"/>
                <c:pt idx="0">
                  <c:v>1 ώρα ή λιγοτερο</c:v>
                </c:pt>
              </c:strCache>
            </c:strRef>
          </c:tx>
          <c:cat>
            <c:strRef>
              <c:f>Φύλλο1!$A$2:$A$5</c:f>
              <c:strCache>
                <c:ptCount val="1"/>
                <c:pt idx="0">
                  <c:v>Ερώτηση 4</c:v>
                </c:pt>
              </c:strCache>
            </c:strRef>
          </c:cat>
          <c:val>
            <c:numRef>
              <c:f>Φύλλο1!$B$2:$B$5</c:f>
              <c:numCache>
                <c:formatCode>General</c:formatCode>
                <c:ptCount val="4"/>
                <c:pt idx="0" formatCode="0%">
                  <c:v>0.70000000000000018</c:v>
                </c:pt>
              </c:numCache>
            </c:numRef>
          </c:val>
        </c:ser>
        <c:ser>
          <c:idx val="1"/>
          <c:order val="1"/>
          <c:tx>
            <c:strRef>
              <c:f>Φύλλο1!$C$1</c:f>
              <c:strCache>
                <c:ptCount val="1"/>
                <c:pt idx="0">
                  <c:v>2 ώρες</c:v>
                </c:pt>
              </c:strCache>
            </c:strRef>
          </c:tx>
          <c:cat>
            <c:strRef>
              <c:f>Φύλλο1!$A$2:$A$5</c:f>
              <c:strCache>
                <c:ptCount val="1"/>
                <c:pt idx="0">
                  <c:v>Ερώτηση 4</c:v>
                </c:pt>
              </c:strCache>
            </c:strRef>
          </c:cat>
          <c:val>
            <c:numRef>
              <c:f>Φύλλο1!$C$2:$C$5</c:f>
              <c:numCache>
                <c:formatCode>General</c:formatCode>
                <c:ptCount val="4"/>
                <c:pt idx="0" formatCode="0%">
                  <c:v>0</c:v>
                </c:pt>
              </c:numCache>
            </c:numRef>
          </c:val>
        </c:ser>
        <c:ser>
          <c:idx val="2"/>
          <c:order val="2"/>
          <c:tx>
            <c:strRef>
              <c:f>Φύλλο1!$D$1</c:f>
              <c:strCache>
                <c:ptCount val="1"/>
                <c:pt idx="0">
                  <c:v>3 ώρες</c:v>
                </c:pt>
              </c:strCache>
            </c:strRef>
          </c:tx>
          <c:cat>
            <c:strRef>
              <c:f>Φύλλο1!$A$2:$A$5</c:f>
              <c:strCache>
                <c:ptCount val="1"/>
                <c:pt idx="0">
                  <c:v>Ερώτηση 4</c:v>
                </c:pt>
              </c:strCache>
            </c:strRef>
          </c:cat>
          <c:val>
            <c:numRef>
              <c:f>Φύλλο1!$D$2:$D$5</c:f>
              <c:numCache>
                <c:formatCode>General</c:formatCode>
                <c:ptCount val="4"/>
                <c:pt idx="0" formatCode="0%">
                  <c:v>0.1</c:v>
                </c:pt>
              </c:numCache>
            </c:numRef>
          </c:val>
        </c:ser>
        <c:ser>
          <c:idx val="3"/>
          <c:order val="3"/>
          <c:tx>
            <c:strRef>
              <c:f>Φύλλο1!$E$1</c:f>
              <c:strCache>
                <c:ptCount val="1"/>
                <c:pt idx="0">
                  <c:v>περισσότερο</c:v>
                </c:pt>
              </c:strCache>
            </c:strRef>
          </c:tx>
          <c:cat>
            <c:strRef>
              <c:f>Φύλλο1!$A$2:$A$5</c:f>
              <c:strCache>
                <c:ptCount val="1"/>
                <c:pt idx="0">
                  <c:v>Ερώτηση 4</c:v>
                </c:pt>
              </c:strCache>
            </c:strRef>
          </c:cat>
          <c:val>
            <c:numRef>
              <c:f>Φύλλο1!$E$2:$E$5</c:f>
              <c:numCache>
                <c:formatCode>General</c:formatCode>
                <c:ptCount val="4"/>
                <c:pt idx="0" formatCode="0%">
                  <c:v>0.2</c:v>
                </c:pt>
              </c:numCache>
            </c:numRef>
          </c:val>
        </c:ser>
        <c:axId val="59955456"/>
        <c:axId val="59973632"/>
      </c:barChart>
      <c:catAx>
        <c:axId val="59955456"/>
        <c:scaling>
          <c:orientation val="minMax"/>
        </c:scaling>
        <c:axPos val="b"/>
        <c:tickLblPos val="nextTo"/>
        <c:crossAx val="59973632"/>
        <c:crosses val="autoZero"/>
        <c:auto val="1"/>
        <c:lblAlgn val="ctr"/>
        <c:lblOffset val="100"/>
      </c:catAx>
      <c:valAx>
        <c:axId val="59973632"/>
        <c:scaling>
          <c:orientation val="minMax"/>
        </c:scaling>
        <c:axPos val="l"/>
        <c:majorGridlines/>
        <c:numFmt formatCode="0%" sourceLinked="1"/>
        <c:tickLblPos val="nextTo"/>
        <c:crossAx val="59955456"/>
        <c:crosses val="autoZero"/>
        <c:crossBetween val="between"/>
      </c:valAx>
    </c:plotArea>
    <c:legend>
      <c:legendPos val="r"/>
      <c:layout/>
    </c:legend>
    <c:plotVisOnly val="1"/>
  </c:chart>
  <c:txPr>
    <a:bodyPr/>
    <a:lstStyle/>
    <a:p>
      <a:pPr>
        <a:defRPr sz="1800"/>
      </a:pPr>
      <a:endParaRPr lang="el-GR"/>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0.14468569553805768"/>
          <c:y val="8.5839877639679707E-2"/>
          <c:w val="0.70951115485564287"/>
          <c:h val="0.73207749058519633"/>
        </c:manualLayout>
      </c:layout>
      <c:barChart>
        <c:barDir val="col"/>
        <c:grouping val="clustered"/>
        <c:ser>
          <c:idx val="0"/>
          <c:order val="0"/>
          <c:tx>
            <c:strRef>
              <c:f>Φύλλο1!$B$1</c:f>
              <c:strCache>
                <c:ptCount val="1"/>
                <c:pt idx="0">
                  <c:v>ΝΑΙ </c:v>
                </c:pt>
              </c:strCache>
            </c:strRef>
          </c:tx>
          <c:cat>
            <c:strRef>
              <c:f>Φύλλο1!$A$2:$A$5</c:f>
              <c:strCache>
                <c:ptCount val="1"/>
                <c:pt idx="0">
                  <c:v>Ερώτηση 5</c:v>
                </c:pt>
              </c:strCache>
            </c:strRef>
          </c:cat>
          <c:val>
            <c:numRef>
              <c:f>Φύλλο1!$B$2:$B$5</c:f>
              <c:numCache>
                <c:formatCode>General</c:formatCode>
                <c:ptCount val="4"/>
                <c:pt idx="0" formatCode="0%">
                  <c:v>0.5</c:v>
                </c:pt>
              </c:numCache>
            </c:numRef>
          </c:val>
        </c:ser>
        <c:ser>
          <c:idx val="1"/>
          <c:order val="1"/>
          <c:tx>
            <c:strRef>
              <c:f>Φύλλο1!$C$1</c:f>
              <c:strCache>
                <c:ptCount val="1"/>
                <c:pt idx="0">
                  <c:v>ΌΧΙ</c:v>
                </c:pt>
              </c:strCache>
            </c:strRef>
          </c:tx>
          <c:cat>
            <c:strRef>
              <c:f>Φύλλο1!$A$2:$A$5</c:f>
              <c:strCache>
                <c:ptCount val="1"/>
                <c:pt idx="0">
                  <c:v>Ερώτηση 5</c:v>
                </c:pt>
              </c:strCache>
            </c:strRef>
          </c:cat>
          <c:val>
            <c:numRef>
              <c:f>Φύλλο1!$C$2:$C$5</c:f>
              <c:numCache>
                <c:formatCode>General</c:formatCode>
                <c:ptCount val="4"/>
                <c:pt idx="0" formatCode="0%">
                  <c:v>0.5</c:v>
                </c:pt>
              </c:numCache>
            </c:numRef>
          </c:val>
        </c:ser>
        <c:axId val="66843008"/>
        <c:axId val="66844544"/>
      </c:barChart>
      <c:catAx>
        <c:axId val="66843008"/>
        <c:scaling>
          <c:orientation val="minMax"/>
        </c:scaling>
        <c:axPos val="b"/>
        <c:tickLblPos val="nextTo"/>
        <c:crossAx val="66844544"/>
        <c:crosses val="autoZero"/>
        <c:auto val="1"/>
        <c:lblAlgn val="ctr"/>
        <c:lblOffset val="100"/>
      </c:catAx>
      <c:valAx>
        <c:axId val="66844544"/>
        <c:scaling>
          <c:orientation val="minMax"/>
        </c:scaling>
        <c:axPos val="l"/>
        <c:majorGridlines/>
        <c:numFmt formatCode="0%" sourceLinked="1"/>
        <c:tickLblPos val="nextTo"/>
        <c:crossAx val="66843008"/>
        <c:crosses val="autoZero"/>
        <c:crossBetween val="between"/>
      </c:valAx>
    </c:plotArea>
    <c:legend>
      <c:legendPos val="r"/>
      <c:layout/>
    </c:legend>
    <c:plotVisOnly val="1"/>
  </c:chart>
  <c:txPr>
    <a:bodyPr/>
    <a:lstStyle/>
    <a:p>
      <a:pPr>
        <a:defRPr sz="1800"/>
      </a:pPr>
      <a:endParaRPr lang="el-GR"/>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col"/>
        <c:grouping val="clustered"/>
        <c:ser>
          <c:idx val="0"/>
          <c:order val="0"/>
          <c:tx>
            <c:strRef>
              <c:f>Φύλλο1!$B$1</c:f>
              <c:strCache>
                <c:ptCount val="1"/>
                <c:pt idx="0">
                  <c:v>πρωί</c:v>
                </c:pt>
              </c:strCache>
            </c:strRef>
          </c:tx>
          <c:cat>
            <c:strRef>
              <c:f>Φύλλο1!$A$2:$A$5</c:f>
              <c:strCache>
                <c:ptCount val="1"/>
                <c:pt idx="0">
                  <c:v>Ερώτηση 6</c:v>
                </c:pt>
              </c:strCache>
            </c:strRef>
          </c:cat>
          <c:val>
            <c:numRef>
              <c:f>Φύλλο1!$B$2:$B$5</c:f>
              <c:numCache>
                <c:formatCode>General</c:formatCode>
                <c:ptCount val="4"/>
                <c:pt idx="0">
                  <c:v>0</c:v>
                </c:pt>
              </c:numCache>
            </c:numRef>
          </c:val>
        </c:ser>
        <c:ser>
          <c:idx val="1"/>
          <c:order val="1"/>
          <c:tx>
            <c:strRef>
              <c:f>Φύλλο1!$C$1</c:f>
              <c:strCache>
                <c:ptCount val="1"/>
                <c:pt idx="0">
                  <c:v>μεσιμέρη</c:v>
                </c:pt>
              </c:strCache>
            </c:strRef>
          </c:tx>
          <c:cat>
            <c:strRef>
              <c:f>Φύλλο1!$A$2:$A$5</c:f>
              <c:strCache>
                <c:ptCount val="1"/>
                <c:pt idx="0">
                  <c:v>Ερώτηση 6</c:v>
                </c:pt>
              </c:strCache>
            </c:strRef>
          </c:cat>
          <c:val>
            <c:numRef>
              <c:f>Φύλλο1!$C$2:$C$5</c:f>
              <c:numCache>
                <c:formatCode>General</c:formatCode>
                <c:ptCount val="4"/>
                <c:pt idx="0" formatCode="0%">
                  <c:v>0.05</c:v>
                </c:pt>
              </c:numCache>
            </c:numRef>
          </c:val>
        </c:ser>
        <c:ser>
          <c:idx val="2"/>
          <c:order val="2"/>
          <c:tx>
            <c:strRef>
              <c:f>Φύλλο1!$D$1</c:f>
              <c:strCache>
                <c:ptCount val="1"/>
                <c:pt idx="0">
                  <c:v>απόγευμα</c:v>
                </c:pt>
              </c:strCache>
            </c:strRef>
          </c:tx>
          <c:cat>
            <c:strRef>
              <c:f>Φύλλο1!$A$2:$A$5</c:f>
              <c:strCache>
                <c:ptCount val="1"/>
                <c:pt idx="0">
                  <c:v>Ερώτηση 6</c:v>
                </c:pt>
              </c:strCache>
            </c:strRef>
          </c:cat>
          <c:val>
            <c:numRef>
              <c:f>Φύλλο1!$D$2:$D$5</c:f>
              <c:numCache>
                <c:formatCode>General</c:formatCode>
                <c:ptCount val="4"/>
                <c:pt idx="0" formatCode="0%">
                  <c:v>0.5</c:v>
                </c:pt>
              </c:numCache>
            </c:numRef>
          </c:val>
        </c:ser>
        <c:ser>
          <c:idx val="3"/>
          <c:order val="3"/>
          <c:tx>
            <c:strRef>
              <c:f>Φύλλο1!$E$1</c:f>
              <c:strCache>
                <c:ptCount val="1"/>
                <c:pt idx="0">
                  <c:v>βράδυ</c:v>
                </c:pt>
              </c:strCache>
            </c:strRef>
          </c:tx>
          <c:cat>
            <c:strRef>
              <c:f>Φύλλο1!$A$2:$A$5</c:f>
              <c:strCache>
                <c:ptCount val="1"/>
                <c:pt idx="0">
                  <c:v>Ερώτηση 6</c:v>
                </c:pt>
              </c:strCache>
            </c:strRef>
          </c:cat>
          <c:val>
            <c:numRef>
              <c:f>Φύλλο1!$E$2:$E$5</c:f>
              <c:numCache>
                <c:formatCode>General</c:formatCode>
                <c:ptCount val="4"/>
                <c:pt idx="0" formatCode="0%">
                  <c:v>0.45</c:v>
                </c:pt>
              </c:numCache>
            </c:numRef>
          </c:val>
        </c:ser>
        <c:axId val="62083840"/>
        <c:axId val="62111744"/>
      </c:barChart>
      <c:catAx>
        <c:axId val="62083840"/>
        <c:scaling>
          <c:orientation val="minMax"/>
        </c:scaling>
        <c:axPos val="b"/>
        <c:tickLblPos val="nextTo"/>
        <c:crossAx val="62111744"/>
        <c:crosses val="autoZero"/>
        <c:auto val="1"/>
        <c:lblAlgn val="ctr"/>
        <c:lblOffset val="100"/>
      </c:catAx>
      <c:valAx>
        <c:axId val="62111744"/>
        <c:scaling>
          <c:orientation val="minMax"/>
        </c:scaling>
        <c:axPos val="l"/>
        <c:majorGridlines/>
        <c:numFmt formatCode="General" sourceLinked="1"/>
        <c:tickLblPos val="nextTo"/>
        <c:crossAx val="62083840"/>
        <c:crosses val="autoZero"/>
        <c:crossBetween val="between"/>
      </c:valAx>
    </c:plotArea>
    <c:legend>
      <c:legendPos val="r"/>
      <c:layout/>
    </c:legend>
    <c:plotVisOnly val="1"/>
  </c:chart>
  <c:txPr>
    <a:bodyPr/>
    <a:lstStyle/>
    <a:p>
      <a:pPr>
        <a:defRPr sz="1800"/>
      </a:pPr>
      <a:endParaRPr lang="el-GR"/>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l-GR"/>
  <c:chart>
    <c:plotArea>
      <c:layout/>
      <c:barChart>
        <c:barDir val="col"/>
        <c:grouping val="clustered"/>
        <c:ser>
          <c:idx val="0"/>
          <c:order val="0"/>
          <c:tx>
            <c:strRef>
              <c:f>Φύλλο1!$B$1</c:f>
              <c:strCache>
                <c:ptCount val="1"/>
                <c:pt idx="0">
                  <c:v>μόνο για κλήσεις</c:v>
                </c:pt>
              </c:strCache>
            </c:strRef>
          </c:tx>
          <c:cat>
            <c:strRef>
              <c:f>Φύλλο1!$A$2:$A$5</c:f>
              <c:strCache>
                <c:ptCount val="1"/>
                <c:pt idx="0">
                  <c:v>Ερώτηση 7</c:v>
                </c:pt>
              </c:strCache>
            </c:strRef>
          </c:cat>
          <c:val>
            <c:numRef>
              <c:f>Φύλλο1!$B$2:$B$5</c:f>
              <c:numCache>
                <c:formatCode>General</c:formatCode>
                <c:ptCount val="4"/>
                <c:pt idx="0" formatCode="0%">
                  <c:v>0</c:v>
                </c:pt>
              </c:numCache>
            </c:numRef>
          </c:val>
        </c:ser>
        <c:ser>
          <c:idx val="1"/>
          <c:order val="1"/>
          <c:tx>
            <c:strRef>
              <c:f>Φύλλο1!$C$1</c:f>
              <c:strCache>
                <c:ptCount val="1"/>
                <c:pt idx="0">
                  <c:v>μόνο για μυνήματα</c:v>
                </c:pt>
              </c:strCache>
            </c:strRef>
          </c:tx>
          <c:cat>
            <c:strRef>
              <c:f>Φύλλο1!$A$2:$A$5</c:f>
              <c:strCache>
                <c:ptCount val="1"/>
                <c:pt idx="0">
                  <c:v>Ερώτηση 7</c:v>
                </c:pt>
              </c:strCache>
            </c:strRef>
          </c:cat>
          <c:val>
            <c:numRef>
              <c:f>Φύλλο1!$C$2:$C$5</c:f>
              <c:numCache>
                <c:formatCode>General</c:formatCode>
                <c:ptCount val="4"/>
                <c:pt idx="0" formatCode="0%">
                  <c:v>0</c:v>
                </c:pt>
              </c:numCache>
            </c:numRef>
          </c:val>
        </c:ser>
        <c:ser>
          <c:idx val="2"/>
          <c:order val="2"/>
          <c:tx>
            <c:strRef>
              <c:f>Φύλλο1!$D$1</c:f>
              <c:strCache>
                <c:ptCount val="1"/>
                <c:pt idx="0">
                  <c:v>και για τα δυο</c:v>
                </c:pt>
              </c:strCache>
            </c:strRef>
          </c:tx>
          <c:cat>
            <c:strRef>
              <c:f>Φύλλο1!$A$2:$A$5</c:f>
              <c:strCache>
                <c:ptCount val="1"/>
                <c:pt idx="0">
                  <c:v>Ερώτηση 7</c:v>
                </c:pt>
              </c:strCache>
            </c:strRef>
          </c:cat>
          <c:val>
            <c:numRef>
              <c:f>Φύλλο1!$D$2:$D$5</c:f>
              <c:numCache>
                <c:formatCode>General</c:formatCode>
                <c:ptCount val="4"/>
                <c:pt idx="0" formatCode="0%">
                  <c:v>0.75000000000000022</c:v>
                </c:pt>
              </c:numCache>
            </c:numRef>
          </c:val>
        </c:ser>
        <c:ser>
          <c:idx val="3"/>
          <c:order val="3"/>
          <c:tx>
            <c:strRef>
              <c:f>Φύλλο1!$E$1</c:f>
              <c:strCache>
                <c:ptCount val="1"/>
                <c:pt idx="0">
                  <c:v>για μουσική και άλλα</c:v>
                </c:pt>
              </c:strCache>
            </c:strRef>
          </c:tx>
          <c:cat>
            <c:strRef>
              <c:f>Φύλλο1!$A$2:$A$5</c:f>
              <c:strCache>
                <c:ptCount val="1"/>
                <c:pt idx="0">
                  <c:v>Ερώτηση 7</c:v>
                </c:pt>
              </c:strCache>
            </c:strRef>
          </c:cat>
          <c:val>
            <c:numRef>
              <c:f>Φύλλο1!$E$2:$E$5</c:f>
              <c:numCache>
                <c:formatCode>General</c:formatCode>
                <c:ptCount val="4"/>
                <c:pt idx="0" formatCode="0%">
                  <c:v>0.25</c:v>
                </c:pt>
              </c:numCache>
            </c:numRef>
          </c:val>
        </c:ser>
        <c:axId val="64003456"/>
        <c:axId val="64018304"/>
      </c:barChart>
      <c:catAx>
        <c:axId val="64003456"/>
        <c:scaling>
          <c:orientation val="minMax"/>
        </c:scaling>
        <c:axPos val="b"/>
        <c:tickLblPos val="nextTo"/>
        <c:crossAx val="64018304"/>
        <c:crosses val="autoZero"/>
        <c:auto val="1"/>
        <c:lblAlgn val="ctr"/>
        <c:lblOffset val="100"/>
      </c:catAx>
      <c:valAx>
        <c:axId val="64018304"/>
        <c:scaling>
          <c:orientation val="minMax"/>
        </c:scaling>
        <c:axPos val="l"/>
        <c:majorGridlines/>
        <c:numFmt formatCode="0%" sourceLinked="1"/>
        <c:tickLblPos val="nextTo"/>
        <c:crossAx val="64003456"/>
        <c:crosses val="autoZero"/>
        <c:crossBetween val="between"/>
      </c:valAx>
    </c:plotArea>
    <c:legend>
      <c:legendPos val="r"/>
      <c:layout/>
    </c:legend>
    <c:plotVisOnly val="1"/>
  </c:chart>
  <c:txPr>
    <a:bodyPr/>
    <a:lstStyle/>
    <a:p>
      <a:pPr>
        <a:defRPr sz="1800"/>
      </a:pPr>
      <a:endParaRPr lang="el-GR"/>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0.12385236220472438"/>
          <c:y val="8.0268161473782421E-2"/>
          <c:w val="0.56915026246719191"/>
          <c:h val="0.74946787158247963"/>
        </c:manualLayout>
      </c:layout>
      <c:barChart>
        <c:barDir val="col"/>
        <c:grouping val="clustered"/>
        <c:ser>
          <c:idx val="0"/>
          <c:order val="0"/>
          <c:tx>
            <c:strRef>
              <c:f>Φύλλο1!$B$1</c:f>
              <c:strCache>
                <c:ptCount val="1"/>
                <c:pt idx="0">
                  <c:v>1</c:v>
                </c:pt>
              </c:strCache>
            </c:strRef>
          </c:tx>
          <c:cat>
            <c:strRef>
              <c:f>Φύλλο1!$A$2:$A$5</c:f>
              <c:strCache>
                <c:ptCount val="1"/>
                <c:pt idx="0">
                  <c:v>Ερώτηση 8</c:v>
                </c:pt>
              </c:strCache>
            </c:strRef>
          </c:cat>
          <c:val>
            <c:numRef>
              <c:f>Φύλλο1!$B$2:$B$5</c:f>
              <c:numCache>
                <c:formatCode>General</c:formatCode>
                <c:ptCount val="4"/>
                <c:pt idx="0" formatCode="0%">
                  <c:v>0</c:v>
                </c:pt>
              </c:numCache>
            </c:numRef>
          </c:val>
        </c:ser>
        <c:ser>
          <c:idx val="1"/>
          <c:order val="1"/>
          <c:tx>
            <c:strRef>
              <c:f>Φύλλο1!$C$1</c:f>
              <c:strCache>
                <c:ptCount val="1"/>
                <c:pt idx="0">
                  <c:v>2</c:v>
                </c:pt>
              </c:strCache>
            </c:strRef>
          </c:tx>
          <c:cat>
            <c:strRef>
              <c:f>Φύλλο1!$A$2:$A$5</c:f>
              <c:strCache>
                <c:ptCount val="1"/>
                <c:pt idx="0">
                  <c:v>Ερώτηση 8</c:v>
                </c:pt>
              </c:strCache>
            </c:strRef>
          </c:cat>
          <c:val>
            <c:numRef>
              <c:f>Φύλλο1!$C$2:$C$5</c:f>
              <c:numCache>
                <c:formatCode>General</c:formatCode>
                <c:ptCount val="4"/>
                <c:pt idx="0" formatCode="0%">
                  <c:v>0.05</c:v>
                </c:pt>
              </c:numCache>
            </c:numRef>
          </c:val>
        </c:ser>
        <c:ser>
          <c:idx val="2"/>
          <c:order val="2"/>
          <c:tx>
            <c:strRef>
              <c:f>Φύλλο1!$D$1</c:f>
              <c:strCache>
                <c:ptCount val="1"/>
                <c:pt idx="0">
                  <c:v>3</c:v>
                </c:pt>
              </c:strCache>
            </c:strRef>
          </c:tx>
          <c:cat>
            <c:strRef>
              <c:f>Φύλλο1!$A$2:$A$5</c:f>
              <c:strCache>
                <c:ptCount val="1"/>
                <c:pt idx="0">
                  <c:v>Ερώτηση 8</c:v>
                </c:pt>
              </c:strCache>
            </c:strRef>
          </c:cat>
          <c:val>
            <c:numRef>
              <c:f>Φύλλο1!$D$2:$D$5</c:f>
              <c:numCache>
                <c:formatCode>General</c:formatCode>
                <c:ptCount val="4"/>
                <c:pt idx="0" formatCode="0%">
                  <c:v>0.25</c:v>
                </c:pt>
              </c:numCache>
            </c:numRef>
          </c:val>
        </c:ser>
        <c:ser>
          <c:idx val="3"/>
          <c:order val="3"/>
          <c:tx>
            <c:strRef>
              <c:f>Φύλλο1!$E$1</c:f>
              <c:strCache>
                <c:ptCount val="1"/>
                <c:pt idx="0">
                  <c:v>παραπάνω</c:v>
                </c:pt>
              </c:strCache>
            </c:strRef>
          </c:tx>
          <c:cat>
            <c:strRef>
              <c:f>Φύλλο1!$A$2:$A$5</c:f>
              <c:strCache>
                <c:ptCount val="1"/>
                <c:pt idx="0">
                  <c:v>Ερώτηση 8</c:v>
                </c:pt>
              </c:strCache>
            </c:strRef>
          </c:cat>
          <c:val>
            <c:numRef>
              <c:f>Φύλλο1!$E$2:$E$5</c:f>
              <c:numCache>
                <c:formatCode>General</c:formatCode>
                <c:ptCount val="4"/>
                <c:pt idx="0" formatCode="0%">
                  <c:v>0.70000000000000018</c:v>
                </c:pt>
              </c:numCache>
            </c:numRef>
          </c:val>
        </c:ser>
        <c:axId val="66905600"/>
        <c:axId val="66907136"/>
      </c:barChart>
      <c:catAx>
        <c:axId val="66905600"/>
        <c:scaling>
          <c:orientation val="minMax"/>
        </c:scaling>
        <c:axPos val="b"/>
        <c:tickLblPos val="nextTo"/>
        <c:crossAx val="66907136"/>
        <c:crosses val="autoZero"/>
        <c:auto val="1"/>
        <c:lblAlgn val="ctr"/>
        <c:lblOffset val="100"/>
      </c:catAx>
      <c:valAx>
        <c:axId val="66907136"/>
        <c:scaling>
          <c:orientation val="minMax"/>
        </c:scaling>
        <c:axPos val="l"/>
        <c:majorGridlines/>
        <c:numFmt formatCode="0%" sourceLinked="1"/>
        <c:tickLblPos val="nextTo"/>
        <c:crossAx val="66905600"/>
        <c:crosses val="autoZero"/>
        <c:crossBetween val="between"/>
      </c:valAx>
    </c:plotArea>
    <c:legend>
      <c:legendPos val="r"/>
      <c:layout/>
    </c:legend>
    <c:plotVisOnly val="1"/>
  </c:chart>
  <c:txPr>
    <a:bodyPr/>
    <a:lstStyle/>
    <a:p>
      <a:pPr>
        <a:defRPr sz="1800"/>
      </a:pPr>
      <a:endParaRPr lang="el-GR"/>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el-GR"/>
  <c:chart>
    <c:plotArea>
      <c:layout/>
      <c:barChart>
        <c:barDir val="col"/>
        <c:grouping val="clustered"/>
        <c:ser>
          <c:idx val="0"/>
          <c:order val="0"/>
          <c:tx>
            <c:strRef>
              <c:f>Φύλλο1!$B$1</c:f>
              <c:strCache>
                <c:ptCount val="1"/>
                <c:pt idx="0">
                  <c:v>1</c:v>
                </c:pt>
              </c:strCache>
            </c:strRef>
          </c:tx>
          <c:cat>
            <c:strRef>
              <c:f>Φύλλο1!$A$2:$A$5</c:f>
              <c:strCache>
                <c:ptCount val="1"/>
                <c:pt idx="0">
                  <c:v>Ερώτηση 9</c:v>
                </c:pt>
              </c:strCache>
            </c:strRef>
          </c:cat>
          <c:val>
            <c:numRef>
              <c:f>Φύλλο1!$B$2:$B$5</c:f>
              <c:numCache>
                <c:formatCode>General</c:formatCode>
                <c:ptCount val="4"/>
                <c:pt idx="0" formatCode="0%">
                  <c:v>0.75000000000000022</c:v>
                </c:pt>
              </c:numCache>
            </c:numRef>
          </c:val>
        </c:ser>
        <c:ser>
          <c:idx val="1"/>
          <c:order val="1"/>
          <c:tx>
            <c:strRef>
              <c:f>Φύλλο1!$C$1</c:f>
              <c:strCache>
                <c:ptCount val="1"/>
                <c:pt idx="0">
                  <c:v>2</c:v>
                </c:pt>
              </c:strCache>
            </c:strRef>
          </c:tx>
          <c:cat>
            <c:strRef>
              <c:f>Φύλλο1!$A$2:$A$5</c:f>
              <c:strCache>
                <c:ptCount val="1"/>
                <c:pt idx="0">
                  <c:v>Ερώτηση 9</c:v>
                </c:pt>
              </c:strCache>
            </c:strRef>
          </c:cat>
          <c:val>
            <c:numRef>
              <c:f>Φύλλο1!$C$2:$C$5</c:f>
              <c:numCache>
                <c:formatCode>General</c:formatCode>
                <c:ptCount val="4"/>
                <c:pt idx="0" formatCode="0%">
                  <c:v>0.15000000000000005</c:v>
                </c:pt>
              </c:numCache>
            </c:numRef>
          </c:val>
        </c:ser>
        <c:ser>
          <c:idx val="2"/>
          <c:order val="2"/>
          <c:tx>
            <c:strRef>
              <c:f>Φύλλο1!$D$1</c:f>
              <c:strCache>
                <c:ptCount val="1"/>
                <c:pt idx="0">
                  <c:v>3</c:v>
                </c:pt>
              </c:strCache>
            </c:strRef>
          </c:tx>
          <c:cat>
            <c:strRef>
              <c:f>Φύλλο1!$A$2:$A$5</c:f>
              <c:strCache>
                <c:ptCount val="1"/>
                <c:pt idx="0">
                  <c:v>Ερώτηση 9</c:v>
                </c:pt>
              </c:strCache>
            </c:strRef>
          </c:cat>
          <c:val>
            <c:numRef>
              <c:f>Φύλλο1!$D$2:$D$5</c:f>
              <c:numCache>
                <c:formatCode>General</c:formatCode>
                <c:ptCount val="4"/>
                <c:pt idx="0" formatCode="0%">
                  <c:v>0</c:v>
                </c:pt>
              </c:numCache>
            </c:numRef>
          </c:val>
        </c:ser>
        <c:ser>
          <c:idx val="3"/>
          <c:order val="3"/>
          <c:tx>
            <c:strRef>
              <c:f>Φύλλο1!$E$1</c:f>
              <c:strCache>
                <c:ptCount val="1"/>
                <c:pt idx="0">
                  <c:v>παραπάνω</c:v>
                </c:pt>
              </c:strCache>
            </c:strRef>
          </c:tx>
          <c:cat>
            <c:strRef>
              <c:f>Φύλλο1!$A$2:$A$5</c:f>
              <c:strCache>
                <c:ptCount val="1"/>
                <c:pt idx="0">
                  <c:v>Ερώτηση 9</c:v>
                </c:pt>
              </c:strCache>
            </c:strRef>
          </c:cat>
          <c:val>
            <c:numRef>
              <c:f>Φύλλο1!$E$2:$E$5</c:f>
              <c:numCache>
                <c:formatCode>General</c:formatCode>
                <c:ptCount val="4"/>
                <c:pt idx="0" formatCode="0%">
                  <c:v>0.1</c:v>
                </c:pt>
              </c:numCache>
            </c:numRef>
          </c:val>
        </c:ser>
        <c:axId val="63880192"/>
        <c:axId val="63890176"/>
      </c:barChart>
      <c:catAx>
        <c:axId val="63880192"/>
        <c:scaling>
          <c:orientation val="minMax"/>
        </c:scaling>
        <c:axPos val="b"/>
        <c:tickLblPos val="nextTo"/>
        <c:crossAx val="63890176"/>
        <c:crosses val="autoZero"/>
        <c:auto val="1"/>
        <c:lblAlgn val="ctr"/>
        <c:lblOffset val="100"/>
      </c:catAx>
      <c:valAx>
        <c:axId val="63890176"/>
        <c:scaling>
          <c:orientation val="minMax"/>
        </c:scaling>
        <c:axPos val="l"/>
        <c:majorGridlines/>
        <c:numFmt formatCode="0%" sourceLinked="1"/>
        <c:tickLblPos val="nextTo"/>
        <c:crossAx val="63880192"/>
        <c:crosses val="autoZero"/>
        <c:crossBetween val="between"/>
      </c:valAx>
    </c:plotArea>
    <c:legend>
      <c:legendPos val="r"/>
    </c:legend>
    <c:plotVisOnly val="1"/>
  </c:chart>
  <c:txPr>
    <a:bodyPr/>
    <a:lstStyle/>
    <a:p>
      <a:pPr>
        <a:defRPr sz="1800"/>
      </a:pPr>
      <a:endParaRPr lang="el-GR"/>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49BBBA-E7F1-4E13-902B-11C94583959A}" type="datetimeFigureOut">
              <a:rPr lang="el-GR" smtClean="0"/>
              <a:pPr/>
              <a:t>27/3/2011</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23BC2A-F24A-4A74-AFAE-D78055AAB555}"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1</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10</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11</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12</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13</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14</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15</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2</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3</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4</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5</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6</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7</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8</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a:p>
        </p:txBody>
      </p:sp>
      <p:sp>
        <p:nvSpPr>
          <p:cNvPr id="4" name="3 - Θέση αριθμού διαφάνειας"/>
          <p:cNvSpPr>
            <a:spLocks noGrp="1"/>
          </p:cNvSpPr>
          <p:nvPr>
            <p:ph type="sldNum" sz="quarter" idx="10"/>
          </p:nvPr>
        </p:nvSpPr>
        <p:spPr/>
        <p:txBody>
          <a:bodyPr/>
          <a:lstStyle/>
          <a:p>
            <a:fld id="{1623BC2A-F24A-4A74-AFAE-D78055AAB555}" type="slidenum">
              <a:rPr lang="el-GR" smtClean="0"/>
              <a:pPr/>
              <a:t>9</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7" name="6 - Ισοσκελές τρίγωνο"/>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 Τίτλος"/>
          <p:cNvSpPr>
            <a:spLocks noGrp="1"/>
          </p:cNvSpPr>
          <p:nvPr>
            <p:ph type="ctrTitle"/>
          </p:nvPr>
        </p:nvSpPr>
        <p:spPr>
          <a:xfrm>
            <a:off x="540544" y="776288"/>
            <a:ext cx="8062912" cy="1470025"/>
          </a:xfrm>
        </p:spPr>
        <p:txBody>
          <a:bodyPr anchor="b">
            <a:normAutofit/>
          </a:bodyPr>
          <a:lstStyle>
            <a:lvl1pPr algn="r">
              <a:defRPr sz="4400"/>
            </a:lvl1pPr>
          </a:lstStyle>
          <a:p>
            <a:r>
              <a:rPr kumimoji="0" lang="el-GR" smtClean="0"/>
              <a:t>Kλικ για επεξεργασία του τίτλου</a:t>
            </a:r>
            <a:endParaRPr kumimoji="0" lang="en-US"/>
          </a:p>
        </p:txBody>
      </p:sp>
      <p:sp>
        <p:nvSpPr>
          <p:cNvPr id="9" name="8 - Υπότιτλος"/>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a:xfrm>
            <a:off x="1371600" y="6012656"/>
            <a:ext cx="5791200" cy="365125"/>
          </a:xfrm>
        </p:spPr>
        <p:txBody>
          <a:bodyPr tIns="0" bIns="0" anchor="t"/>
          <a:lstStyle>
            <a:lvl1pPr algn="r">
              <a:defRPr sz="1000"/>
            </a:lvl1pPr>
          </a:lstStyle>
          <a:p>
            <a:fld id="{F01DE1BB-8725-44A6-A88C-2ECDF8B5003D}" type="datetimeFigureOut">
              <a:rPr lang="el-GR" smtClean="0"/>
              <a:pPr/>
              <a:t>27/3/2011</a:t>
            </a:fld>
            <a:endParaRPr lang="el-GR"/>
          </a:p>
        </p:txBody>
      </p:sp>
      <p:sp>
        <p:nvSpPr>
          <p:cNvPr id="17" name="16 - Θέση υποσέλιδου"/>
          <p:cNvSpPr>
            <a:spLocks noGrp="1"/>
          </p:cNvSpPr>
          <p:nvPr>
            <p:ph type="ftr" sz="quarter" idx="11"/>
          </p:nvPr>
        </p:nvSpPr>
        <p:spPr>
          <a:xfrm>
            <a:off x="1371600" y="5650704"/>
            <a:ext cx="5791200" cy="365125"/>
          </a:xfrm>
        </p:spPr>
        <p:txBody>
          <a:bodyPr tIns="0" bIns="0" anchor="b"/>
          <a:lstStyle>
            <a:lvl1pPr algn="r">
              <a:defRPr sz="1100"/>
            </a:lvl1pPr>
          </a:lstStyle>
          <a:p>
            <a:endParaRPr lang="el-GR"/>
          </a:p>
        </p:txBody>
      </p:sp>
      <p:sp>
        <p:nvSpPr>
          <p:cNvPr id="29" name="28 - Θέση αριθμού διαφάνειας"/>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6F7F83E-1A24-471A-931D-E4C4A3D3EFC5}"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F01DE1BB-8725-44A6-A88C-2ECDF8B5003D}" type="datetimeFigureOut">
              <a:rPr lang="el-GR" smtClean="0"/>
              <a:pPr/>
              <a:t>27/3/2011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46F7F83E-1A24-471A-931D-E4C4A3D3EFC5}"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781800" y="381000"/>
            <a:ext cx="1905000" cy="5486400"/>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381000"/>
            <a:ext cx="6248400" cy="5486400"/>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F01DE1BB-8725-44A6-A88C-2ECDF8B5003D}" type="datetimeFigureOut">
              <a:rPr lang="el-GR" smtClean="0"/>
              <a:pPr/>
              <a:t>27/3/2011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46F7F83E-1A24-471A-931D-E4C4A3D3EFC5}"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1399032"/>
          </a:xfrm>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457200" y="1882808"/>
            <a:ext cx="8229600"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a:xfrm>
            <a:off x="4791456" y="6480048"/>
            <a:ext cx="2133600" cy="301752"/>
          </a:xfrm>
        </p:spPr>
        <p:txBody>
          <a:bodyPr/>
          <a:lstStyle/>
          <a:p>
            <a:fld id="{F01DE1BB-8725-44A6-A88C-2ECDF8B5003D}" type="datetimeFigureOut">
              <a:rPr lang="el-GR" smtClean="0"/>
              <a:pPr/>
              <a:t>27/3/2011</a:t>
            </a:fld>
            <a:endParaRPr lang="el-GR"/>
          </a:p>
        </p:txBody>
      </p:sp>
      <p:sp>
        <p:nvSpPr>
          <p:cNvPr id="5" name="4 - Θέση υποσέλιδου"/>
          <p:cNvSpPr>
            <a:spLocks noGrp="1"/>
          </p:cNvSpPr>
          <p:nvPr>
            <p:ph type="ftr" sz="quarter" idx="11"/>
          </p:nvPr>
        </p:nvSpPr>
        <p:spPr>
          <a:xfrm>
            <a:off x="457200" y="6480969"/>
            <a:ext cx="4260056" cy="300831"/>
          </a:xfrm>
        </p:spPr>
        <p:txBody>
          <a:bodyPr/>
          <a:lstStyle/>
          <a:p>
            <a:endParaRPr lang="el-GR"/>
          </a:p>
        </p:txBody>
      </p:sp>
      <p:sp>
        <p:nvSpPr>
          <p:cNvPr id="6" name="5 - Θέση αριθμού διαφάνειας"/>
          <p:cNvSpPr>
            <a:spLocks noGrp="1"/>
          </p:cNvSpPr>
          <p:nvPr>
            <p:ph type="sldNum" sz="quarter" idx="12"/>
          </p:nvPr>
        </p:nvSpPr>
        <p:spPr/>
        <p:txBody>
          <a:bodyPr/>
          <a:lstStyle/>
          <a:p>
            <a:fld id="{46F7F83E-1A24-471A-931D-E4C4A3D3EFC5}"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2">
        <a:schemeClr val="bg1"/>
      </p:bgRef>
    </p:bg>
    <p:spTree>
      <p:nvGrpSpPr>
        <p:cNvPr id="1" name=""/>
        <p:cNvGrpSpPr/>
        <p:nvPr/>
      </p:nvGrpSpPr>
      <p:grpSpPr>
        <a:xfrm>
          <a:off x="0" y="0"/>
          <a:ext cx="0" cy="0"/>
          <a:chOff x="0" y="0"/>
          <a:chExt cx="0" cy="0"/>
        </a:xfrm>
      </p:grpSpPr>
      <p:sp>
        <p:nvSpPr>
          <p:cNvPr id="9" name="8 - Ορθογώνιο τρίγωνο"/>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 Ισοσκελές τρίγωνο"/>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 Θέση ημερομηνίας"/>
          <p:cNvSpPr>
            <a:spLocks noGrp="1"/>
          </p:cNvSpPr>
          <p:nvPr>
            <p:ph type="dt" sz="half" idx="10"/>
          </p:nvPr>
        </p:nvSpPr>
        <p:spPr>
          <a:xfrm>
            <a:off x="6955632" y="6477000"/>
            <a:ext cx="2133600" cy="304800"/>
          </a:xfrm>
        </p:spPr>
        <p:txBody>
          <a:bodyPr/>
          <a:lstStyle/>
          <a:p>
            <a:fld id="{F01DE1BB-8725-44A6-A88C-2ECDF8B5003D}" type="datetimeFigureOut">
              <a:rPr lang="el-GR" smtClean="0"/>
              <a:pPr/>
              <a:t>27/3/2011</a:t>
            </a:fld>
            <a:endParaRPr lang="el-GR"/>
          </a:p>
        </p:txBody>
      </p:sp>
      <p:sp>
        <p:nvSpPr>
          <p:cNvPr id="5" name="4 - Θέση υποσέλιδου"/>
          <p:cNvSpPr>
            <a:spLocks noGrp="1"/>
          </p:cNvSpPr>
          <p:nvPr>
            <p:ph type="ftr" sz="quarter" idx="11"/>
          </p:nvPr>
        </p:nvSpPr>
        <p:spPr>
          <a:xfrm>
            <a:off x="2619376" y="6480969"/>
            <a:ext cx="4260056" cy="300831"/>
          </a:xfrm>
        </p:spPr>
        <p:txBody>
          <a:bodyPr/>
          <a:lstStyle/>
          <a:p>
            <a:endParaRPr lang="el-GR"/>
          </a:p>
        </p:txBody>
      </p:sp>
      <p:sp>
        <p:nvSpPr>
          <p:cNvPr id="6" name="5 - Θέση αριθμού διαφάνειας"/>
          <p:cNvSpPr>
            <a:spLocks noGrp="1"/>
          </p:cNvSpPr>
          <p:nvPr>
            <p:ph type="sldNum" sz="quarter" idx="12"/>
          </p:nvPr>
        </p:nvSpPr>
        <p:spPr>
          <a:xfrm>
            <a:off x="8451056" y="809624"/>
            <a:ext cx="502920" cy="300831"/>
          </a:xfrm>
        </p:spPr>
        <p:txBody>
          <a:bodyPr/>
          <a:lstStyle/>
          <a:p>
            <a:fld id="{46F7F83E-1A24-471A-931D-E4C4A3D3EFC5}" type="slidenum">
              <a:rPr lang="el-GR" smtClean="0"/>
              <a:pPr/>
              <a:t>‹#›</a:t>
            </a:fld>
            <a:endParaRPr lang="el-GR"/>
          </a:p>
        </p:txBody>
      </p:sp>
      <p:cxnSp>
        <p:nvCxnSpPr>
          <p:cNvPr id="11" name="10 - Ευθεία γραμμή σύνδεσης"/>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 Ευθεία γραμμή σύνδεσης"/>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 Τίτλος"/>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marL="0" algn="l">
              <a:defRPr/>
            </a:lvl1p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a:xfrm>
            <a:off x="4791456" y="6480969"/>
            <a:ext cx="2133600" cy="301752"/>
          </a:xfrm>
        </p:spPr>
        <p:txBody>
          <a:bodyPr/>
          <a:lstStyle/>
          <a:p>
            <a:fld id="{F01DE1BB-8725-44A6-A88C-2ECDF8B5003D}" type="datetimeFigureOut">
              <a:rPr lang="el-GR" smtClean="0"/>
              <a:pPr/>
              <a:t>27/3/2011</a:t>
            </a:fld>
            <a:endParaRPr lang="el-GR"/>
          </a:p>
        </p:txBody>
      </p:sp>
      <p:sp>
        <p:nvSpPr>
          <p:cNvPr id="6" name="5 - Θέση υποσέλιδου"/>
          <p:cNvSpPr>
            <a:spLocks noGrp="1"/>
          </p:cNvSpPr>
          <p:nvPr>
            <p:ph type="ftr" sz="quarter" idx="11"/>
          </p:nvPr>
        </p:nvSpPr>
        <p:spPr>
          <a:xfrm>
            <a:off x="457200" y="6480969"/>
            <a:ext cx="4260056" cy="301752"/>
          </a:xfrm>
        </p:spPr>
        <p:txBody>
          <a:bodyPr/>
          <a:lstStyle/>
          <a:p>
            <a:endParaRPr lang="el-GR"/>
          </a:p>
        </p:txBody>
      </p:sp>
      <p:sp>
        <p:nvSpPr>
          <p:cNvPr id="7" name="6 - Θέση αριθμού διαφάνειας"/>
          <p:cNvSpPr>
            <a:spLocks noGrp="1"/>
          </p:cNvSpPr>
          <p:nvPr>
            <p:ph type="sldNum" sz="quarter" idx="12"/>
          </p:nvPr>
        </p:nvSpPr>
        <p:spPr>
          <a:xfrm>
            <a:off x="7589520" y="6480969"/>
            <a:ext cx="502920" cy="301752"/>
          </a:xfrm>
        </p:spPr>
        <p:txBody>
          <a:bodyPr/>
          <a:lstStyle/>
          <a:p>
            <a:fld id="{46F7F83E-1A24-471A-931D-E4C4A3D3EFC5}"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a:xfrm>
            <a:off x="4791456" y="6480969"/>
            <a:ext cx="2130552" cy="301752"/>
          </a:xfrm>
        </p:spPr>
        <p:txBody>
          <a:bodyPr/>
          <a:lstStyle/>
          <a:p>
            <a:fld id="{F01DE1BB-8725-44A6-A88C-2ECDF8B5003D}" type="datetimeFigureOut">
              <a:rPr lang="el-GR" smtClean="0"/>
              <a:pPr/>
              <a:t>27/3/2011</a:t>
            </a:fld>
            <a:endParaRPr lang="el-GR"/>
          </a:p>
        </p:txBody>
      </p:sp>
      <p:sp>
        <p:nvSpPr>
          <p:cNvPr id="8" name="7 - Θέση υποσέλιδου"/>
          <p:cNvSpPr>
            <a:spLocks noGrp="1"/>
          </p:cNvSpPr>
          <p:nvPr>
            <p:ph type="ftr" sz="quarter" idx="11"/>
          </p:nvPr>
        </p:nvSpPr>
        <p:spPr>
          <a:xfrm>
            <a:off x="457200" y="6480969"/>
            <a:ext cx="4261104" cy="301752"/>
          </a:xfrm>
        </p:spPr>
        <p:txBody>
          <a:bodyPr/>
          <a:lstStyle/>
          <a:p>
            <a:endParaRPr lang="el-GR"/>
          </a:p>
        </p:txBody>
      </p:sp>
      <p:sp>
        <p:nvSpPr>
          <p:cNvPr id="9" name="8 - Θέση αριθμού διαφάνειας"/>
          <p:cNvSpPr>
            <a:spLocks noGrp="1"/>
          </p:cNvSpPr>
          <p:nvPr>
            <p:ph type="sldNum" sz="quarter" idx="12"/>
          </p:nvPr>
        </p:nvSpPr>
        <p:spPr>
          <a:xfrm>
            <a:off x="7589520" y="6483096"/>
            <a:ext cx="502920" cy="301752"/>
          </a:xfrm>
        </p:spPr>
        <p:txBody>
          <a:bodyPr/>
          <a:lstStyle>
            <a:lvl1pPr algn="ctr">
              <a:defRPr/>
            </a:lvl1pPr>
          </a:lstStyle>
          <a:p>
            <a:fld id="{46F7F83E-1A24-471A-931D-E4C4A3D3EFC5}"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b="0"/>
            </a:lvl1p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F01DE1BB-8725-44A6-A88C-2ECDF8B5003D}" type="datetimeFigureOut">
              <a:rPr lang="el-GR" smtClean="0"/>
              <a:pPr/>
              <a:t>27/3/2011</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46F7F83E-1A24-471A-931D-E4C4A3D3EFC5}"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a:xfrm>
            <a:off x="4791456" y="6480969"/>
            <a:ext cx="2133600" cy="301752"/>
          </a:xfrm>
        </p:spPr>
        <p:txBody>
          <a:bodyPr/>
          <a:lstStyle/>
          <a:p>
            <a:fld id="{F01DE1BB-8725-44A6-A88C-2ECDF8B5003D}" type="datetimeFigureOut">
              <a:rPr lang="el-GR" smtClean="0"/>
              <a:pPr/>
              <a:t>27/3/2011</a:t>
            </a:fld>
            <a:endParaRPr lang="el-GR"/>
          </a:p>
        </p:txBody>
      </p:sp>
      <p:sp>
        <p:nvSpPr>
          <p:cNvPr id="3" name="2 - Θέση υποσέλιδου"/>
          <p:cNvSpPr>
            <a:spLocks noGrp="1"/>
          </p:cNvSpPr>
          <p:nvPr>
            <p:ph type="ftr" sz="quarter" idx="11"/>
          </p:nvPr>
        </p:nvSpPr>
        <p:spPr>
          <a:xfrm>
            <a:off x="457200" y="6481890"/>
            <a:ext cx="4260056" cy="300831"/>
          </a:xfrm>
        </p:spPr>
        <p:txBody>
          <a:bodyPr/>
          <a:lstStyle/>
          <a:p>
            <a:endParaRPr lang="el-GR"/>
          </a:p>
        </p:txBody>
      </p:sp>
      <p:sp>
        <p:nvSpPr>
          <p:cNvPr id="4" name="3 - Θέση αριθμού διαφάνειας"/>
          <p:cNvSpPr>
            <a:spLocks noGrp="1"/>
          </p:cNvSpPr>
          <p:nvPr>
            <p:ph type="sldNum" sz="quarter" idx="12"/>
          </p:nvPr>
        </p:nvSpPr>
        <p:spPr>
          <a:xfrm>
            <a:off x="7589520" y="6480969"/>
            <a:ext cx="502920" cy="301752"/>
          </a:xfrm>
        </p:spPr>
        <p:txBody>
          <a:bodyPr/>
          <a:lstStyle/>
          <a:p>
            <a:fld id="{46F7F83E-1A24-471A-931D-E4C4A3D3EFC5}"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Ref idx="1002">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a:xfrm>
            <a:off x="6278976" y="6556248"/>
            <a:ext cx="2133600" cy="301752"/>
          </a:xfrm>
        </p:spPr>
        <p:txBody>
          <a:bodyPr/>
          <a:lstStyle>
            <a:lvl1pPr>
              <a:defRPr sz="900"/>
            </a:lvl1pPr>
          </a:lstStyle>
          <a:p>
            <a:fld id="{F01DE1BB-8725-44A6-A88C-2ECDF8B5003D}" type="datetimeFigureOut">
              <a:rPr lang="el-GR" smtClean="0"/>
              <a:pPr/>
              <a:t>27/3/2011</a:t>
            </a:fld>
            <a:endParaRPr lang="el-GR"/>
          </a:p>
        </p:txBody>
      </p:sp>
      <p:sp>
        <p:nvSpPr>
          <p:cNvPr id="6" name="5 - Θέση υποσέλιδου"/>
          <p:cNvSpPr>
            <a:spLocks noGrp="1"/>
          </p:cNvSpPr>
          <p:nvPr>
            <p:ph type="ftr" sz="quarter" idx="11"/>
          </p:nvPr>
        </p:nvSpPr>
        <p:spPr>
          <a:xfrm>
            <a:off x="1135856" y="6556248"/>
            <a:ext cx="5143120"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410576" y="6556248"/>
            <a:ext cx="502920" cy="301752"/>
          </a:xfrm>
        </p:spPr>
        <p:txBody>
          <a:bodyPr/>
          <a:lstStyle>
            <a:lvl1pPr>
              <a:defRPr sz="900"/>
            </a:lvl1pPr>
          </a:lstStyle>
          <a:p>
            <a:fld id="{46F7F83E-1A24-471A-931D-E4C4A3D3EFC5}"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bg>
      <p:bgRef idx="1002">
        <a:schemeClr val="bg1"/>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a:xfrm>
            <a:off x="6108192" y="6556248"/>
            <a:ext cx="2103120" cy="301752"/>
          </a:xfrm>
        </p:spPr>
        <p:txBody>
          <a:bodyPr/>
          <a:lstStyle>
            <a:lvl1pPr>
              <a:defRPr sz="900"/>
            </a:lvl1pPr>
          </a:lstStyle>
          <a:p>
            <a:fld id="{F01DE1BB-8725-44A6-A88C-2ECDF8B5003D}" type="datetimeFigureOut">
              <a:rPr lang="el-GR" smtClean="0"/>
              <a:pPr/>
              <a:t>27/3/2011</a:t>
            </a:fld>
            <a:endParaRPr lang="el-GR"/>
          </a:p>
        </p:txBody>
      </p:sp>
      <p:sp>
        <p:nvSpPr>
          <p:cNvPr id="6" name="5 - Θέση υποσέλιδου"/>
          <p:cNvSpPr>
            <a:spLocks noGrp="1"/>
          </p:cNvSpPr>
          <p:nvPr>
            <p:ph type="ftr" sz="quarter" idx="11"/>
          </p:nvPr>
        </p:nvSpPr>
        <p:spPr>
          <a:xfrm>
            <a:off x="1170432" y="6557169"/>
            <a:ext cx="4948072" cy="301752"/>
          </a:xfrm>
        </p:spPr>
        <p:txBody>
          <a:bodyPr/>
          <a:lstStyle>
            <a:lvl1pPr>
              <a:defRPr sz="900"/>
            </a:lvl1pPr>
          </a:lstStyle>
          <a:p>
            <a:endParaRPr lang="el-GR"/>
          </a:p>
        </p:txBody>
      </p:sp>
      <p:sp>
        <p:nvSpPr>
          <p:cNvPr id="7" name="6 - Θέση αριθμού διαφάνειας"/>
          <p:cNvSpPr>
            <a:spLocks noGrp="1"/>
          </p:cNvSpPr>
          <p:nvPr>
            <p:ph type="sldNum" sz="quarter" idx="12"/>
          </p:nvPr>
        </p:nvSpPr>
        <p:spPr>
          <a:xfrm>
            <a:off x="8217192" y="6556248"/>
            <a:ext cx="365760" cy="301752"/>
          </a:xfrm>
        </p:spPr>
        <p:txBody>
          <a:bodyPr/>
          <a:lstStyle>
            <a:lvl1pPr algn="ctr">
              <a:defRPr sz="900"/>
            </a:lvl1pPr>
          </a:lstStyle>
          <a:p>
            <a:fld id="{46F7F83E-1A24-471A-931D-E4C4A3D3EFC5}"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 Ορθογώνιο τρίγωνο"/>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 Ευθεία γραμμή σύνδεσης"/>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 Ευθεία γραμμή σύνδεσης"/>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 Θέση τίτλου"/>
          <p:cNvSpPr>
            <a:spLocks noGrp="1"/>
          </p:cNvSpPr>
          <p:nvPr>
            <p:ph type="title"/>
          </p:nvPr>
        </p:nvSpPr>
        <p:spPr>
          <a:xfrm>
            <a:off x="457200" y="267494"/>
            <a:ext cx="8229600" cy="1399032"/>
          </a:xfrm>
          <a:prstGeom prst="rect">
            <a:avLst/>
          </a:prstGeom>
        </p:spPr>
        <p:txBody>
          <a:bodyPr vert="horz" anchor="ctr">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01DE1BB-8725-44A6-A88C-2ECDF8B5003D}" type="datetimeFigureOut">
              <a:rPr lang="el-GR" smtClean="0"/>
              <a:pPr/>
              <a:t>27/3/2011</a:t>
            </a:fld>
            <a:endParaRPr lang="el-GR"/>
          </a:p>
        </p:txBody>
      </p:sp>
      <p:sp>
        <p:nvSpPr>
          <p:cNvPr id="3" name="2 - Θέση υποσέλιδου"/>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l-GR"/>
          </a:p>
        </p:txBody>
      </p:sp>
      <p:sp>
        <p:nvSpPr>
          <p:cNvPr id="23" name="22 - Θέση αριθμού διαφάνειας"/>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6F7F83E-1A24-471A-931D-E4C4A3D3EFC5}" type="slidenum">
              <a:rPr lang="el-GR" smtClean="0"/>
              <a:pPr/>
              <a:t>‹#›</a:t>
            </a:fld>
            <a:endParaRPr lang="el-G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67494"/>
            <a:ext cx="8229600" cy="1145282"/>
          </a:xfrm>
        </p:spPr>
        <p:txBody>
          <a:bodyPr/>
          <a:lstStyle/>
          <a:p>
            <a:pPr algn="ctr"/>
            <a:r>
              <a:rPr lang="el-GR" dirty="0" smtClean="0"/>
              <a:t>ΤΕΧΝΟΛΟΓΙΑ</a:t>
            </a:r>
            <a:endParaRPr lang="el-GR" dirty="0"/>
          </a:p>
        </p:txBody>
      </p:sp>
      <p:sp>
        <p:nvSpPr>
          <p:cNvPr id="3" name="2 - Θέση περιεχομένου"/>
          <p:cNvSpPr>
            <a:spLocks noGrp="1"/>
          </p:cNvSpPr>
          <p:nvPr>
            <p:ph idx="1"/>
          </p:nvPr>
        </p:nvSpPr>
        <p:spPr>
          <a:xfrm>
            <a:off x="457200" y="1882808"/>
            <a:ext cx="8229600" cy="4975192"/>
          </a:xfrm>
        </p:spPr>
        <p:txBody>
          <a:bodyPr/>
          <a:lstStyle/>
          <a:p>
            <a:pPr algn="ctr"/>
            <a:r>
              <a:rPr lang="el-GR" b="1" i="1" u="sng" dirty="0" smtClean="0">
                <a:solidFill>
                  <a:schemeClr val="accent6">
                    <a:lumMod val="60000"/>
                    <a:lumOff val="40000"/>
                  </a:schemeClr>
                </a:solidFill>
              </a:rPr>
              <a:t>ΕΡΩΤΗΜΑΤΟΛΟΓΙΟ ΜΕ ΘΕΜΑ</a:t>
            </a:r>
            <a:r>
              <a:rPr lang="el-GR" b="1" i="1" u="sng" dirty="0" smtClean="0">
                <a:solidFill>
                  <a:schemeClr val="accent2">
                    <a:lumMod val="75000"/>
                  </a:schemeClr>
                </a:solidFill>
              </a:rPr>
              <a:t>: ΧΡΗΣΗ ΗΛΕΚΤΡΟΝΙΚΩΝ ΣΥΣΚΕΥΩΝ – ΚΙΝΗΤΑ ΤΗΛΕΦΩΝΑ</a:t>
            </a:r>
          </a:p>
          <a:p>
            <a:pPr algn="ctr"/>
            <a:endParaRPr lang="el-GR" b="1" i="1" u="sng" dirty="0" smtClean="0">
              <a:solidFill>
                <a:schemeClr val="accent2">
                  <a:lumMod val="75000"/>
                </a:schemeClr>
              </a:solidFill>
            </a:endParaRPr>
          </a:p>
          <a:p>
            <a:pPr algn="r"/>
            <a:r>
              <a:rPr lang="el-GR" dirty="0" smtClean="0">
                <a:solidFill>
                  <a:schemeClr val="accent3">
                    <a:lumMod val="40000"/>
                    <a:lumOff val="60000"/>
                  </a:schemeClr>
                </a:solidFill>
              </a:rPr>
              <a:t>    Η μαθήτρια </a:t>
            </a:r>
            <a:r>
              <a:rPr lang="en-US" dirty="0" err="1" smtClean="0">
                <a:solidFill>
                  <a:schemeClr val="accent3">
                    <a:lumMod val="40000"/>
                    <a:lumOff val="60000"/>
                  </a:schemeClr>
                </a:solidFill>
              </a:rPr>
              <a:t>xxxxxxxx</a:t>
            </a:r>
            <a:r>
              <a:rPr lang="en-US" dirty="0" smtClean="0">
                <a:solidFill>
                  <a:schemeClr val="accent3">
                    <a:lumMod val="40000"/>
                    <a:lumOff val="60000"/>
                  </a:schemeClr>
                </a:solidFill>
              </a:rPr>
              <a:t> </a:t>
            </a:r>
            <a:r>
              <a:rPr lang="en-US" dirty="0" err="1" smtClean="0">
                <a:solidFill>
                  <a:schemeClr val="accent3">
                    <a:lumMod val="40000"/>
                    <a:lumOff val="60000"/>
                  </a:schemeClr>
                </a:solidFill>
              </a:rPr>
              <a:t>xxxxx</a:t>
            </a:r>
            <a:r>
              <a:rPr lang="en-US" dirty="0" smtClean="0">
                <a:solidFill>
                  <a:schemeClr val="accent3">
                    <a:lumMod val="40000"/>
                    <a:lumOff val="60000"/>
                  </a:schemeClr>
                </a:solidFill>
              </a:rPr>
              <a:t> </a:t>
            </a:r>
            <a:r>
              <a:rPr lang="en-US" dirty="0" err="1" smtClean="0">
                <a:solidFill>
                  <a:schemeClr val="accent3">
                    <a:lumMod val="40000"/>
                    <a:lumOff val="60000"/>
                  </a:schemeClr>
                </a:solidFill>
              </a:rPr>
              <a:t>xxxxxxxxxxxxxx</a:t>
            </a:r>
            <a:endParaRPr lang="el-GR" dirty="0" smtClean="0">
              <a:solidFill>
                <a:schemeClr val="accent3">
                  <a:lumMod val="40000"/>
                  <a:lumOff val="60000"/>
                </a:schemeClr>
              </a:solidFill>
            </a:endParaRPr>
          </a:p>
          <a:p>
            <a:pPr algn="r"/>
            <a:r>
              <a:rPr lang="el-GR" dirty="0" smtClean="0">
                <a:solidFill>
                  <a:schemeClr val="accent3">
                    <a:lumMod val="40000"/>
                    <a:lumOff val="60000"/>
                  </a:schemeClr>
                </a:solidFill>
              </a:rPr>
              <a:t>Του Α5΄</a:t>
            </a:r>
          </a:p>
          <a:p>
            <a:pPr algn="r"/>
            <a:r>
              <a:rPr lang="el-GR" dirty="0" smtClean="0">
                <a:solidFill>
                  <a:schemeClr val="accent3">
                    <a:lumMod val="40000"/>
                    <a:lumOff val="60000"/>
                  </a:schemeClr>
                </a:solidFill>
              </a:rPr>
              <a:t>2010-2011</a:t>
            </a:r>
            <a:endParaRPr lang="en-US" dirty="0" smtClean="0">
              <a:solidFill>
                <a:schemeClr val="accent3">
                  <a:lumMod val="40000"/>
                  <a:lumOff val="60000"/>
                </a:schemeClr>
              </a:solidFill>
            </a:endParaRPr>
          </a:p>
          <a:p>
            <a:pPr algn="r"/>
            <a:r>
              <a:rPr lang="el-GR" dirty="0" smtClean="0">
                <a:solidFill>
                  <a:schemeClr val="accent3">
                    <a:lumMod val="40000"/>
                    <a:lumOff val="60000"/>
                  </a:schemeClr>
                </a:solidFill>
              </a:rPr>
              <a:t>Εισηγητής μαθήματος </a:t>
            </a:r>
            <a:r>
              <a:rPr lang="el-GR" dirty="0" err="1" smtClean="0">
                <a:solidFill>
                  <a:schemeClr val="accent3">
                    <a:lumMod val="40000"/>
                    <a:lumOff val="60000"/>
                  </a:schemeClr>
                </a:solidFill>
              </a:rPr>
              <a:t>κ.Μόρφη</a:t>
            </a:r>
            <a:r>
              <a:rPr lang="el-GR" dirty="0" smtClean="0">
                <a:solidFill>
                  <a:schemeClr val="accent2">
                    <a:lumMod val="75000"/>
                  </a:schemeClr>
                </a:solidFill>
              </a:rPr>
              <a:t>   </a:t>
            </a: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z="3200" dirty="0" smtClean="0"/>
              <a:t>8.Πόσες συσκευές κινητών τηλεφώνων έχετε αλλάξει;</a:t>
            </a:r>
            <a:endParaRPr lang="el-GR" sz="3200" dirty="0"/>
          </a:p>
        </p:txBody>
      </p:sp>
      <p:sp>
        <p:nvSpPr>
          <p:cNvPr id="3" name="2 - Θέση περιεχομένου"/>
          <p:cNvSpPr>
            <a:spLocks noGrp="1"/>
          </p:cNvSpPr>
          <p:nvPr>
            <p:ph idx="1"/>
          </p:nvPr>
        </p:nvSpPr>
        <p:spPr>
          <a:xfrm>
            <a:off x="457200" y="1882808"/>
            <a:ext cx="8229600" cy="1258160"/>
          </a:xfrm>
        </p:spPr>
        <p:txBody>
          <a:bodyPr>
            <a:normAutofit fontScale="85000" lnSpcReduction="20000"/>
          </a:bodyPr>
          <a:lstStyle/>
          <a:p>
            <a:r>
              <a:rPr lang="el-GR" sz="2400" dirty="0" smtClean="0">
                <a:solidFill>
                  <a:schemeClr val="accent2">
                    <a:lumMod val="20000"/>
                    <a:lumOff val="80000"/>
                  </a:schemeClr>
                </a:solidFill>
              </a:rPr>
              <a:t>Α.1(ο)</a:t>
            </a:r>
          </a:p>
          <a:p>
            <a:r>
              <a:rPr lang="el-GR" sz="2400" dirty="0" smtClean="0">
                <a:solidFill>
                  <a:schemeClr val="accent2">
                    <a:lumMod val="20000"/>
                    <a:lumOff val="80000"/>
                  </a:schemeClr>
                </a:solidFill>
              </a:rPr>
              <a:t>Β.2(1)</a:t>
            </a:r>
          </a:p>
          <a:p>
            <a:r>
              <a:rPr lang="el-GR" sz="2400" dirty="0" smtClean="0">
                <a:solidFill>
                  <a:schemeClr val="accent2">
                    <a:lumMod val="20000"/>
                    <a:lumOff val="80000"/>
                  </a:schemeClr>
                </a:solidFill>
              </a:rPr>
              <a:t>Γ.3(5)</a:t>
            </a:r>
          </a:p>
          <a:p>
            <a:r>
              <a:rPr lang="el-GR" sz="2400" dirty="0" smtClean="0">
                <a:solidFill>
                  <a:schemeClr val="accent2">
                    <a:lumMod val="20000"/>
                    <a:lumOff val="80000"/>
                  </a:schemeClr>
                </a:solidFill>
              </a:rPr>
              <a:t>Δ.ΠΑΡΑΠΑΝΩ(14)</a:t>
            </a:r>
            <a:endParaRPr lang="el-GR" sz="2400" dirty="0">
              <a:solidFill>
                <a:schemeClr val="accent2">
                  <a:lumMod val="20000"/>
                  <a:lumOff val="80000"/>
                </a:schemeClr>
              </a:solidFill>
            </a:endParaRPr>
          </a:p>
        </p:txBody>
      </p:sp>
      <p:graphicFrame>
        <p:nvGraphicFramePr>
          <p:cNvPr id="4" name="3 - Γράφημα"/>
          <p:cNvGraphicFramePr/>
          <p:nvPr/>
        </p:nvGraphicFramePr>
        <p:xfrm>
          <a:off x="1475656" y="3356992"/>
          <a:ext cx="6096000" cy="314096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9.Πόσες συσκευές έχετε στην κατοχή σας;</a:t>
            </a:r>
            <a:endParaRPr lang="el-GR" sz="3200" dirty="0"/>
          </a:p>
        </p:txBody>
      </p:sp>
      <p:sp>
        <p:nvSpPr>
          <p:cNvPr id="3" name="2 - Θέση περιεχομένου"/>
          <p:cNvSpPr>
            <a:spLocks noGrp="1"/>
          </p:cNvSpPr>
          <p:nvPr>
            <p:ph idx="1"/>
          </p:nvPr>
        </p:nvSpPr>
        <p:spPr>
          <a:xfrm>
            <a:off x="457200" y="1882808"/>
            <a:ext cx="8229600" cy="1474184"/>
          </a:xfrm>
        </p:spPr>
        <p:txBody>
          <a:bodyPr>
            <a:normAutofit fontScale="92500" lnSpcReduction="20000"/>
          </a:bodyPr>
          <a:lstStyle/>
          <a:p>
            <a:r>
              <a:rPr lang="el-GR" sz="2400" dirty="0" smtClean="0">
                <a:solidFill>
                  <a:schemeClr val="accent2">
                    <a:lumMod val="20000"/>
                    <a:lumOff val="80000"/>
                  </a:schemeClr>
                </a:solidFill>
              </a:rPr>
              <a:t>Α.1(15)</a:t>
            </a:r>
          </a:p>
          <a:p>
            <a:r>
              <a:rPr lang="el-GR" sz="2400" dirty="0" smtClean="0">
                <a:solidFill>
                  <a:schemeClr val="accent2">
                    <a:lumMod val="20000"/>
                    <a:lumOff val="80000"/>
                  </a:schemeClr>
                </a:solidFill>
              </a:rPr>
              <a:t>Β.2(3)</a:t>
            </a:r>
          </a:p>
          <a:p>
            <a:r>
              <a:rPr lang="el-GR" sz="2400" dirty="0" smtClean="0">
                <a:solidFill>
                  <a:schemeClr val="accent2">
                    <a:lumMod val="20000"/>
                    <a:lumOff val="80000"/>
                  </a:schemeClr>
                </a:solidFill>
              </a:rPr>
              <a:t>Γ.3(0)</a:t>
            </a:r>
          </a:p>
          <a:p>
            <a:r>
              <a:rPr lang="el-GR" sz="2400" dirty="0" smtClean="0">
                <a:solidFill>
                  <a:schemeClr val="accent2">
                    <a:lumMod val="20000"/>
                    <a:lumOff val="80000"/>
                  </a:schemeClr>
                </a:solidFill>
              </a:rPr>
              <a:t>Δ.ΠΑΡΑΠΑΝΩ(2)</a:t>
            </a:r>
            <a:endParaRPr lang="el-GR" sz="2400" dirty="0">
              <a:solidFill>
                <a:schemeClr val="accent2">
                  <a:lumMod val="20000"/>
                  <a:lumOff val="80000"/>
                </a:schemeClr>
              </a:solidFill>
            </a:endParaRPr>
          </a:p>
        </p:txBody>
      </p:sp>
      <p:graphicFrame>
        <p:nvGraphicFramePr>
          <p:cNvPr id="4" name="3 - Γράφημα"/>
          <p:cNvGraphicFramePr/>
          <p:nvPr/>
        </p:nvGraphicFramePr>
        <p:xfrm>
          <a:off x="1691680" y="3501008"/>
          <a:ext cx="6096000" cy="275208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cover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39552" y="267494"/>
            <a:ext cx="8147248" cy="1289298"/>
          </a:xfrm>
        </p:spPr>
        <p:txBody>
          <a:bodyPr>
            <a:noAutofit/>
          </a:bodyPr>
          <a:lstStyle/>
          <a:p>
            <a:r>
              <a:rPr lang="el-GR" sz="3200" dirty="0" smtClean="0"/>
              <a:t>10.Πιστεύτε ότι το κινητό τηλέφωνο είναι  ένας τρόπος για να γίνεις αποδεχτός σε μια παρέα;</a:t>
            </a:r>
            <a:endParaRPr lang="el-GR" sz="3200" dirty="0"/>
          </a:p>
        </p:txBody>
      </p:sp>
      <p:sp>
        <p:nvSpPr>
          <p:cNvPr id="3" name="2 - Θέση περιεχομένου"/>
          <p:cNvSpPr>
            <a:spLocks noGrp="1"/>
          </p:cNvSpPr>
          <p:nvPr>
            <p:ph idx="1"/>
          </p:nvPr>
        </p:nvSpPr>
        <p:spPr>
          <a:xfrm>
            <a:off x="457200" y="1882808"/>
            <a:ext cx="8229600" cy="826112"/>
          </a:xfrm>
        </p:spPr>
        <p:txBody>
          <a:bodyPr>
            <a:normAutofit lnSpcReduction="10000"/>
          </a:bodyPr>
          <a:lstStyle/>
          <a:p>
            <a:r>
              <a:rPr lang="el-GR" sz="2400" dirty="0" smtClean="0">
                <a:solidFill>
                  <a:schemeClr val="accent2">
                    <a:lumMod val="20000"/>
                    <a:lumOff val="80000"/>
                  </a:schemeClr>
                </a:solidFill>
              </a:rPr>
              <a:t>Α.ΝΑΙ(1)</a:t>
            </a:r>
          </a:p>
          <a:p>
            <a:r>
              <a:rPr lang="el-GR" sz="2400" dirty="0" smtClean="0">
                <a:solidFill>
                  <a:schemeClr val="accent2">
                    <a:lumMod val="20000"/>
                    <a:lumOff val="80000"/>
                  </a:schemeClr>
                </a:solidFill>
              </a:rPr>
              <a:t>Β.ΟΧΙ(19)</a:t>
            </a:r>
            <a:endParaRPr lang="el-GR" sz="2400" dirty="0">
              <a:solidFill>
                <a:schemeClr val="accent2">
                  <a:lumMod val="20000"/>
                  <a:lumOff val="80000"/>
                </a:schemeClr>
              </a:solidFill>
            </a:endParaRPr>
          </a:p>
        </p:txBody>
      </p:sp>
      <p:graphicFrame>
        <p:nvGraphicFramePr>
          <p:cNvPr id="4" name="3 - Γράφημα"/>
          <p:cNvGraphicFramePr/>
          <p:nvPr/>
        </p:nvGraphicFramePr>
        <p:xfrm>
          <a:off x="1475656" y="3212976"/>
          <a:ext cx="6096000" cy="275208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
            </a:r>
            <a:br>
              <a:rPr lang="el-GR" dirty="0" smtClean="0"/>
            </a:br>
            <a:r>
              <a:rPr lang="el-GR" dirty="0" smtClean="0"/>
              <a:t>ΣΥΜΠΕΡΑΣΜΑ:</a:t>
            </a:r>
            <a:endParaRPr lang="el-GR" dirty="0"/>
          </a:p>
        </p:txBody>
      </p:sp>
      <p:sp>
        <p:nvSpPr>
          <p:cNvPr id="3" name="2 - Θέση περιεχομένου"/>
          <p:cNvSpPr>
            <a:spLocks noGrp="1"/>
          </p:cNvSpPr>
          <p:nvPr>
            <p:ph idx="1"/>
          </p:nvPr>
        </p:nvSpPr>
        <p:spPr>
          <a:xfrm>
            <a:off x="395536" y="1882808"/>
            <a:ext cx="8229600" cy="4572000"/>
          </a:xfrm>
        </p:spPr>
        <p:txBody>
          <a:bodyPr/>
          <a:lstStyle/>
          <a:p>
            <a:r>
              <a:rPr lang="el-GR" dirty="0" smtClean="0">
                <a:solidFill>
                  <a:schemeClr val="accent3">
                    <a:lumMod val="60000"/>
                    <a:lumOff val="40000"/>
                  </a:schemeClr>
                </a:solidFill>
              </a:rPr>
              <a:t>Η ΧΡΗΣΗ ΤΟΥ ΚΙΝΗΤΟΥ ΤΗΛΕΦΩΝΟΥ ΣΤΗΝ ΗΛΙΚΑ ΤΩΝ ΕΦΗΒΩΝ (15-16 ΕΤΩΝ) ΔΗΛΩΝΕΙ ΌΤΙ Η ΤΕΧΝΟΛΟΓΙΑ ΕΧΕΙ ΕΝΣΩΜΑΤΩΘΕΙ ΣΤΗΝ ΖΩΗ ΤΟΥΣ  ΣΕ ΤΕΤΟΙΟ ΒΑΘΜΟ ΠΟΥ ΜΠΟΡΕΙ ΝΑ ΠΡΟΚΑΛΕΣΕΙ ΚΑΙ ΕΞΑΡΤΗΣΗ.</a:t>
            </a:r>
          </a:p>
          <a:p>
            <a:endParaRPr lang="el-GR" dirty="0"/>
          </a:p>
        </p:txBody>
      </p:sp>
    </p:spTree>
  </p:cSld>
  <p:clrMapOvr>
    <a:masterClrMapping/>
  </p:clrMapOvr>
  <p:transition>
    <p:checke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ΓΝΩΜΗ ΜΟΥ…</a:t>
            </a:r>
            <a:endParaRPr lang="el-GR" dirty="0"/>
          </a:p>
        </p:txBody>
      </p:sp>
      <p:sp>
        <p:nvSpPr>
          <p:cNvPr id="3" name="2 - Θέση περιεχομένου"/>
          <p:cNvSpPr>
            <a:spLocks noGrp="1"/>
          </p:cNvSpPr>
          <p:nvPr>
            <p:ph idx="1"/>
          </p:nvPr>
        </p:nvSpPr>
        <p:spPr/>
        <p:txBody>
          <a:bodyPr/>
          <a:lstStyle/>
          <a:p>
            <a:pPr>
              <a:buNone/>
            </a:pPr>
            <a:r>
              <a:rPr lang="el-GR" dirty="0" smtClean="0">
                <a:solidFill>
                  <a:schemeClr val="accent4">
                    <a:lumMod val="40000"/>
                    <a:lumOff val="60000"/>
                  </a:schemeClr>
                </a:solidFill>
              </a:rPr>
              <a:t>«ΠΑΝ ΜΕΤΡΟΝ ΑΡΙΣΤΟΝ» Η ΧΡΗΣΗ ΤΟΥ ΚΙΝΗΤΟΥ ΤΗΛΕΦΩΝΟΥ ΘΑ ΠΡΕΠΕΙ ΝΑ ΓΙΝΕΤΑΙ ΜΕ ΣΥΝΝΕΣΗ, ΜΕ ΑΥΤΟΕΛΕΝΧΟ, ΓΙΑΤΙ ΔΕΝ ΓΝΩΡΙΖΟΥΜΕ ΜΑΚΡΟΠΡΟΘΕΣΜΑ ΤΥΧΟΝ ΠΑΡΕΝΕΡΓΕΙΕΣ ΣΤΟΝ ΟΡΓΑΝΙΣΜΟ ΜΑΣ ΚΑΙ ΓΕΝΙΚΟΤΕΡΑ ΣΤΗΝ ΥΓΕΙΑ ΜΑΣ ΑΝ ΚΑΙ ΕΠΙΣΤΗΜΟΝΙΚΕΣ ΕΡΕΥΝΕΣ ΑΝΑΦΕΡΟΝΤΑΙ ΌΤΙ ΕΊΝΑΙ ΕΠΙΒΛΑΒΕΣ ΓΙΑ ΤΟΝ ΟΡΓΑΝΙΣΜΟ </a:t>
            </a:r>
            <a:endParaRPr lang="el-GR" dirty="0">
              <a:solidFill>
                <a:schemeClr val="accent4">
                  <a:lumMod val="40000"/>
                  <a:lumOff val="60000"/>
                </a:schemeClr>
              </a:solidFill>
            </a:endParaRPr>
          </a:p>
        </p:txBody>
      </p:sp>
    </p:spTree>
  </p:cSld>
  <p:clrMapOvr>
    <a:masterClrMapping/>
  </p:clrMapOvr>
  <p:transition>
    <p:blind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dirty="0" smtClean="0"/>
              <a:t>Η ΑΠΟΨΗ ΣΑΣ…..!!!</a:t>
            </a:r>
            <a:endParaRPr lang="el-GR" dirty="0"/>
          </a:p>
        </p:txBody>
      </p:sp>
      <p:sp>
        <p:nvSpPr>
          <p:cNvPr id="3" name="2 - Θέση περιεχομένου"/>
          <p:cNvSpPr>
            <a:spLocks noGrp="1"/>
          </p:cNvSpPr>
          <p:nvPr>
            <p:ph idx="1"/>
          </p:nvPr>
        </p:nvSpPr>
        <p:spPr/>
        <p:txBody>
          <a:bodyPr/>
          <a:lstStyle/>
          <a:p>
            <a:r>
              <a:rPr lang="el-GR" dirty="0" smtClean="0">
                <a:solidFill>
                  <a:schemeClr val="accent6">
                    <a:lumMod val="20000"/>
                    <a:lumOff val="80000"/>
                  </a:schemeClr>
                </a:solidFill>
              </a:rPr>
              <a:t>ΑΝΟΙΧΤΗ ΣΥΖΗΤΗΣΗ ΣΤΗΝ ΤΑΞΗ (ΠΡΟΑΙΡΕΤΙΚΑ)</a:t>
            </a:r>
          </a:p>
          <a:p>
            <a:endParaRPr lang="el-GR" dirty="0" smtClean="0">
              <a:solidFill>
                <a:schemeClr val="accent6">
                  <a:lumMod val="20000"/>
                  <a:lumOff val="80000"/>
                </a:schemeClr>
              </a:solidFill>
            </a:endParaRPr>
          </a:p>
          <a:p>
            <a:endParaRPr lang="el-GR" dirty="0" smtClean="0">
              <a:solidFill>
                <a:schemeClr val="accent6">
                  <a:lumMod val="20000"/>
                  <a:lumOff val="80000"/>
                </a:schemeClr>
              </a:solidFill>
            </a:endParaRPr>
          </a:p>
          <a:p>
            <a:endParaRPr lang="el-GR" dirty="0">
              <a:solidFill>
                <a:schemeClr val="accent6">
                  <a:lumMod val="20000"/>
                  <a:lumOff val="80000"/>
                </a:schemeClr>
              </a:solidFill>
            </a:endParaRP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lstStyle/>
          <a:p>
            <a:pPr algn="ctr"/>
            <a:r>
              <a:rPr lang="el-GR" dirty="0" smtClean="0"/>
              <a:t>ΣΕ ΑΥΤΌ ΤΟ ΕΡΩΤΗΜΑΤΟΛΟΓΙΟ …</a:t>
            </a:r>
            <a:endParaRPr lang="el-GR" dirty="0"/>
          </a:p>
        </p:txBody>
      </p:sp>
      <p:sp>
        <p:nvSpPr>
          <p:cNvPr id="3" name="2 - Υπότιτλος"/>
          <p:cNvSpPr>
            <a:spLocks noGrp="1"/>
          </p:cNvSpPr>
          <p:nvPr>
            <p:ph type="subTitle" idx="1"/>
          </p:nvPr>
        </p:nvSpPr>
        <p:spPr/>
        <p:txBody>
          <a:bodyPr>
            <a:normAutofit fontScale="70000" lnSpcReduction="20000"/>
          </a:bodyPr>
          <a:lstStyle/>
          <a:p>
            <a:r>
              <a:rPr lang="el-GR" b="1" dirty="0" smtClean="0">
                <a:solidFill>
                  <a:schemeClr val="accent4">
                    <a:lumMod val="60000"/>
                    <a:lumOff val="40000"/>
                  </a:schemeClr>
                </a:solidFill>
              </a:rPr>
              <a:t>ΕΡΩΤΗΘΗΚΑΝ  20  ΠΑΙΔΙΑ ΤΗΣ ΗΛΙΚΙΑΣ  ΤΩΝ 15-16 ΕΤΩΝ…</a:t>
            </a:r>
          </a:p>
          <a:p>
            <a:endParaRPr lang="el-GR" dirty="0" smtClean="0"/>
          </a:p>
          <a:p>
            <a:r>
              <a:rPr lang="el-GR" dirty="0" smtClean="0">
                <a:solidFill>
                  <a:schemeClr val="accent2">
                    <a:lumMod val="60000"/>
                    <a:lumOff val="40000"/>
                  </a:schemeClr>
                </a:solidFill>
              </a:rPr>
              <a:t>Οι ερωτήσεις και τα αντίστοιχα γραφήματα τους με τις απαντήσεις παρουσιάζονται στις παρακάτω διαφάνειες …</a:t>
            </a:r>
            <a:endParaRPr lang="el-GR" dirty="0">
              <a:solidFill>
                <a:schemeClr val="accent2">
                  <a:lumMod val="60000"/>
                  <a:lumOff val="40000"/>
                </a:schemeClr>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3568" y="548680"/>
            <a:ext cx="7772400" cy="1470025"/>
          </a:xfrm>
        </p:spPr>
        <p:txBody>
          <a:bodyPr>
            <a:normAutofit/>
          </a:bodyPr>
          <a:lstStyle/>
          <a:p>
            <a:r>
              <a:rPr lang="en-US" sz="3200" dirty="0" smtClean="0"/>
              <a:t>1.</a:t>
            </a:r>
            <a:r>
              <a:rPr lang="el-GR" sz="3200" dirty="0" smtClean="0"/>
              <a:t>Έχετε για προσωπική σας χρήση κινητό τηλέφωνο;</a:t>
            </a:r>
            <a:endParaRPr lang="el-GR" sz="3200" dirty="0"/>
          </a:p>
        </p:txBody>
      </p:sp>
      <p:sp>
        <p:nvSpPr>
          <p:cNvPr id="3" name="2 - Υπότιτλος"/>
          <p:cNvSpPr>
            <a:spLocks noGrp="1"/>
          </p:cNvSpPr>
          <p:nvPr>
            <p:ph type="subTitle" idx="1"/>
          </p:nvPr>
        </p:nvSpPr>
        <p:spPr>
          <a:xfrm>
            <a:off x="1259632" y="1916832"/>
            <a:ext cx="6400800" cy="910952"/>
          </a:xfrm>
        </p:spPr>
        <p:txBody>
          <a:bodyPr>
            <a:normAutofit/>
          </a:bodyPr>
          <a:lstStyle/>
          <a:p>
            <a:pPr algn="l"/>
            <a:r>
              <a:rPr lang="el-GR" sz="2400" dirty="0" smtClean="0">
                <a:solidFill>
                  <a:schemeClr val="accent2">
                    <a:lumMod val="20000"/>
                    <a:lumOff val="80000"/>
                  </a:schemeClr>
                </a:solidFill>
              </a:rPr>
              <a:t>Α. ΝΑΙ(20)</a:t>
            </a:r>
          </a:p>
          <a:p>
            <a:pPr algn="l"/>
            <a:r>
              <a:rPr lang="el-GR" sz="2400" dirty="0" smtClean="0">
                <a:solidFill>
                  <a:schemeClr val="accent2">
                    <a:lumMod val="20000"/>
                    <a:lumOff val="80000"/>
                  </a:schemeClr>
                </a:solidFill>
              </a:rPr>
              <a:t>Β. ΌΧΙ(0)</a:t>
            </a:r>
            <a:endParaRPr lang="el-GR" sz="2400" dirty="0">
              <a:solidFill>
                <a:schemeClr val="accent2">
                  <a:lumMod val="20000"/>
                  <a:lumOff val="80000"/>
                </a:schemeClr>
              </a:solidFill>
            </a:endParaRPr>
          </a:p>
        </p:txBody>
      </p:sp>
      <p:graphicFrame>
        <p:nvGraphicFramePr>
          <p:cNvPr id="4" name="3 - Γράφημα"/>
          <p:cNvGraphicFramePr/>
          <p:nvPr/>
        </p:nvGraphicFramePr>
        <p:xfrm>
          <a:off x="1547664" y="3212976"/>
          <a:ext cx="6096000" cy="289609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3568" y="332656"/>
            <a:ext cx="7772400" cy="1470025"/>
          </a:xfrm>
        </p:spPr>
        <p:txBody>
          <a:bodyPr>
            <a:normAutofit/>
          </a:bodyPr>
          <a:lstStyle/>
          <a:p>
            <a:r>
              <a:rPr lang="el-GR" sz="3200" dirty="0" smtClean="0"/>
              <a:t>2. Έχετε σύνδεση ή καρτοτηλέφωνο;</a:t>
            </a:r>
            <a:endParaRPr lang="el-GR" sz="3200" dirty="0"/>
          </a:p>
        </p:txBody>
      </p:sp>
      <p:sp>
        <p:nvSpPr>
          <p:cNvPr id="3" name="2 - Υπότιτλος"/>
          <p:cNvSpPr>
            <a:spLocks noGrp="1"/>
          </p:cNvSpPr>
          <p:nvPr>
            <p:ph type="subTitle" idx="1"/>
          </p:nvPr>
        </p:nvSpPr>
        <p:spPr>
          <a:xfrm>
            <a:off x="1475656" y="1772816"/>
            <a:ext cx="6400800" cy="910952"/>
          </a:xfrm>
        </p:spPr>
        <p:txBody>
          <a:bodyPr>
            <a:normAutofit/>
          </a:bodyPr>
          <a:lstStyle/>
          <a:p>
            <a:pPr algn="l"/>
            <a:r>
              <a:rPr lang="el-GR" sz="2400" dirty="0" smtClean="0">
                <a:solidFill>
                  <a:schemeClr val="accent2">
                    <a:lumMod val="20000"/>
                    <a:lumOff val="80000"/>
                  </a:schemeClr>
                </a:solidFill>
              </a:rPr>
              <a:t>Α. Σύνδεση (2)</a:t>
            </a:r>
          </a:p>
          <a:p>
            <a:pPr algn="l"/>
            <a:r>
              <a:rPr lang="el-GR" sz="2400" dirty="0" smtClean="0">
                <a:solidFill>
                  <a:schemeClr val="accent2">
                    <a:lumMod val="20000"/>
                    <a:lumOff val="80000"/>
                  </a:schemeClr>
                </a:solidFill>
              </a:rPr>
              <a:t>Β. Καρτοκινητό(18</a:t>
            </a:r>
            <a:r>
              <a:rPr lang="el-GR" sz="2400" dirty="0" smtClean="0"/>
              <a:t>)</a:t>
            </a:r>
            <a:endParaRPr lang="el-GR" sz="2400" dirty="0"/>
          </a:p>
        </p:txBody>
      </p:sp>
      <p:graphicFrame>
        <p:nvGraphicFramePr>
          <p:cNvPr id="4" name="3 - Γράφημα"/>
          <p:cNvGraphicFramePr/>
          <p:nvPr/>
        </p:nvGraphicFramePr>
        <p:xfrm>
          <a:off x="1475656" y="2924944"/>
          <a:ext cx="6096000" cy="296810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a:bodyPr>
          <a:lstStyle/>
          <a:p>
            <a:pPr algn="ctr"/>
            <a:r>
              <a:rPr lang="el-GR" sz="3200" dirty="0" smtClean="0"/>
              <a:t>3.Το λογαριασμό ή την κάρτα ποιος το πληρώνει;</a:t>
            </a:r>
            <a:endParaRPr lang="el-GR" sz="3200" dirty="0"/>
          </a:p>
        </p:txBody>
      </p:sp>
      <p:sp>
        <p:nvSpPr>
          <p:cNvPr id="3" name="2 - Υπότιτλος"/>
          <p:cNvSpPr>
            <a:spLocks noGrp="1"/>
          </p:cNvSpPr>
          <p:nvPr>
            <p:ph type="subTitle" idx="1"/>
          </p:nvPr>
        </p:nvSpPr>
        <p:spPr>
          <a:xfrm>
            <a:off x="611560" y="2276872"/>
            <a:ext cx="8062912" cy="890688"/>
          </a:xfrm>
        </p:spPr>
        <p:txBody>
          <a:bodyPr>
            <a:normAutofit fontScale="92500" lnSpcReduction="10000"/>
          </a:bodyPr>
          <a:lstStyle/>
          <a:p>
            <a:pPr algn="l"/>
            <a:r>
              <a:rPr lang="el-GR" dirty="0" smtClean="0">
                <a:solidFill>
                  <a:schemeClr val="accent2">
                    <a:lumMod val="20000"/>
                    <a:lumOff val="80000"/>
                  </a:schemeClr>
                </a:solidFill>
              </a:rPr>
              <a:t>Α.ΓΟΝΕΙΣ(8)</a:t>
            </a:r>
          </a:p>
          <a:p>
            <a:pPr algn="l"/>
            <a:r>
              <a:rPr lang="el-GR" dirty="0" smtClean="0">
                <a:solidFill>
                  <a:schemeClr val="accent2">
                    <a:lumMod val="20000"/>
                    <a:lumOff val="80000"/>
                  </a:schemeClr>
                </a:solidFill>
              </a:rPr>
              <a:t>Β.ΕΣΕΙΣ(12)</a:t>
            </a:r>
            <a:endParaRPr lang="el-GR" dirty="0">
              <a:solidFill>
                <a:schemeClr val="accent2">
                  <a:lumMod val="20000"/>
                  <a:lumOff val="80000"/>
                </a:schemeClr>
              </a:solidFill>
            </a:endParaRPr>
          </a:p>
        </p:txBody>
      </p:sp>
      <p:graphicFrame>
        <p:nvGraphicFramePr>
          <p:cNvPr id="4" name="3 - Γράφημα"/>
          <p:cNvGraphicFramePr/>
          <p:nvPr/>
        </p:nvGraphicFramePr>
        <p:xfrm>
          <a:off x="1475656" y="3212976"/>
          <a:ext cx="6096000" cy="335699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pPr algn="ctr"/>
            <a:r>
              <a:rPr lang="el-GR" sz="3200" dirty="0" smtClean="0"/>
              <a:t>4.Πόσο χρόνο εισερχόμενων και εξερχόμενων κλήσεων έχετε καθημερινά;</a:t>
            </a:r>
            <a:endParaRPr lang="el-GR" sz="3200" dirty="0"/>
          </a:p>
        </p:txBody>
      </p:sp>
      <p:sp>
        <p:nvSpPr>
          <p:cNvPr id="3" name="2 - Θέση περιεχομένου"/>
          <p:cNvSpPr>
            <a:spLocks noGrp="1"/>
          </p:cNvSpPr>
          <p:nvPr>
            <p:ph idx="1"/>
          </p:nvPr>
        </p:nvSpPr>
        <p:spPr>
          <a:xfrm>
            <a:off x="457200" y="1882808"/>
            <a:ext cx="8229600" cy="1474184"/>
          </a:xfrm>
        </p:spPr>
        <p:txBody>
          <a:bodyPr>
            <a:normAutofit fontScale="77500" lnSpcReduction="20000"/>
          </a:bodyPr>
          <a:lstStyle/>
          <a:p>
            <a:r>
              <a:rPr lang="el-GR" dirty="0" smtClean="0">
                <a:solidFill>
                  <a:schemeClr val="accent2">
                    <a:lumMod val="20000"/>
                    <a:lumOff val="80000"/>
                  </a:schemeClr>
                </a:solidFill>
              </a:rPr>
              <a:t>Α.1 ΩΡΑ ή ΛΙΓΟΤΕΡΟ(14)</a:t>
            </a:r>
          </a:p>
          <a:p>
            <a:r>
              <a:rPr lang="el-GR" dirty="0" smtClean="0">
                <a:solidFill>
                  <a:schemeClr val="accent2">
                    <a:lumMod val="20000"/>
                    <a:lumOff val="80000"/>
                  </a:schemeClr>
                </a:solidFill>
              </a:rPr>
              <a:t>Β.2 ΩΡΕΣ(0)</a:t>
            </a:r>
          </a:p>
          <a:p>
            <a:r>
              <a:rPr lang="el-GR" dirty="0" smtClean="0">
                <a:solidFill>
                  <a:schemeClr val="accent2">
                    <a:lumMod val="20000"/>
                    <a:lumOff val="80000"/>
                  </a:schemeClr>
                </a:solidFill>
              </a:rPr>
              <a:t>Γ.3 ΩΡΕΣ(2)</a:t>
            </a:r>
          </a:p>
          <a:p>
            <a:r>
              <a:rPr lang="el-GR" dirty="0" smtClean="0">
                <a:solidFill>
                  <a:schemeClr val="accent2">
                    <a:lumMod val="20000"/>
                    <a:lumOff val="80000"/>
                  </a:schemeClr>
                </a:solidFill>
              </a:rPr>
              <a:t>Δ.ΠΕΡΙΣΣΟΤΕΡΟ(4)</a:t>
            </a:r>
            <a:endParaRPr lang="el-GR" dirty="0">
              <a:solidFill>
                <a:schemeClr val="accent2">
                  <a:lumMod val="20000"/>
                  <a:lumOff val="80000"/>
                </a:schemeClr>
              </a:solidFill>
            </a:endParaRPr>
          </a:p>
        </p:txBody>
      </p:sp>
      <p:graphicFrame>
        <p:nvGraphicFramePr>
          <p:cNvPr id="4" name="3 - Γράφημα"/>
          <p:cNvGraphicFramePr/>
          <p:nvPr/>
        </p:nvGraphicFramePr>
        <p:xfrm>
          <a:off x="1475656" y="3573016"/>
          <a:ext cx="6096000" cy="299695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p:txBody>
          <a:bodyPr>
            <a:normAutofit/>
          </a:bodyPr>
          <a:lstStyle/>
          <a:p>
            <a:pPr algn="ctr"/>
            <a:r>
              <a:rPr lang="el-GR" sz="3200" dirty="0" smtClean="0"/>
              <a:t>5.Είναι αναπόσπαστο κομμάτι του εαυτού σας;</a:t>
            </a:r>
            <a:endParaRPr lang="el-GR" sz="3200" dirty="0"/>
          </a:p>
        </p:txBody>
      </p:sp>
      <p:sp>
        <p:nvSpPr>
          <p:cNvPr id="3" name="2 - Υπότιτλος"/>
          <p:cNvSpPr>
            <a:spLocks noGrp="1"/>
          </p:cNvSpPr>
          <p:nvPr>
            <p:ph type="subTitle" idx="1"/>
          </p:nvPr>
        </p:nvSpPr>
        <p:spPr>
          <a:xfrm>
            <a:off x="540544" y="2250280"/>
            <a:ext cx="8062912" cy="962696"/>
          </a:xfrm>
        </p:spPr>
        <p:txBody>
          <a:bodyPr>
            <a:normAutofit lnSpcReduction="10000"/>
          </a:bodyPr>
          <a:lstStyle/>
          <a:p>
            <a:pPr algn="l"/>
            <a:r>
              <a:rPr lang="el-GR" dirty="0" smtClean="0">
                <a:solidFill>
                  <a:schemeClr val="accent2">
                    <a:lumMod val="20000"/>
                    <a:lumOff val="80000"/>
                  </a:schemeClr>
                </a:solidFill>
              </a:rPr>
              <a:t>Α.ΝΑΙ(10) </a:t>
            </a:r>
          </a:p>
          <a:p>
            <a:pPr algn="l"/>
            <a:r>
              <a:rPr lang="el-GR" dirty="0" smtClean="0">
                <a:solidFill>
                  <a:schemeClr val="accent2">
                    <a:lumMod val="20000"/>
                    <a:lumOff val="80000"/>
                  </a:schemeClr>
                </a:solidFill>
              </a:rPr>
              <a:t>Β.ΟΧΙ(10)</a:t>
            </a:r>
            <a:endParaRPr lang="el-GR" dirty="0">
              <a:solidFill>
                <a:schemeClr val="accent2">
                  <a:lumMod val="20000"/>
                  <a:lumOff val="80000"/>
                </a:schemeClr>
              </a:solidFill>
            </a:endParaRPr>
          </a:p>
        </p:txBody>
      </p:sp>
      <p:graphicFrame>
        <p:nvGraphicFramePr>
          <p:cNvPr id="4" name="3 - Γράφημα"/>
          <p:cNvGraphicFramePr/>
          <p:nvPr/>
        </p:nvGraphicFramePr>
        <p:xfrm>
          <a:off x="1331640" y="3284984"/>
          <a:ext cx="6096000" cy="311212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3200" dirty="0" smtClean="0"/>
              <a:t>6.Σε ποιες ζώνες της ημέρας κάνετε την περισσότερη χρήση;</a:t>
            </a:r>
            <a:endParaRPr lang="el-GR" sz="3200" dirty="0"/>
          </a:p>
        </p:txBody>
      </p:sp>
      <p:sp>
        <p:nvSpPr>
          <p:cNvPr id="3" name="2 - Θέση περιεχομένου"/>
          <p:cNvSpPr>
            <a:spLocks noGrp="1"/>
          </p:cNvSpPr>
          <p:nvPr>
            <p:ph idx="1"/>
          </p:nvPr>
        </p:nvSpPr>
        <p:spPr>
          <a:xfrm>
            <a:off x="457200" y="1882808"/>
            <a:ext cx="8229600" cy="1474184"/>
          </a:xfrm>
        </p:spPr>
        <p:txBody>
          <a:bodyPr>
            <a:normAutofit fontScale="77500" lnSpcReduction="20000"/>
          </a:bodyPr>
          <a:lstStyle/>
          <a:p>
            <a:r>
              <a:rPr lang="el-GR" dirty="0" smtClean="0">
                <a:solidFill>
                  <a:schemeClr val="accent2">
                    <a:lumMod val="20000"/>
                    <a:lumOff val="80000"/>
                  </a:schemeClr>
                </a:solidFill>
              </a:rPr>
              <a:t>Α.ΠΡΩΙ(0)</a:t>
            </a:r>
          </a:p>
          <a:p>
            <a:r>
              <a:rPr lang="el-GR" dirty="0" smtClean="0">
                <a:solidFill>
                  <a:schemeClr val="accent2">
                    <a:lumMod val="20000"/>
                    <a:lumOff val="80000"/>
                  </a:schemeClr>
                </a:solidFill>
              </a:rPr>
              <a:t>Β.ΜΕΣΙΜΕΡΙ(1)</a:t>
            </a:r>
          </a:p>
          <a:p>
            <a:r>
              <a:rPr lang="el-GR" dirty="0" smtClean="0">
                <a:solidFill>
                  <a:schemeClr val="accent2">
                    <a:lumMod val="20000"/>
                    <a:lumOff val="80000"/>
                  </a:schemeClr>
                </a:solidFill>
              </a:rPr>
              <a:t>Γ.ΑΠΟΓΕΥΜΑ(10)</a:t>
            </a:r>
          </a:p>
          <a:p>
            <a:r>
              <a:rPr lang="el-GR" dirty="0" smtClean="0">
                <a:solidFill>
                  <a:schemeClr val="accent2">
                    <a:lumMod val="20000"/>
                    <a:lumOff val="80000"/>
                  </a:schemeClr>
                </a:solidFill>
              </a:rPr>
              <a:t>Δ.ΒΡΑΔΥ(9)</a:t>
            </a:r>
            <a:endParaRPr lang="el-GR" dirty="0">
              <a:solidFill>
                <a:schemeClr val="accent2">
                  <a:lumMod val="20000"/>
                  <a:lumOff val="80000"/>
                </a:schemeClr>
              </a:solidFill>
            </a:endParaRPr>
          </a:p>
        </p:txBody>
      </p:sp>
      <p:graphicFrame>
        <p:nvGraphicFramePr>
          <p:cNvPr id="4" name="3 - Γράφημα"/>
          <p:cNvGraphicFramePr/>
          <p:nvPr/>
        </p:nvGraphicFramePr>
        <p:xfrm>
          <a:off x="1547664" y="3645024"/>
          <a:ext cx="6096000" cy="233580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split orient="ver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pPr algn="ctr"/>
            <a:r>
              <a:rPr lang="el-GR" sz="3200" dirty="0" smtClean="0"/>
              <a:t>7.Ποια είναι η χρήση του κινητού σας τηλεφώνου;</a:t>
            </a:r>
            <a:endParaRPr lang="el-GR" sz="3200" dirty="0"/>
          </a:p>
        </p:txBody>
      </p:sp>
      <p:sp>
        <p:nvSpPr>
          <p:cNvPr id="3" name="2 - Θέση περιεχομένου"/>
          <p:cNvSpPr>
            <a:spLocks noGrp="1"/>
          </p:cNvSpPr>
          <p:nvPr>
            <p:ph idx="1"/>
          </p:nvPr>
        </p:nvSpPr>
        <p:spPr>
          <a:xfrm>
            <a:off x="457200" y="1882808"/>
            <a:ext cx="8229600" cy="1474184"/>
          </a:xfrm>
        </p:spPr>
        <p:txBody>
          <a:bodyPr>
            <a:normAutofit fontScale="77500" lnSpcReduction="20000"/>
          </a:bodyPr>
          <a:lstStyle/>
          <a:p>
            <a:r>
              <a:rPr lang="el-GR" dirty="0" smtClean="0">
                <a:solidFill>
                  <a:schemeClr val="accent2">
                    <a:lumMod val="20000"/>
                    <a:lumOff val="80000"/>
                  </a:schemeClr>
                </a:solidFill>
              </a:rPr>
              <a:t>Α.ΜΟΝΟ ΓΙΑ ΚΛΗΣΕΙΣ(0)</a:t>
            </a:r>
          </a:p>
          <a:p>
            <a:r>
              <a:rPr lang="el-GR" dirty="0" smtClean="0">
                <a:solidFill>
                  <a:schemeClr val="accent2">
                    <a:lumMod val="20000"/>
                    <a:lumOff val="80000"/>
                  </a:schemeClr>
                </a:solidFill>
              </a:rPr>
              <a:t>Β.ΜΟΝΟ ΓΙΑ ΜΥΝΗΜΑΤΑ(0)</a:t>
            </a:r>
          </a:p>
          <a:p>
            <a:r>
              <a:rPr lang="el-GR" dirty="0" smtClean="0">
                <a:solidFill>
                  <a:schemeClr val="accent2">
                    <a:lumMod val="20000"/>
                    <a:lumOff val="80000"/>
                  </a:schemeClr>
                </a:solidFill>
              </a:rPr>
              <a:t>Γ.ΚΑΙ ΓΙΑ ΤΑ ΔΥΟ(15)</a:t>
            </a:r>
          </a:p>
          <a:p>
            <a:r>
              <a:rPr lang="el-GR" dirty="0" smtClean="0">
                <a:solidFill>
                  <a:schemeClr val="accent2">
                    <a:lumMod val="20000"/>
                    <a:lumOff val="80000"/>
                  </a:schemeClr>
                </a:solidFill>
              </a:rPr>
              <a:t>Δ.ΓΙΑ ΜΟΥΣΙΚΗ ΚΑΙ ΑΛΛΑ(5)</a:t>
            </a:r>
            <a:endParaRPr lang="el-GR" dirty="0">
              <a:solidFill>
                <a:schemeClr val="accent2">
                  <a:lumMod val="20000"/>
                  <a:lumOff val="80000"/>
                </a:schemeClr>
              </a:solidFill>
            </a:endParaRPr>
          </a:p>
        </p:txBody>
      </p:sp>
      <p:graphicFrame>
        <p:nvGraphicFramePr>
          <p:cNvPr id="4" name="3 - Γράφημα"/>
          <p:cNvGraphicFramePr/>
          <p:nvPr/>
        </p:nvGraphicFramePr>
        <p:xfrm>
          <a:off x="1547664" y="3573016"/>
          <a:ext cx="6096000" cy="253605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amon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Ζωντάνια">
  <a:themeElements>
    <a:clrScheme name="Ζωντάνια">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Ζωντάνια">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Ζωντάνια">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150</TotalTime>
  <Words>335</Words>
  <Application>Microsoft Office PowerPoint</Application>
  <PresentationFormat>Προβολή στην οθόνη (4:3)</PresentationFormat>
  <Paragraphs>73</Paragraphs>
  <Slides>15</Slides>
  <Notes>15</Notes>
  <HiddenSlides>0</HiddenSlides>
  <MMClips>0</MMClips>
  <ScaleCrop>false</ScaleCrop>
  <HeadingPairs>
    <vt:vector size="4" baseType="variant">
      <vt:variant>
        <vt:lpstr>Θέμα</vt:lpstr>
      </vt:variant>
      <vt:variant>
        <vt:i4>1</vt:i4>
      </vt:variant>
      <vt:variant>
        <vt:lpstr>Τίτλοι διαφανειών</vt:lpstr>
      </vt:variant>
      <vt:variant>
        <vt:i4>15</vt:i4>
      </vt:variant>
    </vt:vector>
  </HeadingPairs>
  <TitlesOfParts>
    <vt:vector size="16" baseType="lpstr">
      <vt:lpstr>Ζωντάνια</vt:lpstr>
      <vt:lpstr>ΤΕΧΝΟΛΟΓΙΑ</vt:lpstr>
      <vt:lpstr>ΣΕ ΑΥΤΌ ΤΟ ΕΡΩΤΗΜΑΤΟΛΟΓΙΟ …</vt:lpstr>
      <vt:lpstr>1.Έχετε για προσωπική σας χρήση κινητό τηλέφωνο;</vt:lpstr>
      <vt:lpstr>2. Έχετε σύνδεση ή καρτοτηλέφωνο;</vt:lpstr>
      <vt:lpstr>3.Το λογαριασμό ή την κάρτα ποιος το πληρώνει;</vt:lpstr>
      <vt:lpstr>4.Πόσο χρόνο εισερχόμενων και εξερχόμενων κλήσεων έχετε καθημερινά;</vt:lpstr>
      <vt:lpstr>5.Είναι αναπόσπαστο κομμάτι του εαυτού σας;</vt:lpstr>
      <vt:lpstr>6.Σε ποιες ζώνες της ημέρας κάνετε την περισσότερη χρήση;</vt:lpstr>
      <vt:lpstr>7.Ποια είναι η χρήση του κινητού σας τηλεφώνου;</vt:lpstr>
      <vt:lpstr>8.Πόσες συσκευές κινητών τηλεφώνων έχετε αλλάξει;</vt:lpstr>
      <vt:lpstr>9.Πόσες συσκευές έχετε στην κατοχή σας;</vt:lpstr>
      <vt:lpstr>10.Πιστεύτε ότι το κινητό τηλέφωνο είναι  ένας τρόπος για να γίνεις αποδεχτός σε μια παρέα;</vt:lpstr>
      <vt:lpstr> ΣΥΜΠΕΡΑΣΜΑ:</vt:lpstr>
      <vt:lpstr>Η ΓΝΩΜΗ ΜΟΥ…</vt:lpstr>
      <vt:lpstr>Η ΑΠΟΨΗ ΣΑΣ…..!!!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1.Έχετε για προσωπική σας χρήση κινητό τηλ.;</dc:title>
  <dc:creator>Windows User</dc:creator>
  <cp:lastModifiedBy>yota</cp:lastModifiedBy>
  <cp:revision>26</cp:revision>
  <dcterms:created xsi:type="dcterms:W3CDTF">2010-10-23T16:41:12Z</dcterms:created>
  <dcterms:modified xsi:type="dcterms:W3CDTF">2011-03-27T18:28:49Z</dcterms:modified>
</cp:coreProperties>
</file>