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707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_____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_____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_____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_____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_____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_____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_____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__________Microsoft_Office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plotArea>
      <c:layout>
        <c:manualLayout>
          <c:layoutTarget val="inner"/>
          <c:xMode val="edge"/>
          <c:yMode val="edge"/>
          <c:x val="9.9897473753281091E-2"/>
          <c:y val="6.5585629921259894E-2"/>
          <c:w val="0.53503477690288714"/>
          <c:h val="0.6990595472440958"/>
        </c:manualLayout>
      </c:layout>
      <c:barChart>
        <c:barDir val="col"/>
        <c:grouping val="clustered"/>
        <c:ser>
          <c:idx val="0"/>
          <c:order val="0"/>
          <c:tx>
            <c:strRef>
              <c:f>Φύλλο1!$B$1</c:f>
              <c:strCache>
                <c:ptCount val="1"/>
                <c:pt idx="0">
                  <c:v>ΝΑΙ</c:v>
                </c:pt>
              </c:strCache>
            </c:strRef>
          </c:tx>
          <c:cat>
            <c:strRef>
              <c:f>Φύλλο1!$A$2:$A$5</c:f>
              <c:strCache>
                <c:ptCount val="3"/>
                <c:pt idx="0">
                  <c:v>ΝΑΙ</c:v>
                </c:pt>
                <c:pt idx="1">
                  <c:v>ΌΧΙ</c:v>
                </c:pt>
                <c:pt idx="2">
                  <c:v>ΔΕΝ ΑΣΧΟΛΟΥΜΑΙ</c:v>
                </c:pt>
              </c:strCache>
            </c:strRef>
          </c:cat>
          <c:val>
            <c:numRef>
              <c:f>Φύλλο1!$B$2:$B$5</c:f>
              <c:numCache>
                <c:formatCode>General</c:formatCode>
                <c:ptCount val="4"/>
                <c:pt idx="0">
                  <c:v>25</c:v>
                </c:pt>
              </c:numCache>
            </c:numRef>
          </c:val>
        </c:ser>
        <c:ser>
          <c:idx val="1"/>
          <c:order val="1"/>
          <c:tx>
            <c:strRef>
              <c:f>Φύλλο1!$C$1</c:f>
              <c:strCache>
                <c:ptCount val="1"/>
                <c:pt idx="0">
                  <c:v>ΌΧΙ</c:v>
                </c:pt>
              </c:strCache>
            </c:strRef>
          </c:tx>
          <c:cat>
            <c:strRef>
              <c:f>Φύλλο1!$A$2:$A$5</c:f>
              <c:strCache>
                <c:ptCount val="3"/>
                <c:pt idx="0">
                  <c:v>ΝΑΙ</c:v>
                </c:pt>
                <c:pt idx="1">
                  <c:v>ΌΧΙ</c:v>
                </c:pt>
                <c:pt idx="2">
                  <c:v>ΔΕΝ ΑΣΧΟΛΟΥΜΑΙ</c:v>
                </c:pt>
              </c:strCache>
            </c:strRef>
          </c:cat>
          <c:val>
            <c:numRef>
              <c:f>Φύλλο1!$C$2:$C$5</c:f>
              <c:numCache>
                <c:formatCode>General</c:formatCode>
                <c:ptCount val="4"/>
                <c:pt idx="1">
                  <c:v>10</c:v>
                </c:pt>
              </c:numCache>
            </c:numRef>
          </c:val>
        </c:ser>
        <c:ser>
          <c:idx val="2"/>
          <c:order val="2"/>
          <c:tx>
            <c:strRef>
              <c:f>Φύλλο1!$D$1</c:f>
              <c:strCache>
                <c:ptCount val="1"/>
                <c:pt idx="0">
                  <c:v>ΔΕΝ ΑΣΧΟΛΟΥΜΑΙ</c:v>
                </c:pt>
              </c:strCache>
            </c:strRef>
          </c:tx>
          <c:cat>
            <c:strRef>
              <c:f>Φύλλο1!$A$2:$A$5</c:f>
              <c:strCache>
                <c:ptCount val="3"/>
                <c:pt idx="0">
                  <c:v>ΝΑΙ</c:v>
                </c:pt>
                <c:pt idx="1">
                  <c:v>ΌΧΙ</c:v>
                </c:pt>
                <c:pt idx="2">
                  <c:v>ΔΕΝ ΑΣΧΟΛΟΥΜΑΙ</c:v>
                </c:pt>
              </c:strCache>
            </c:strRef>
          </c:cat>
          <c:val>
            <c:numRef>
              <c:f>Φύλλο1!$D$2:$D$5</c:f>
              <c:numCache>
                <c:formatCode>General</c:formatCode>
                <c:ptCount val="4"/>
                <c:pt idx="2">
                  <c:v>5</c:v>
                </c:pt>
              </c:numCache>
            </c:numRef>
          </c:val>
        </c:ser>
        <c:axId val="74593792"/>
        <c:axId val="74595328"/>
      </c:barChart>
      <c:catAx>
        <c:axId val="74593792"/>
        <c:scaling>
          <c:orientation val="minMax"/>
        </c:scaling>
        <c:delete val="1"/>
        <c:axPos val="b"/>
        <c:tickLblPos val="none"/>
        <c:crossAx val="74595328"/>
        <c:crosses val="autoZero"/>
        <c:auto val="1"/>
        <c:lblAlgn val="ctr"/>
        <c:lblOffset val="100"/>
      </c:catAx>
      <c:valAx>
        <c:axId val="74595328"/>
        <c:scaling>
          <c:orientation val="minMax"/>
        </c:scaling>
        <c:axPos val="l"/>
        <c:majorGridlines/>
        <c:numFmt formatCode="General" sourceLinked="1"/>
        <c:tickLblPos val="nextTo"/>
        <c:crossAx val="745937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5368225065616881"/>
          <c:y val="0.36989739173228392"/>
          <c:w val="0.33381774934383268"/>
          <c:h val="0.37582997047244177"/>
        </c:manualLayout>
      </c:layout>
    </c:legend>
    <c:plotVisOnly val="1"/>
  </c:chart>
  <c:txPr>
    <a:bodyPr/>
    <a:lstStyle/>
    <a:p>
      <a:pPr>
        <a:defRPr sz="1800"/>
      </a:pPr>
      <a:endParaRPr lang="el-GR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plotArea>
      <c:layout/>
      <c:barChart>
        <c:barDir val="col"/>
        <c:grouping val="clustered"/>
        <c:ser>
          <c:idx val="0"/>
          <c:order val="0"/>
          <c:tx>
            <c:strRef>
              <c:f>Φύλλο1!$B$1</c:f>
              <c:strCache>
                <c:ptCount val="1"/>
                <c:pt idx="0">
                  <c:v>KAMIA</c:v>
                </c:pt>
              </c:strCache>
            </c:strRef>
          </c:tx>
          <c:cat>
            <c:strRef>
              <c:f>Φύλλο1!$A$2:$A$5</c:f>
              <c:strCache>
                <c:ptCount val="4"/>
                <c:pt idx="0">
                  <c:v>Κατηγορία 1</c:v>
                </c:pt>
                <c:pt idx="1">
                  <c:v>Κατηγορία 2</c:v>
                </c:pt>
                <c:pt idx="2">
                  <c:v>Κατηγορία 3</c:v>
                </c:pt>
                <c:pt idx="3">
                  <c:v>Κατηγορία 4</c:v>
                </c:pt>
              </c:strCache>
            </c:strRef>
          </c:cat>
          <c:val>
            <c:numRef>
              <c:f>Φύλλο1!$B$2:$B$5</c:f>
              <c:numCache>
                <c:formatCode>General</c:formatCode>
                <c:ptCount val="4"/>
                <c:pt idx="0">
                  <c:v>5</c:v>
                </c:pt>
              </c:numCache>
            </c:numRef>
          </c:val>
        </c:ser>
        <c:ser>
          <c:idx val="1"/>
          <c:order val="1"/>
          <c:tx>
            <c:strRef>
              <c:f>Φύλλο1!$C$1</c:f>
              <c:strCache>
                <c:ptCount val="1"/>
                <c:pt idx="0">
                  <c:v>1 ΜΕ 2 ΩΡΕΣ</c:v>
                </c:pt>
              </c:strCache>
            </c:strRef>
          </c:tx>
          <c:cat>
            <c:strRef>
              <c:f>Φύλλο1!$A$2:$A$5</c:f>
              <c:strCache>
                <c:ptCount val="4"/>
                <c:pt idx="0">
                  <c:v>Κατηγορία 1</c:v>
                </c:pt>
                <c:pt idx="1">
                  <c:v>Κατηγορία 2</c:v>
                </c:pt>
                <c:pt idx="2">
                  <c:v>Κατηγορία 3</c:v>
                </c:pt>
                <c:pt idx="3">
                  <c:v>Κατηγορία 4</c:v>
                </c:pt>
              </c:strCache>
            </c:strRef>
          </c:cat>
          <c:val>
            <c:numRef>
              <c:f>Φύλλο1!$C$2:$C$5</c:f>
              <c:numCache>
                <c:formatCode>General</c:formatCode>
                <c:ptCount val="4"/>
                <c:pt idx="1">
                  <c:v>9</c:v>
                </c:pt>
              </c:numCache>
            </c:numRef>
          </c:val>
        </c:ser>
        <c:ser>
          <c:idx val="2"/>
          <c:order val="2"/>
          <c:tx>
            <c:strRef>
              <c:f>Φύλλο1!$D$1</c:f>
              <c:strCache>
                <c:ptCount val="1"/>
                <c:pt idx="0">
                  <c:v>3 ΜΕ 4 ΩΡΕΣ</c:v>
                </c:pt>
              </c:strCache>
            </c:strRef>
          </c:tx>
          <c:cat>
            <c:strRef>
              <c:f>Φύλλο1!$A$2:$A$5</c:f>
              <c:strCache>
                <c:ptCount val="4"/>
                <c:pt idx="0">
                  <c:v>Κατηγορία 1</c:v>
                </c:pt>
                <c:pt idx="1">
                  <c:v>Κατηγορία 2</c:v>
                </c:pt>
                <c:pt idx="2">
                  <c:v>Κατηγορία 3</c:v>
                </c:pt>
                <c:pt idx="3">
                  <c:v>Κατηγορία 4</c:v>
                </c:pt>
              </c:strCache>
            </c:strRef>
          </c:cat>
          <c:val>
            <c:numRef>
              <c:f>Φύλλο1!$D$2:$D$5</c:f>
              <c:numCache>
                <c:formatCode>General</c:formatCode>
                <c:ptCount val="4"/>
                <c:pt idx="2">
                  <c:v>15</c:v>
                </c:pt>
              </c:numCache>
            </c:numRef>
          </c:val>
        </c:ser>
        <c:ser>
          <c:idx val="3"/>
          <c:order val="3"/>
          <c:tx>
            <c:strRef>
              <c:f>Φύλλο1!$E$1</c:f>
              <c:strCache>
                <c:ptCount val="1"/>
                <c:pt idx="0">
                  <c:v>5 ΩΡΕΣ ΤΟΥΛΑΧΙΣΤΟΝ</c:v>
                </c:pt>
              </c:strCache>
            </c:strRef>
          </c:tx>
          <c:cat>
            <c:strRef>
              <c:f>Φύλλο1!$A$2:$A$5</c:f>
              <c:strCache>
                <c:ptCount val="4"/>
                <c:pt idx="0">
                  <c:v>Κατηγορία 1</c:v>
                </c:pt>
                <c:pt idx="1">
                  <c:v>Κατηγορία 2</c:v>
                </c:pt>
                <c:pt idx="2">
                  <c:v>Κατηγορία 3</c:v>
                </c:pt>
                <c:pt idx="3">
                  <c:v>Κατηγορία 4</c:v>
                </c:pt>
              </c:strCache>
            </c:strRef>
          </c:cat>
          <c:val>
            <c:numRef>
              <c:f>Φύλλο1!$E$2:$E$5</c:f>
              <c:numCache>
                <c:formatCode>General</c:formatCode>
                <c:ptCount val="4"/>
                <c:pt idx="3">
                  <c:v>11</c:v>
                </c:pt>
              </c:numCache>
            </c:numRef>
          </c:val>
        </c:ser>
        <c:axId val="74844800"/>
        <c:axId val="74854784"/>
      </c:barChart>
      <c:catAx>
        <c:axId val="74844800"/>
        <c:scaling>
          <c:orientation val="minMax"/>
        </c:scaling>
        <c:delete val="1"/>
        <c:axPos val="b"/>
        <c:tickLblPos val="none"/>
        <c:crossAx val="74854784"/>
        <c:crosses val="autoZero"/>
        <c:auto val="1"/>
        <c:lblAlgn val="ctr"/>
        <c:lblOffset val="100"/>
      </c:catAx>
      <c:valAx>
        <c:axId val="74854784"/>
        <c:scaling>
          <c:orientation val="minMax"/>
        </c:scaling>
        <c:axPos val="l"/>
        <c:majorGridlines/>
        <c:numFmt formatCode="General" sourceLinked="1"/>
        <c:tickLblPos val="nextTo"/>
        <c:crossAx val="7484480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l-GR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l-GR"/>
  <c:chart>
    <c:plotArea>
      <c:layout/>
      <c:barChart>
        <c:barDir val="col"/>
        <c:grouping val="clustered"/>
        <c:ser>
          <c:idx val="0"/>
          <c:order val="0"/>
          <c:tx>
            <c:strRef>
              <c:f>Φύλλο1!$B$1</c:f>
              <c:strCache>
                <c:ptCount val="1"/>
                <c:pt idx="0">
                  <c:v>ΕΝΗΜΕΡΩΣΗ</c:v>
                </c:pt>
              </c:strCache>
            </c:strRef>
          </c:tx>
          <c:cat>
            <c:strRef>
              <c:f>Φύλλο1!$A$2:$A$3</c:f>
              <c:strCache>
                <c:ptCount val="2"/>
                <c:pt idx="0">
                  <c:v>Κατηγορία 1</c:v>
                </c:pt>
                <c:pt idx="1">
                  <c:v>Κατηγορία 2</c:v>
                </c:pt>
              </c:strCache>
            </c:strRef>
          </c:cat>
          <c:val>
            <c:numRef>
              <c:f>Φύλλο1!$B$2:$B$3</c:f>
              <c:numCache>
                <c:formatCode>General</c:formatCode>
                <c:ptCount val="2"/>
                <c:pt idx="0">
                  <c:v>11</c:v>
                </c:pt>
              </c:numCache>
            </c:numRef>
          </c:val>
        </c:ser>
        <c:ser>
          <c:idx val="1"/>
          <c:order val="1"/>
          <c:tx>
            <c:strRef>
              <c:f>Φύλλο1!$C$1</c:f>
              <c:strCache>
                <c:ptCount val="1"/>
                <c:pt idx="0">
                  <c:v>ΔΙΑΣΚΕΔΑΣΗ</c:v>
                </c:pt>
              </c:strCache>
            </c:strRef>
          </c:tx>
          <c:cat>
            <c:strRef>
              <c:f>Φύλλο1!$A$2:$A$3</c:f>
              <c:strCache>
                <c:ptCount val="2"/>
                <c:pt idx="0">
                  <c:v>Κατηγορία 1</c:v>
                </c:pt>
                <c:pt idx="1">
                  <c:v>Κατηγορία 2</c:v>
                </c:pt>
              </c:strCache>
            </c:strRef>
          </c:cat>
          <c:val>
            <c:numRef>
              <c:f>Φύλλο1!$C$2:$C$3</c:f>
              <c:numCache>
                <c:formatCode>General</c:formatCode>
                <c:ptCount val="2"/>
                <c:pt idx="1">
                  <c:v>14</c:v>
                </c:pt>
              </c:numCache>
            </c:numRef>
          </c:val>
        </c:ser>
        <c:axId val="74875648"/>
        <c:axId val="74877184"/>
      </c:barChart>
      <c:catAx>
        <c:axId val="74875648"/>
        <c:scaling>
          <c:orientation val="minMax"/>
        </c:scaling>
        <c:delete val="1"/>
        <c:axPos val="b"/>
        <c:tickLblPos val="none"/>
        <c:crossAx val="74877184"/>
        <c:crosses val="autoZero"/>
        <c:auto val="1"/>
        <c:lblAlgn val="ctr"/>
        <c:lblOffset val="100"/>
      </c:catAx>
      <c:valAx>
        <c:axId val="74877184"/>
        <c:scaling>
          <c:orientation val="minMax"/>
        </c:scaling>
        <c:axPos val="l"/>
        <c:majorGridlines/>
        <c:numFmt formatCode="General" sourceLinked="1"/>
        <c:tickLblPos val="nextTo"/>
        <c:crossAx val="748756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3269274934383255"/>
          <c:y val="0.36014000984251981"/>
          <c:w val="0.25480725065616766"/>
          <c:h val="0.35159498031496123"/>
        </c:manualLayout>
      </c:layout>
    </c:legend>
    <c:plotVisOnly val="1"/>
  </c:chart>
  <c:txPr>
    <a:bodyPr/>
    <a:lstStyle/>
    <a:p>
      <a:pPr>
        <a:defRPr sz="1800"/>
      </a:pPr>
      <a:endParaRPr lang="el-GR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plotArea>
      <c:layout>
        <c:manualLayout>
          <c:layoutTarget val="inner"/>
          <c:xMode val="edge"/>
          <c:yMode val="edge"/>
          <c:x val="9.1564140419947565E-2"/>
          <c:y val="5.9335875984251982E-2"/>
          <c:w val="0.7597952755905526"/>
          <c:h val="0.90007824803149605"/>
        </c:manualLayout>
      </c:layout>
      <c:barChart>
        <c:barDir val="col"/>
        <c:grouping val="clustered"/>
        <c:ser>
          <c:idx val="0"/>
          <c:order val="0"/>
          <c:tx>
            <c:strRef>
              <c:f>Φύλλο1!$B$1</c:f>
              <c:strCache>
                <c:ptCount val="1"/>
                <c:pt idx="0">
                  <c:v>NAI</c:v>
                </c:pt>
              </c:strCache>
            </c:strRef>
          </c:tx>
          <c:cat>
            <c:strRef>
              <c:f>Φύλλο1!$A$2:$A$3</c:f>
              <c:strCache>
                <c:ptCount val="2"/>
                <c:pt idx="0">
                  <c:v>Κατηγορία 1</c:v>
                </c:pt>
                <c:pt idx="1">
                  <c:v>Κατηγορία 2</c:v>
                </c:pt>
              </c:strCache>
            </c:strRef>
          </c:cat>
          <c:val>
            <c:numRef>
              <c:f>Φύλλο1!$B$2:$B$3</c:f>
              <c:numCache>
                <c:formatCode>General</c:formatCode>
                <c:ptCount val="2"/>
                <c:pt idx="0">
                  <c:v>22</c:v>
                </c:pt>
              </c:numCache>
            </c:numRef>
          </c:val>
        </c:ser>
        <c:ser>
          <c:idx val="1"/>
          <c:order val="1"/>
          <c:tx>
            <c:strRef>
              <c:f>Φύλλο1!$C$1</c:f>
              <c:strCache>
                <c:ptCount val="1"/>
                <c:pt idx="0">
                  <c:v>OXI</c:v>
                </c:pt>
              </c:strCache>
            </c:strRef>
          </c:tx>
          <c:cat>
            <c:strRef>
              <c:f>Φύλλο1!$A$2:$A$3</c:f>
              <c:strCache>
                <c:ptCount val="2"/>
                <c:pt idx="0">
                  <c:v>Κατηγορία 1</c:v>
                </c:pt>
                <c:pt idx="1">
                  <c:v>Κατηγορία 2</c:v>
                </c:pt>
              </c:strCache>
            </c:strRef>
          </c:cat>
          <c:val>
            <c:numRef>
              <c:f>Φύλλο1!$C$2:$C$3</c:f>
              <c:numCache>
                <c:formatCode>General</c:formatCode>
                <c:ptCount val="2"/>
                <c:pt idx="1">
                  <c:v>18</c:v>
                </c:pt>
              </c:numCache>
            </c:numRef>
          </c:val>
        </c:ser>
        <c:axId val="89044480"/>
        <c:axId val="89046016"/>
      </c:barChart>
      <c:catAx>
        <c:axId val="89044480"/>
        <c:scaling>
          <c:orientation val="minMax"/>
        </c:scaling>
        <c:delete val="1"/>
        <c:axPos val="b"/>
        <c:tickLblPos val="none"/>
        <c:crossAx val="89046016"/>
        <c:crosses val="autoZero"/>
        <c:auto val="1"/>
        <c:lblAlgn val="ctr"/>
        <c:lblOffset val="100"/>
      </c:catAx>
      <c:valAx>
        <c:axId val="89046016"/>
        <c:scaling>
          <c:orientation val="minMax"/>
        </c:scaling>
        <c:axPos val="l"/>
        <c:majorGridlines/>
        <c:numFmt formatCode="General" sourceLinked="1"/>
        <c:tickLblPos val="nextTo"/>
        <c:crossAx val="890444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6177608267716588"/>
          <c:y val="0.35701500984251988"/>
          <c:w val="0.10905725065616799"/>
          <c:h val="0.36721998031496123"/>
        </c:manualLayout>
      </c:layout>
    </c:legend>
    <c:plotVisOnly val="1"/>
  </c:chart>
  <c:txPr>
    <a:bodyPr/>
    <a:lstStyle/>
    <a:p>
      <a:pPr>
        <a:defRPr sz="1800"/>
      </a:pPr>
      <a:endParaRPr lang="el-GR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plotArea>
      <c:layout/>
      <c:barChart>
        <c:barDir val="col"/>
        <c:grouping val="clustered"/>
        <c:ser>
          <c:idx val="0"/>
          <c:order val="0"/>
          <c:tx>
            <c:strRef>
              <c:f>Φύλλο1!$B$1</c:f>
              <c:strCache>
                <c:ptCount val="1"/>
                <c:pt idx="0">
                  <c:v>NAI</c:v>
                </c:pt>
              </c:strCache>
            </c:strRef>
          </c:tx>
          <c:cat>
            <c:strRef>
              <c:f>Φύλλο1!$A$2:$A$4</c:f>
              <c:strCache>
                <c:ptCount val="3"/>
                <c:pt idx="0">
                  <c:v>Κατηγορία 1</c:v>
                </c:pt>
                <c:pt idx="1">
                  <c:v>Κατηγορία 2</c:v>
                </c:pt>
                <c:pt idx="2">
                  <c:v>Κατηγορία 3</c:v>
                </c:pt>
              </c:strCache>
            </c:strRef>
          </c:cat>
          <c:val>
            <c:numRef>
              <c:f>Φύλλο1!$B$2:$B$4</c:f>
              <c:numCache>
                <c:formatCode>General</c:formatCode>
                <c:ptCount val="3"/>
                <c:pt idx="0">
                  <c:v>16</c:v>
                </c:pt>
              </c:numCache>
            </c:numRef>
          </c:val>
        </c:ser>
        <c:ser>
          <c:idx val="1"/>
          <c:order val="1"/>
          <c:tx>
            <c:strRef>
              <c:f>Φύλλο1!$C$1</c:f>
              <c:strCache>
                <c:ptCount val="1"/>
                <c:pt idx="0">
                  <c:v>OXI</c:v>
                </c:pt>
              </c:strCache>
            </c:strRef>
          </c:tx>
          <c:cat>
            <c:strRef>
              <c:f>Φύλλο1!$A$2:$A$4</c:f>
              <c:strCache>
                <c:ptCount val="3"/>
                <c:pt idx="0">
                  <c:v>Κατηγορία 1</c:v>
                </c:pt>
                <c:pt idx="1">
                  <c:v>Κατηγορία 2</c:v>
                </c:pt>
                <c:pt idx="2">
                  <c:v>Κατηγορία 3</c:v>
                </c:pt>
              </c:strCache>
            </c:strRef>
          </c:cat>
          <c:val>
            <c:numRef>
              <c:f>Φύλλο1!$C$2:$C$4</c:f>
              <c:numCache>
                <c:formatCode>General</c:formatCode>
                <c:ptCount val="3"/>
                <c:pt idx="1">
                  <c:v>19</c:v>
                </c:pt>
              </c:numCache>
            </c:numRef>
          </c:val>
        </c:ser>
        <c:ser>
          <c:idx val="2"/>
          <c:order val="2"/>
          <c:tx>
            <c:strRef>
              <c:f>Φύλλο1!$D$1</c:f>
              <c:strCache>
                <c:ptCount val="1"/>
                <c:pt idx="0">
                  <c:v>ΔΕΝ ΑΣΧΟΛΟΥΜΑΙ</c:v>
                </c:pt>
              </c:strCache>
            </c:strRef>
          </c:tx>
          <c:cat>
            <c:strRef>
              <c:f>Φύλλο1!$A$2:$A$4</c:f>
              <c:strCache>
                <c:ptCount val="3"/>
                <c:pt idx="0">
                  <c:v>Κατηγορία 1</c:v>
                </c:pt>
                <c:pt idx="1">
                  <c:v>Κατηγορία 2</c:v>
                </c:pt>
                <c:pt idx="2">
                  <c:v>Κατηγορία 3</c:v>
                </c:pt>
              </c:strCache>
            </c:strRef>
          </c:cat>
          <c:val>
            <c:numRef>
              <c:f>Φύλλο1!$D$2:$D$4</c:f>
              <c:numCache>
                <c:formatCode>General</c:formatCode>
                <c:ptCount val="3"/>
                <c:pt idx="2">
                  <c:v>5</c:v>
                </c:pt>
              </c:numCache>
            </c:numRef>
          </c:val>
        </c:ser>
        <c:axId val="93000448"/>
        <c:axId val="93001984"/>
      </c:barChart>
      <c:catAx>
        <c:axId val="93000448"/>
        <c:scaling>
          <c:orientation val="minMax"/>
        </c:scaling>
        <c:delete val="1"/>
        <c:axPos val="b"/>
        <c:tickLblPos val="none"/>
        <c:crossAx val="93001984"/>
        <c:crosses val="autoZero"/>
        <c:auto val="1"/>
        <c:lblAlgn val="ctr"/>
        <c:lblOffset val="100"/>
      </c:catAx>
      <c:valAx>
        <c:axId val="93001984"/>
        <c:scaling>
          <c:orientation val="minMax"/>
        </c:scaling>
        <c:axPos val="l"/>
        <c:majorGridlines/>
        <c:numFmt formatCode="General" sourceLinked="1"/>
        <c:tickLblPos val="nextTo"/>
        <c:crossAx val="930004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5753641732283463"/>
          <c:y val="0.36989739173228392"/>
          <c:w val="0.32996358267716563"/>
          <c:h val="0.30707997047244157"/>
        </c:manualLayout>
      </c:layout>
    </c:legend>
    <c:plotVisOnly val="1"/>
  </c:chart>
  <c:txPr>
    <a:bodyPr/>
    <a:lstStyle/>
    <a:p>
      <a:pPr>
        <a:defRPr sz="1800"/>
      </a:pPr>
      <a:endParaRPr lang="el-GR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plotArea>
      <c:layout/>
      <c:barChart>
        <c:barDir val="col"/>
        <c:grouping val="clustered"/>
        <c:ser>
          <c:idx val="0"/>
          <c:order val="0"/>
          <c:tx>
            <c:strRef>
              <c:f>Φύλλο1!$B$1</c:f>
              <c:strCache>
                <c:ptCount val="1"/>
                <c:pt idx="0">
                  <c:v>NAI</c:v>
                </c:pt>
              </c:strCache>
            </c:strRef>
          </c:tx>
          <c:cat>
            <c:strRef>
              <c:f>Φύλλο1!$A$2:$A$4</c:f>
              <c:strCache>
                <c:ptCount val="3"/>
                <c:pt idx="0">
                  <c:v>Κατηγορία 1</c:v>
                </c:pt>
                <c:pt idx="1">
                  <c:v>Κατηγορία 2</c:v>
                </c:pt>
                <c:pt idx="2">
                  <c:v>Κατηγορία 3</c:v>
                </c:pt>
              </c:strCache>
            </c:strRef>
          </c:cat>
          <c:val>
            <c:numRef>
              <c:f>Φύλλο1!$B$2:$B$4</c:f>
              <c:numCache>
                <c:formatCode>General</c:formatCode>
                <c:ptCount val="3"/>
                <c:pt idx="0">
                  <c:v>21</c:v>
                </c:pt>
              </c:numCache>
            </c:numRef>
          </c:val>
        </c:ser>
        <c:ser>
          <c:idx val="1"/>
          <c:order val="1"/>
          <c:tx>
            <c:strRef>
              <c:f>Φύλλο1!$C$1</c:f>
              <c:strCache>
                <c:ptCount val="1"/>
                <c:pt idx="0">
                  <c:v>OXI</c:v>
                </c:pt>
              </c:strCache>
            </c:strRef>
          </c:tx>
          <c:cat>
            <c:strRef>
              <c:f>Φύλλο1!$A$2:$A$4</c:f>
              <c:strCache>
                <c:ptCount val="3"/>
                <c:pt idx="0">
                  <c:v>Κατηγορία 1</c:v>
                </c:pt>
                <c:pt idx="1">
                  <c:v>Κατηγορία 2</c:v>
                </c:pt>
                <c:pt idx="2">
                  <c:v>Κατηγορία 3</c:v>
                </c:pt>
              </c:strCache>
            </c:strRef>
          </c:cat>
          <c:val>
            <c:numRef>
              <c:f>Φύλλο1!$C$2:$C$4</c:f>
              <c:numCache>
                <c:formatCode>General</c:formatCode>
                <c:ptCount val="3"/>
                <c:pt idx="1">
                  <c:v>14</c:v>
                </c:pt>
              </c:numCache>
            </c:numRef>
          </c:val>
        </c:ser>
        <c:ser>
          <c:idx val="2"/>
          <c:order val="2"/>
          <c:tx>
            <c:strRef>
              <c:f>Φύλλο1!$D$1</c:f>
              <c:strCache>
                <c:ptCount val="1"/>
                <c:pt idx="0">
                  <c:v>ΔΕΝ ΑΣΧΟΛΟΥΜΑΙ</c:v>
                </c:pt>
              </c:strCache>
            </c:strRef>
          </c:tx>
          <c:cat>
            <c:strRef>
              <c:f>Φύλλο1!$A$2:$A$4</c:f>
              <c:strCache>
                <c:ptCount val="3"/>
                <c:pt idx="0">
                  <c:v>Κατηγορία 1</c:v>
                </c:pt>
                <c:pt idx="1">
                  <c:v>Κατηγορία 2</c:v>
                </c:pt>
                <c:pt idx="2">
                  <c:v>Κατηγορία 3</c:v>
                </c:pt>
              </c:strCache>
            </c:strRef>
          </c:cat>
          <c:val>
            <c:numRef>
              <c:f>Φύλλο1!$D$2:$D$4</c:f>
              <c:numCache>
                <c:formatCode>General</c:formatCode>
                <c:ptCount val="3"/>
                <c:pt idx="2">
                  <c:v>5</c:v>
                </c:pt>
              </c:numCache>
            </c:numRef>
          </c:val>
        </c:ser>
        <c:axId val="74972544"/>
        <c:axId val="93045888"/>
      </c:barChart>
      <c:catAx>
        <c:axId val="74972544"/>
        <c:scaling>
          <c:orientation val="minMax"/>
        </c:scaling>
        <c:delete val="1"/>
        <c:axPos val="b"/>
        <c:tickLblPos val="none"/>
        <c:crossAx val="93045888"/>
        <c:crosses val="autoZero"/>
        <c:auto val="1"/>
        <c:lblAlgn val="ctr"/>
        <c:lblOffset val="100"/>
      </c:catAx>
      <c:valAx>
        <c:axId val="93045888"/>
        <c:scaling>
          <c:orientation val="minMax"/>
        </c:scaling>
        <c:axPos val="l"/>
        <c:majorGridlines/>
        <c:numFmt formatCode="General" sourceLinked="1"/>
        <c:tickLblPos val="nextTo"/>
        <c:crossAx val="749725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5368225065616858"/>
          <c:y val="0.332397391732284"/>
          <c:w val="0.33381774934383268"/>
          <c:h val="0.34770497047244137"/>
        </c:manualLayout>
      </c:layout>
    </c:legend>
    <c:plotVisOnly val="1"/>
  </c:chart>
  <c:txPr>
    <a:bodyPr/>
    <a:lstStyle/>
    <a:p>
      <a:pPr>
        <a:defRPr sz="1800"/>
      </a:pPr>
      <a:endParaRPr lang="el-GR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l-GR"/>
  <c:chart>
    <c:autoTitleDeleted val="1"/>
    <c:plotArea>
      <c:layout/>
      <c:pieChart>
        <c:varyColors val="1"/>
        <c:ser>
          <c:idx val="0"/>
          <c:order val="0"/>
          <c:tx>
            <c:strRef>
              <c:f>Φύλλο1!$B$1</c:f>
              <c:strCache>
                <c:ptCount val="1"/>
                <c:pt idx="0">
                  <c:v>ΠΟΣΟΣΤΑ</c:v>
                </c:pt>
              </c:strCache>
            </c:strRef>
          </c:tx>
          <c:cat>
            <c:strRef>
              <c:f>Φύλλο1!$A$2:$A$4</c:f>
              <c:strCache>
                <c:ptCount val="3"/>
                <c:pt idx="0">
                  <c:v>ΝΑΙ  30</c:v>
                </c:pt>
                <c:pt idx="1">
                  <c:v>ΌΧΙ  5</c:v>
                </c:pt>
                <c:pt idx="2">
                  <c:v>ΔΕΝ ΑΣΧΟΛΟΥΜΑΙ  5</c:v>
                </c:pt>
              </c:strCache>
            </c:strRef>
          </c:cat>
          <c:val>
            <c:numRef>
              <c:f>Φύλλο1!$B$2:$B$4</c:f>
              <c:numCache>
                <c:formatCode>General</c:formatCode>
                <c:ptCount val="3"/>
                <c:pt idx="0">
                  <c:v>30</c:v>
                </c:pt>
                <c:pt idx="1">
                  <c:v>5</c:v>
                </c:pt>
                <c:pt idx="2">
                  <c:v>5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4704251831551118"/>
          <c:y val="0.33828570178916673"/>
          <c:w val="0.35020968223185556"/>
          <c:h val="0.34775210869062934"/>
        </c:manualLayout>
      </c:layout>
    </c:legend>
    <c:plotVisOnly val="1"/>
  </c:chart>
  <c:txPr>
    <a:bodyPr/>
    <a:lstStyle/>
    <a:p>
      <a:pPr>
        <a:defRPr sz="1800"/>
      </a:pPr>
      <a:endParaRPr lang="el-GR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view3D>
      <c:rAngAx val="1"/>
    </c:view3D>
    <c:plotArea>
      <c:layout/>
      <c:bar3DChart>
        <c:barDir val="bar"/>
        <c:grouping val="stacked"/>
        <c:ser>
          <c:idx val="0"/>
          <c:order val="0"/>
          <c:tx>
            <c:strRef>
              <c:f>Φύλλο1!$B$1</c:f>
              <c:strCache>
                <c:ptCount val="1"/>
                <c:pt idx="0">
                  <c:v>NAI</c:v>
                </c:pt>
              </c:strCache>
            </c:strRef>
          </c:tx>
          <c:cat>
            <c:numRef>
              <c:f>Φύλλο1!$A$2:$A$3</c:f>
              <c:numCache>
                <c:formatCode>General</c:formatCode>
                <c:ptCount val="2"/>
              </c:numCache>
            </c:numRef>
          </c:cat>
          <c:val>
            <c:numRef>
              <c:f>Φύλλο1!$B$2:$B$3</c:f>
              <c:numCache>
                <c:formatCode>General</c:formatCode>
                <c:ptCount val="2"/>
                <c:pt idx="0">
                  <c:v>13</c:v>
                </c:pt>
              </c:numCache>
            </c:numRef>
          </c:val>
        </c:ser>
        <c:ser>
          <c:idx val="1"/>
          <c:order val="1"/>
          <c:tx>
            <c:strRef>
              <c:f>Φύλλο1!$C$1</c:f>
              <c:strCache>
                <c:ptCount val="1"/>
                <c:pt idx="0">
                  <c:v>OXI</c:v>
                </c:pt>
              </c:strCache>
            </c:strRef>
          </c:tx>
          <c:cat>
            <c:numRef>
              <c:f>Φύλλο1!$A$2:$A$3</c:f>
              <c:numCache>
                <c:formatCode>General</c:formatCode>
                <c:ptCount val="2"/>
              </c:numCache>
            </c:numRef>
          </c:cat>
          <c:val>
            <c:numRef>
              <c:f>Φύλλο1!$C$2:$C$3</c:f>
              <c:numCache>
                <c:formatCode>General</c:formatCode>
                <c:ptCount val="2"/>
                <c:pt idx="1">
                  <c:v>27</c:v>
                </c:pt>
              </c:numCache>
            </c:numRef>
          </c:val>
        </c:ser>
        <c:shape val="box"/>
        <c:axId val="93253632"/>
        <c:axId val="93255168"/>
        <c:axId val="0"/>
      </c:bar3DChart>
      <c:catAx>
        <c:axId val="93253632"/>
        <c:scaling>
          <c:orientation val="minMax"/>
        </c:scaling>
        <c:axPos val="l"/>
        <c:numFmt formatCode="General" sourceLinked="1"/>
        <c:tickLblPos val="nextTo"/>
        <c:crossAx val="93255168"/>
        <c:crosses val="autoZero"/>
        <c:auto val="1"/>
        <c:lblAlgn val="ctr"/>
        <c:lblOffset val="100"/>
      </c:catAx>
      <c:valAx>
        <c:axId val="93255168"/>
        <c:scaling>
          <c:orientation val="minMax"/>
        </c:scaling>
        <c:axPos val="b"/>
        <c:majorGridlines/>
        <c:numFmt formatCode="General" sourceLinked="1"/>
        <c:tickLblPos val="nextTo"/>
        <c:crossAx val="932536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3885941601050007"/>
          <c:y val="0.29139000984252"/>
          <c:w val="0.14864058398950131"/>
          <c:h val="0.29846998031496136"/>
        </c:manualLayout>
      </c:layout>
    </c:legend>
    <c:plotVisOnly val="1"/>
  </c:chart>
  <c:txPr>
    <a:bodyPr/>
    <a:lstStyle/>
    <a:p>
      <a:pPr>
        <a:defRPr sz="1800"/>
      </a:pPr>
      <a:endParaRPr lang="el-GR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 dirty="0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A5BE81-1725-4560-B071-BD15FDEE8A87}" type="datetimeFigureOut">
              <a:rPr lang="el-GR" smtClean="0"/>
              <a:pPr/>
              <a:t>22/3/2011</a:t>
            </a:fld>
            <a:endParaRPr lang="el-GR" dirty="0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 dirty="0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 dirty="0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13ED06-09E5-4C7F-A4ED-D5CB8673EED2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13ED06-09E5-4C7F-A4ED-D5CB8673EED2}" type="slidenum">
              <a:rPr lang="el-GR" smtClean="0"/>
              <a:pPr/>
              <a:t>1</a:t>
            </a:fld>
            <a:endParaRPr lang="el-G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38C14-BAC2-487A-95E9-C97AEAFAFC4E}" type="datetimeFigureOut">
              <a:rPr lang="el-GR" smtClean="0"/>
              <a:pPr/>
              <a:t>22/3/2011</a:t>
            </a:fld>
            <a:endParaRPr lang="el-GR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738B8-E11E-43EE-B318-A773EB7BF242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38C14-BAC2-487A-95E9-C97AEAFAFC4E}" type="datetimeFigureOut">
              <a:rPr lang="el-GR" smtClean="0"/>
              <a:pPr/>
              <a:t>22/3/2011</a:t>
            </a:fld>
            <a:endParaRPr lang="el-GR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738B8-E11E-43EE-B318-A773EB7BF242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38C14-BAC2-487A-95E9-C97AEAFAFC4E}" type="datetimeFigureOut">
              <a:rPr lang="el-GR" smtClean="0"/>
              <a:pPr/>
              <a:t>22/3/2011</a:t>
            </a:fld>
            <a:endParaRPr lang="el-GR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738B8-E11E-43EE-B318-A773EB7BF242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38C14-BAC2-487A-95E9-C97AEAFAFC4E}" type="datetimeFigureOut">
              <a:rPr lang="el-GR" smtClean="0"/>
              <a:pPr/>
              <a:t>22/3/2011</a:t>
            </a:fld>
            <a:endParaRPr lang="el-GR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738B8-E11E-43EE-B318-A773EB7BF242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38C14-BAC2-487A-95E9-C97AEAFAFC4E}" type="datetimeFigureOut">
              <a:rPr lang="el-GR" smtClean="0"/>
              <a:pPr/>
              <a:t>22/3/2011</a:t>
            </a:fld>
            <a:endParaRPr lang="el-GR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738B8-E11E-43EE-B318-A773EB7BF242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38C14-BAC2-487A-95E9-C97AEAFAFC4E}" type="datetimeFigureOut">
              <a:rPr lang="el-GR" smtClean="0"/>
              <a:pPr/>
              <a:t>22/3/2011</a:t>
            </a:fld>
            <a:endParaRPr lang="el-GR" dirty="0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738B8-E11E-43EE-B318-A773EB7BF242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38C14-BAC2-487A-95E9-C97AEAFAFC4E}" type="datetimeFigureOut">
              <a:rPr lang="el-GR" smtClean="0"/>
              <a:pPr/>
              <a:t>22/3/2011</a:t>
            </a:fld>
            <a:endParaRPr lang="el-GR" dirty="0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738B8-E11E-43EE-B318-A773EB7BF242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38C14-BAC2-487A-95E9-C97AEAFAFC4E}" type="datetimeFigureOut">
              <a:rPr lang="el-GR" smtClean="0"/>
              <a:pPr/>
              <a:t>22/3/2011</a:t>
            </a:fld>
            <a:endParaRPr lang="el-GR" dirty="0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738B8-E11E-43EE-B318-A773EB7BF242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38C14-BAC2-487A-95E9-C97AEAFAFC4E}" type="datetimeFigureOut">
              <a:rPr lang="el-GR" smtClean="0"/>
              <a:pPr/>
              <a:t>22/3/2011</a:t>
            </a:fld>
            <a:endParaRPr lang="el-GR" dirty="0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738B8-E11E-43EE-B318-A773EB7BF242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38C14-BAC2-487A-95E9-C97AEAFAFC4E}" type="datetimeFigureOut">
              <a:rPr lang="el-GR" smtClean="0"/>
              <a:pPr/>
              <a:t>22/3/2011</a:t>
            </a:fld>
            <a:endParaRPr lang="el-GR" dirty="0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738B8-E11E-43EE-B318-A773EB7BF242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 dirty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38C14-BAC2-487A-95E9-C97AEAFAFC4E}" type="datetimeFigureOut">
              <a:rPr lang="el-GR" smtClean="0"/>
              <a:pPr/>
              <a:t>22/3/2011</a:t>
            </a:fld>
            <a:endParaRPr lang="el-GR" dirty="0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738B8-E11E-43EE-B318-A773EB7BF242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938C14-BAC2-487A-95E9-C97AEAFAFC4E}" type="datetimeFigureOut">
              <a:rPr lang="el-GR" smtClean="0"/>
              <a:pPr/>
              <a:t>22/3/2011</a:t>
            </a:fld>
            <a:endParaRPr lang="el-GR" dirty="0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738B8-E11E-43EE-B318-A773EB7BF242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en-US" sz="2000" dirty="0" err="1" smtClean="0">
                <a:latin typeface="Arno Pro Smbd SmText" pitchFamily="18" charset="0"/>
              </a:rPr>
              <a:t>xxxxxxxxxxxx</a:t>
            </a:r>
            <a:r>
              <a:rPr lang="el-GR" sz="2000" dirty="0" smtClean="0">
                <a:latin typeface="Arno Pro Smbd SmText" pitchFamily="18" charset="0"/>
              </a:rPr>
              <a:t/>
            </a:r>
            <a:br>
              <a:rPr lang="el-GR" sz="2000" dirty="0" smtClean="0">
                <a:latin typeface="Arno Pro Smbd SmText" pitchFamily="18" charset="0"/>
              </a:rPr>
            </a:br>
            <a:r>
              <a:rPr lang="en-US" sz="2000" dirty="0" err="1" smtClean="0">
                <a:latin typeface="Arno Pro Smbd SmText" pitchFamily="18" charset="0"/>
              </a:rPr>
              <a:t>xxxxxxxxxxxxxxxxxx</a:t>
            </a:r>
            <a:endParaRPr lang="el-GR" sz="2000" dirty="0">
              <a:latin typeface="Arno Pro Smbd SmText" pitchFamily="18" charset="0"/>
            </a:endParaRPr>
          </a:p>
        </p:txBody>
      </p:sp>
      <p:sp>
        <p:nvSpPr>
          <p:cNvPr id="8" name="7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l-GR" sz="6000" dirty="0" smtClean="0">
                <a:latin typeface="Arno Pro Smbd SmText" pitchFamily="18" charset="0"/>
              </a:rPr>
              <a:t>Ο εθισμός του ίντερνετ στους νέους</a:t>
            </a:r>
            <a:endParaRPr lang="el-GR" sz="6000" dirty="0"/>
          </a:p>
        </p:txBody>
      </p:sp>
      <p:pic>
        <p:nvPicPr>
          <p:cNvPr id="1027" name="Picture 3" descr="C:\Documents and Settings\Grego\Τα έγγραφά μου\Οι εικόνες μου\asteia\31314_1488576656899_1308438127_1360252_5220171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3714752"/>
            <a:ext cx="4357718" cy="264320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ΠΟΣΟΙ ΝΕΟΙ ΠΙΣΤΕΥΟΥΝ ΠΩΣ ΑΠΟ ΤΟ ΙΝΤΕΡΝΕΤ ΠΡΟΚΑΛΟΥΝΤΑΙ ΠΡΟΒΛΗΜΑΤΑ ΟΡΑΣΗΣ;</a:t>
            </a:r>
            <a:endParaRPr lang="el-GR" dirty="0"/>
          </a:p>
        </p:txBody>
      </p:sp>
      <p:graphicFrame>
        <p:nvGraphicFramePr>
          <p:cNvPr id="4" name="3 - Γράφημα"/>
          <p:cNvGraphicFramePr/>
          <p:nvPr/>
        </p:nvGraphicFramePr>
        <p:xfrm>
          <a:off x="1500166" y="200024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ΠΑΡΘΗΚΑΝ ΑΠΑΝΤΗΣΕΙΣ ΑΠΟ 40 ΑΤΟΜΑ ΟΙ ΟΠΟΙΕΣ ΚΑΤΑΓΡΑΦΟΝΤΑΙ ΣΤΙΣ ΑΚΟΛΟΥΘΕΣ ΕΡΩΤΗΣΕΙΣ</a:t>
            </a:r>
            <a:endParaRPr lang="el-GR" dirty="0"/>
          </a:p>
        </p:txBody>
      </p:sp>
      <p:pic>
        <p:nvPicPr>
          <p:cNvPr id="1026" name="Picture 2" descr="C:\Documents and Settings\Grego\Επιφάνεια εργασίας\ypologisths-gia-hlikiwmenoys-thumb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357430"/>
            <a:ext cx="5810250" cy="394335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000" dirty="0" smtClean="0"/>
              <a:t>ΕΙΝΑΙ ΕΘΙΣΜΟΣ ΤΟ ΙΝΤΕΡΝΕΤ ΓΙΑ ΤΟΥΣ ΝΕΟΥΣ;</a:t>
            </a:r>
            <a:endParaRPr lang="el-GR" sz="2000" dirty="0"/>
          </a:p>
        </p:txBody>
      </p:sp>
      <p:graphicFrame>
        <p:nvGraphicFramePr>
          <p:cNvPr id="4" name="3 - Γράφημα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ΠΟΣΕΣ ΩΡΕΣ ΚΑΤΑΝΑΛΩΝΟΥΝ ΟΙ ΝΕΟΙ ΣΤΟ ΙΝΤΕΡΝΕΤ;</a:t>
            </a:r>
            <a:br>
              <a:rPr lang="el-GR" dirty="0" smtClean="0"/>
            </a:br>
            <a:endParaRPr lang="el-GR" dirty="0"/>
          </a:p>
        </p:txBody>
      </p:sp>
      <p:graphicFrame>
        <p:nvGraphicFramePr>
          <p:cNvPr id="5" name="4 - Γράφημα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ΠΟΣΟΙ ΧΡΗΣΤΕΣ ΧΡΗΣΙΜΟΠΟΙΟΥΝ ΤΟ ΙΝΤΕΡΝΕΤ ΓΙΑ ΕΝΗΜΕΡΩΣΗ ΚΑΙ ΠΟΣΟΙ ΓΙΑ ΔΙΑΣΚΕΔΑΣΗ;</a:t>
            </a:r>
            <a:br>
              <a:rPr lang="el-GR" dirty="0" smtClean="0"/>
            </a:br>
            <a:endParaRPr lang="el-GR" dirty="0"/>
          </a:p>
        </p:txBody>
      </p:sp>
      <p:graphicFrame>
        <p:nvGraphicFramePr>
          <p:cNvPr id="4" name="3 - Γράφημα"/>
          <p:cNvGraphicFramePr/>
          <p:nvPr/>
        </p:nvGraphicFramePr>
        <p:xfrm>
          <a:off x="1500166" y="1928802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ΟΙ ΝΕΟΙ ΠΡΟΤΙΜΟΥΝ ΤΟ ΙΝΤΕΡΝΕΤ  ΑΠΟ ΤΟ ΝΑ ΒΓΑΙΝΟΥΝ ΕΞΩ;</a:t>
            </a:r>
            <a:endParaRPr lang="el-GR" dirty="0"/>
          </a:p>
        </p:txBody>
      </p:sp>
      <p:graphicFrame>
        <p:nvGraphicFramePr>
          <p:cNvPr id="4" name="3 - Γράφημα"/>
          <p:cNvGraphicFramePr/>
          <p:nvPr/>
        </p:nvGraphicFramePr>
        <p:xfrm>
          <a:off x="1500166" y="1928802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ΠΟΣΟΙ ΞΕΡΟΥΝ ΝΑ ΧΡΗΣΙΜΟΠΟΙΟΥΝ ΤΟ ΙΝΤΕΡΝΕΤ ΚΑΙ ΠΟΣΟΙ ΠΕΦΤΟΥΝ ΘΥΜΑΤΑ ΤΟΥ ΙΝΤΕΡΝΕΤ;</a:t>
            </a:r>
            <a:endParaRPr lang="el-GR" dirty="0"/>
          </a:p>
        </p:txBody>
      </p:sp>
      <p:graphicFrame>
        <p:nvGraphicFramePr>
          <p:cNvPr id="4" name="3 - Γράφημα"/>
          <p:cNvGraphicFramePr/>
          <p:nvPr/>
        </p:nvGraphicFramePr>
        <p:xfrm>
          <a:off x="1524000" y="2000240"/>
          <a:ext cx="6096000" cy="4214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ΕΙΝΑΙ ΟΛΕΣ ΟΙ ΙΣΤΙΟΣΕΛΙΔΕΣ ΚΑΤΑΛΛΗΛΕΣ ΓΙΑ ΤΟΥΣ ΝΕΟΥΣ;</a:t>
            </a:r>
            <a:endParaRPr lang="el-GR" dirty="0"/>
          </a:p>
        </p:txBody>
      </p:sp>
      <p:graphicFrame>
        <p:nvGraphicFramePr>
          <p:cNvPr id="4" name="3 - Γράφημα"/>
          <p:cNvGraphicFramePr/>
          <p:nvPr/>
        </p:nvGraphicFramePr>
        <p:xfrm>
          <a:off x="1571604" y="1500174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ΠΟΣΟΙ ΝΕΟΙ ΜΠΑΙΝΟΥΝ ΣΕ ΑΚΑΤΑΛΛΗΛΕΣ ΓΙΑ ΤΗΝ ΗΛΙΚΙΑ ΤΟΥΣ ΙΣΤΙΟΣΕΛΙΔΕΣ;</a:t>
            </a:r>
            <a:endParaRPr lang="el-GR" dirty="0"/>
          </a:p>
        </p:txBody>
      </p:sp>
      <p:graphicFrame>
        <p:nvGraphicFramePr>
          <p:cNvPr id="4" name="3 - Γράφημα"/>
          <p:cNvGraphicFramePr/>
          <p:nvPr/>
        </p:nvGraphicFramePr>
        <p:xfrm>
          <a:off x="571472" y="1785926"/>
          <a:ext cx="7929618" cy="42068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102</Words>
  <Application>Microsoft Office PowerPoint</Application>
  <PresentationFormat>Προβολή στην οθόνη (4:3)</PresentationFormat>
  <Paragraphs>12</Paragraphs>
  <Slides>10</Slides>
  <Notes>1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10</vt:i4>
      </vt:variant>
    </vt:vector>
  </HeadingPairs>
  <TitlesOfParts>
    <vt:vector size="11" baseType="lpstr">
      <vt:lpstr>Θέμα του Office</vt:lpstr>
      <vt:lpstr>xxxxxxxxxxxx xxxxxxxxxxxxxxxxxx</vt:lpstr>
      <vt:lpstr>ΠΑΡΘΗΚΑΝ ΑΠΑΝΤΗΣΕΙΣ ΑΠΟ 40 ΑΤΟΜΑ ΟΙ ΟΠΟΙΕΣ ΚΑΤΑΓΡΑΦΟΝΤΑΙ ΣΤΙΣ ΑΚΟΛΟΥΘΕΣ ΕΡΩΤΗΣΕΙΣ</vt:lpstr>
      <vt:lpstr>ΕΙΝΑΙ ΕΘΙΣΜΟΣ ΤΟ ΙΝΤΕΡΝΕΤ ΓΙΑ ΤΟΥΣ ΝΕΟΥΣ;</vt:lpstr>
      <vt:lpstr>ΠΟΣΕΣ ΩΡΕΣ ΚΑΤΑΝΑΛΩΝΟΥΝ ΟΙ ΝΕΟΙ ΣΤΟ ΙΝΤΕΡΝΕΤ; </vt:lpstr>
      <vt:lpstr>ΠΟΣΟΙ ΧΡΗΣΤΕΣ ΧΡΗΣΙΜΟΠΟΙΟΥΝ ΤΟ ΙΝΤΕΡΝΕΤ ΓΙΑ ΕΝΗΜΕΡΩΣΗ ΚΑΙ ΠΟΣΟΙ ΓΙΑ ΔΙΑΣΚΕΔΑΣΗ; </vt:lpstr>
      <vt:lpstr>ΟΙ ΝΕΟΙ ΠΡΟΤΙΜΟΥΝ ΤΟ ΙΝΤΕΡΝΕΤ  ΑΠΟ ΤΟ ΝΑ ΒΓΑΙΝΟΥΝ ΕΞΩ;</vt:lpstr>
      <vt:lpstr>ΠΟΣΟΙ ΞΕΡΟΥΝ ΝΑ ΧΡΗΣΙΜΟΠΟΙΟΥΝ ΤΟ ΙΝΤΕΡΝΕΤ ΚΑΙ ΠΟΣΟΙ ΠΕΦΤΟΥΝ ΘΥΜΑΤΑ ΤΟΥ ΙΝΤΕΡΝΕΤ;</vt:lpstr>
      <vt:lpstr>ΕΙΝΑΙ ΟΛΕΣ ΟΙ ΙΣΤΙΟΣΕΛΙΔΕΣ ΚΑΤΑΛΛΗΛΕΣ ΓΙΑ ΤΟΥΣ ΝΕΟΥΣ;</vt:lpstr>
      <vt:lpstr>ΠΟΣΟΙ ΝΕΟΙ ΜΠΑΙΝΟΥΝ ΣΕ ΑΚΑΤΑΛΛΗΛΕΣ ΓΙΑ ΤΗΝ ΗΛΙΚΙΑ ΤΟΥΣ ΙΣΤΙΟΣΕΛΙΔΕΣ;</vt:lpstr>
      <vt:lpstr>ΠΟΣΟΙ ΝΕΟΙ ΠΙΣΤΕΥΟΥΝ ΠΩΣ ΑΠΟ ΤΟ ΙΝΤΕΡΝΕΤ ΠΡΟΚΑΛΟΥΝΤΑΙ ΠΡΟΒΛΗΜΑΤΑ ΟΡΑΣΗΣ;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Ο εθισμός του ίντερνετ στους νέους</dc:title>
  <dc:creator>Grego</dc:creator>
  <cp:lastModifiedBy>yota</cp:lastModifiedBy>
  <cp:revision>14</cp:revision>
  <dcterms:created xsi:type="dcterms:W3CDTF">2010-11-25T18:10:46Z</dcterms:created>
  <dcterms:modified xsi:type="dcterms:W3CDTF">2011-03-22T04:12:45Z</dcterms:modified>
</cp:coreProperties>
</file>