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61" r:id="rId1"/>
  </p:sldMasterIdLst>
  <p:notesMasterIdLst>
    <p:notesMasterId r:id="rId13"/>
  </p:notesMasterIdLst>
  <p:sldIdLst>
    <p:sldId id="256" r:id="rId2"/>
    <p:sldId id="257" r:id="rId3"/>
    <p:sldId id="281" r:id="rId4"/>
    <p:sldId id="282" r:id="rId5"/>
    <p:sldId id="283" r:id="rId6"/>
    <p:sldId id="284" r:id="rId7"/>
    <p:sldId id="285" r:id="rId8"/>
    <p:sldId id="286" r:id="rId9"/>
    <p:sldId id="288" r:id="rId10"/>
    <p:sldId id="287" r:id="rId11"/>
    <p:sldId id="277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1758030-3F2C-484A-B40E-17ACCCEAF240}">
  <a:tblStyle styleId="{11758030-3F2C-484A-B40E-17ACCCEAF240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715"/>
  </p:normalViewPr>
  <p:slideViewPr>
    <p:cSldViewPr snapToGrid="0" snapToObjects="1">
      <p:cViewPr varScale="1">
        <p:scale>
          <a:sx n="86" d="100"/>
          <a:sy n="86" d="100"/>
        </p:scale>
        <p:origin x="1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7962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320685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87329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495084b5b7_0_1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9" name="Google Shape;189;g495084b5b7_0_167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g495084b5b7_0_167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1226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2578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89872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9182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2425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094532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072042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404293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1069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arge quote">
  <p:cSld name="Large quote">
    <p:bg>
      <p:bgPr>
        <a:solidFill>
          <a:srgbClr val="00C800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768000" y="2294400"/>
            <a:ext cx="10579255" cy="22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103685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4104"/>
              <a:buFont typeface="Noto Sans Symbols"/>
              <a:buNone/>
              <a:defRPr sz="5400" b="1" i="0" u="none" strike="noStrike" cap="none">
                <a:solidFill>
                  <a:schemeClr val="lt1"/>
                </a:solidFill>
                <a:latin typeface="+mj-lt"/>
                <a:ea typeface="Cabin"/>
                <a:cs typeface="Cabin"/>
                <a:sym typeface="Cabin"/>
              </a:defRPr>
            </a:lvl1pPr>
            <a:lvl2pPr marL="914400" marR="0" lvl="1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>
              <a:lnSpc>
                <a:spcPct val="108312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 dirty="0"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2140800" y="3734400"/>
            <a:ext cx="7838341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233291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+mj-lt"/>
                <a:ea typeface="Cabin"/>
                <a:cs typeface="Cabin"/>
                <a:sym typeface="Cabin"/>
              </a:defRPr>
            </a:lvl1pPr>
            <a:lvl2pPr marL="914400" marR="0" lvl="1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>
              <a:lnSpc>
                <a:spcPct val="108312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>
                <a:latin typeface="+mj-l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>
                <a:latin typeface="+mj-lt"/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+mn-lt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>
                <a:latin typeface="+mj-l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+mn-lt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 dirty="0"/>
          </a:p>
        </p:txBody>
      </p:sp>
      <p:sp>
        <p:nvSpPr>
          <p:cNvPr id="76" name="Google Shape;7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>
                <a:latin typeface="+mj-l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+mn-lt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82" name="Google Shape;8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+mj-l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+mn-lt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88" name="Google Shape;8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 preserve="1">
  <p:cSld name="Title and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>
                <a:latin typeface="+mj-l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+mn-lt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54925722-1672-AA40-BFEA-BEF640A4E6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60368" y="6203732"/>
            <a:ext cx="10922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237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full image">
  <p:cSld name="full imag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>
            <a:spLocks noGrp="1"/>
          </p:cNvSpPr>
          <p:nvPr>
            <p:ph type="pic" idx="2"/>
          </p:nvPr>
        </p:nvSpPr>
        <p:spPr>
          <a:xfrm>
            <a:off x="0" y="120868"/>
            <a:ext cx="12191875" cy="68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740" cy="5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30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9pPr>
          </a:lstStyle>
          <a:p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083D4C29-1314-FB40-A64F-9E1D27AC98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60368" y="6203732"/>
            <a:ext cx="1092200" cy="533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1">
                <a:latin typeface="+mj-l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4" name="Google Shape;24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latin typeface="+mj-lt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 dirty="0"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>
                <a:latin typeface="+mj-l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  <a:latin typeface="+mj-lt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 dirty="0"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+mj-l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+mn-lt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+mn-lt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+mj-l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>
                <a:latin typeface="+mj-lt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 dirty="0"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+mn-lt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>
                <a:latin typeface="+mj-lt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 dirty="0"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+mn-lt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+mj-l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62" r:id="rId2"/>
    <p:sldLayoutId id="2147483649" r:id="rId3"/>
    <p:sldLayoutId id="2147483650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1" i="0" u="none" strike="noStrike" cap="none">
          <a:solidFill>
            <a:srgbClr val="000000"/>
          </a:solidFill>
          <a:latin typeface="+mj-lt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n-lt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icrobit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creativecommons.org/licenses/by-sa/4.0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/>
          <p:nvPr/>
        </p:nvSpPr>
        <p:spPr>
          <a:xfrm>
            <a:off x="578589" y="1651028"/>
            <a:ext cx="11134337" cy="34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buSzPts val="8000"/>
            </a:pPr>
            <a:r>
              <a:rPr lang="el-GR" sz="8000" b="1" dirty="0">
                <a:solidFill>
                  <a:schemeClr val="lt1"/>
                </a:solidFill>
                <a:latin typeface="+mj-lt"/>
                <a:sym typeface="Questrial"/>
              </a:rPr>
              <a:t>Νυχτερινή </a:t>
            </a:r>
            <a:r>
              <a:rPr lang="el-GR" sz="8000" b="1" dirty="0" smtClean="0">
                <a:solidFill>
                  <a:schemeClr val="lt1"/>
                </a:solidFill>
                <a:latin typeface="+mj-lt"/>
                <a:sym typeface="Questrial"/>
              </a:rPr>
              <a:t>ασφάλεια</a:t>
            </a:r>
            <a:endParaRPr sz="1400" b="1" i="0" u="none" strike="noStrike" cap="none" dirty="0" smtClean="0">
              <a:solidFill>
                <a:srgbClr val="000000"/>
              </a:solidFill>
              <a:latin typeface="+mj-lt"/>
              <a:ea typeface="Arial"/>
              <a:cs typeface="Arial"/>
              <a:sym typeface="Arial"/>
            </a:endParaRPr>
          </a:p>
          <a:p>
            <a:pPr lvl="0" algn="ctr">
              <a:buSzPts val="6000"/>
            </a:pPr>
            <a:r>
              <a:rPr lang="el-GR" sz="600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Αισθητήρας </a:t>
            </a:r>
            <a:r>
              <a:rPr lang="el-GR" sz="6000" smtClean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νύχτας</a:t>
            </a:r>
            <a:endParaRPr sz="6000" b="0" i="0" u="none" strike="noStrike" cap="none" dirty="0" smtClean="0">
              <a:solidFill>
                <a:schemeClr val="lt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pic>
        <p:nvPicPr>
          <p:cNvPr id="96" name="Google Shape;96;p15"/>
          <p:cNvPicPr preferRelativeResize="0"/>
          <p:nvPr/>
        </p:nvPicPr>
        <p:blipFill rotWithShape="1">
          <a:blip r:embed="rId3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911264">
            <a:off x="8933200" y="4664970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5"/>
          <p:cNvPicPr preferRelativeResize="0"/>
          <p:nvPr/>
        </p:nvPicPr>
        <p:blipFill rotWithShape="1">
          <a:blip r:embed="rId3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911264">
            <a:off x="6268264" y="5387311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5"/>
          <p:cNvPicPr preferRelativeResize="0"/>
          <p:nvPr/>
        </p:nvPicPr>
        <p:blipFill rotWithShape="1">
          <a:blip r:embed="rId3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911264">
            <a:off x="10484279" y="388269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5"/>
          <p:cNvPicPr preferRelativeResize="0"/>
          <p:nvPr/>
        </p:nvPicPr>
        <p:blipFill rotWithShape="1">
          <a:blip r:embed="rId4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-1168137">
            <a:off x="3275646" y="4901076"/>
            <a:ext cx="866231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5"/>
          <p:cNvPicPr preferRelativeResize="0"/>
          <p:nvPr/>
        </p:nvPicPr>
        <p:blipFill rotWithShape="1">
          <a:blip r:embed="rId5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-2090590" flipH="1">
            <a:off x="838950" y="4940120"/>
            <a:ext cx="1033233" cy="6120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5"/>
          <p:cNvPicPr preferRelativeResize="0"/>
          <p:nvPr/>
        </p:nvPicPr>
        <p:blipFill rotWithShape="1">
          <a:blip r:embed="rId6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801578">
            <a:off x="5443054" y="666436"/>
            <a:ext cx="830446" cy="642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5"/>
          <p:cNvPicPr preferRelativeResize="0"/>
          <p:nvPr/>
        </p:nvPicPr>
        <p:blipFill rotWithShape="1">
          <a:blip r:embed="rId3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911264">
            <a:off x="379877" y="2249455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5"/>
          <p:cNvPicPr preferRelativeResize="0"/>
          <p:nvPr/>
        </p:nvPicPr>
        <p:blipFill rotWithShape="1">
          <a:blip r:embed="rId4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-1168133">
            <a:off x="1542324" y="271567"/>
            <a:ext cx="866232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7E217C2B-1DBB-B645-BFE8-E8A53580CD85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13468" y="5306667"/>
            <a:ext cx="2304255" cy="10983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l-GR" sz="4000" b="1" dirty="0" smtClean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Ανασκόπηση</a:t>
            </a:r>
            <a:endParaRPr sz="3200" b="0" i="0" u="none" strike="noStrike" cap="none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l-GR" sz="3200" dirty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Τι προβλήματα είχατε και πώς τα λύσατε</a:t>
            </a:r>
            <a:r>
              <a:rPr lang="el-GR" sz="3200" dirty="0" smtClean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;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l-GR" sz="3200" dirty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 Τι έχετε μάθει από αυτό το έργο</a:t>
            </a:r>
            <a:r>
              <a:rPr lang="el-GR" sz="3200" dirty="0" smtClean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;</a:t>
            </a:r>
            <a:endParaRPr lang="en-GB" sz="3200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lang="en-GB" sz="3200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lang="en-GB" sz="3200" b="0" i="0" u="none" strike="noStrike" cap="none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lang="en-GB" sz="3200" b="0" i="0" u="none" strike="noStrike" cap="none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94450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1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lnSpc>
                <a:spcPct val="106650"/>
              </a:lnSpc>
              <a:buSzPts val="1100"/>
            </a:pPr>
            <a:r>
              <a:rPr lang="el-GR" sz="40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Πληροφορίες </a:t>
            </a:r>
            <a:r>
              <a:rPr lang="el-GR" sz="4000" b="1" dirty="0" err="1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αδειοδότησης</a:t>
            </a:r>
            <a:endParaRPr lang="el-GR" sz="4000" b="1" dirty="0" smtClean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6650"/>
              </a:lnSpc>
              <a:buSzPts val="1100"/>
            </a:pPr>
            <a:endParaRPr lang="en-GB" sz="3200" dirty="0">
              <a:solidFill>
                <a:srgbClr val="505555"/>
              </a:solidFill>
              <a:latin typeface="Arial" panose="020B0604020202020204" pitchFamily="34" charset="0"/>
              <a:ea typeface="Questrial"/>
              <a:cs typeface="Arial" panose="020B0604020202020204" pitchFamily="34" charset="0"/>
              <a:sym typeface="Questrial"/>
            </a:endParaRPr>
          </a:p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Published by the Micro:bit Educational Foundation </a:t>
            </a:r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microbit.org</a:t>
            </a:r>
            <a:endParaRPr lang="en-GB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Licence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: Attribution-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ShareAlike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4.0 International </a:t>
            </a:r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(CC BY-SA 4.0)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02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l-GR" sz="4000" b="1" i="0" u="none" strike="noStrike" cap="none" dirty="0" smtClean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Νυχτερινή ασφάλεια για παιδιά.</a:t>
            </a:r>
            <a:endParaRPr sz="3200" b="0" i="0" u="none" strike="noStrike" cap="none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l-GR" altLang="el-GR" sz="3200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Ποια </a:t>
            </a:r>
            <a:r>
              <a:rPr lang="el-GR" altLang="el-GR" sz="3200" dirty="0">
                <a:solidFill>
                  <a:schemeClr val="tx1"/>
                </a:solidFill>
                <a:latin typeface="Arial Unicode MS" panose="020B0604020202020204" pitchFamily="34" charset="-128"/>
              </a:rPr>
              <a:t>είναι τα κύρια ζητήματα σχετικά με την οδική ασφάλεια για τα παιδιά;</a:t>
            </a:r>
            <a:r>
              <a:rPr lang="el-GR" altLang="el-GR" sz="3200" dirty="0">
                <a:solidFill>
                  <a:schemeClr val="tx1"/>
                </a:solidFill>
              </a:rPr>
              <a:t> </a:t>
            </a:r>
            <a:endParaRPr lang="el-GR" altLang="el-GR" sz="60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l-GR" sz="3200" dirty="0" smtClean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Ποιοι κίνδυνοι είναι αυξημένοι τη νύχτα;</a:t>
            </a:r>
            <a:endParaRPr lang="en-GB" sz="3200" b="0" i="0" u="none" strike="noStrike" cap="none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2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l-GR" sz="3200" dirty="0" smtClean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Ποιες ομάδες παιδιών μπορεί να κινδυνεύουν ιδιαίτερα;</a:t>
            </a:r>
            <a:endParaRPr sz="3200" b="0" i="0" u="none" strike="noStrike" cap="none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l-GR" sz="4000" b="1" i="0" u="none" strike="noStrike" cap="none" dirty="0" smtClean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Πως μπορεί να βοηθήσει η τεχνολογία;</a:t>
            </a:r>
            <a:endParaRPr sz="3200" b="0" i="0" u="none" strike="noStrike" cap="none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l-GR" sz="3200" dirty="0" smtClean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Η τεχνολογία μπορεί να βοηθήσει τα παιδιά να παραμείνουν πιο ασφαλή τη νύχτα στους δρόμους.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l-GR" sz="3200" b="0" i="0" u="none" strike="noStrike" cap="none" dirty="0" smtClean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Πως;</a:t>
            </a:r>
            <a:endParaRPr lang="en-GB" sz="3200" b="0" i="0" u="none" strike="noStrike" cap="none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l-GR" sz="3200" dirty="0" smtClean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Σκεφτείτε ιδέες σε ομάδες-γίνετε δημιουργικοί!</a:t>
            </a:r>
            <a:endParaRPr sz="3200" b="0" i="0" u="none" strike="noStrike" cap="none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237622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l-GR" sz="4000" b="1" i="0" u="none" strike="noStrike" cap="none" dirty="0" smtClean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Πως μπορεί να βοηθήσει το </a:t>
            </a:r>
            <a:r>
              <a:rPr lang="en-US" sz="4000" b="1" i="0" u="none" strike="noStrike" cap="none" dirty="0" smtClean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BBC </a:t>
            </a:r>
            <a:r>
              <a:rPr lang="en-US" sz="4000" b="1" i="0" u="none" strike="noStrike" cap="none" dirty="0" err="1" smtClean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micro:bit</a:t>
            </a:r>
            <a:r>
              <a:rPr lang="en-US" sz="4000" b="1" i="0" u="none" strike="noStrike" cap="none" dirty="0" smtClean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;</a:t>
            </a:r>
            <a:endParaRPr sz="3200" b="0" i="0" u="none" strike="noStrike" cap="none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l-GR" sz="3200" dirty="0" smtClean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Τι είδους συσκευές θα μπορούσαν να δημιουργηθούν με το </a:t>
            </a:r>
            <a:r>
              <a:rPr lang="en-US" sz="3200" dirty="0" smtClean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BBC </a:t>
            </a:r>
            <a:r>
              <a:rPr lang="en-US" sz="3200" dirty="0" err="1" smtClean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micro:bit</a:t>
            </a:r>
            <a:r>
              <a:rPr lang="en-US" sz="3200" dirty="0" smtClean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r>
              <a:rPr lang="el-GR" sz="3200" dirty="0" smtClean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για βοήθεια;</a:t>
            </a:r>
            <a:endParaRPr lang="en-GB" sz="3200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l-GR" sz="3200" dirty="0" smtClean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Σκεφτείτε ιδέες στις ομάδες σας.</a:t>
            </a:r>
            <a:endParaRPr lang="en-GB" sz="3200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lang="en-GB" sz="3200" b="0" i="0" u="none" strike="noStrike" cap="none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lang="en-GB" sz="3200" b="0" i="0" u="none" strike="noStrike" cap="none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333533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l-GR" sz="4000" b="1" i="0" u="none" strike="noStrike" cap="none" dirty="0" smtClean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Αισθητήρας νύχτας</a:t>
            </a:r>
            <a:endParaRPr sz="3200" b="0" i="0" u="none" strike="noStrike" cap="none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l-GR" sz="3200" dirty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Πώς θα μπορούσε ένας αισθητήρας νύχτας να βοηθήσει τα παιδιά</a:t>
            </a:r>
            <a:r>
              <a:rPr lang="el-GR" sz="3200" dirty="0" smtClean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;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l-GR" sz="3200" dirty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Γιατί μπορεί να είναι ιδιαίτερα </a:t>
            </a:r>
            <a:r>
              <a:rPr lang="el-GR" sz="3200" dirty="0" smtClean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χρήσιμος για </a:t>
            </a:r>
            <a:r>
              <a:rPr lang="el-GR" sz="3200" dirty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παιδιά με προβλήματα ακοής ή όρασης;</a:t>
            </a:r>
            <a:r>
              <a:rPr lang="en-GB" sz="3200" dirty="0" smtClean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endParaRPr lang="en-GB" sz="3200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lang="en-GB" sz="3200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lang="en-GB" sz="3200" b="0" i="0" u="none" strike="noStrike" cap="none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lang="en-GB" sz="3200" b="0" i="0" u="none" strike="noStrike" cap="none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87686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l-GR" sz="4000" b="1" i="0" u="none" strike="noStrike" cap="none" dirty="0" smtClean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Αλγόριθμος αισθητήρα νύχτας.</a:t>
            </a:r>
            <a:endParaRPr sz="3200" b="0" i="0" u="none" strike="noStrike" cap="none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l-GR" sz="3200" dirty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Γράψτε έναν αλγόριθμο για τη δημιουργία ενός αισθητήρα νύχτας χρησιμοποιώντας το </a:t>
            </a:r>
            <a:r>
              <a:rPr lang="el-GR" sz="3200" dirty="0" err="1" smtClean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micro:bit</a:t>
            </a:r>
            <a:r>
              <a:rPr lang="el-GR" sz="3200" dirty="0" smtClean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.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l-GR" sz="3200" dirty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Όταν τελειώσετε, μοιραστείτε και διορθώστε τους αλγόριθμους </a:t>
            </a:r>
            <a:r>
              <a:rPr lang="el-GR" sz="3200" dirty="0" smtClean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σας.</a:t>
            </a:r>
            <a:endParaRPr lang="en-GB" sz="3200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lang="en-GB" sz="3200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lang="en-GB" sz="3200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lang="en-GB" sz="3200" b="0" i="0" u="none" strike="noStrike" cap="none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lang="en-GB" sz="3200" b="0" i="0" u="none" strike="noStrike" cap="none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156236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l-GR" sz="4000" b="1" i="0" u="none" strike="noStrike" cap="none" dirty="0" smtClean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Παραδείγματα αλγορίθμων αισθητήρα νύχτας.</a:t>
            </a:r>
            <a:endParaRPr sz="3200" b="0" i="0" u="none" strike="noStrike" cap="none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25400" marR="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</a:pPr>
            <a:endParaRPr lang="en-GB" sz="3200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lang="en-GB" sz="3200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lang="en-GB" sz="3200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lang="en-GB" sz="3200" b="0" i="0" u="none" strike="noStrike" cap="none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lang="en-GB" sz="3200" b="0" i="0" u="none" strike="noStrike" cap="none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pic>
        <p:nvPicPr>
          <p:cNvPr id="5" name="Picture 4" descr="simple Night sensor algorithm">
            <a:extLst>
              <a:ext uri="{FF2B5EF4-FFF2-40B4-BE49-F238E27FC236}">
                <a16:creationId xmlns:a16="http://schemas.microsoft.com/office/drawing/2014/main" xmlns="" id="{55E88EDC-A923-DF47-94F1-6966AD12E6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10" y="1758938"/>
            <a:ext cx="6176123" cy="2737724"/>
          </a:xfrm>
          <a:prstGeom prst="rect">
            <a:avLst/>
          </a:prstGeom>
        </p:spPr>
      </p:pic>
      <p:pic>
        <p:nvPicPr>
          <p:cNvPr id="7" name="Picture 6" descr="Night sensor algorithm with stop-start buttons">
            <a:extLst>
              <a:ext uri="{FF2B5EF4-FFF2-40B4-BE49-F238E27FC236}">
                <a16:creationId xmlns:a16="http://schemas.microsoft.com/office/drawing/2014/main" xmlns="" id="{B88D70FE-771B-4344-B64A-8C548277CE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1524425"/>
            <a:ext cx="6151861" cy="320675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677FCE0-4FF1-414E-B01F-A52E58882D4F}"/>
              </a:ext>
            </a:extLst>
          </p:cNvPr>
          <p:cNvSpPr/>
          <p:nvPr/>
        </p:nvSpPr>
        <p:spPr>
          <a:xfrm>
            <a:off x="316075" y="5366453"/>
            <a:ext cx="5759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/>
                </a:solidFill>
                <a:ea typeface="Questrial"/>
                <a:cs typeface="Questrial"/>
                <a:sym typeface="Questrial"/>
              </a:rPr>
              <a:t>Απλός αλγόριθμος αισθητήρα νύχτας.</a:t>
            </a:r>
            <a:endParaRPr lang="en-US" sz="24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6FC5D01-A2F1-F348-BBA4-F6DC58763277}"/>
              </a:ext>
            </a:extLst>
          </p:cNvPr>
          <p:cNvSpPr/>
          <p:nvPr/>
        </p:nvSpPr>
        <p:spPr>
          <a:xfrm>
            <a:off x="6442633" y="5226038"/>
            <a:ext cx="48809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/>
              <a:t>Αλγόριθμος αισθητήρα νύχτας με κουμπιά </a:t>
            </a:r>
            <a:r>
              <a:rPr lang="en-US" sz="2400" b="1" dirty="0" smtClean="0"/>
              <a:t>stop, start.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2570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399"/>
            <a:ext cx="10677300" cy="5877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106650"/>
              </a:lnSpc>
              <a:buSzPts val="4000"/>
            </a:pPr>
            <a:r>
              <a:rPr lang="el-GR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Προγραμματισμός του αισθητήρα </a:t>
            </a:r>
            <a:r>
              <a:rPr lang="el-GR" sz="4000" b="1" dirty="0" smtClean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νύχτας</a:t>
            </a:r>
            <a:r>
              <a:rPr lang="en-US" sz="4000" b="1" dirty="0" smtClean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.</a:t>
            </a:r>
            <a:endParaRPr sz="3200" b="0" i="0" u="none" strike="noStrike" cap="none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l-GR" sz="3200" dirty="0" smtClean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Χρησιμοποιώντας το πρόγραμμα επεξεργασίας </a:t>
            </a:r>
            <a:r>
              <a:rPr lang="en-US" sz="3200" dirty="0" err="1" smtClean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MakeCode</a:t>
            </a:r>
            <a:r>
              <a:rPr lang="en-US" sz="3200" dirty="0" smtClean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r>
              <a:rPr lang="el-GR" sz="3200" dirty="0" smtClean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και τον αλγόριθμό σας, γράψτε το πρόγραμμα αισθητήρα σκότους.</a:t>
            </a:r>
            <a:endParaRPr lang="en-GB" sz="3200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l-GR" sz="3200" dirty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Θυμηθείτε να δοκιμάζετε και να διορθώνετε τακτικά σφάλματα</a:t>
            </a:r>
            <a:r>
              <a:rPr lang="el-GR" sz="3200" dirty="0" smtClean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.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GB" sz="3200" dirty="0" smtClean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r>
              <a:rPr lang="el-GR" sz="3200" dirty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Μόλις τελειώσετε, πραγματοποιήστε λήψη και αντιγράψτε </a:t>
            </a:r>
            <a:r>
              <a:rPr lang="el-GR" sz="3200" dirty="0" smtClean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το στο </a:t>
            </a:r>
            <a:r>
              <a:rPr lang="el-GR" sz="3200" dirty="0" err="1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micro:bit</a:t>
            </a:r>
            <a:r>
              <a:rPr lang="el-GR" sz="3200" dirty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 για δοκιμή και εκτέλεση</a:t>
            </a:r>
            <a:r>
              <a:rPr lang="el-GR" sz="3200" dirty="0" smtClean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.</a:t>
            </a:r>
            <a:endParaRPr lang="en-GB" sz="3200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l-GR" sz="3200" dirty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Συγκρίνετε τα προγράμματά σας και τους αισθητήρες νύχτας</a:t>
            </a:r>
            <a:r>
              <a:rPr lang="el-GR" sz="3200" dirty="0" smtClean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.</a:t>
            </a:r>
            <a:endParaRPr lang="en-GB" sz="3200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25400" marR="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</a:pPr>
            <a:endParaRPr lang="en-GB" sz="3200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lang="en-GB" sz="3200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lang="en-GB" sz="3200" b="0" i="0" u="none" strike="noStrike" cap="none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lang="en-GB" sz="3200" b="0" i="0" u="none" strike="noStrike" cap="none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127120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952045" y="133225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106650"/>
              </a:lnSpc>
              <a:buSzPts val="4000"/>
            </a:pPr>
            <a:r>
              <a:rPr lang="el-GR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Παραδείγματα προγραμμάτων αισθητήρων </a:t>
            </a:r>
            <a:r>
              <a:rPr lang="el-GR" sz="4000" b="1" dirty="0" smtClean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νύχτας</a:t>
            </a:r>
            <a:r>
              <a:rPr lang="en-US" sz="4000" b="1" dirty="0" smtClean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.</a:t>
            </a:r>
            <a:endParaRPr lang="en-GB" sz="3200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lang="en-GB" sz="3200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lang="en-GB" sz="3200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lang="en-GB" sz="3200" b="0" i="0" u="none" strike="noStrike" cap="none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lang="en-GB" sz="3200" b="0" i="0" u="none" strike="noStrike" cap="none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pic>
        <p:nvPicPr>
          <p:cNvPr id="3" name="Picture 2" descr="A simple Night sensor">
            <a:extLst>
              <a:ext uri="{FF2B5EF4-FFF2-40B4-BE49-F238E27FC236}">
                <a16:creationId xmlns:a16="http://schemas.microsoft.com/office/drawing/2014/main" xmlns="" id="{48CD1DCC-1CFB-3D42-B5ED-3D23600B0A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8605" y="1436472"/>
            <a:ext cx="4712321" cy="4611944"/>
          </a:xfrm>
          <a:prstGeom prst="rect">
            <a:avLst/>
          </a:prstGeom>
        </p:spPr>
      </p:pic>
      <p:pic>
        <p:nvPicPr>
          <p:cNvPr id="5" name="Picture 4" descr="A Night sensor with stop-start buttons.">
            <a:extLst>
              <a:ext uri="{FF2B5EF4-FFF2-40B4-BE49-F238E27FC236}">
                <a16:creationId xmlns:a16="http://schemas.microsoft.com/office/drawing/2014/main" xmlns="" id="{74C6BF00-7085-174B-929D-45F984E39D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0463" y="819988"/>
            <a:ext cx="4974294" cy="524351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65E79EB-410B-B947-B8ED-BBA7E09556A5}"/>
              </a:ext>
            </a:extLst>
          </p:cNvPr>
          <p:cNvSpPr/>
          <p:nvPr/>
        </p:nvSpPr>
        <p:spPr>
          <a:xfrm>
            <a:off x="225019" y="6063500"/>
            <a:ext cx="56316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/>
                </a:solidFill>
                <a:sym typeface="Questrial"/>
              </a:rPr>
              <a:t>Απλό πρόγραμμα αισθητήρα νύχτας.</a:t>
            </a:r>
            <a:endParaRPr lang="en-US" sz="24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B06E57A6-2210-3B47-96D0-2480A1E12011}"/>
              </a:ext>
            </a:extLst>
          </p:cNvPr>
          <p:cNvSpPr/>
          <p:nvPr/>
        </p:nvSpPr>
        <p:spPr>
          <a:xfrm>
            <a:off x="5980063" y="6063500"/>
            <a:ext cx="476284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/>
              <a:t>Αισθητήρας νύχτας με </a:t>
            </a:r>
            <a:r>
              <a:rPr lang="el-GR" sz="2400" b="1" dirty="0" smtClean="0"/>
              <a:t>κουμπιά</a:t>
            </a:r>
          </a:p>
          <a:p>
            <a:r>
              <a:rPr lang="el-GR" sz="2400" b="1" dirty="0" smtClean="0"/>
              <a:t> </a:t>
            </a:r>
            <a:r>
              <a:rPr lang="el-GR" sz="2400" b="1" dirty="0" err="1" smtClean="0"/>
              <a:t>stop-start</a:t>
            </a:r>
            <a:r>
              <a:rPr lang="el-GR" sz="2400" b="1" dirty="0" smtClean="0"/>
              <a:t>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62955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2929</TotalTime>
  <Words>279</Words>
  <Application>Microsoft Office PowerPoint</Application>
  <PresentationFormat>Ευρεία οθόνη</PresentationFormat>
  <Paragraphs>74</Paragraphs>
  <Slides>11</Slides>
  <Notes>11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8" baseType="lpstr">
      <vt:lpstr>Arial Unicode MS</vt:lpstr>
      <vt:lpstr>Arial</vt:lpstr>
      <vt:lpstr>Cabin</vt:lpstr>
      <vt:lpstr>Calibri</vt:lpstr>
      <vt:lpstr>Noto Sans Symbols</vt:lpstr>
      <vt:lpstr>Questrial</vt:lpstr>
      <vt:lpstr>Office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Λογαριασμός Microsoft</cp:lastModifiedBy>
  <cp:revision>42</cp:revision>
  <dcterms:modified xsi:type="dcterms:W3CDTF">2022-02-15T15:58:47Z</dcterms:modified>
</cp:coreProperties>
</file>