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81F0-C5FA-4E8B-A67B-537BE68A59A4}" type="datetimeFigureOut">
              <a:rPr lang="el-GR" smtClean="0"/>
              <a:t>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8F19-F2CA-4F62-A832-C122FFDF821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ΙΕΡΑ ΜΟΝΗ ΕΙΣΟΔΙΩΝ ΘΕΟΤΟΚΟΥ ΜΥΡΤΙ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366712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el-GR" b="1" dirty="0" smtClean="0"/>
              <a:t>ΜΟΝΑΣΤΗΡΙ ΜΥΡΤΙΑΣ ΑΙΤΩΛΑΚΑΡΝΑΝΙΑΣ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astiria.gr/images/stories/monastiriaB/moni_myrti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84" y="0"/>
            <a:ext cx="9174984" cy="685800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613375"/>
            <a:ext cx="882047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SimSun" pitchFamily="2" charset="-122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sz="2800" b="1" dirty="0">
              <a:solidFill>
                <a:schemeClr val="bg2">
                  <a:lumMod val="10000"/>
                </a:schemeClr>
              </a:solidFill>
              <a:latin typeface="Georgia" pitchFamily="18" charset="0"/>
              <a:ea typeface="SimSun" pitchFamily="2" charset="-122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sz="2800" b="1" baseline="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l-GR" sz="2800" b="1" dirty="0">
              <a:solidFill>
                <a:schemeClr val="bg2">
                  <a:lumMod val="10000"/>
                </a:schemeClr>
              </a:solidFill>
              <a:latin typeface="Georgia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Georgia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l-GR" sz="2400" dirty="0">
              <a:solidFill>
                <a:srgbClr val="000000"/>
              </a:solidFill>
              <a:latin typeface="Georgia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sz="2400" dirty="0">
              <a:solidFill>
                <a:srgbClr val="000000"/>
              </a:solidFill>
              <a:latin typeface="Georgia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10527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Georgia" pitchFamily="18" charset="0"/>
                <a:ea typeface="SimSun" pitchFamily="2" charset="-122"/>
                <a:cs typeface="Arial" pitchFamily="34" charset="0"/>
              </a:rPr>
              <a:t>Το Μοναστήρι</a:t>
            </a:r>
            <a:r>
              <a:rPr kumimoji="0" lang="el-GR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Georgia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ea typeface="SimSun" pitchFamily="2" charset="-122"/>
                <a:cs typeface="Arial" pitchFamily="34" charset="0"/>
              </a:rPr>
              <a:t>παίρνει το όνομά του από το χωριό </a:t>
            </a:r>
            <a:r>
              <a:rPr kumimoji="0" lang="el-GR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Georgia" pitchFamily="18" charset="0"/>
                <a:ea typeface="SimSun" pitchFamily="2" charset="-122"/>
                <a:cs typeface="Arial" pitchFamily="34" charset="0"/>
              </a:rPr>
              <a:t>Μυρτιά που βρίσκεται κοντά.</a:t>
            </a:r>
            <a:endParaRPr kumimoji="0" lang="el-GR" sz="2800" b="1" i="0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Georgia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2132856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l-GR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Georgia" pitchFamily="18" charset="0"/>
                <a:ea typeface="SimSun" pitchFamily="2" charset="-122"/>
                <a:cs typeface="Arial" pitchFamily="34" charset="0"/>
              </a:rPr>
              <a:t>Είναι αφιερωμένο στα </a:t>
            </a:r>
            <a:r>
              <a:rPr lang="el-GR" sz="28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ea typeface="SimSun" pitchFamily="2" charset="-122"/>
                <a:cs typeface="Arial" pitchFamily="34" charset="0"/>
              </a:rPr>
              <a:t>Ε</a:t>
            </a:r>
            <a:r>
              <a:rPr kumimoji="0" lang="el-GR" sz="2800" b="1" i="0" u="none" strike="noStrike" cap="none" normalizeH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Georgia" pitchFamily="18" charset="0"/>
                <a:ea typeface="SimSun" pitchFamily="2" charset="-122"/>
                <a:cs typeface="Arial" pitchFamily="34" charset="0"/>
              </a:rPr>
              <a:t>ισόδια</a:t>
            </a:r>
            <a:r>
              <a:rPr kumimoji="0" lang="el-GR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Georgia" pitchFamily="18" charset="0"/>
                <a:ea typeface="SimSun" pitchFamily="2" charset="-122"/>
                <a:cs typeface="Arial" pitchFamily="34" charset="0"/>
              </a:rPr>
              <a:t> της Θεοτόκου </a:t>
            </a:r>
            <a:endParaRPr kumimoji="0" lang="el-GR" sz="2800" b="1" i="0" u="none" strike="noStrike" cap="none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Georgia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3068960"/>
            <a:ext cx="49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l-GR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Georgia" pitchFamily="18" charset="0"/>
                <a:ea typeface="SimSun" pitchFamily="2" charset="-122"/>
                <a:cs typeface="Arial" pitchFamily="34" charset="0"/>
              </a:rPr>
              <a:t>Είναι ανδρικό μοναστ</a:t>
            </a:r>
            <a:r>
              <a:rPr lang="el-GR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ea typeface="SimSun" pitchFamily="2" charset="-122"/>
                <a:cs typeface="Arial" pitchFamily="34" charset="0"/>
              </a:rPr>
              <a:t>ήρι </a:t>
            </a:r>
            <a:endParaRPr kumimoji="0" lang="el-GR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Georgia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4005064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Georgia" pitchFamily="18" charset="0"/>
                <a:ea typeface="SimSun" pitchFamily="2" charset="-122"/>
                <a:cs typeface="Arial" pitchFamily="34" charset="0"/>
              </a:rPr>
              <a:t>Βρίσκεται σε απόσταση 20 χιλιομέτρων από το Αγρίνιο προς Θέρμο </a:t>
            </a:r>
            <a:endParaRPr kumimoji="0" lang="el-GR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Georgia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0" y="5661248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Είναι χτισμένο σε μαγευτική τοποθεσία με θέα στη λίμνη Τριχωνίδα.</a:t>
            </a:r>
            <a:endParaRPr lang="el-GR" sz="2800" b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116632"/>
            <a:ext cx="3391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u="sng" dirty="0" smtClean="0"/>
              <a:t>Λίγη Γεωγραφία…</a:t>
            </a:r>
            <a:endParaRPr lang="el-GR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Θεοδώρα\Pictures\moni_myrtia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4581128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l-GR" sz="28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r>
              <a:rPr lang="el-GR" sz="2800" b="1" dirty="0" smtClean="0">
                <a:solidFill>
                  <a:srgbClr val="FF0000"/>
                </a:solidFill>
                <a:latin typeface="Georgia" pitchFamily="18" charset="0"/>
              </a:rPr>
              <a:t>Η παλαιότερη εικόνα είναι της Θεοτόκου (12ος ή 13ος αιώνας). </a:t>
            </a:r>
          </a:p>
          <a:p>
            <a:endParaRPr lang="el-GR" sz="28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83671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b="1" dirty="0" smtClean="0">
                <a:solidFill>
                  <a:srgbClr val="FF0000"/>
                </a:solidFill>
                <a:latin typeface="Georgia" pitchFamily="18" charset="0"/>
              </a:rPr>
              <a:t>Αποτελεί ένα σπουδαίο βυζαντινό μνημείο με ιστορία 1000 χρόνων</a:t>
            </a:r>
            <a:endParaRPr lang="el-GR" sz="28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20608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Georgia" pitchFamily="18" charset="0"/>
              </a:rPr>
              <a:t>Ο χώρος του ιερού του ήταν κατά τον 11ο - 12ο αιώνα ένας μικρός ναός.</a:t>
            </a:r>
            <a:endParaRPr lang="el-GR" sz="28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0" y="310583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>
                <a:solidFill>
                  <a:srgbClr val="FF0000"/>
                </a:solidFill>
                <a:latin typeface="Georgia" pitchFamily="18" charset="0"/>
              </a:rPr>
              <a:t>Κατά τον 16ο αιώνα χτίστηκε δίπλα και ένας νεότερος ναός </a:t>
            </a:r>
            <a:endParaRPr lang="el-GR" sz="2800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0" y="4221088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/>
            <a:r>
              <a:rPr lang="el-GR" sz="2800" b="1" dirty="0" smtClean="0">
                <a:solidFill>
                  <a:srgbClr val="FF0000"/>
                </a:solidFill>
                <a:latin typeface="Georgia" pitchFamily="18" charset="0"/>
              </a:rPr>
              <a:t>Ο Ναός είναι γεμάτος με τοιχογραφίες του 12ου και αρχών 13ου αιώνα. </a:t>
            </a:r>
            <a:endParaRPr lang="el-GR" sz="28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11560" y="116632"/>
            <a:ext cx="2632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u="sng" dirty="0" smtClean="0">
                <a:solidFill>
                  <a:schemeClr val="accent4">
                    <a:lumMod val="50000"/>
                  </a:schemeClr>
                </a:solidFill>
              </a:rPr>
              <a:t>Λίγη Ιστορία…</a:t>
            </a:r>
            <a:endParaRPr lang="el-GR" sz="32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agriniovoice.gr/wp-content/uploads/2012/07/monastir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Ορθογώνιο"/>
          <p:cNvSpPr/>
          <p:nvPr/>
        </p:nvSpPr>
        <p:spPr>
          <a:xfrm>
            <a:off x="0" y="3501008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90872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Στην εποχή της τουρκοκρατίας υπήρξε κέντρο για τη μόρφωση των Ελλήνων</a:t>
            </a:r>
            <a:endParaRPr lang="el-GR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07504" y="2060848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Στη μονή έζησε για λίγο και ο </a:t>
            </a:r>
            <a:r>
              <a:rPr lang="el-GR" sz="2800" b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Κοσμάς ο Αιτωλός</a:t>
            </a:r>
            <a:endParaRPr lang="el-GR" sz="2800" b="1" u="sng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0" y="515719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>
                <a:solidFill>
                  <a:schemeClr val="accent5"/>
                </a:solidFill>
                <a:latin typeface="Georgia" pitchFamily="18" charset="0"/>
              </a:rPr>
              <a:t>Τα κτίσματα της Μονής καταστράφηκαν από τα γερμανικά στρατεύματα κατοχής το 1943, διασώθηκε όμως η εκκλησία στο κέντρο της αυλής  </a:t>
            </a:r>
            <a:endParaRPr lang="el-GR" sz="2800" b="1" dirty="0" smtClean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4293096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Η αγιογράφηση του κυρίως Ναού έγινε το έτος 1539. </a:t>
            </a:r>
          </a:p>
          <a:p>
            <a:endParaRPr lang="el-GR" sz="28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2492896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Η καμάρα και η αψίδα του σημερινού ιερού αγιογραφήθηκαν από τον ζωγράφο </a:t>
            </a:r>
            <a:r>
              <a:rPr lang="el-GR" sz="2800" b="1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Διγενή Ξένο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, το 1491 </a:t>
            </a:r>
            <a:endParaRPr lang="el-GR" sz="2800" b="1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260648"/>
            <a:ext cx="5093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solidFill>
                  <a:schemeClr val="accent5"/>
                </a:solidFill>
              </a:rPr>
              <a:t>Λίγη ιστορία… (συνέχεια)</a:t>
            </a:r>
            <a:endParaRPr lang="el-GR" sz="3600" b="1" u="sng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23528" y="1628800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 err="1" smtClean="0">
                <a:solidFill>
                  <a:srgbClr val="7030A0"/>
                </a:solidFill>
              </a:rPr>
              <a:t>Ε</a:t>
            </a:r>
            <a:r>
              <a:rPr lang="el-GR" sz="3000" b="1" dirty="0" err="1" smtClean="0">
                <a:solidFill>
                  <a:srgbClr val="92D050"/>
                </a:solidFill>
              </a:rPr>
              <a:t>λ</a:t>
            </a:r>
            <a:r>
              <a:rPr lang="el-GR" sz="3000" b="1" dirty="0" err="1" smtClean="0">
                <a:solidFill>
                  <a:schemeClr val="accent1">
                    <a:lumMod val="75000"/>
                  </a:schemeClr>
                </a:solidFill>
              </a:rPr>
              <a:t>ε</a:t>
            </a:r>
            <a:r>
              <a:rPr lang="el-GR" sz="3000" b="1" dirty="0" err="1" smtClean="0">
                <a:solidFill>
                  <a:schemeClr val="accent6">
                    <a:lumMod val="50000"/>
                  </a:schemeClr>
                </a:solidFill>
              </a:rPr>
              <a:t>ά</a:t>
            </a:r>
            <a:r>
              <a:rPr lang="el-GR" sz="3000" b="1" dirty="0" err="1" smtClean="0">
                <a:solidFill>
                  <a:srgbClr val="C00000"/>
                </a:solidFill>
              </a:rPr>
              <a:t>ν</a:t>
            </a:r>
            <a:r>
              <a:rPr lang="el-GR" sz="3000" b="1" dirty="0" err="1" smtClean="0">
                <a:solidFill>
                  <a:srgbClr val="7030A0"/>
                </a:solidFill>
              </a:rPr>
              <a:t>α</a:t>
            </a:r>
            <a:r>
              <a:rPr lang="el-GR" sz="3000" b="1" dirty="0" smtClean="0"/>
              <a:t> </a:t>
            </a:r>
            <a:r>
              <a:rPr lang="el-GR" sz="3000" b="1" dirty="0" smtClean="0">
                <a:solidFill>
                  <a:srgbClr val="C00000"/>
                </a:solidFill>
              </a:rPr>
              <a:t>Κ</a:t>
            </a:r>
            <a:r>
              <a:rPr lang="el-GR" sz="3000" b="1" dirty="0" smtClean="0">
                <a:solidFill>
                  <a:srgbClr val="FFFF00"/>
                </a:solidFill>
              </a:rPr>
              <a:t>α</a:t>
            </a:r>
            <a:r>
              <a:rPr lang="el-GR" sz="3000" b="1" dirty="0" smtClean="0">
                <a:solidFill>
                  <a:schemeClr val="accent3">
                    <a:lumMod val="50000"/>
                  </a:schemeClr>
                </a:solidFill>
              </a:rPr>
              <a:t>ρ</a:t>
            </a:r>
            <a:r>
              <a:rPr lang="el-GR" sz="3000" b="1" dirty="0" smtClean="0">
                <a:solidFill>
                  <a:schemeClr val="accent4">
                    <a:lumMod val="75000"/>
                  </a:schemeClr>
                </a:solidFill>
              </a:rPr>
              <a:t>α</a:t>
            </a:r>
            <a:r>
              <a:rPr lang="el-G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ν</a:t>
            </a:r>
            <a:r>
              <a:rPr lang="el-GR" sz="3000" b="1" dirty="0" smtClean="0">
                <a:solidFill>
                  <a:srgbClr val="00B0F0"/>
                </a:solidFill>
              </a:rPr>
              <a:t>ά</a:t>
            </a:r>
            <a:r>
              <a:rPr lang="el-GR" sz="3000" b="1" dirty="0" smtClean="0">
                <a:solidFill>
                  <a:srgbClr val="FFC000"/>
                </a:solidFill>
              </a:rPr>
              <a:t>σ</a:t>
            </a:r>
            <a:r>
              <a:rPr lang="el-GR" sz="3000" b="1" dirty="0" smtClean="0">
                <a:solidFill>
                  <a:schemeClr val="accent6">
                    <a:lumMod val="50000"/>
                  </a:schemeClr>
                </a:solidFill>
              </a:rPr>
              <a:t>ι</a:t>
            </a:r>
            <a:r>
              <a:rPr lang="el-GR" sz="3000" b="1" dirty="0" smtClean="0">
                <a:solidFill>
                  <a:srgbClr val="00B050"/>
                </a:solidFill>
              </a:rPr>
              <a:t>ο</a:t>
            </a:r>
            <a:r>
              <a:rPr lang="el-GR" sz="3000" b="1" dirty="0" smtClean="0">
                <a:solidFill>
                  <a:schemeClr val="accent6">
                    <a:lumMod val="75000"/>
                  </a:schemeClr>
                </a:solidFill>
              </a:rPr>
              <a:t>υ</a:t>
            </a:r>
          </a:p>
          <a:p>
            <a:endParaRPr lang="el-GR" sz="3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l-GR" sz="3000" b="1" dirty="0" smtClean="0">
                <a:solidFill>
                  <a:srgbClr val="7030A0"/>
                </a:solidFill>
              </a:rPr>
              <a:t>Τμήμα</a:t>
            </a:r>
            <a:r>
              <a:rPr lang="el-GR" sz="3000" b="1" dirty="0" smtClean="0"/>
              <a:t> </a:t>
            </a:r>
            <a:r>
              <a:rPr lang="el-GR" sz="3000" b="1" dirty="0" smtClean="0">
                <a:solidFill>
                  <a:srgbClr val="0070C0"/>
                </a:solidFill>
              </a:rPr>
              <a:t>Δ</a:t>
            </a:r>
            <a:r>
              <a:rPr lang="el-GR" sz="3000" b="1" dirty="0" smtClean="0">
                <a:solidFill>
                  <a:srgbClr val="92D050"/>
                </a:solidFill>
              </a:rPr>
              <a:t>1 </a:t>
            </a:r>
          </a:p>
          <a:p>
            <a:endParaRPr lang="el-GR" sz="3000" b="1" dirty="0">
              <a:solidFill>
                <a:srgbClr val="92D050"/>
              </a:solidFill>
            </a:endParaRPr>
          </a:p>
          <a:p>
            <a:pPr algn="ctr"/>
            <a:r>
              <a:rPr lang="el-GR" sz="3000" b="1" dirty="0" smtClean="0">
                <a:solidFill>
                  <a:srgbClr val="00B0F0"/>
                </a:solidFill>
              </a:rPr>
              <a:t>Σχολικό έτος </a:t>
            </a:r>
            <a:r>
              <a:rPr lang="el-GR" sz="3000" b="1" dirty="0" smtClean="0">
                <a:solidFill>
                  <a:srgbClr val="C00000"/>
                </a:solidFill>
              </a:rPr>
              <a:t>2013-2014</a:t>
            </a:r>
          </a:p>
          <a:p>
            <a:endParaRPr lang="el-GR" sz="3000" b="1" dirty="0" smtClean="0">
              <a:solidFill>
                <a:srgbClr val="92D050"/>
              </a:solidFill>
            </a:endParaRPr>
          </a:p>
          <a:p>
            <a:endParaRPr lang="el-GR" sz="3000" b="1" dirty="0" smtClean="0">
              <a:solidFill>
                <a:srgbClr val="92D050"/>
              </a:solidFill>
            </a:endParaRPr>
          </a:p>
          <a:p>
            <a:endParaRPr lang="el-GR" sz="3000" b="1" dirty="0" smtClean="0">
              <a:solidFill>
                <a:srgbClr val="92D050"/>
              </a:solidFill>
            </a:endParaRPr>
          </a:p>
          <a:p>
            <a:endParaRPr lang="el-GR" sz="3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115616" y="836712"/>
            <a:ext cx="74415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>
                <a:solidFill>
                  <a:srgbClr val="00B0F0"/>
                </a:solidFill>
              </a:rPr>
              <a:t>Μία εργασία στο μάθημα των </a:t>
            </a:r>
            <a:r>
              <a:rPr lang="el-GR" sz="3000" b="1" u="sng" dirty="0" smtClean="0">
                <a:solidFill>
                  <a:schemeClr val="accent6">
                    <a:lumMod val="50000"/>
                  </a:schemeClr>
                </a:solidFill>
              </a:rPr>
              <a:t>Θρησκευτικών</a:t>
            </a:r>
            <a:endParaRPr lang="el-GR" sz="3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195</Words>
  <Application>Microsoft Office PowerPoint</Application>
  <PresentationFormat>Προβολή στην οθόνη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ΜΟΝΑΣΤΗΡΙ ΜΥΡΤΙΑΣ ΑΙΤΩΛΑΚΑΡΝΑΝΙΑΣ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ΜΟΝΑΣΤΗΡΙ ΜΥΡΤΙΑΣ ΑΙΤΩΛΑΚΑΡΝΑΝΙΑΣ</dc:title>
  <dc:creator>Θεοδώρα Τριαντοπούλου</dc:creator>
  <cp:lastModifiedBy>Θεοδώρα Τριαντοπούλου</cp:lastModifiedBy>
  <cp:revision>3</cp:revision>
  <dcterms:created xsi:type="dcterms:W3CDTF">2014-05-04T15:39:59Z</dcterms:created>
  <dcterms:modified xsi:type="dcterms:W3CDTF">2014-05-04T17:02:48Z</dcterms:modified>
</cp:coreProperties>
</file>