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58585"/>
              </a:solidFill>
              <a:prstDash val="solid"/>
              <a:miter lim="400000"/>
            </a:ln>
          </a:top>
          <a:bottom>
            <a:ln w="12700" cap="flat">
              <a:solidFill>
                <a:srgbClr val="858585"/>
              </a:solidFill>
              <a:prstDash val="solid"/>
              <a:miter lim="400000"/>
            </a:ln>
          </a:bottom>
          <a:insideH>
            <a:ln w="12700" cap="flat">
              <a:solidFill>
                <a:srgbClr val="858585"/>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58585"/>
              </a:solidFill>
              <a:prstDash val="solid"/>
              <a:miter lim="400000"/>
            </a:ln>
          </a:top>
          <a:bottom>
            <a:ln w="12700" cap="flat">
              <a:solidFill>
                <a:srgbClr val="858585"/>
              </a:solidFill>
              <a:prstDash val="solid"/>
              <a:miter lim="400000"/>
            </a:ln>
          </a:bottom>
          <a:insideH>
            <a:ln w="12700" cap="flat">
              <a:solidFill>
                <a:srgbClr val="8585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0"/>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105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387600" y="2692400"/>
            <a:ext cx="19621500" cy="3924300"/>
          </a:xfrm>
          <a:prstGeom prst="rect">
            <a:avLst/>
          </a:prstGeom>
        </p:spPr>
        <p:txBody>
          <a:bodyPr anchor="b"/>
          <a:lstStyle>
            <a:lvl1pPr>
              <a:defRPr sz="13200"/>
            </a:lvl1pPr>
          </a:lstStyle>
          <a:p>
            <a:r>
              <a:t>Κείμενο τίτλου</a:t>
            </a:r>
          </a:p>
        </p:txBody>
      </p:sp>
      <p:sp>
        <p:nvSpPr>
          <p:cNvPr id="12" name="Επίπεδο κύριου τμήματος ένα…"/>
          <p:cNvSpPr txBox="1">
            <a:spLocks noGrp="1"/>
          </p:cNvSpPr>
          <p:nvPr>
            <p:ph type="body" sz="quarter" idx="1"/>
          </p:nvPr>
        </p:nvSpPr>
        <p:spPr>
          <a:xfrm>
            <a:off x="2387600" y="7048500"/>
            <a:ext cx="19621500" cy="17907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xfrm>
            <a:off x="11956983" y="13042899"/>
            <a:ext cx="461773" cy="495301"/>
          </a:xfrm>
          <a:prstGeom prst="rect">
            <a:avLst/>
          </a:prstGeom>
        </p:spPr>
        <p:txBody>
          <a:bodyPr anchor="b"/>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Παράθεση">
    <p:spTree>
      <p:nvGrpSpPr>
        <p:cNvPr id="1" name=""/>
        <p:cNvGrpSpPr/>
        <p:nvPr/>
      </p:nvGrpSpPr>
      <p:grpSpPr>
        <a:xfrm>
          <a:off x="0" y="0"/>
          <a:ext cx="0" cy="0"/>
          <a:chOff x="0" y="0"/>
          <a:chExt cx="0" cy="0"/>
        </a:xfrm>
      </p:grpSpPr>
      <p:sp>
        <p:nvSpPr>
          <p:cNvPr id="93" name="«Πληκτρολογήστε παράθεση εδώ.»"/>
          <p:cNvSpPr txBox="1">
            <a:spLocks noGrp="1"/>
          </p:cNvSpPr>
          <p:nvPr>
            <p:ph type="body" sz="quarter" idx="21"/>
          </p:nvPr>
        </p:nvSpPr>
        <p:spPr>
          <a:xfrm>
            <a:off x="2387600" y="5969000"/>
            <a:ext cx="19621500" cy="1028701"/>
          </a:xfrm>
          <a:prstGeom prst="rect">
            <a:avLst/>
          </a:prstGeom>
        </p:spPr>
        <p:txBody>
          <a:bodyPr>
            <a:spAutoFit/>
          </a:bodyPr>
          <a:lstStyle>
            <a:lvl1pPr marL="0" indent="0" algn="ctr">
              <a:spcBef>
                <a:spcPts val="0"/>
              </a:spcBef>
              <a:buSzTx/>
              <a:buNone/>
              <a:defRPr sz="5600">
                <a:solidFill>
                  <a:srgbClr val="45A7DE"/>
                </a:solidFill>
              </a:defRPr>
            </a:lvl1pPr>
          </a:lstStyle>
          <a:p>
            <a:r>
              <a:t>«Πληκτρολογήστε παράθεση εδώ.»</a:t>
            </a:r>
          </a:p>
        </p:txBody>
      </p:sp>
      <p:sp>
        <p:nvSpPr>
          <p:cNvPr id="94" name="–Γιάννης Μηλοσπόρος"/>
          <p:cNvSpPr txBox="1">
            <a:spLocks noGrp="1"/>
          </p:cNvSpPr>
          <p:nvPr>
            <p:ph type="body" sz="quarter" idx="22"/>
          </p:nvPr>
        </p:nvSpPr>
        <p:spPr>
          <a:xfrm>
            <a:off x="2387600" y="8953500"/>
            <a:ext cx="19621500" cy="927100"/>
          </a:xfrm>
          <a:prstGeom prst="rect">
            <a:avLst/>
          </a:prstGeom>
        </p:spPr>
        <p:txBody>
          <a:bodyPr anchor="t">
            <a:spAutoFit/>
          </a:bodyPr>
          <a:lstStyle>
            <a:lvl1pPr marL="0" indent="0" algn="ctr">
              <a:spcBef>
                <a:spcPts val="0"/>
              </a:spcBef>
              <a:buSzTx/>
              <a:buNone/>
              <a:defRPr sz="5000"/>
            </a:lvl1pPr>
          </a:lstStyle>
          <a:p>
            <a:r>
              <a:t>–Γιάννης Μηλοσπόρος</a:t>
            </a:r>
          </a:p>
        </p:txBody>
      </p:sp>
      <p:sp>
        <p:nvSpPr>
          <p:cNvPr id="9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p:spTree>
      <p:nvGrpSpPr>
        <p:cNvPr id="1" name=""/>
        <p:cNvGrpSpPr/>
        <p:nvPr/>
      </p:nvGrpSpPr>
      <p:grpSpPr>
        <a:xfrm>
          <a:off x="0" y="0"/>
          <a:ext cx="0" cy="0"/>
          <a:chOff x="0" y="0"/>
          <a:chExt cx="0" cy="0"/>
        </a:xfrm>
      </p:grpSpPr>
      <p:sp>
        <p:nvSpPr>
          <p:cNvPr id="102" name="Φωτογραφία-πορτρέτο μιας πεταλούδας σε πράσινο φύλλο"/>
          <p:cNvSpPr>
            <a:spLocks noGrp="1"/>
          </p:cNvSpPr>
          <p:nvPr>
            <p:ph type="pic" idx="21"/>
          </p:nvPr>
        </p:nvSpPr>
        <p:spPr>
          <a:xfrm>
            <a:off x="0" y="-190500"/>
            <a:ext cx="24384000" cy="14093953"/>
          </a:xfrm>
          <a:prstGeom prst="rect">
            <a:avLst/>
          </a:prstGeom>
        </p:spPr>
        <p:txBody>
          <a:bodyPr lIns="91439" tIns="45719" rIns="91439" bIns="45719" anchor="t">
            <a:noAutofit/>
          </a:bodyPr>
          <a:lstStyle/>
          <a:p>
            <a:endParaRPr/>
          </a:p>
        </p:txBody>
      </p:sp>
      <p:sp>
        <p:nvSpPr>
          <p:cNvPr id="10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Κενό">
    <p:spTree>
      <p:nvGrpSpPr>
        <p:cNvPr id="1" name=""/>
        <p:cNvGrpSpPr/>
        <p:nvPr/>
      </p:nvGrpSpPr>
      <p:grpSpPr>
        <a:xfrm>
          <a:off x="0" y="0"/>
          <a:ext cx="0" cy="0"/>
          <a:chOff x="0" y="0"/>
          <a:chExt cx="0" cy="0"/>
        </a:xfrm>
      </p:grpSpPr>
      <p:sp>
        <p:nvSpPr>
          <p:cNvPr id="110"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spTree>
      <p:nvGrpSpPr>
        <p:cNvPr id="1" name=""/>
        <p:cNvGrpSpPr/>
        <p:nvPr/>
      </p:nvGrpSpPr>
      <p:grpSpPr>
        <a:xfrm>
          <a:off x="0" y="0"/>
          <a:ext cx="0" cy="0"/>
          <a:chOff x="0" y="0"/>
          <a:chExt cx="0" cy="0"/>
        </a:xfrm>
      </p:grpSpPr>
      <p:sp>
        <p:nvSpPr>
          <p:cNvPr id="20" name="Φωτογραφία-πορτρέτο μιας πεταλούδας σε πράσινο φύλλο"/>
          <p:cNvSpPr>
            <a:spLocks noGrp="1"/>
          </p:cNvSpPr>
          <p:nvPr>
            <p:ph type="pic" idx="21"/>
          </p:nvPr>
        </p:nvSpPr>
        <p:spPr>
          <a:xfrm>
            <a:off x="4667250" y="-231128"/>
            <a:ext cx="17402076" cy="10058401"/>
          </a:xfrm>
          <a:prstGeom prst="rect">
            <a:avLst/>
          </a:prstGeom>
          <a:ln w="9525">
            <a:round/>
          </a:ln>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387600" y="8623300"/>
            <a:ext cx="19621500" cy="2400300"/>
          </a:xfrm>
          <a:prstGeom prst="rect">
            <a:avLst/>
          </a:prstGeom>
        </p:spPr>
        <p:txBody>
          <a:bodyPr anchor="b"/>
          <a:lstStyle>
            <a:lvl1pPr>
              <a:defRPr sz="13200"/>
            </a:lvl1pPr>
          </a:lstStyle>
          <a:p>
            <a:r>
              <a:t>Κείμενο τίτλου</a:t>
            </a:r>
          </a:p>
        </p:txBody>
      </p:sp>
      <p:sp>
        <p:nvSpPr>
          <p:cNvPr id="22" name="Επίπεδο κύριου τμήματος ένα…"/>
          <p:cNvSpPr txBox="1">
            <a:spLocks noGrp="1"/>
          </p:cNvSpPr>
          <p:nvPr>
            <p:ph type="body" sz="quarter" idx="1"/>
          </p:nvPr>
        </p:nvSpPr>
        <p:spPr>
          <a:xfrm>
            <a:off x="2387600" y="11150600"/>
            <a:ext cx="19621500" cy="17907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387600" y="4000500"/>
            <a:ext cx="19621500" cy="5715000"/>
          </a:xfrm>
          <a:prstGeom prst="rect">
            <a:avLst/>
          </a:prstGeom>
        </p:spPr>
        <p:txBody>
          <a:bodyPr/>
          <a:lstStyle>
            <a:lvl1pPr>
              <a:defRPr sz="13200"/>
            </a:lvl1p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spTree>
      <p:nvGrpSpPr>
        <p:cNvPr id="1" name=""/>
        <p:cNvGrpSpPr/>
        <p:nvPr/>
      </p:nvGrpSpPr>
      <p:grpSpPr>
        <a:xfrm>
          <a:off x="0" y="0"/>
          <a:ext cx="0" cy="0"/>
          <a:chOff x="0" y="0"/>
          <a:chExt cx="0" cy="0"/>
        </a:xfrm>
      </p:grpSpPr>
      <p:sp>
        <p:nvSpPr>
          <p:cNvPr id="38" name="Φωτογραφία-πορτρέτο μιας πεταλούδας σε πράσινο φύλλο"/>
          <p:cNvSpPr>
            <a:spLocks noGrp="1"/>
          </p:cNvSpPr>
          <p:nvPr>
            <p:ph type="pic" idx="21"/>
          </p:nvPr>
        </p:nvSpPr>
        <p:spPr>
          <a:xfrm>
            <a:off x="10530071" y="554566"/>
            <a:ext cx="20258478" cy="11709401"/>
          </a:xfrm>
          <a:prstGeom prst="rect">
            <a:avLst/>
          </a:prstGeom>
          <a:ln w="9525">
            <a:round/>
          </a:ln>
        </p:spPr>
        <p:txBody>
          <a:bodyPr lIns="91439" tIns="45719" rIns="91439" bIns="45719" anchor="t">
            <a:noAutofit/>
          </a:bodyPr>
          <a:lstStyle/>
          <a:p>
            <a:endParaRPr/>
          </a:p>
        </p:txBody>
      </p:sp>
      <p:sp>
        <p:nvSpPr>
          <p:cNvPr id="39" name="Κείμενο τίτλου"/>
          <p:cNvSpPr txBox="1">
            <a:spLocks noGrp="1"/>
          </p:cNvSpPr>
          <p:nvPr>
            <p:ph type="title"/>
          </p:nvPr>
        </p:nvSpPr>
        <p:spPr>
          <a:xfrm>
            <a:off x="711200" y="1981200"/>
            <a:ext cx="14046200" cy="4648200"/>
          </a:xfrm>
          <a:prstGeom prst="rect">
            <a:avLst/>
          </a:prstGeom>
        </p:spPr>
        <p:txBody>
          <a:bodyPr anchor="b"/>
          <a:lstStyle/>
          <a:p>
            <a:r>
              <a:t>Κείμενο τίτλου</a:t>
            </a:r>
          </a:p>
        </p:txBody>
      </p:sp>
      <p:sp>
        <p:nvSpPr>
          <p:cNvPr id="40" name="Επίπεδο κύριου τμήματος ένα…"/>
          <p:cNvSpPr txBox="1">
            <a:spLocks noGrp="1"/>
          </p:cNvSpPr>
          <p:nvPr>
            <p:ph type="body" sz="half" idx="1"/>
          </p:nvPr>
        </p:nvSpPr>
        <p:spPr>
          <a:xfrm>
            <a:off x="711200" y="6731000"/>
            <a:ext cx="14046200" cy="52324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xfrm>
            <a:off x="2387600" y="3898900"/>
            <a:ext cx="196215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Φωτογραφία-πορτρέτο μιας πεταλούδας σε πράσινο φύλλο"/>
          <p:cNvSpPr>
            <a:spLocks noGrp="1"/>
          </p:cNvSpPr>
          <p:nvPr>
            <p:ph type="pic" idx="21"/>
          </p:nvPr>
        </p:nvSpPr>
        <p:spPr>
          <a:xfrm>
            <a:off x="9919689" y="3141992"/>
            <a:ext cx="16395701" cy="9476716"/>
          </a:xfrm>
          <a:prstGeom prst="rect">
            <a:avLst/>
          </a:prstGeom>
          <a:ln w="9525">
            <a:round/>
          </a:ln>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2387600" y="3898900"/>
            <a:ext cx="10223500" cy="8039100"/>
          </a:xfrm>
          <a:prstGeom prst="rect">
            <a:avLst/>
          </a:prstGeom>
        </p:spPr>
        <p:txBody>
          <a:bodyPr/>
          <a:lstStyle>
            <a:lvl1pPr marL="673099" indent="-673099">
              <a:spcBef>
                <a:spcPts val="5300"/>
              </a:spcBef>
              <a:buSzPct val="50000"/>
              <a:buBlip>
                <a:blip r:embed="rId2"/>
              </a:buBlip>
              <a:defRPr sz="5000"/>
            </a:lvl1pPr>
            <a:lvl2pPr marL="1346200" indent="-673100">
              <a:spcBef>
                <a:spcPts val="5300"/>
              </a:spcBef>
              <a:buSzPct val="50000"/>
              <a:buBlip>
                <a:blip r:embed="rId2"/>
              </a:buBlip>
              <a:defRPr sz="5000"/>
            </a:lvl2pPr>
            <a:lvl3pPr marL="2019300" indent="-673100">
              <a:spcBef>
                <a:spcPts val="5300"/>
              </a:spcBef>
              <a:buSzPct val="50000"/>
              <a:buBlip>
                <a:blip r:embed="rId2"/>
              </a:buBlip>
              <a:defRPr sz="5000"/>
            </a:lvl3pPr>
            <a:lvl4pPr marL="2692400" indent="-673100">
              <a:spcBef>
                <a:spcPts val="5300"/>
              </a:spcBef>
              <a:buSzPct val="50000"/>
              <a:buBlip>
                <a:blip r:embed="rId2"/>
              </a:buBlip>
              <a:defRPr sz="5000"/>
            </a:lvl4pPr>
            <a:lvl5pPr marL="3365500" indent="-673100">
              <a:spcBef>
                <a:spcPts val="5300"/>
              </a:spcBef>
              <a:buSzPct val="50000"/>
              <a:buBlip>
                <a:blip r:embed="rId2"/>
              </a:buBlip>
              <a:defRPr sz="50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3 εικόνες">
    <p:spTree>
      <p:nvGrpSpPr>
        <p:cNvPr id="1" name=""/>
        <p:cNvGrpSpPr/>
        <p:nvPr/>
      </p:nvGrpSpPr>
      <p:grpSpPr>
        <a:xfrm>
          <a:off x="0" y="0"/>
          <a:ext cx="0" cy="0"/>
          <a:chOff x="0" y="0"/>
          <a:chExt cx="0" cy="0"/>
        </a:xfrm>
      </p:grpSpPr>
      <p:sp>
        <p:nvSpPr>
          <p:cNvPr id="83" name="Κοντινό πλάνο κάμπιας μονάρχη πάνω σε φύλλο"/>
          <p:cNvSpPr>
            <a:spLocks noGrp="1"/>
          </p:cNvSpPr>
          <p:nvPr>
            <p:ph type="pic" idx="21"/>
          </p:nvPr>
        </p:nvSpPr>
        <p:spPr>
          <a:xfrm rot="21600000">
            <a:off x="11168731" y="-2006599"/>
            <a:ext cx="14294116" cy="14294077"/>
          </a:xfrm>
          <a:prstGeom prst="rect">
            <a:avLst/>
          </a:prstGeom>
          <a:ln w="9525">
            <a:round/>
          </a:ln>
        </p:spPr>
        <p:txBody>
          <a:bodyPr lIns="91439" tIns="45719" rIns="91439" bIns="45719" anchor="t">
            <a:noAutofit/>
          </a:bodyPr>
          <a:lstStyle/>
          <a:p>
            <a:endParaRPr/>
          </a:p>
        </p:txBody>
      </p:sp>
      <p:sp>
        <p:nvSpPr>
          <p:cNvPr id="84" name="Φωτογραφία-πορτρέτο μιας πεταλούδας σε πράσινο φύλλο"/>
          <p:cNvSpPr>
            <a:spLocks noGrp="1"/>
          </p:cNvSpPr>
          <p:nvPr>
            <p:ph type="pic" sz="half" idx="22"/>
          </p:nvPr>
        </p:nvSpPr>
        <p:spPr>
          <a:xfrm rot="21600000">
            <a:off x="13285117" y="6292593"/>
            <a:ext cx="13249309" cy="7658101"/>
          </a:xfrm>
          <a:prstGeom prst="rect">
            <a:avLst/>
          </a:prstGeom>
          <a:ln w="9525">
            <a:round/>
          </a:ln>
        </p:spPr>
        <p:txBody>
          <a:bodyPr lIns="91439" tIns="45719" rIns="91439" bIns="45719" anchor="t">
            <a:noAutofit/>
          </a:bodyPr>
          <a:lstStyle/>
          <a:p>
            <a:endParaRPr/>
          </a:p>
        </p:txBody>
      </p:sp>
      <p:sp>
        <p:nvSpPr>
          <p:cNvPr id="85" name="Φωτογραφία-πορτρέτο τριών παιδιών στο ύπαιθρο που παρατηρούν τα περιεχόμενα ενός δοχείου"/>
          <p:cNvSpPr>
            <a:spLocks noGrp="1"/>
          </p:cNvSpPr>
          <p:nvPr>
            <p:ph type="pic" idx="23"/>
          </p:nvPr>
        </p:nvSpPr>
        <p:spPr>
          <a:xfrm>
            <a:off x="558800" y="-2946400"/>
            <a:ext cx="15062200" cy="19837400"/>
          </a:xfrm>
          <a:prstGeom prst="rect">
            <a:avLst/>
          </a:prstGeom>
          <a:ln w="9525">
            <a:round/>
          </a:ln>
        </p:spPr>
        <p:txBody>
          <a:bodyPr lIns="91439" tIns="45719" rIns="91439" bIns="45719" anchor="t">
            <a:noAutofit/>
          </a:bodyPr>
          <a:lstStyle/>
          <a:p>
            <a:endParaRPr/>
          </a:p>
        </p:txBody>
      </p:sp>
      <p:sp>
        <p:nvSpPr>
          <p:cNvPr id="8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Επίπεδο κύριου τμήματος ένα…"/>
          <p:cNvSpPr txBox="1">
            <a:spLocks noGrp="1"/>
          </p:cNvSpPr>
          <p:nvPr>
            <p:ph type="body" idx="1"/>
          </p:nvPr>
        </p:nvSpPr>
        <p:spPr>
          <a:xfrm>
            <a:off x="2387600" y="1790700"/>
            <a:ext cx="19621500" cy="1016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 name="Κείμενο τίτλου"/>
          <p:cNvSpPr txBox="1">
            <a:spLocks noGrp="1"/>
          </p:cNvSpPr>
          <p:nvPr>
            <p:ph type="title"/>
          </p:nvPr>
        </p:nvSpPr>
        <p:spPr>
          <a:xfrm>
            <a:off x="2387600" y="355600"/>
            <a:ext cx="19621500" cy="342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Κείμενο τίτλου</a:t>
            </a:r>
          </a:p>
        </p:txBody>
      </p:sp>
      <p:sp>
        <p:nvSpPr>
          <p:cNvPr id="4" name="Αριθμός σλάιντ"/>
          <p:cNvSpPr txBox="1">
            <a:spLocks noGrp="1"/>
          </p:cNvSpPr>
          <p:nvPr>
            <p:ph type="sldNum" sz="quarter" idx="2"/>
          </p:nvPr>
        </p:nvSpPr>
        <p:spPr>
          <a:xfrm>
            <a:off x="11956983" y="13106400"/>
            <a:ext cx="461773" cy="495300"/>
          </a:xfrm>
          <a:prstGeom prst="rect">
            <a:avLst/>
          </a:prstGeom>
          <a:ln w="12700">
            <a:miter lim="400000"/>
          </a:ln>
        </p:spPr>
        <p:txBody>
          <a:bodyPr wrap="none" lIns="50800" tIns="50800" rIns="50800" bIns="50800">
            <a:spAutoFit/>
          </a:bodyPr>
          <a:lstStyle>
            <a:lvl1pPr>
              <a:defRPr sz="2400">
                <a:solidFill>
                  <a:srgbClr val="868686"/>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9pPr>
    </p:titleStyle>
    <p:bodyStyle>
      <a:lvl1pPr marL="889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1pPr>
      <a:lvl2pPr marL="1778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2pPr>
      <a:lvl3pPr marL="2667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3pPr>
      <a:lvl4pPr marL="3556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4pPr>
      <a:lvl5pPr marL="4445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5pPr>
      <a:lvl6pPr marL="5334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6pPr>
      <a:lvl7pPr marL="6223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7pPr>
      <a:lvl8pPr marL="7112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8pPr>
      <a:lvl9pPr marL="8001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STRALIA"/>
          <p:cNvSpPr txBox="1">
            <a:spLocks noGrp="1"/>
          </p:cNvSpPr>
          <p:nvPr>
            <p:ph type="ctrTitle"/>
          </p:nvPr>
        </p:nvSpPr>
        <p:spPr>
          <a:xfrm>
            <a:off x="2381250" y="-464852"/>
            <a:ext cx="19621500" cy="3924301"/>
          </a:xfrm>
          <a:prstGeom prst="rect">
            <a:avLst/>
          </a:prstGeom>
        </p:spPr>
        <p:txBody>
          <a:bodyPr/>
          <a:lstStyle>
            <a:lvl1pPr>
              <a:defRPr b="1" u="sng"/>
            </a:lvl1pPr>
          </a:lstStyle>
          <a:p>
            <a:r>
              <a:t>AUSTRALIA</a:t>
            </a:r>
          </a:p>
        </p:txBody>
      </p:sp>
      <p:pic>
        <p:nvPicPr>
          <p:cNvPr id="120" name="darwin.jpeg" descr="darwin.jpeg"/>
          <p:cNvPicPr>
            <a:picLocks noChangeAspect="1"/>
          </p:cNvPicPr>
          <p:nvPr/>
        </p:nvPicPr>
        <p:blipFill>
          <a:blip r:embed="rId2"/>
          <a:stretch>
            <a:fillRect/>
          </a:stretch>
        </p:blipFill>
        <p:spPr>
          <a:xfrm>
            <a:off x="934414" y="3428341"/>
            <a:ext cx="10119828" cy="7228449"/>
          </a:xfrm>
          <a:prstGeom prst="rect">
            <a:avLst/>
          </a:prstGeom>
          <a:ln w="12700">
            <a:miter lim="400000"/>
          </a:ln>
        </p:spPr>
      </p:pic>
      <p:pic>
        <p:nvPicPr>
          <p:cNvPr id="121" name="1200px-Cairns_view_of_CBD_3.jpeg" descr="1200px-Cairns_view_of_CBD_3.jpeg"/>
          <p:cNvPicPr>
            <a:picLocks noChangeAspect="1"/>
          </p:cNvPicPr>
          <p:nvPr/>
        </p:nvPicPr>
        <p:blipFill>
          <a:blip r:embed="rId3"/>
          <a:stretch>
            <a:fillRect/>
          </a:stretch>
        </p:blipFill>
        <p:spPr>
          <a:xfrm>
            <a:off x="12063534" y="3520052"/>
            <a:ext cx="9435304" cy="70450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hank you very much!!!!!…"/>
          <p:cNvSpPr txBox="1">
            <a:spLocks noGrp="1"/>
          </p:cNvSpPr>
          <p:nvPr>
            <p:ph type="subTitle" idx="1"/>
          </p:nvPr>
        </p:nvSpPr>
        <p:spPr>
          <a:xfrm>
            <a:off x="-2432800" y="360689"/>
            <a:ext cx="17357802" cy="12994622"/>
          </a:xfrm>
          <a:prstGeom prst="rect">
            <a:avLst/>
          </a:prstGeom>
        </p:spPr>
        <p:txBody>
          <a:bodyPr/>
          <a:lstStyle/>
          <a:p>
            <a:pPr defTabSz="734694">
              <a:defRPr sz="9701">
                <a:solidFill>
                  <a:srgbClr val="000000"/>
                </a:solidFill>
              </a:defRPr>
            </a:pPr>
            <a:r>
              <a:t>Thank you very much!!!!!</a:t>
            </a:r>
          </a:p>
          <a:p>
            <a:pPr defTabSz="734694">
              <a:defRPr sz="9701" u="sng">
                <a:solidFill>
                  <a:srgbClr val="000000"/>
                </a:solidFill>
              </a:defRPr>
            </a:pPr>
            <a:r>
              <a:t>Chara Kogetzidi</a:t>
            </a:r>
          </a:p>
          <a:p>
            <a:pPr defTabSz="734694">
              <a:defRPr sz="9701" u="sng">
                <a:solidFill>
                  <a:srgbClr val="000000"/>
                </a:solidFill>
              </a:defRPr>
            </a:pPr>
            <a:r>
              <a:t>Maria Korbaki</a:t>
            </a:r>
          </a:p>
          <a:p>
            <a:pPr defTabSz="734694">
              <a:defRPr sz="9701" u="sng">
                <a:solidFill>
                  <a:srgbClr val="000000"/>
                </a:solidFill>
              </a:defRPr>
            </a:pPr>
            <a:r>
              <a:t>Eleni Klamponi </a:t>
            </a:r>
          </a:p>
          <a:p>
            <a:pPr defTabSz="734694">
              <a:defRPr sz="9701" u="sng">
                <a:solidFill>
                  <a:srgbClr val="000000"/>
                </a:solidFill>
              </a:defRPr>
            </a:pPr>
            <a:r>
              <a:t>Elina lazari </a:t>
            </a:r>
          </a:p>
          <a:p>
            <a:pPr defTabSz="734694">
              <a:defRPr sz="9701" u="sng">
                <a:solidFill>
                  <a:srgbClr val="000000"/>
                </a:solidFill>
              </a:defRPr>
            </a:pPr>
            <a:r>
              <a:t>Andriana Makri</a:t>
            </a:r>
          </a:p>
          <a:p>
            <a:pPr defTabSz="734694">
              <a:defRPr sz="9701" u="sng">
                <a:solidFill>
                  <a:srgbClr val="000000"/>
                </a:solidFill>
              </a:defRPr>
            </a:pPr>
            <a:r>
              <a:t>Catherine Mpampali</a:t>
            </a:r>
          </a:p>
        </p:txBody>
      </p:sp>
      <p:pic>
        <p:nvPicPr>
          <p:cNvPr id="153" name="images.jpeg" descr="images.jpeg"/>
          <p:cNvPicPr>
            <a:picLocks noChangeAspect="1"/>
          </p:cNvPicPr>
          <p:nvPr/>
        </p:nvPicPr>
        <p:blipFill>
          <a:blip r:embed="rId2"/>
          <a:srcRect l="303" t="303" r="303" b="303"/>
          <a:stretch>
            <a:fillRect/>
          </a:stretch>
        </p:blipFill>
        <p:spPr>
          <a:xfrm>
            <a:off x="11578356" y="2400680"/>
            <a:ext cx="11379367" cy="722307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he name Australia comes from the Latin phrase terra australis incognita. The capital is Canberra. It consists of the Australian continent, Tasmania and numerous islands."/>
          <p:cNvSpPr txBox="1">
            <a:spLocks noGrp="1"/>
          </p:cNvSpPr>
          <p:nvPr>
            <p:ph type="subTitle" sz="half" idx="1"/>
          </p:nvPr>
        </p:nvSpPr>
        <p:spPr>
          <a:xfrm>
            <a:off x="328764" y="1486264"/>
            <a:ext cx="12110535" cy="6446088"/>
          </a:xfrm>
          <a:prstGeom prst="rect">
            <a:avLst/>
          </a:prstGeom>
        </p:spPr>
        <p:txBody>
          <a:bodyPr/>
          <a:lstStyle/>
          <a:p>
            <a:pPr lvl="1" defTabSz="742950">
              <a:defRPr sz="6390">
                <a:solidFill>
                  <a:srgbClr val="000000"/>
                </a:solidFill>
              </a:defRPr>
            </a:pPr>
            <a:r>
              <a:t> The name Australia comes from the Latin phrase terra australis incognita. The capital is Canberra. It consists of the Australian continent, Tasmania and numerous islands.</a:t>
            </a:r>
          </a:p>
        </p:txBody>
      </p:sp>
      <p:pic>
        <p:nvPicPr>
          <p:cNvPr id="124" name="Flag_of_Australia_(converted).svg.png" descr="Flag_of_Australia_(converted).svg.png"/>
          <p:cNvPicPr>
            <a:picLocks noChangeAspect="1"/>
          </p:cNvPicPr>
          <p:nvPr/>
        </p:nvPicPr>
        <p:blipFill>
          <a:blip r:embed="rId2"/>
          <a:stretch>
            <a:fillRect/>
          </a:stretch>
        </p:blipFill>
        <p:spPr>
          <a:xfrm>
            <a:off x="1692401" y="8124088"/>
            <a:ext cx="10380955" cy="5210833"/>
          </a:xfrm>
          <a:prstGeom prst="rect">
            <a:avLst/>
          </a:prstGeom>
          <a:ln w="12700">
            <a:miter lim="400000"/>
          </a:ln>
        </p:spPr>
      </p:pic>
      <p:pic>
        <p:nvPicPr>
          <p:cNvPr id="125" name="shutterstock_461494093.jpeg" descr="shutterstock_461494093.jpeg"/>
          <p:cNvPicPr>
            <a:picLocks noChangeAspect="1"/>
          </p:cNvPicPr>
          <p:nvPr/>
        </p:nvPicPr>
        <p:blipFill>
          <a:blip r:embed="rId3"/>
          <a:stretch>
            <a:fillRect/>
          </a:stretch>
        </p:blipFill>
        <p:spPr>
          <a:xfrm>
            <a:off x="13963710" y="1880677"/>
            <a:ext cx="8656236" cy="865623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Αlmost all the inhabitants of Australia speak English as the first or second language,while the indigenous languages that resemble each other and are divided into two large groups,the  Vietnamese immigrants, whose language are among the ten main language"/>
          <p:cNvSpPr txBox="1">
            <a:spLocks noGrp="1"/>
          </p:cNvSpPr>
          <p:nvPr>
            <p:ph type="subTitle" idx="1"/>
          </p:nvPr>
        </p:nvSpPr>
        <p:spPr>
          <a:xfrm>
            <a:off x="216709" y="617959"/>
            <a:ext cx="13242212" cy="10830546"/>
          </a:xfrm>
          <a:prstGeom prst="rect">
            <a:avLst/>
          </a:prstGeom>
        </p:spPr>
        <p:txBody>
          <a:bodyPr/>
          <a:lstStyle>
            <a:lvl1pPr defTabSz="751205">
              <a:defRPr sz="6461">
                <a:solidFill>
                  <a:srgbClr val="000000"/>
                </a:solidFill>
              </a:defRPr>
            </a:lvl1pPr>
          </a:lstStyle>
          <a:p>
            <a:r>
              <a:t>Αlmost all the inhabitants of Australia speak English as the first or second language,while the indigenous languages that resemble each other and are divided into two large groups,the  Vietnamese immigrants, whose language are among the ten main languages of the country. The currency of the country is the Australian dollar.</a:t>
            </a:r>
          </a:p>
        </p:txBody>
      </p:sp>
      <p:pic>
        <p:nvPicPr>
          <p:cNvPr id="128" name="Australian-Dollar-pictures.jpeg" descr="Australian-Dollar-pictures.jpeg"/>
          <p:cNvPicPr>
            <a:picLocks noChangeAspect="1"/>
          </p:cNvPicPr>
          <p:nvPr/>
        </p:nvPicPr>
        <p:blipFill>
          <a:blip r:embed="rId2"/>
          <a:stretch>
            <a:fillRect/>
          </a:stretch>
        </p:blipFill>
        <p:spPr>
          <a:xfrm>
            <a:off x="13482795" y="3278413"/>
            <a:ext cx="10185216" cy="678355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ustralia is located in the southern of the eastern hemisphere and is washed by sea . From the north it is washed by the Arafura Sea and the Timor Sea , to the east by the Pacific Ocean (Tasmanian sea  and Carla Sea) and to the west and south by the Indi"/>
          <p:cNvSpPr txBox="1">
            <a:spLocks noGrp="1"/>
          </p:cNvSpPr>
          <p:nvPr>
            <p:ph type="subTitle" idx="1"/>
          </p:nvPr>
        </p:nvSpPr>
        <p:spPr>
          <a:xfrm>
            <a:off x="453718" y="642874"/>
            <a:ext cx="10820897" cy="12430252"/>
          </a:xfrm>
          <a:prstGeom prst="rect">
            <a:avLst/>
          </a:prstGeom>
        </p:spPr>
        <p:txBody>
          <a:bodyPr/>
          <a:lstStyle>
            <a:lvl1pPr>
              <a:defRPr>
                <a:solidFill>
                  <a:srgbClr val="000000"/>
                </a:solidFill>
              </a:defRPr>
            </a:lvl1pPr>
          </a:lstStyle>
          <a:p>
            <a:r>
              <a:t>Australia is located in the southern of the eastern hemisphere and is washed by sea . From the north it is washed by the Arafura Sea and the Timor Sea , to the east by the Pacific Ocean (Tasmanian sea  and Carla Sea) and to the west and south by the Indian Ocean.Australia is the sixth largest country in terms of its total area and depending on the definition , it is considered the smallest continent or the largest island in  the world.</a:t>
            </a:r>
          </a:p>
        </p:txBody>
      </p:sp>
      <p:pic>
        <p:nvPicPr>
          <p:cNvPr id="131" name="GettyImages-583798468-8ee2f0c545aa4fd78062d0bce2500547.jpeg" descr="GettyImages-583798468-8ee2f0c545aa4fd78062d0bce2500547.jpeg"/>
          <p:cNvPicPr>
            <a:picLocks noChangeAspect="1"/>
          </p:cNvPicPr>
          <p:nvPr/>
        </p:nvPicPr>
        <p:blipFill>
          <a:blip r:embed="rId2"/>
          <a:stretch>
            <a:fillRect/>
          </a:stretch>
        </p:blipFill>
        <p:spPr>
          <a:xfrm>
            <a:off x="12307331" y="972969"/>
            <a:ext cx="10092574" cy="5676775"/>
          </a:xfrm>
          <a:prstGeom prst="rect">
            <a:avLst/>
          </a:prstGeom>
          <a:ln w="12700">
            <a:miter lim="400000"/>
          </a:ln>
        </p:spPr>
      </p:pic>
      <p:pic>
        <p:nvPicPr>
          <p:cNvPr id="132" name="view-central-business-district-Melbourne-train-station.jpeg" descr="view-central-business-district-Melbourne-train-station.jpeg"/>
          <p:cNvPicPr>
            <a:picLocks noChangeAspect="1"/>
          </p:cNvPicPr>
          <p:nvPr/>
        </p:nvPicPr>
        <p:blipFill>
          <a:blip r:embed="rId3"/>
          <a:stretch>
            <a:fillRect/>
          </a:stretch>
        </p:blipFill>
        <p:spPr>
          <a:xfrm>
            <a:off x="12924981" y="6940829"/>
            <a:ext cx="8857274" cy="590669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he climate of climate is different from place to place. In general, although there are many rains, dry winds often blows that contribute to the lack of rains for many years .In these times of drought the soils are completely deserted.Australia’s climate"/>
          <p:cNvSpPr txBox="1">
            <a:spLocks noGrp="1"/>
          </p:cNvSpPr>
          <p:nvPr>
            <p:ph type="subTitle" idx="1"/>
          </p:nvPr>
        </p:nvSpPr>
        <p:spPr>
          <a:xfrm>
            <a:off x="210781" y="898522"/>
            <a:ext cx="11811232" cy="12716791"/>
          </a:xfrm>
          <a:prstGeom prst="rect">
            <a:avLst/>
          </a:prstGeom>
        </p:spPr>
        <p:txBody>
          <a:bodyPr/>
          <a:lstStyle>
            <a:lvl1pPr defTabSz="619125">
              <a:defRPr sz="5325">
                <a:solidFill>
                  <a:srgbClr val="000000"/>
                </a:solidFill>
              </a:defRPr>
            </a:lvl1pPr>
          </a:lstStyle>
          <a:p>
            <a:r>
              <a:t>The climate of climate is different from place to place. In general, although there are many rains, dry winds often blows that contribute to the lack of rains for many years .In these times of drought the soils are completely deserted.Australia’s climate is very healthy and does not favour epidemic diseases, such as tuberculosis, but it favours malaria. The country announced in December 2008 that by the year 2020  it will have reduced greenhouse gas emissions by at least 5% compared to 2000 levels.</a:t>
            </a:r>
          </a:p>
        </p:txBody>
      </p:sp>
      <p:pic>
        <p:nvPicPr>
          <p:cNvPr id="135" name="australiatemp-3609630195-1517273415609.jpeg" descr="australiatemp-3609630195-1517273415609.jpeg"/>
          <p:cNvPicPr>
            <a:picLocks noChangeAspect="1"/>
          </p:cNvPicPr>
          <p:nvPr/>
        </p:nvPicPr>
        <p:blipFill>
          <a:blip r:embed="rId2"/>
          <a:stretch>
            <a:fillRect/>
          </a:stretch>
        </p:blipFill>
        <p:spPr>
          <a:xfrm>
            <a:off x="12325060" y="480691"/>
            <a:ext cx="11131367" cy="6253751"/>
          </a:xfrm>
          <a:prstGeom prst="rect">
            <a:avLst/>
          </a:prstGeom>
          <a:ln w="12700">
            <a:miter lim="400000"/>
          </a:ln>
        </p:spPr>
      </p:pic>
      <p:pic>
        <p:nvPicPr>
          <p:cNvPr id="136" name="Uluru Sunset Ayers Rock Australia.jpeg" descr="Uluru Sunset Ayers Rock Australia.jpeg"/>
          <p:cNvPicPr>
            <a:picLocks noChangeAspect="1"/>
          </p:cNvPicPr>
          <p:nvPr/>
        </p:nvPicPr>
        <p:blipFill>
          <a:blip r:embed="rId3"/>
          <a:stretch>
            <a:fillRect/>
          </a:stretch>
        </p:blipFill>
        <p:spPr>
          <a:xfrm>
            <a:off x="14293077" y="7180007"/>
            <a:ext cx="6963545" cy="580295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lso, Australia has the greatest diversity of reptiles of any countries,with 755 species . Vegetation, as well as plant species , differ depending on climatic conditions. Thus, in the northern part, many species of palm trees and climbing plants planted."/>
          <p:cNvSpPr txBox="1">
            <a:spLocks noGrp="1"/>
          </p:cNvSpPr>
          <p:nvPr>
            <p:ph type="subTitle" idx="1"/>
          </p:nvPr>
        </p:nvSpPr>
        <p:spPr>
          <a:xfrm>
            <a:off x="593256" y="602415"/>
            <a:ext cx="12157565" cy="11981741"/>
          </a:xfrm>
          <a:prstGeom prst="rect">
            <a:avLst/>
          </a:prstGeom>
        </p:spPr>
        <p:txBody>
          <a:bodyPr/>
          <a:lstStyle>
            <a:lvl1pPr defTabSz="594360">
              <a:defRPr sz="5112">
                <a:solidFill>
                  <a:srgbClr val="000000"/>
                </a:solidFill>
              </a:defRPr>
            </a:lvl1pPr>
          </a:lstStyle>
          <a:p>
            <a:r>
              <a:t>Also, Australia has the greatest diversity of reptiles of any countries,with 755 species . Vegetation, as well as plant species , differ depending on climatic conditions. Thus, in the northern part, many species of palm trees and climbing plants planted. In the southwestern part there are many features of the continent plants. In the south-eastern part there is rich vegitation in eucalyptus trees reaching 135 species, melanoleuces, acacias soil, there are only bushy plants. Of the fruit most have brought them from other countries, espadrilles European ones. </a:t>
            </a:r>
          </a:p>
        </p:txBody>
      </p:sp>
      <p:pic>
        <p:nvPicPr>
          <p:cNvPr id="139" name="img-red-waratah-telopea-1000px.jpg" descr="img-red-waratah-telopea-1000px.jpg"/>
          <p:cNvPicPr>
            <a:picLocks noChangeAspect="1"/>
          </p:cNvPicPr>
          <p:nvPr/>
        </p:nvPicPr>
        <p:blipFill>
          <a:blip r:embed="rId2"/>
          <a:stretch>
            <a:fillRect/>
          </a:stretch>
        </p:blipFill>
        <p:spPr>
          <a:xfrm>
            <a:off x="13091092" y="815740"/>
            <a:ext cx="10325775" cy="6195465"/>
          </a:xfrm>
          <a:prstGeom prst="rect">
            <a:avLst/>
          </a:prstGeom>
          <a:ln w="12700">
            <a:miter lim="400000"/>
          </a:ln>
        </p:spPr>
      </p:pic>
      <p:pic>
        <p:nvPicPr>
          <p:cNvPr id="140" name="img-rainbow-lorikeet-gum-tree-1000px.jpg" descr="img-rainbow-lorikeet-gum-tree-1000px.jpg"/>
          <p:cNvPicPr>
            <a:picLocks noChangeAspect="1"/>
          </p:cNvPicPr>
          <p:nvPr/>
        </p:nvPicPr>
        <p:blipFill>
          <a:blip r:embed="rId3"/>
          <a:stretch>
            <a:fillRect/>
          </a:stretch>
        </p:blipFill>
        <p:spPr>
          <a:xfrm>
            <a:off x="14000322" y="7255495"/>
            <a:ext cx="8507312" cy="510438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 mammalian animals of Australia are the most marsupials that are divided into 100 species such as the kangaroo and the koala . Some of them are fruit-eaters , others insectivorous and other rodents .But there arealso non-marsupial mammals , such as th"/>
          <p:cNvSpPr txBox="1">
            <a:spLocks noGrp="1"/>
          </p:cNvSpPr>
          <p:nvPr>
            <p:ph type="subTitle" idx="1"/>
          </p:nvPr>
        </p:nvSpPr>
        <p:spPr>
          <a:xfrm>
            <a:off x="302590" y="-36150"/>
            <a:ext cx="13166828" cy="13788300"/>
          </a:xfrm>
          <a:prstGeom prst="rect">
            <a:avLst/>
          </a:prstGeom>
        </p:spPr>
        <p:txBody>
          <a:bodyPr/>
          <a:lstStyle>
            <a:lvl1pPr defTabSz="495300">
              <a:defRPr sz="4260">
                <a:solidFill>
                  <a:srgbClr val="000000"/>
                </a:solidFill>
              </a:defRPr>
            </a:lvl1pPr>
          </a:lstStyle>
          <a:p>
            <a:r>
              <a:t>The mammalian animals of Australia are the most marsupials that are divided into 100 species such as the kangaroo and the koala . Some of them are fruit-eaters , others insectivorous and other rodents .But there arealso non-marsupial mammals , such as the dingo dog,21 species of bat,31 species of mice.It is also the only place on Earth where monotremas live,I.e. mammals that lay eggs.Two species are known,the echidna and the platypus.More variety are birds, such as h woodpecker, the finch ,the pheasant, the vulture, the lyre ,manyspecies of parrots.There are many species of snakes and even poisonous as well as lizards On the coast,in the rivers and  in the lakes there are crocodiles and sea turtles. Animals that were transported from elsewhere in Australia, such as the rabbit, were enraged there . In Australia the sleep , which today is one of the largest sources of wealth for the country?the wool of its sleep is considered the best in the world and has given enormous enormous economic growth to Britain’s woollen industries </a:t>
            </a:r>
          </a:p>
        </p:txBody>
      </p:sp>
      <p:pic>
        <p:nvPicPr>
          <p:cNvPr id="143" name="IMG_2665.jpeg" descr="IMG_2665.jpeg"/>
          <p:cNvPicPr>
            <a:picLocks noChangeAspect="1"/>
          </p:cNvPicPr>
          <p:nvPr/>
        </p:nvPicPr>
        <p:blipFill>
          <a:blip r:embed="rId2"/>
          <a:stretch>
            <a:fillRect/>
          </a:stretch>
        </p:blipFill>
        <p:spPr>
          <a:xfrm>
            <a:off x="14769532" y="1155698"/>
            <a:ext cx="7784031" cy="1043220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he existence of humans on the Australian continent is estimated to have begun 42.000 to 48.000 years ago, possibly with the migration of people from land bridges and small sea passages from present day Southeast Asia. These first inhabitants may have be"/>
          <p:cNvSpPr txBox="1">
            <a:spLocks noGrp="1"/>
          </p:cNvSpPr>
          <p:nvPr>
            <p:ph type="subTitle" idx="1"/>
          </p:nvPr>
        </p:nvSpPr>
        <p:spPr>
          <a:xfrm>
            <a:off x="10529357" y="628181"/>
            <a:ext cx="13638086" cy="12338704"/>
          </a:xfrm>
          <a:prstGeom prst="rect">
            <a:avLst/>
          </a:prstGeom>
        </p:spPr>
        <p:txBody>
          <a:bodyPr/>
          <a:lstStyle>
            <a:lvl1pPr defTabSz="726440">
              <a:defRPr sz="4928">
                <a:solidFill>
                  <a:srgbClr val="000000"/>
                </a:solidFill>
              </a:defRPr>
            </a:lvl1pPr>
          </a:lstStyle>
          <a:p>
            <a:r>
              <a:t>The existence of humans on the Australian continent is estimated to have begun 42.000 to 48.000 years ago, possibly with the migration of people from land bridges and small sea passages from present day Southeast Asia. These first inhabitants may have been the ancestors of modern indigenous Australians. At the time of European colonisation they were hunters and gatherers, with a complex oral tradition and spiritual values based on the worship of the land and the existence of the age of dreams. The Torresislanders, ethnologically Melanesians, were originally hunters gatherers. On the norther coast of Australia sporadic fishermen from the island Southeast Asia arrives sporadically.</a:t>
            </a:r>
          </a:p>
        </p:txBody>
      </p:sp>
      <p:pic>
        <p:nvPicPr>
          <p:cNvPr id="146" name="population.png" descr="population.png"/>
          <p:cNvPicPr>
            <a:picLocks noChangeAspect="1"/>
          </p:cNvPicPr>
          <p:nvPr/>
        </p:nvPicPr>
        <p:blipFill>
          <a:blip r:embed="rId2"/>
          <a:srcRect/>
          <a:stretch>
            <a:fillRect/>
          </a:stretch>
        </p:blipFill>
        <p:spPr>
          <a:xfrm>
            <a:off x="885345" y="1284752"/>
            <a:ext cx="9465506" cy="946550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On January 1, 1901,a federation of colonies was formed after a decade of planning consultation and voting. This established the Commonwealth of Australia as an acquisition of the British Empire.The Federal Capital  Territory  later called the Australian "/>
          <p:cNvSpPr txBox="1">
            <a:spLocks noGrp="1"/>
          </p:cNvSpPr>
          <p:nvPr>
            <p:ph type="subTitle" idx="1"/>
          </p:nvPr>
        </p:nvSpPr>
        <p:spPr>
          <a:xfrm>
            <a:off x="637573" y="502212"/>
            <a:ext cx="12906575" cy="13096272"/>
          </a:xfrm>
          <a:prstGeom prst="rect">
            <a:avLst/>
          </a:prstGeom>
        </p:spPr>
        <p:txBody>
          <a:bodyPr/>
          <a:lstStyle>
            <a:lvl1pPr defTabSz="536575">
              <a:defRPr sz="4615">
                <a:solidFill>
                  <a:srgbClr val="000000"/>
                </a:solidFill>
              </a:defRPr>
            </a:lvl1pPr>
          </a:lstStyle>
          <a:p>
            <a:r>
              <a:t>On January 1, 1901,a federation of colonies was formed after a decade of planning consultation and voting. This established the Commonwealth of Australia as an acquisition of the British Empire.The Federal Capital  Territory  later called the Australian Capital Territory was created in 1911 on the future  capital Canberra.Melbourne was the temporary seat of government from 1901 to 1927 while Canberra was  being built .In 1914,Australia fought alongside Britain  during World War I.. the Australians participated in many of the great battles of the western front. Of the 416.00 soldiers, about 60.000 were killed and  152.00 wounded. Many Australians consider the defeat of Australian and New Zealand troops in the Gallipoli campaign the birth of the nation, its first major military action. </a:t>
            </a:r>
          </a:p>
        </p:txBody>
      </p:sp>
      <p:pic>
        <p:nvPicPr>
          <p:cNvPr id="149" name="Coat_of_Arms_of_the_Australian_Capital_Territory.svg.png" descr="Coat_of_Arms_of_the_Australian_Capital_Territory.svg.png"/>
          <p:cNvPicPr>
            <a:picLocks noChangeAspect="1"/>
          </p:cNvPicPr>
          <p:nvPr/>
        </p:nvPicPr>
        <p:blipFill>
          <a:blip r:embed="rId2"/>
          <a:stretch>
            <a:fillRect/>
          </a:stretch>
        </p:blipFill>
        <p:spPr>
          <a:xfrm>
            <a:off x="14986717" y="556690"/>
            <a:ext cx="6786444" cy="6019331"/>
          </a:xfrm>
          <a:prstGeom prst="rect">
            <a:avLst/>
          </a:prstGeom>
          <a:ln w="12700">
            <a:miter lim="400000"/>
          </a:ln>
        </p:spPr>
      </p:pic>
      <p:pic>
        <p:nvPicPr>
          <p:cNvPr id="150" name="Ed0tCfIEkxBdIQnyBJMQXSEJ8gSTEF0hCfIEkxBdIQnyBJMQXSEJ8gSTEF0hCfIEkxBdIQnyBJMQXRP4fZwDXuaB+TlQAAAAASUVORK5CYII=.png" descr="Ed0tCfIEkxBdIQnyBJMQXSEJ8gSTEF0hCfIEkxBdIQnyBJMQXSEJ8gSTEF0hCfIEkxBdIQnyBJMQXRP4fZwDXuaB+TlQAAAAASUVORK5CYII=.png"/>
          <p:cNvPicPr>
            <a:picLocks noChangeAspect="1"/>
          </p:cNvPicPr>
          <p:nvPr/>
        </p:nvPicPr>
        <p:blipFill>
          <a:blip r:embed="rId3"/>
          <a:stretch>
            <a:fillRect/>
          </a:stretch>
        </p:blipFill>
        <p:spPr>
          <a:xfrm>
            <a:off x="14488242" y="7485990"/>
            <a:ext cx="9081565" cy="454078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Custom</PresentationFormat>
  <Paragraphs>16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Helvetica Neue</vt:lpstr>
      <vt:lpstr>Marker Felt</vt:lpstr>
      <vt:lpstr>GraphPaper</vt:lpstr>
      <vt:lpstr>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vicky giannopoulou</dc:creator>
  <cp:lastModifiedBy>vicky giannopoulou</cp:lastModifiedBy>
  <cp:revision>1</cp:revision>
  <dcterms:modified xsi:type="dcterms:W3CDTF">2022-01-31T18:40:07Z</dcterms:modified>
</cp:coreProperties>
</file>