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8" r:id="rId2"/>
    <p:sldId id="256" r:id="rId3"/>
    <p:sldId id="257" r:id="rId4"/>
    <p:sldId id="266" r:id="rId5"/>
    <p:sldId id="267" r:id="rId6"/>
    <p:sldId id="258" r:id="rId7"/>
    <p:sldId id="259" r:id="rId8"/>
    <p:sldId id="264" r:id="rId9"/>
    <p:sldId id="260" r:id="rId10"/>
    <p:sldId id="265" r:id="rId11"/>
    <p:sldId id="261" r:id="rId12"/>
    <p:sldId id="263" r:id="rId13"/>
    <p:sldId id="262"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48D5DA-B7CA-43DF-967E-2CF402BFF52C}" type="datetimeFigureOut">
              <a:rPr lang="en-US" smtClean="0"/>
              <a:pPr/>
              <a:t>4/3/2022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BEC6EC-3CFF-453E-A422-B706E315DF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C02F7A9-BFD6-4AA7-B185-7BB50E36CA81}" type="datetime1">
              <a:rPr lang="en-US" smtClean="0"/>
              <a:pPr/>
              <a:t>4/3/2022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104A96C-24E9-4AD2-B085-15BF61F918A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AC185D-E04F-44FC-80CD-049216332E66}" type="datetime1">
              <a:rPr lang="en-US" smtClean="0"/>
              <a:pPr/>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4A96C-24E9-4AD2-B085-15BF61F918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921757-341F-4511-A2F1-37DA038795BB}" type="datetime1">
              <a:rPr lang="en-US" smtClean="0"/>
              <a:pPr/>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4A96C-24E9-4AD2-B085-15BF61F918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F696826-8F5A-4026-8C2F-2E85AC949A06}" type="datetime1">
              <a:rPr lang="en-US" smtClean="0"/>
              <a:pPr/>
              <a:t>4/3/2022</a:t>
            </a:fld>
            <a:endParaRPr lang="en-US"/>
          </a:p>
        </p:txBody>
      </p:sp>
      <p:sp>
        <p:nvSpPr>
          <p:cNvPr id="9" name="Slide Number Placeholder 8"/>
          <p:cNvSpPr>
            <a:spLocks noGrp="1"/>
          </p:cNvSpPr>
          <p:nvPr>
            <p:ph type="sldNum" sz="quarter" idx="15"/>
          </p:nvPr>
        </p:nvSpPr>
        <p:spPr/>
        <p:txBody>
          <a:bodyPr rtlCol="0"/>
          <a:lstStyle/>
          <a:p>
            <a:fld id="{1104A96C-24E9-4AD2-B085-15BF61F918A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EF541E3-D3FF-4012-A68A-34B2E8EB5ECA}" type="datetime1">
              <a:rPr lang="en-US" smtClean="0"/>
              <a:pPr/>
              <a:t>4/3/2022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104A96C-24E9-4AD2-B085-15BF61F918A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ECE8BA-B653-456E-93CE-D7E01695BF10}" type="datetime1">
              <a:rPr lang="en-US" smtClean="0"/>
              <a:pPr/>
              <a:t>4/3/2022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4A96C-24E9-4AD2-B085-15BF61F918A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EC5AB8C-B79D-492D-9C33-0A81CCC1197E}" type="datetime1">
              <a:rPr lang="en-US" smtClean="0"/>
              <a:pPr/>
              <a:t>4/3/2022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04A96C-24E9-4AD2-B085-15BF61F918A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87E5F7C-09D7-4EAB-B153-F830F5362115}" type="datetime1">
              <a:rPr lang="en-US" smtClean="0"/>
              <a:pPr/>
              <a:t>4/3/2022</a:t>
            </a:fld>
            <a:endParaRPr lang="en-US"/>
          </a:p>
        </p:txBody>
      </p:sp>
      <p:sp>
        <p:nvSpPr>
          <p:cNvPr id="7" name="Slide Number Placeholder 6"/>
          <p:cNvSpPr>
            <a:spLocks noGrp="1"/>
          </p:cNvSpPr>
          <p:nvPr>
            <p:ph type="sldNum" sz="quarter" idx="11"/>
          </p:nvPr>
        </p:nvSpPr>
        <p:spPr/>
        <p:txBody>
          <a:bodyPr rtlCol="0"/>
          <a:lstStyle/>
          <a:p>
            <a:fld id="{1104A96C-24E9-4AD2-B085-15BF61F918A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E775E-00C2-45C8-96A7-88F78CDF544A}" type="datetime1">
              <a:rPr lang="en-US" smtClean="0"/>
              <a:pPr/>
              <a:t>4/3/2022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04A96C-24E9-4AD2-B085-15BF61F918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09C151D-1218-4E33-BED5-39A7F6D2D3AF}" type="datetime1">
              <a:rPr lang="en-US" smtClean="0"/>
              <a:pPr/>
              <a:t>4/3/2022</a:t>
            </a:fld>
            <a:endParaRPr lang="en-US"/>
          </a:p>
        </p:txBody>
      </p:sp>
      <p:sp>
        <p:nvSpPr>
          <p:cNvPr id="22" name="Slide Number Placeholder 21"/>
          <p:cNvSpPr>
            <a:spLocks noGrp="1"/>
          </p:cNvSpPr>
          <p:nvPr>
            <p:ph type="sldNum" sz="quarter" idx="15"/>
          </p:nvPr>
        </p:nvSpPr>
        <p:spPr/>
        <p:txBody>
          <a:bodyPr rtlCol="0"/>
          <a:lstStyle/>
          <a:p>
            <a:fld id="{1104A96C-24E9-4AD2-B085-15BF61F918A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B584FFB-883B-4B7F-8E91-B99A0053156D}" type="datetime1">
              <a:rPr lang="en-US" smtClean="0"/>
              <a:pPr/>
              <a:t>4/3/2022</a:t>
            </a:fld>
            <a:endParaRPr lang="en-US"/>
          </a:p>
        </p:txBody>
      </p:sp>
      <p:sp>
        <p:nvSpPr>
          <p:cNvPr id="18" name="Slide Number Placeholder 17"/>
          <p:cNvSpPr>
            <a:spLocks noGrp="1"/>
          </p:cNvSpPr>
          <p:nvPr>
            <p:ph type="sldNum" sz="quarter" idx="11"/>
          </p:nvPr>
        </p:nvSpPr>
        <p:spPr/>
        <p:txBody>
          <a:bodyPr rtlCol="0"/>
          <a:lstStyle/>
          <a:p>
            <a:fld id="{1104A96C-24E9-4AD2-B085-15BF61F918A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A37C0FA-B7D5-4AB7-9863-4EF89ED3DA3B}" type="datetime1">
              <a:rPr lang="en-US" smtClean="0"/>
              <a:pPr/>
              <a:t>4/3/2022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104A96C-24E9-4AD2-B085-15BF61F918A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95736" y="1628800"/>
            <a:ext cx="6262464" cy="1944216"/>
          </a:xfrm>
        </p:spPr>
        <p:txBody>
          <a:bodyPr/>
          <a:lstStyle/>
          <a:p>
            <a:r>
              <a:rPr lang="en-US" sz="7200" dirty="0" smtClean="0">
                <a:latin typeface="Chiller" pitchFamily="82" charset="0"/>
              </a:rPr>
              <a:t>Elizabethan Drama</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1104A96C-24E9-4AD2-B085-15BF61F918A5}"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i="1" dirty="0" smtClean="0">
                <a:solidFill>
                  <a:schemeClr val="tx1"/>
                </a:solidFill>
              </a:rPr>
              <a:t>William Shakespeare (1564–1616)</a:t>
            </a:r>
            <a:endParaRPr lang="en-US" dirty="0"/>
          </a:p>
        </p:txBody>
      </p:sp>
      <p:sp>
        <p:nvSpPr>
          <p:cNvPr id="4" name="Content Placeholder 3"/>
          <p:cNvSpPr>
            <a:spLocks noGrp="1"/>
          </p:cNvSpPr>
          <p:nvPr>
            <p:ph sz="quarter" idx="1"/>
          </p:nvPr>
        </p:nvSpPr>
        <p:spPr/>
        <p:txBody>
          <a:bodyPr>
            <a:normAutofit/>
          </a:bodyPr>
          <a:lstStyle/>
          <a:p>
            <a:r>
              <a:rPr lang="en-US" dirty="0" smtClean="0"/>
              <a:t> </a:t>
            </a:r>
            <a:r>
              <a:rPr lang="en-US" i="1" dirty="0" smtClean="0"/>
              <a:t>Romeo and Juliet</a:t>
            </a:r>
            <a:endParaRPr lang="en-US" dirty="0" smtClean="0"/>
          </a:p>
          <a:p>
            <a:r>
              <a:rPr lang="en-US" i="1" dirty="0" smtClean="0"/>
              <a:t>Henry VI</a:t>
            </a:r>
            <a:r>
              <a:rPr lang="en-US" dirty="0" smtClean="0"/>
              <a:t> </a:t>
            </a:r>
            <a:r>
              <a:rPr lang="en-US" i="1" dirty="0" smtClean="0"/>
              <a:t>(Parts I, II and III)</a:t>
            </a:r>
            <a:r>
              <a:rPr lang="en-US" dirty="0" smtClean="0"/>
              <a:t>,</a:t>
            </a:r>
          </a:p>
          <a:p>
            <a:r>
              <a:rPr lang="en-US" dirty="0" smtClean="0"/>
              <a:t> </a:t>
            </a:r>
            <a:r>
              <a:rPr lang="en-US" i="1" dirty="0" smtClean="0"/>
              <a:t>Richard II </a:t>
            </a:r>
            <a:endParaRPr lang="en-US" dirty="0" smtClean="0"/>
          </a:p>
          <a:p>
            <a:r>
              <a:rPr lang="en-US" i="1" dirty="0" smtClean="0"/>
              <a:t>Henry V</a:t>
            </a:r>
            <a:r>
              <a:rPr lang="en-US" dirty="0" smtClean="0"/>
              <a:t> </a:t>
            </a:r>
          </a:p>
          <a:p>
            <a:r>
              <a:rPr lang="en-US" dirty="0" smtClean="0"/>
              <a:t> Julius Caesar </a:t>
            </a:r>
          </a:p>
          <a:p>
            <a:r>
              <a:rPr lang="en-US" i="1" dirty="0" smtClean="0"/>
              <a:t>A Midsummer Night's Dream</a:t>
            </a:r>
            <a:r>
              <a:rPr lang="en-US" dirty="0" smtClean="0"/>
              <a:t>,</a:t>
            </a:r>
          </a:p>
          <a:p>
            <a:r>
              <a:rPr lang="en-US" dirty="0" smtClean="0"/>
              <a:t>the </a:t>
            </a:r>
            <a:r>
              <a:rPr lang="en-US" i="1" dirty="0" smtClean="0"/>
              <a:t>Merchant of Venice</a:t>
            </a:r>
            <a:endParaRPr lang="en-US" dirty="0" smtClean="0"/>
          </a:p>
          <a:p>
            <a:r>
              <a:rPr lang="en-US" i="1" dirty="0" smtClean="0"/>
              <a:t>Much Ado About Nothing</a:t>
            </a:r>
            <a:r>
              <a:rPr lang="en-US" dirty="0" smtClean="0"/>
              <a:t> </a:t>
            </a:r>
          </a:p>
          <a:p>
            <a:r>
              <a:rPr lang="en-US" dirty="0" smtClean="0"/>
              <a:t> </a:t>
            </a:r>
            <a:r>
              <a:rPr lang="en-US" i="1" dirty="0" smtClean="0"/>
              <a:t>As You Like It </a:t>
            </a:r>
            <a:endParaRPr lang="en-US" dirty="0" smtClean="0"/>
          </a:p>
          <a:p>
            <a:r>
              <a:rPr lang="en-US" i="1" dirty="0" smtClean="0"/>
              <a:t>Twelfth Night.</a:t>
            </a:r>
            <a:endParaRPr lang="en-US" dirty="0" smtClean="0"/>
          </a:p>
          <a:p>
            <a:endParaRPr lang="en-US" dirty="0"/>
          </a:p>
        </p:txBody>
      </p:sp>
      <p:sp>
        <p:nvSpPr>
          <p:cNvPr id="2" name="Slide Number Placeholder 1"/>
          <p:cNvSpPr>
            <a:spLocks noGrp="1"/>
          </p:cNvSpPr>
          <p:nvPr>
            <p:ph type="sldNum" sz="quarter" idx="15"/>
          </p:nvPr>
        </p:nvSpPr>
        <p:spPr/>
        <p:txBody>
          <a:bodyPr/>
          <a:lstStyle/>
          <a:p>
            <a:fld id="{1104A96C-24E9-4AD2-B085-15BF61F918A5}"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William Shakespeare (1564–1616)</a:t>
            </a:r>
            <a:r>
              <a:rPr lang="en-US" b="1" dirty="0">
                <a:solidFill>
                  <a:schemeClr val="tx1"/>
                </a:solidFill>
              </a:rPr>
              <a:t/>
            </a:r>
            <a:br>
              <a:rPr lang="en-US" b="1" dirty="0">
                <a:solidFill>
                  <a:schemeClr val="tx1"/>
                </a:solidFill>
              </a:rPr>
            </a:br>
            <a:endParaRPr lang="en-US" dirty="0">
              <a:solidFill>
                <a:schemeClr val="tx1"/>
              </a:solidFill>
            </a:endParaRPr>
          </a:p>
        </p:txBody>
      </p:sp>
      <p:sp>
        <p:nvSpPr>
          <p:cNvPr id="3" name="Content Placeholder 2"/>
          <p:cNvSpPr>
            <a:spLocks noGrp="1"/>
          </p:cNvSpPr>
          <p:nvPr>
            <p:ph sz="quarter" idx="1"/>
          </p:nvPr>
        </p:nvSpPr>
        <p:spPr>
          <a:xfrm>
            <a:off x="323528" y="1052736"/>
            <a:ext cx="8136904" cy="5112568"/>
          </a:xfrm>
        </p:spPr>
        <p:txBody>
          <a:bodyPr>
            <a:normAutofit fontScale="77500" lnSpcReduction="20000"/>
          </a:bodyPr>
          <a:lstStyle/>
          <a:p>
            <a:pPr algn="just">
              <a:lnSpc>
                <a:spcPct val="170000"/>
              </a:lnSpc>
            </a:pPr>
            <a:r>
              <a:rPr lang="en-US" sz="2300" dirty="0">
                <a:latin typeface="Comic Sans MS" pitchFamily="66" charset="0"/>
              </a:rPr>
              <a:t>Shakespeare's talent as a playwright was widely recognized. He became one of the wealthiest dramatists of his day and lived a comfortable </a:t>
            </a:r>
            <a:r>
              <a:rPr lang="en-US" sz="2300" dirty="0" smtClean="0">
                <a:latin typeface="Comic Sans MS" pitchFamily="66" charset="0"/>
              </a:rPr>
              <a:t>life.</a:t>
            </a:r>
          </a:p>
          <a:p>
            <a:pPr algn="just">
              <a:lnSpc>
                <a:spcPct val="170000"/>
              </a:lnSpc>
              <a:buNone/>
            </a:pPr>
            <a:endParaRPr lang="en-US" sz="2300" dirty="0" smtClean="0">
              <a:latin typeface="Comic Sans MS" pitchFamily="66" charset="0"/>
            </a:endParaRPr>
          </a:p>
          <a:p>
            <a:pPr algn="just">
              <a:lnSpc>
                <a:spcPct val="170000"/>
              </a:lnSpc>
            </a:pPr>
            <a:r>
              <a:rPr lang="en-US" sz="2300" dirty="0" smtClean="0">
                <a:latin typeface="Comic Sans MS" pitchFamily="66" charset="0"/>
              </a:rPr>
              <a:t>Altogether Shakespeare's works include 38 plays, 2 narrative poems, 154 sonnets, and a variety of other poems. No original manuscripts of Shakespeare's plays are known to exist today.</a:t>
            </a:r>
          </a:p>
          <a:p>
            <a:pPr algn="just">
              <a:lnSpc>
                <a:spcPct val="170000"/>
              </a:lnSpc>
              <a:buNone/>
            </a:pPr>
            <a:endParaRPr lang="en-US" sz="2300" dirty="0" smtClean="0">
              <a:latin typeface="Comic Sans MS" pitchFamily="66" charset="0"/>
            </a:endParaRPr>
          </a:p>
          <a:p>
            <a:pPr algn="just">
              <a:lnSpc>
                <a:spcPct val="170000"/>
              </a:lnSpc>
            </a:pPr>
            <a:r>
              <a:rPr lang="en-US" sz="2300" dirty="0" smtClean="0">
                <a:latin typeface="Comic Sans MS" pitchFamily="66" charset="0"/>
              </a:rPr>
              <a:t>He retired to Stratford in 1610 and died on April 23, 1616. In 1623, actors Henry Condell and John </a:t>
            </a:r>
            <a:r>
              <a:rPr lang="en-US" sz="2300" dirty="0" err="1" smtClean="0">
                <a:latin typeface="Comic Sans MS" pitchFamily="66" charset="0"/>
              </a:rPr>
              <a:t>Heminge</a:t>
            </a:r>
            <a:r>
              <a:rPr lang="en-US" sz="2300" dirty="0" smtClean="0">
                <a:latin typeface="Comic Sans MS" pitchFamily="66" charset="0"/>
              </a:rPr>
              <a:t> published his plays as a collection known as the First Folio.</a:t>
            </a:r>
          </a:p>
          <a:p>
            <a:pPr algn="just">
              <a:lnSpc>
                <a:spcPct val="150000"/>
              </a:lnSpc>
            </a:pPr>
            <a:endParaRPr lang="en-US" sz="1800" dirty="0">
              <a:latin typeface="Comic Sans MS" pitchFamily="66" charset="0"/>
            </a:endParaRPr>
          </a:p>
        </p:txBody>
      </p:sp>
      <p:sp>
        <p:nvSpPr>
          <p:cNvPr id="4" name="Slide Number Placeholder 3"/>
          <p:cNvSpPr>
            <a:spLocks noGrp="1"/>
          </p:cNvSpPr>
          <p:nvPr>
            <p:ph type="sldNum" sz="quarter" idx="15"/>
          </p:nvPr>
        </p:nvSpPr>
        <p:spPr/>
        <p:txBody>
          <a:bodyPr/>
          <a:lstStyle/>
          <a:p>
            <a:fld id="{1104A96C-24E9-4AD2-B085-15BF61F918A5}"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tx1"/>
                </a:solidFill>
              </a:rPr>
              <a:t>theatre</a:t>
            </a:r>
            <a:endParaRPr lang="en-US" b="1" dirty="0">
              <a:solidFill>
                <a:schemeClr val="tx1"/>
              </a:solidFill>
            </a:endParaRPr>
          </a:p>
        </p:txBody>
      </p:sp>
      <p:sp>
        <p:nvSpPr>
          <p:cNvPr id="3" name="Content Placeholder 2"/>
          <p:cNvSpPr>
            <a:spLocks noGrp="1"/>
          </p:cNvSpPr>
          <p:nvPr>
            <p:ph sz="quarter" idx="1"/>
          </p:nvPr>
        </p:nvSpPr>
        <p:spPr>
          <a:xfrm>
            <a:off x="457200" y="1600200"/>
            <a:ext cx="7467600" cy="2548880"/>
          </a:xfrm>
        </p:spPr>
        <p:txBody>
          <a:bodyPr>
            <a:normAutofit/>
          </a:bodyPr>
          <a:lstStyle/>
          <a:p>
            <a:pPr algn="just">
              <a:lnSpc>
                <a:spcPct val="150000"/>
              </a:lnSpc>
            </a:pPr>
            <a:r>
              <a:rPr lang="en-US" sz="1800" dirty="0" smtClean="0">
                <a:latin typeface="Comic Sans MS" pitchFamily="66" charset="0"/>
              </a:rPr>
              <a:t>In 1576 the first permanent public theatre, called simply the Theatre, was erected by the actor James Burbage. The building boom continued until the end of the century; the Globe, where Shakespeare’s plays were first performed, was built in 1599 with lumber from the demolished Theatre.</a:t>
            </a:r>
            <a:endParaRPr lang="en-US" sz="1800" dirty="0">
              <a:latin typeface="Comic Sans MS" pitchFamily="66" charset="0"/>
            </a:endParaRPr>
          </a:p>
        </p:txBody>
      </p:sp>
      <p:sp>
        <p:nvSpPr>
          <p:cNvPr id="4" name="Slide Number Placeholder 3"/>
          <p:cNvSpPr>
            <a:spLocks noGrp="1"/>
          </p:cNvSpPr>
          <p:nvPr>
            <p:ph type="sldNum" sz="quarter" idx="15"/>
          </p:nvPr>
        </p:nvSpPr>
        <p:spPr/>
        <p:txBody>
          <a:bodyPr/>
          <a:lstStyle/>
          <a:p>
            <a:fld id="{1104A96C-24E9-4AD2-B085-15BF61F918A5}"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tx1"/>
                </a:solidFill>
              </a:rPr>
              <a:t>theatre</a:t>
            </a:r>
            <a:endParaRPr lang="en-US" dirty="0"/>
          </a:p>
        </p:txBody>
      </p:sp>
      <p:sp>
        <p:nvSpPr>
          <p:cNvPr id="3" name="Content Placeholder 2"/>
          <p:cNvSpPr>
            <a:spLocks noGrp="1"/>
          </p:cNvSpPr>
          <p:nvPr>
            <p:ph sz="quarter" idx="1"/>
          </p:nvPr>
        </p:nvSpPr>
        <p:spPr>
          <a:xfrm>
            <a:off x="539552" y="1916832"/>
            <a:ext cx="7539608" cy="3937648"/>
          </a:xfrm>
        </p:spPr>
        <p:txBody>
          <a:bodyPr>
            <a:normAutofit/>
          </a:bodyPr>
          <a:lstStyle/>
          <a:p>
            <a:pPr algn="just">
              <a:lnSpc>
                <a:spcPct val="150000"/>
              </a:lnSpc>
            </a:pPr>
            <a:r>
              <a:rPr lang="en-US" sz="1800" b="1" dirty="0" smtClean="0">
                <a:latin typeface="Comic Sans MS" pitchFamily="66" charset="0"/>
              </a:rPr>
              <a:t>The theatre was open and plays had to be performed in daylight</a:t>
            </a:r>
            <a:r>
              <a:rPr lang="en-US" sz="1800" dirty="0" smtClean="0">
                <a:latin typeface="Comic Sans MS" pitchFamily="66" charset="0"/>
              </a:rPr>
              <a:t>. A flag would be flown from the top of the theatre to show a play was going to be performed. People sat around the stage in galleries. The cheapest place was in front of the stage where ordinary people stood.</a:t>
            </a:r>
            <a:endParaRPr lang="en-US" sz="1800" dirty="0">
              <a:latin typeface="Comic Sans MS" pitchFamily="66" charset="0"/>
            </a:endParaRPr>
          </a:p>
        </p:txBody>
      </p:sp>
      <p:sp>
        <p:nvSpPr>
          <p:cNvPr id="4" name="Slide Number Placeholder 3"/>
          <p:cNvSpPr>
            <a:spLocks noGrp="1"/>
          </p:cNvSpPr>
          <p:nvPr>
            <p:ph type="sldNum" sz="quarter" idx="15"/>
          </p:nvPr>
        </p:nvSpPr>
        <p:spPr/>
        <p:txBody>
          <a:bodyPr/>
          <a:lstStyle/>
          <a:p>
            <a:fld id="{1104A96C-24E9-4AD2-B085-15BF61F918A5}"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tx1"/>
                </a:solidFill>
              </a:rPr>
              <a:t>theatre</a:t>
            </a:r>
            <a:endParaRPr lang="en-US" dirty="0"/>
          </a:p>
        </p:txBody>
      </p:sp>
      <p:sp>
        <p:nvSpPr>
          <p:cNvPr id="3" name="Content Placeholder 2"/>
          <p:cNvSpPr>
            <a:spLocks noGrp="1"/>
          </p:cNvSpPr>
          <p:nvPr>
            <p:ph sz="quarter" idx="1"/>
          </p:nvPr>
        </p:nvSpPr>
        <p:spPr>
          <a:xfrm>
            <a:off x="457200" y="1600200"/>
            <a:ext cx="7787208" cy="4873752"/>
          </a:xfrm>
        </p:spPr>
        <p:txBody>
          <a:bodyPr>
            <a:normAutofit/>
          </a:bodyPr>
          <a:lstStyle/>
          <a:p>
            <a:pPr algn="just">
              <a:lnSpc>
                <a:spcPct val="150000"/>
              </a:lnSpc>
            </a:pPr>
            <a:r>
              <a:rPr lang="en-US" sz="1800" dirty="0" smtClean="0">
                <a:latin typeface="Comic Sans MS" pitchFamily="66" charset="0"/>
              </a:rPr>
              <a:t>During the Elizabethan era only men were allowed to act in the theatre until 1660 - it was judged to be unseemly for a woman to undertake such a role. </a:t>
            </a:r>
            <a:endParaRPr lang="en-US" sz="1800" dirty="0" smtClean="0">
              <a:latin typeface="Comic Sans MS" pitchFamily="66" charset="0"/>
            </a:endParaRPr>
          </a:p>
          <a:p>
            <a:pPr algn="just">
              <a:lnSpc>
                <a:spcPct val="150000"/>
              </a:lnSpc>
            </a:pPr>
            <a:endParaRPr lang="en-US" sz="1800" dirty="0" smtClean="0">
              <a:latin typeface="Comic Sans MS" pitchFamily="66" charset="0"/>
            </a:endParaRPr>
          </a:p>
          <a:p>
            <a:pPr algn="just">
              <a:lnSpc>
                <a:spcPct val="150000"/>
              </a:lnSpc>
            </a:pPr>
            <a:r>
              <a:rPr lang="en-US" sz="1800" dirty="0" smtClean="0">
                <a:latin typeface="Comic Sans MS" pitchFamily="66" charset="0"/>
              </a:rPr>
              <a:t>Young </a:t>
            </a:r>
            <a:r>
              <a:rPr lang="en-US" sz="1800" dirty="0" smtClean="0">
                <a:latin typeface="Comic Sans MS" pitchFamily="66" charset="0"/>
              </a:rPr>
              <a:t>boys were therefore hired to act in the female roles. </a:t>
            </a:r>
            <a:endParaRPr lang="en-US" sz="1800" dirty="0" smtClean="0">
              <a:latin typeface="Comic Sans MS" pitchFamily="66" charset="0"/>
            </a:endParaRPr>
          </a:p>
          <a:p>
            <a:pPr algn="just">
              <a:lnSpc>
                <a:spcPct val="150000"/>
              </a:lnSpc>
              <a:buNone/>
            </a:pPr>
            <a:endParaRPr lang="en-US" sz="1800" dirty="0" smtClean="0">
              <a:latin typeface="Comic Sans MS" pitchFamily="66" charset="0"/>
            </a:endParaRPr>
          </a:p>
          <a:p>
            <a:pPr algn="just">
              <a:lnSpc>
                <a:spcPct val="150000"/>
              </a:lnSpc>
            </a:pPr>
            <a:r>
              <a:rPr lang="en-US" sz="1800" dirty="0" smtClean="0">
                <a:latin typeface="Comic Sans MS" pitchFamily="66" charset="0"/>
              </a:rPr>
              <a:t>The </a:t>
            </a:r>
            <a:r>
              <a:rPr lang="en-US" sz="1800" dirty="0" smtClean="0">
                <a:latin typeface="Comic Sans MS" pitchFamily="66" charset="0"/>
              </a:rPr>
              <a:t>white make-up used by young male Elizabethan actors was lead based and highly poisonous. The young boy actors were therefore very unhealthy, had unpleasant facial skin diseases and a high proportion actually died of lead poisoning.</a:t>
            </a:r>
            <a:endParaRPr lang="en-US" sz="1800" dirty="0">
              <a:latin typeface="Comic Sans MS" pitchFamily="66" charset="0"/>
            </a:endParaRPr>
          </a:p>
        </p:txBody>
      </p:sp>
      <p:sp>
        <p:nvSpPr>
          <p:cNvPr id="4" name="Slide Number Placeholder 3"/>
          <p:cNvSpPr>
            <a:spLocks noGrp="1"/>
          </p:cNvSpPr>
          <p:nvPr>
            <p:ph type="sldNum" sz="quarter" idx="15"/>
          </p:nvPr>
        </p:nvSpPr>
        <p:spPr/>
        <p:txBody>
          <a:bodyPr/>
          <a:lstStyle/>
          <a:p>
            <a:fld id="{1104A96C-24E9-4AD2-B085-15BF61F918A5}"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64705"/>
            <a:ext cx="7774632" cy="1368151"/>
          </a:xfrm>
        </p:spPr>
        <p:txBody>
          <a:bodyPr>
            <a:normAutofit/>
          </a:bodyPr>
          <a:lstStyle/>
          <a:p>
            <a:pPr algn="ctr"/>
            <a:r>
              <a:rPr lang="en-US" b="1" dirty="0"/>
              <a:t>Elizabethan Drama</a:t>
            </a:r>
            <a:br>
              <a:rPr lang="en-US" b="1" dirty="0"/>
            </a:br>
            <a:endParaRPr lang="en-US" dirty="0"/>
          </a:p>
        </p:txBody>
      </p:sp>
      <p:sp>
        <p:nvSpPr>
          <p:cNvPr id="3" name="Subtitle 2"/>
          <p:cNvSpPr>
            <a:spLocks noGrp="1"/>
          </p:cNvSpPr>
          <p:nvPr>
            <p:ph type="subTitle" idx="1"/>
          </p:nvPr>
        </p:nvSpPr>
        <p:spPr>
          <a:xfrm>
            <a:off x="323528" y="1916832"/>
            <a:ext cx="8568952" cy="4248472"/>
          </a:xfrm>
        </p:spPr>
        <p:txBody>
          <a:bodyPr>
            <a:normAutofit/>
          </a:bodyPr>
          <a:lstStyle/>
          <a:p>
            <a:pPr algn="just">
              <a:lnSpc>
                <a:spcPct val="150000"/>
              </a:lnSpc>
              <a:buFont typeface="Wingdings" pitchFamily="2" charset="2"/>
              <a:buChar char="Ø"/>
            </a:pPr>
            <a:r>
              <a:rPr lang="en-US" b="0" dirty="0">
                <a:solidFill>
                  <a:schemeClr val="tx1"/>
                </a:solidFill>
                <a:latin typeface="Comic Sans MS" pitchFamily="66" charset="0"/>
              </a:rPr>
              <a:t>The Elizabethan drama refers to different plays that were produced from 1558 to 1603 while Queen Elizabeth reigned in England (Berber 165). </a:t>
            </a:r>
            <a:endParaRPr lang="en-US" b="0" dirty="0" smtClean="0">
              <a:solidFill>
                <a:schemeClr val="tx1"/>
              </a:solidFill>
              <a:latin typeface="Comic Sans MS" pitchFamily="66" charset="0"/>
            </a:endParaRPr>
          </a:p>
          <a:p>
            <a:pPr algn="just">
              <a:lnSpc>
                <a:spcPct val="150000"/>
              </a:lnSpc>
              <a:buFont typeface="Wingdings" pitchFamily="2" charset="2"/>
              <a:buChar char="Ø"/>
            </a:pPr>
            <a:endParaRPr lang="en-US" b="0" dirty="0">
              <a:solidFill>
                <a:schemeClr val="tx1"/>
              </a:solidFill>
              <a:latin typeface="Comic Sans MS" pitchFamily="66" charset="0"/>
            </a:endParaRPr>
          </a:p>
          <a:p>
            <a:pPr algn="just">
              <a:lnSpc>
                <a:spcPct val="150000"/>
              </a:lnSpc>
              <a:buFont typeface="Wingdings" pitchFamily="2" charset="2"/>
              <a:buChar char="Ø"/>
            </a:pPr>
            <a:r>
              <a:rPr lang="en-US" b="0" dirty="0" smtClean="0">
                <a:solidFill>
                  <a:schemeClr val="tx1"/>
                </a:solidFill>
                <a:latin typeface="Comic Sans MS" pitchFamily="66" charset="0"/>
              </a:rPr>
              <a:t>During </a:t>
            </a:r>
            <a:r>
              <a:rPr lang="en-US" b="0" dirty="0">
                <a:solidFill>
                  <a:schemeClr val="tx1"/>
                </a:solidFill>
                <a:latin typeface="Comic Sans MS" pitchFamily="66" charset="0"/>
              </a:rPr>
              <a:t>the Elizabethan age tragedy and comedy developed. The Renaissance gave rise to a growing interest in man as presented in classical (Greek and Latin) drama, which had examples of both comedy and tragedy. It is the period marking the transition from the medieval to the modern world. Renaissance plays no longer dealt with religious </a:t>
            </a:r>
            <a:r>
              <a:rPr lang="en-US" b="0" dirty="0" smtClean="0">
                <a:solidFill>
                  <a:schemeClr val="tx1"/>
                </a:solidFill>
                <a:latin typeface="Comic Sans MS" pitchFamily="66" charset="0"/>
              </a:rPr>
              <a:t>subjects.</a:t>
            </a:r>
            <a:endParaRPr lang="en-US" b="0" dirty="0">
              <a:solidFill>
                <a:schemeClr val="tx1"/>
              </a:solidFill>
              <a:latin typeface="Comic Sans MS" pitchFamily="66" charset="0"/>
            </a:endParaRPr>
          </a:p>
        </p:txBody>
      </p:sp>
      <p:sp>
        <p:nvSpPr>
          <p:cNvPr id="4" name="Slide Number Placeholder 3"/>
          <p:cNvSpPr>
            <a:spLocks noGrp="1"/>
          </p:cNvSpPr>
          <p:nvPr>
            <p:ph type="sldNum" sz="quarter" idx="12"/>
          </p:nvPr>
        </p:nvSpPr>
        <p:spPr/>
        <p:txBody>
          <a:bodyPr/>
          <a:lstStyle/>
          <a:p>
            <a:fld id="{1104A96C-24E9-4AD2-B085-15BF61F918A5}"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important playwrights</a:t>
            </a:r>
            <a:endParaRPr lang="en-US" b="1" dirty="0"/>
          </a:p>
        </p:txBody>
      </p:sp>
      <p:sp>
        <p:nvSpPr>
          <p:cNvPr id="3" name="Content Placeholder 2"/>
          <p:cNvSpPr>
            <a:spLocks noGrp="1"/>
          </p:cNvSpPr>
          <p:nvPr>
            <p:ph sz="quarter" idx="1"/>
          </p:nvPr>
        </p:nvSpPr>
        <p:spPr>
          <a:xfrm>
            <a:off x="539552" y="2132856"/>
            <a:ext cx="7467600" cy="3845024"/>
          </a:xfrm>
        </p:spPr>
        <p:txBody>
          <a:bodyPr/>
          <a:lstStyle/>
          <a:p>
            <a:pPr algn="just">
              <a:lnSpc>
                <a:spcPct val="150000"/>
              </a:lnSpc>
            </a:pPr>
            <a:r>
              <a:rPr lang="en-US" sz="1800" dirty="0">
                <a:latin typeface="Comic Sans MS" pitchFamily="66" charset="0"/>
              </a:rPr>
              <a:t>Some of the most important playwrights come from the Elizabethan era, including </a:t>
            </a:r>
            <a:r>
              <a:rPr lang="en-US" sz="1800" b="1" dirty="0">
                <a:latin typeface="Comic Sans MS" pitchFamily="66" charset="0"/>
              </a:rPr>
              <a:t>William Shakespeare</a:t>
            </a:r>
            <a:r>
              <a:rPr lang="en-US" sz="1800" dirty="0">
                <a:latin typeface="Comic Sans MS" pitchFamily="66" charset="0"/>
              </a:rPr>
              <a:t>, </a:t>
            </a:r>
            <a:r>
              <a:rPr lang="en-US" sz="1800" b="1" dirty="0">
                <a:latin typeface="Comic Sans MS" pitchFamily="66" charset="0"/>
              </a:rPr>
              <a:t>Ben Jonson</a:t>
            </a:r>
            <a:r>
              <a:rPr lang="en-US" sz="1800" dirty="0">
                <a:latin typeface="Comic Sans MS" pitchFamily="66" charset="0"/>
              </a:rPr>
              <a:t>, and </a:t>
            </a:r>
            <a:r>
              <a:rPr lang="en-US" sz="1800" b="1" dirty="0">
                <a:latin typeface="Comic Sans MS" pitchFamily="66" charset="0"/>
              </a:rPr>
              <a:t>Christopher Marlowe</a:t>
            </a:r>
            <a:r>
              <a:rPr lang="en-US" sz="1800" dirty="0">
                <a:latin typeface="Comic Sans MS" pitchFamily="66" charset="0"/>
              </a:rPr>
              <a:t>. </a:t>
            </a:r>
            <a:endParaRPr lang="en-US" sz="1800" dirty="0" smtClean="0">
              <a:latin typeface="Comic Sans MS" pitchFamily="66" charset="0"/>
            </a:endParaRPr>
          </a:p>
          <a:p>
            <a:pPr algn="just">
              <a:lnSpc>
                <a:spcPct val="150000"/>
              </a:lnSpc>
            </a:pPr>
            <a:r>
              <a:rPr lang="en-US" sz="1800" dirty="0" smtClean="0">
                <a:latin typeface="Comic Sans MS" pitchFamily="66" charset="0"/>
              </a:rPr>
              <a:t>These </a:t>
            </a:r>
            <a:r>
              <a:rPr lang="en-US" sz="1800" dirty="0">
                <a:latin typeface="Comic Sans MS" pitchFamily="66" charset="0"/>
              </a:rPr>
              <a:t>playwrights wrote plays that were patterned on numerous previous sources, including Greek tragedy, Seneca's plays, Attic drama, English miracle plays, morality plays, and interludes</a:t>
            </a:r>
            <a:r>
              <a:rPr lang="en-US" dirty="0">
                <a:latin typeface="Comic Sans MS" pitchFamily="66" charset="0"/>
              </a:rPr>
              <a:t>.</a:t>
            </a:r>
          </a:p>
        </p:txBody>
      </p:sp>
      <p:sp>
        <p:nvSpPr>
          <p:cNvPr id="4" name="Slide Number Placeholder 3"/>
          <p:cNvSpPr>
            <a:spLocks noGrp="1"/>
          </p:cNvSpPr>
          <p:nvPr>
            <p:ph type="sldNum" sz="quarter" idx="15"/>
          </p:nvPr>
        </p:nvSpPr>
        <p:spPr/>
        <p:txBody>
          <a:bodyPr/>
          <a:lstStyle/>
          <a:p>
            <a:fld id="{1104A96C-24E9-4AD2-B085-15BF61F918A5}"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latin typeface="Comic Sans MS" pitchFamily="66" charset="0"/>
              </a:rPr>
              <a:t>Ben Jonson</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sz="1800" b="1" dirty="0" smtClean="0">
                <a:latin typeface="Comic Sans MS" pitchFamily="66" charset="0"/>
              </a:rPr>
              <a:t>Ben Jonson</a:t>
            </a:r>
            <a:r>
              <a:rPr lang="en-US" sz="1800" dirty="0" smtClean="0">
                <a:latin typeface="Comic Sans MS" pitchFamily="66" charset="0"/>
              </a:rPr>
              <a:t>, byname of </a:t>
            </a:r>
            <a:r>
              <a:rPr lang="en-US" sz="1800" b="1" dirty="0" smtClean="0">
                <a:latin typeface="Comic Sans MS" pitchFamily="66" charset="0"/>
              </a:rPr>
              <a:t>Benjamin Jonson</a:t>
            </a:r>
            <a:r>
              <a:rPr lang="en-US" sz="1800" dirty="0" smtClean="0">
                <a:latin typeface="Comic Sans MS" pitchFamily="66" charset="0"/>
              </a:rPr>
              <a:t>, (born June 11, 1572 &amp; died August 6, 1637, London).</a:t>
            </a:r>
          </a:p>
          <a:p>
            <a:pPr>
              <a:lnSpc>
                <a:spcPct val="150000"/>
              </a:lnSpc>
              <a:buNone/>
            </a:pPr>
            <a:endParaRPr lang="en-US" sz="1800" dirty="0" smtClean="0">
              <a:latin typeface="Comic Sans MS" pitchFamily="66" charset="0"/>
            </a:endParaRPr>
          </a:p>
          <a:p>
            <a:pPr>
              <a:lnSpc>
                <a:spcPct val="150000"/>
              </a:lnSpc>
            </a:pPr>
            <a:r>
              <a:rPr lang="en-US" sz="1800" dirty="0" smtClean="0">
                <a:latin typeface="Comic Sans MS" pitchFamily="66" charset="0"/>
              </a:rPr>
              <a:t> English Stuart dramatist, lyric poet, and literary critic. </a:t>
            </a:r>
          </a:p>
          <a:p>
            <a:pPr>
              <a:lnSpc>
                <a:spcPct val="150000"/>
              </a:lnSpc>
              <a:buNone/>
            </a:pPr>
            <a:endParaRPr lang="en-US" sz="1800" dirty="0" smtClean="0">
              <a:latin typeface="Comic Sans MS" pitchFamily="66" charset="0"/>
            </a:endParaRPr>
          </a:p>
          <a:p>
            <a:pPr>
              <a:lnSpc>
                <a:spcPct val="150000"/>
              </a:lnSpc>
            </a:pPr>
            <a:r>
              <a:rPr lang="en-US" sz="1800" dirty="0" smtClean="0">
                <a:latin typeface="Comic Sans MS" pitchFamily="66" charset="0"/>
              </a:rPr>
              <a:t>He is generally regarded as the second most important English dramatist, after William Shakespeare, during the reign of James I. </a:t>
            </a:r>
          </a:p>
          <a:p>
            <a:endParaRPr lang="en-US" dirty="0"/>
          </a:p>
        </p:txBody>
      </p:sp>
      <p:sp>
        <p:nvSpPr>
          <p:cNvPr id="4" name="Slide Number Placeholder 3"/>
          <p:cNvSpPr>
            <a:spLocks noGrp="1"/>
          </p:cNvSpPr>
          <p:nvPr>
            <p:ph type="sldNum" sz="quarter" idx="15"/>
          </p:nvPr>
        </p:nvSpPr>
        <p:spPr/>
        <p:txBody>
          <a:bodyPr/>
          <a:lstStyle/>
          <a:p>
            <a:fld id="{1104A96C-24E9-4AD2-B085-15BF61F918A5}"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latin typeface="Comic Sans MS" pitchFamily="66" charset="0"/>
              </a:rPr>
              <a:t>Ben Jonson</a:t>
            </a:r>
            <a:endParaRPr lang="en-US" dirty="0"/>
          </a:p>
        </p:txBody>
      </p:sp>
      <p:sp>
        <p:nvSpPr>
          <p:cNvPr id="3" name="Content Placeholder 2"/>
          <p:cNvSpPr>
            <a:spLocks noGrp="1"/>
          </p:cNvSpPr>
          <p:nvPr>
            <p:ph sz="quarter" idx="1"/>
          </p:nvPr>
        </p:nvSpPr>
        <p:spPr/>
        <p:txBody>
          <a:bodyPr/>
          <a:lstStyle/>
          <a:p>
            <a:pPr algn="just">
              <a:lnSpc>
                <a:spcPct val="150000"/>
              </a:lnSpc>
            </a:pPr>
            <a:r>
              <a:rPr lang="en-US" sz="1800" dirty="0" smtClean="0">
                <a:latin typeface="Comic Sans MS" pitchFamily="66" charset="0"/>
              </a:rPr>
              <a:t>Among his major plays are the comedies:</a:t>
            </a:r>
          </a:p>
          <a:p>
            <a:pPr algn="just">
              <a:lnSpc>
                <a:spcPct val="150000"/>
              </a:lnSpc>
            </a:pPr>
            <a:r>
              <a:rPr lang="en-US" sz="1800" i="1" dirty="0" smtClean="0">
                <a:latin typeface="Comic Sans MS" pitchFamily="66" charset="0"/>
              </a:rPr>
              <a:t>Every Man in His </a:t>
            </a:r>
            <a:r>
              <a:rPr lang="en-US" sz="1800" i="1" dirty="0" err="1" smtClean="0">
                <a:latin typeface="Comic Sans MS" pitchFamily="66" charset="0"/>
              </a:rPr>
              <a:t>Humour</a:t>
            </a:r>
            <a:r>
              <a:rPr lang="en-US" sz="1800" dirty="0" smtClean="0">
                <a:latin typeface="Comic Sans MS" pitchFamily="66" charset="0"/>
              </a:rPr>
              <a:t> (1598)</a:t>
            </a:r>
          </a:p>
          <a:p>
            <a:pPr algn="just">
              <a:lnSpc>
                <a:spcPct val="150000"/>
              </a:lnSpc>
            </a:pPr>
            <a:r>
              <a:rPr lang="en-US" sz="1800" i="1" dirty="0" err="1" smtClean="0">
                <a:latin typeface="Comic Sans MS" pitchFamily="66" charset="0"/>
              </a:rPr>
              <a:t>Volpone</a:t>
            </a:r>
            <a:r>
              <a:rPr lang="en-US" sz="1800" dirty="0" smtClean="0">
                <a:latin typeface="Comic Sans MS" pitchFamily="66" charset="0"/>
              </a:rPr>
              <a:t> (1605)</a:t>
            </a:r>
          </a:p>
          <a:p>
            <a:pPr algn="just">
              <a:lnSpc>
                <a:spcPct val="150000"/>
              </a:lnSpc>
            </a:pPr>
            <a:r>
              <a:rPr lang="en-US" sz="1800" i="1" dirty="0" smtClean="0">
                <a:latin typeface="Comic Sans MS" pitchFamily="66" charset="0"/>
              </a:rPr>
              <a:t>The Silent Woman</a:t>
            </a:r>
            <a:r>
              <a:rPr lang="en-US" sz="1800" dirty="0" smtClean="0">
                <a:latin typeface="Comic Sans MS" pitchFamily="66" charset="0"/>
              </a:rPr>
              <a:t> (1609),</a:t>
            </a:r>
          </a:p>
          <a:p>
            <a:pPr algn="just">
              <a:lnSpc>
                <a:spcPct val="150000"/>
              </a:lnSpc>
            </a:pPr>
            <a:r>
              <a:rPr lang="en-US" sz="1800" i="1" dirty="0" smtClean="0">
                <a:latin typeface="Comic Sans MS" pitchFamily="66" charset="0"/>
              </a:rPr>
              <a:t>The Alchemist</a:t>
            </a:r>
            <a:r>
              <a:rPr lang="en-US" sz="1800" dirty="0" smtClean="0">
                <a:latin typeface="Comic Sans MS" pitchFamily="66" charset="0"/>
              </a:rPr>
              <a:t> (1610)</a:t>
            </a:r>
          </a:p>
          <a:p>
            <a:pPr algn="just">
              <a:lnSpc>
                <a:spcPct val="150000"/>
              </a:lnSpc>
            </a:pPr>
            <a:r>
              <a:rPr lang="en-US" sz="1800" i="1" dirty="0" smtClean="0">
                <a:latin typeface="Comic Sans MS" pitchFamily="66" charset="0"/>
              </a:rPr>
              <a:t>Bartholomew Fair</a:t>
            </a:r>
            <a:r>
              <a:rPr lang="en-US" sz="1800" dirty="0" smtClean="0">
                <a:latin typeface="Comic Sans MS" pitchFamily="66" charset="0"/>
              </a:rPr>
              <a:t> (1614).</a:t>
            </a:r>
          </a:p>
          <a:p>
            <a:endParaRPr lang="en-US" dirty="0"/>
          </a:p>
        </p:txBody>
      </p:sp>
      <p:sp>
        <p:nvSpPr>
          <p:cNvPr id="4" name="Slide Number Placeholder 3"/>
          <p:cNvSpPr>
            <a:spLocks noGrp="1"/>
          </p:cNvSpPr>
          <p:nvPr>
            <p:ph type="sldNum" sz="quarter" idx="15"/>
          </p:nvPr>
        </p:nvSpPr>
        <p:spPr/>
        <p:txBody>
          <a:bodyPr/>
          <a:lstStyle/>
          <a:p>
            <a:fld id="{1104A96C-24E9-4AD2-B085-15BF61F918A5}" type="slidenum">
              <a:rPr lang="en-US" smtClean="0"/>
              <a:pPr/>
              <a:t>5</a:t>
            </a:fld>
            <a:endParaRPr lang="en-US"/>
          </a:p>
        </p:txBody>
      </p:sp>
      <p:pic>
        <p:nvPicPr>
          <p:cNvPr id="3074" name="Picture 2" descr="C:\Users\vassi\Desktop\maxresdefault.jpg"/>
          <p:cNvPicPr>
            <a:picLocks noChangeAspect="1" noChangeArrowheads="1"/>
          </p:cNvPicPr>
          <p:nvPr/>
        </p:nvPicPr>
        <p:blipFill>
          <a:blip r:embed="rId2" cstate="print">
            <a:duotone>
              <a:schemeClr val="accent6">
                <a:shade val="45000"/>
                <a:satMod val="135000"/>
              </a:schemeClr>
              <a:prstClr val="white"/>
            </a:duotone>
          </a:blip>
          <a:srcRect/>
          <a:stretch>
            <a:fillRect/>
          </a:stretch>
        </p:blipFill>
        <p:spPr bwMode="auto">
          <a:xfrm>
            <a:off x="3995936" y="3847547"/>
            <a:ext cx="3992444" cy="22457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a:t>Christopher Marlowe (1564–1593)</a:t>
            </a:r>
            <a:r>
              <a:rPr lang="en-US" b="1" dirty="0"/>
              <a:t/>
            </a:r>
            <a:br>
              <a:rPr lang="en-US" b="1" dirty="0"/>
            </a:br>
            <a:endParaRPr lang="en-US" dirty="0"/>
          </a:p>
        </p:txBody>
      </p:sp>
      <p:sp>
        <p:nvSpPr>
          <p:cNvPr id="3" name="Content Placeholder 2"/>
          <p:cNvSpPr>
            <a:spLocks noGrp="1"/>
          </p:cNvSpPr>
          <p:nvPr>
            <p:ph sz="quarter" idx="1"/>
          </p:nvPr>
        </p:nvSpPr>
        <p:spPr>
          <a:xfrm>
            <a:off x="755576" y="1484784"/>
            <a:ext cx="7467600" cy="4873752"/>
          </a:xfrm>
        </p:spPr>
        <p:txBody>
          <a:bodyPr>
            <a:normAutofit/>
          </a:bodyPr>
          <a:lstStyle/>
          <a:p>
            <a:pPr algn="just">
              <a:lnSpc>
                <a:spcPct val="150000"/>
              </a:lnSpc>
            </a:pPr>
            <a:r>
              <a:rPr lang="en-US" sz="1800" dirty="0">
                <a:latin typeface="Comic Sans MS" pitchFamily="66" charset="0"/>
              </a:rPr>
              <a:t>Christopher Marlowe was born in Canterbury on February 26, 1564, the eldest son of master shoemaker John Marlowe and Katherine Arthur</a:t>
            </a:r>
            <a:r>
              <a:rPr lang="en-US" dirty="0" smtClean="0"/>
              <a:t>.</a:t>
            </a:r>
          </a:p>
        </p:txBody>
      </p:sp>
      <p:pic>
        <p:nvPicPr>
          <p:cNvPr id="1026" name="Picture 2" descr="C:\Users\vassi\Desktop\Christopher_Marlowe.jpg"/>
          <p:cNvPicPr>
            <a:picLocks noChangeAspect="1" noChangeArrowheads="1"/>
          </p:cNvPicPr>
          <p:nvPr/>
        </p:nvPicPr>
        <p:blipFill>
          <a:blip r:embed="rId2" cstate="print"/>
          <a:srcRect/>
          <a:stretch>
            <a:fillRect/>
          </a:stretch>
        </p:blipFill>
        <p:spPr bwMode="auto">
          <a:xfrm>
            <a:off x="2411760" y="3284984"/>
            <a:ext cx="2095500" cy="2647950"/>
          </a:xfrm>
          <a:prstGeom prst="rect">
            <a:avLst/>
          </a:prstGeom>
          <a:noFill/>
        </p:spPr>
      </p:pic>
      <p:sp>
        <p:nvSpPr>
          <p:cNvPr id="5" name="Slide Number Placeholder 4"/>
          <p:cNvSpPr>
            <a:spLocks noGrp="1"/>
          </p:cNvSpPr>
          <p:nvPr>
            <p:ph type="sldNum" sz="quarter" idx="15"/>
          </p:nvPr>
        </p:nvSpPr>
        <p:spPr/>
        <p:txBody>
          <a:bodyPr/>
          <a:lstStyle/>
          <a:p>
            <a:fld id="{1104A96C-24E9-4AD2-B085-15BF61F918A5}"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467600" cy="1143000"/>
          </a:xfrm>
        </p:spPr>
        <p:txBody>
          <a:bodyPr>
            <a:normAutofit/>
          </a:bodyPr>
          <a:lstStyle/>
          <a:p>
            <a:r>
              <a:rPr lang="en-US" b="1" i="1" dirty="0" smtClean="0"/>
              <a:t>Christopher Marlowe (1564–1593)</a:t>
            </a:r>
            <a:r>
              <a:rPr lang="en-US" b="1" dirty="0" smtClean="0"/>
              <a:t/>
            </a:r>
            <a:br>
              <a:rPr lang="en-US" b="1" dirty="0" smtClean="0"/>
            </a:br>
            <a:endParaRPr lang="en-US" dirty="0"/>
          </a:p>
        </p:txBody>
      </p:sp>
      <p:sp>
        <p:nvSpPr>
          <p:cNvPr id="3" name="Content Placeholder 2"/>
          <p:cNvSpPr>
            <a:spLocks noGrp="1"/>
          </p:cNvSpPr>
          <p:nvPr>
            <p:ph sz="quarter" idx="1"/>
          </p:nvPr>
        </p:nvSpPr>
        <p:spPr>
          <a:xfrm>
            <a:off x="251520" y="1268760"/>
            <a:ext cx="8435280" cy="4857403"/>
          </a:xfrm>
        </p:spPr>
        <p:txBody>
          <a:bodyPr>
            <a:normAutofit/>
          </a:bodyPr>
          <a:lstStyle/>
          <a:p>
            <a:pPr algn="just"/>
            <a:endParaRPr lang="en-US" dirty="0" smtClean="0"/>
          </a:p>
          <a:p>
            <a:pPr algn="just">
              <a:lnSpc>
                <a:spcPct val="150000"/>
              </a:lnSpc>
            </a:pPr>
            <a:r>
              <a:rPr lang="en-US" dirty="0" smtClean="0"/>
              <a:t> </a:t>
            </a:r>
            <a:r>
              <a:rPr lang="en-US" sz="1800" dirty="0" smtClean="0">
                <a:latin typeface="Comic Sans MS" pitchFamily="66" charset="0"/>
              </a:rPr>
              <a:t>Marlowe attended Cambridge University, quickly distinguishing himself as a brilliant student. During his time at Cambridge, Marlowe became part of Queen Elizabeth's secret service and carried out several secret missions for the Crown. After receiving his degree in July 1587, he went to London, where he became an actor and dramatist for the Lord Admiral's Company. During that same year, both parts of </a:t>
            </a:r>
            <a:r>
              <a:rPr lang="en-US" sz="1800" i="1" dirty="0" smtClean="0">
                <a:latin typeface="Comic Sans MS" pitchFamily="66" charset="0"/>
              </a:rPr>
              <a:t>Tamburlaine the Great</a:t>
            </a:r>
            <a:r>
              <a:rPr lang="en-US" sz="1800" dirty="0" smtClean="0">
                <a:latin typeface="Comic Sans MS" pitchFamily="66" charset="0"/>
              </a:rPr>
              <a:t> were performed on the London stages, catapulting Marlowe into celebrity status</a:t>
            </a:r>
          </a:p>
          <a:p>
            <a:pPr algn="just"/>
            <a:endParaRPr lang="en-US" dirty="0"/>
          </a:p>
        </p:txBody>
      </p:sp>
      <p:sp>
        <p:nvSpPr>
          <p:cNvPr id="4" name="Slide Number Placeholder 3"/>
          <p:cNvSpPr>
            <a:spLocks noGrp="1"/>
          </p:cNvSpPr>
          <p:nvPr>
            <p:ph type="sldNum" sz="quarter" idx="15"/>
          </p:nvPr>
        </p:nvSpPr>
        <p:spPr/>
        <p:txBody>
          <a:bodyPr/>
          <a:lstStyle/>
          <a:p>
            <a:fld id="{1104A96C-24E9-4AD2-B085-15BF61F918A5}"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6130"/>
          </a:xfrm>
        </p:spPr>
        <p:txBody>
          <a:bodyPr>
            <a:normAutofit fontScale="90000"/>
          </a:bodyPr>
          <a:lstStyle/>
          <a:p>
            <a:pPr algn="ctr"/>
            <a:r>
              <a:rPr lang="en-US" b="1" i="1" dirty="0" smtClean="0"/>
              <a:t/>
            </a:r>
            <a:br>
              <a:rPr lang="en-US" b="1" i="1" dirty="0" smtClean="0"/>
            </a:br>
            <a:r>
              <a:rPr lang="en-US" b="1" i="1" dirty="0" smtClean="0"/>
              <a:t/>
            </a:r>
            <a:br>
              <a:rPr lang="en-US" b="1" i="1" dirty="0" smtClean="0"/>
            </a:br>
            <a:r>
              <a:rPr lang="en-US" b="1" i="1" dirty="0" smtClean="0"/>
              <a:t>Christopher Marlowe (1564–1593)</a:t>
            </a:r>
            <a:r>
              <a:rPr lang="en-US" b="1" dirty="0" smtClean="0"/>
              <a:t/>
            </a:r>
            <a:br>
              <a:rPr lang="en-US" b="1" dirty="0" smtClean="0"/>
            </a:br>
            <a:endParaRPr lang="en-US" dirty="0"/>
          </a:p>
        </p:txBody>
      </p:sp>
      <p:sp>
        <p:nvSpPr>
          <p:cNvPr id="3" name="Content Placeholder 2"/>
          <p:cNvSpPr>
            <a:spLocks noGrp="1"/>
          </p:cNvSpPr>
          <p:nvPr>
            <p:ph sz="quarter" idx="1"/>
          </p:nvPr>
        </p:nvSpPr>
        <p:spPr>
          <a:xfrm>
            <a:off x="611560" y="1268760"/>
            <a:ext cx="7467600" cy="4873752"/>
          </a:xfrm>
        </p:spPr>
        <p:txBody>
          <a:bodyPr>
            <a:normAutofit/>
          </a:bodyPr>
          <a:lstStyle/>
          <a:p>
            <a:pPr>
              <a:lnSpc>
                <a:spcPct val="150000"/>
              </a:lnSpc>
            </a:pPr>
            <a:r>
              <a:rPr lang="en-US" sz="1800" dirty="0" smtClean="0"/>
              <a:t>Six dramas have been attributed to the authorship of Christopher Marlowe:</a:t>
            </a:r>
          </a:p>
          <a:p>
            <a:pPr>
              <a:lnSpc>
                <a:spcPct val="150000"/>
              </a:lnSpc>
              <a:buFont typeface="Wingdings" pitchFamily="2" charset="2"/>
              <a:buChar char="Ø"/>
            </a:pPr>
            <a:r>
              <a:rPr lang="en-US" sz="1800" i="1" dirty="0" smtClean="0"/>
              <a:t>Dido, Queen of Carthage</a:t>
            </a:r>
            <a:r>
              <a:rPr lang="en-US" sz="1800" dirty="0" smtClean="0"/>
              <a:t> (</a:t>
            </a:r>
            <a:r>
              <a:rPr lang="en-US" sz="1800" i="1" dirty="0" smtClean="0"/>
              <a:t>c</a:t>
            </a:r>
            <a:r>
              <a:rPr lang="en-US" sz="1800" dirty="0" smtClean="0"/>
              <a:t>. 1585–1587; possibly co-written with Thomas </a:t>
            </a:r>
            <a:r>
              <a:rPr lang="en-US" sz="1800" dirty="0" err="1" smtClean="0"/>
              <a:t>Nashe</a:t>
            </a:r>
            <a:r>
              <a:rPr lang="en-US" sz="1800" dirty="0" smtClean="0"/>
              <a:t>; printed 1594)</a:t>
            </a:r>
          </a:p>
          <a:p>
            <a:pPr>
              <a:lnSpc>
                <a:spcPct val="150000"/>
              </a:lnSpc>
              <a:buFont typeface="Wingdings" pitchFamily="2" charset="2"/>
              <a:buChar char="Ø"/>
            </a:pPr>
            <a:r>
              <a:rPr lang="en-US" sz="1800" i="1" dirty="0" smtClean="0"/>
              <a:t>Tamburlaine</a:t>
            </a:r>
            <a:r>
              <a:rPr lang="en-US" sz="1800" dirty="0" smtClean="0"/>
              <a:t>; Part I (</a:t>
            </a:r>
            <a:r>
              <a:rPr lang="en-US" sz="1800" i="1" dirty="0" smtClean="0"/>
              <a:t>c</a:t>
            </a:r>
            <a:r>
              <a:rPr lang="en-US" sz="1800" dirty="0" smtClean="0"/>
              <a:t>. 1587), Part II (</a:t>
            </a:r>
            <a:r>
              <a:rPr lang="en-US" sz="1800" i="1" dirty="0" smtClean="0"/>
              <a:t>c</a:t>
            </a:r>
            <a:r>
              <a:rPr lang="en-US" sz="1800" dirty="0" smtClean="0"/>
              <a:t>. 1587–1588; printed 1590)</a:t>
            </a:r>
          </a:p>
          <a:p>
            <a:pPr>
              <a:lnSpc>
                <a:spcPct val="150000"/>
              </a:lnSpc>
              <a:buFont typeface="Wingdings" pitchFamily="2" charset="2"/>
              <a:buChar char="Ø"/>
            </a:pPr>
            <a:r>
              <a:rPr lang="en-US" sz="1800" i="1" dirty="0" smtClean="0"/>
              <a:t>The Jew of Malta</a:t>
            </a:r>
            <a:r>
              <a:rPr lang="en-US" sz="1800" dirty="0" smtClean="0"/>
              <a:t> (</a:t>
            </a:r>
            <a:r>
              <a:rPr lang="en-US" sz="1800" i="1" dirty="0" smtClean="0"/>
              <a:t>c</a:t>
            </a:r>
            <a:r>
              <a:rPr lang="en-US" sz="1800" dirty="0" smtClean="0"/>
              <a:t>. 1589–1590; printed 1633)</a:t>
            </a:r>
          </a:p>
          <a:p>
            <a:pPr>
              <a:lnSpc>
                <a:spcPct val="150000"/>
              </a:lnSpc>
              <a:buFont typeface="Wingdings" pitchFamily="2" charset="2"/>
              <a:buChar char="Ø"/>
            </a:pPr>
            <a:r>
              <a:rPr lang="en-US" sz="1800" i="1" dirty="0" smtClean="0"/>
              <a:t>Doctor Faustus</a:t>
            </a:r>
            <a:r>
              <a:rPr lang="en-US" sz="1800" dirty="0" smtClean="0"/>
              <a:t> (</a:t>
            </a:r>
            <a:r>
              <a:rPr lang="en-US" sz="1800" i="1" dirty="0" smtClean="0"/>
              <a:t>c</a:t>
            </a:r>
            <a:r>
              <a:rPr lang="en-US" sz="1800" dirty="0" smtClean="0"/>
              <a:t>. 1588–1592; printed 1604 &amp; 1616)</a:t>
            </a:r>
          </a:p>
          <a:p>
            <a:pPr>
              <a:lnSpc>
                <a:spcPct val="150000"/>
              </a:lnSpc>
              <a:buFont typeface="Wingdings" pitchFamily="2" charset="2"/>
              <a:buChar char="Ø"/>
            </a:pPr>
            <a:r>
              <a:rPr lang="en-US" sz="1800" i="1" dirty="0" smtClean="0"/>
              <a:t>Edward II</a:t>
            </a:r>
            <a:r>
              <a:rPr lang="en-US" sz="1800" dirty="0" smtClean="0"/>
              <a:t> (</a:t>
            </a:r>
            <a:r>
              <a:rPr lang="en-US" sz="1800" i="1" dirty="0" smtClean="0"/>
              <a:t>c</a:t>
            </a:r>
            <a:r>
              <a:rPr lang="en-US" sz="1800" dirty="0" smtClean="0"/>
              <a:t>. 1592; printed 1594)</a:t>
            </a:r>
          </a:p>
          <a:p>
            <a:pPr>
              <a:lnSpc>
                <a:spcPct val="150000"/>
              </a:lnSpc>
              <a:buFont typeface="Wingdings" pitchFamily="2" charset="2"/>
              <a:buChar char="Ø"/>
            </a:pPr>
            <a:r>
              <a:rPr lang="en-US" sz="1800" i="1" dirty="0" smtClean="0"/>
              <a:t>The Massacre at Paris</a:t>
            </a:r>
            <a:r>
              <a:rPr lang="en-US" sz="1800" dirty="0" smtClean="0"/>
              <a:t> (</a:t>
            </a:r>
            <a:r>
              <a:rPr lang="en-US" sz="1800" i="1" dirty="0" smtClean="0"/>
              <a:t>c</a:t>
            </a:r>
            <a:r>
              <a:rPr lang="en-US" sz="1800" dirty="0" smtClean="0"/>
              <a:t>. 1593; printed </a:t>
            </a:r>
            <a:r>
              <a:rPr lang="en-US" sz="1800" i="1" dirty="0" smtClean="0"/>
              <a:t>c.</a:t>
            </a:r>
            <a:r>
              <a:rPr lang="en-US" sz="1800" dirty="0" smtClean="0"/>
              <a:t> 1594)</a:t>
            </a:r>
          </a:p>
          <a:p>
            <a:endParaRPr lang="en-US" dirty="0"/>
          </a:p>
        </p:txBody>
      </p:sp>
      <p:sp>
        <p:nvSpPr>
          <p:cNvPr id="4" name="Slide Number Placeholder 3"/>
          <p:cNvSpPr>
            <a:spLocks noGrp="1"/>
          </p:cNvSpPr>
          <p:nvPr>
            <p:ph type="sldNum" sz="quarter" idx="15"/>
          </p:nvPr>
        </p:nvSpPr>
        <p:spPr/>
        <p:txBody>
          <a:bodyPr/>
          <a:lstStyle/>
          <a:p>
            <a:fld id="{1104A96C-24E9-4AD2-B085-15BF61F918A5}"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vassi\Desktop\170px-Title_page_William_Shakespeare's_First_Folio_1623.jpg"/>
          <p:cNvPicPr>
            <a:picLocks noChangeAspect="1" noChangeArrowheads="1"/>
          </p:cNvPicPr>
          <p:nvPr/>
        </p:nvPicPr>
        <p:blipFill>
          <a:blip r:embed="rId2" cstate="print"/>
          <a:srcRect/>
          <a:stretch>
            <a:fillRect/>
          </a:stretch>
        </p:blipFill>
        <p:spPr bwMode="auto">
          <a:xfrm>
            <a:off x="6732240" y="1628800"/>
            <a:ext cx="1886719" cy="3003345"/>
          </a:xfrm>
          <a:prstGeom prst="rect">
            <a:avLst/>
          </a:prstGeom>
          <a:noFill/>
        </p:spPr>
      </p:pic>
      <p:sp>
        <p:nvSpPr>
          <p:cNvPr id="2" name="Title 1"/>
          <p:cNvSpPr>
            <a:spLocks noGrp="1"/>
          </p:cNvSpPr>
          <p:nvPr>
            <p:ph type="title"/>
          </p:nvPr>
        </p:nvSpPr>
        <p:spPr>
          <a:xfrm>
            <a:off x="611560" y="332656"/>
            <a:ext cx="7467600" cy="1143000"/>
          </a:xfrm>
        </p:spPr>
        <p:txBody>
          <a:bodyPr>
            <a:normAutofit/>
          </a:bodyPr>
          <a:lstStyle/>
          <a:p>
            <a:r>
              <a:rPr lang="en-US" b="1" i="1" dirty="0">
                <a:solidFill>
                  <a:schemeClr val="tx1"/>
                </a:solidFill>
              </a:rPr>
              <a:t>William Shakespeare (1564–1616)</a:t>
            </a:r>
            <a:r>
              <a:rPr lang="en-US" b="1" dirty="0"/>
              <a:t/>
            </a:r>
            <a:br>
              <a:rPr lang="en-US" b="1" dirty="0"/>
            </a:br>
            <a:endParaRPr lang="en-US" dirty="0"/>
          </a:p>
        </p:txBody>
      </p:sp>
      <p:sp>
        <p:nvSpPr>
          <p:cNvPr id="3" name="Content Placeholder 2"/>
          <p:cNvSpPr>
            <a:spLocks noGrp="1"/>
          </p:cNvSpPr>
          <p:nvPr>
            <p:ph sz="quarter" idx="1"/>
          </p:nvPr>
        </p:nvSpPr>
        <p:spPr>
          <a:xfrm>
            <a:off x="395536" y="1700808"/>
            <a:ext cx="6131024" cy="4557120"/>
          </a:xfrm>
        </p:spPr>
        <p:txBody>
          <a:bodyPr>
            <a:normAutofit/>
          </a:bodyPr>
          <a:lstStyle/>
          <a:p>
            <a:pPr algn="just">
              <a:lnSpc>
                <a:spcPct val="150000"/>
              </a:lnSpc>
            </a:pPr>
            <a:r>
              <a:rPr lang="en-US" sz="1800" dirty="0">
                <a:latin typeface="Comic Sans MS" pitchFamily="66" charset="0"/>
              </a:rPr>
              <a:t>William Shakespeare was born on April 23, 1564, to John and Mary Shakespeare in Stratford-upon-Avon. He was the third of eight children. At age eighteen, Shakespeare married the already-pregnant Anne Hathaway. They would eventually have three children. </a:t>
            </a:r>
          </a:p>
        </p:txBody>
      </p:sp>
      <p:sp>
        <p:nvSpPr>
          <p:cNvPr id="5" name="Slide Number Placeholder 4"/>
          <p:cNvSpPr>
            <a:spLocks noGrp="1"/>
          </p:cNvSpPr>
          <p:nvPr>
            <p:ph type="sldNum" sz="quarter" idx="15"/>
          </p:nvPr>
        </p:nvSpPr>
        <p:spPr/>
        <p:txBody>
          <a:bodyPr/>
          <a:lstStyle/>
          <a:p>
            <a:fld id="{1104A96C-24E9-4AD2-B085-15BF61F918A5}"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76</TotalTime>
  <Words>365</Words>
  <Application>Microsoft Office PowerPoint</Application>
  <PresentationFormat>On-screen Show (4:3)</PresentationFormat>
  <Paragraphs>77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Elizabethan Drama </vt:lpstr>
      <vt:lpstr>Elizabethan Drama </vt:lpstr>
      <vt:lpstr>important playwrights</vt:lpstr>
      <vt:lpstr>Ben Jonson</vt:lpstr>
      <vt:lpstr>Ben Jonson</vt:lpstr>
      <vt:lpstr>Christopher Marlowe (1564–1593) </vt:lpstr>
      <vt:lpstr>Christopher Marlowe (1564–1593) </vt:lpstr>
      <vt:lpstr>  Christopher Marlowe (1564–1593) </vt:lpstr>
      <vt:lpstr>William Shakespeare (1564–1616) </vt:lpstr>
      <vt:lpstr>William Shakespeare (1564–1616)</vt:lpstr>
      <vt:lpstr>William Shakespeare (1564–1616) </vt:lpstr>
      <vt:lpstr>theatre</vt:lpstr>
      <vt:lpstr>theatre</vt:lpstr>
      <vt:lpstr>theatre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Elizabethan Drama </dc:title>
  <dc:creator>Vicky Gioldasi</dc:creator>
  <cp:lastModifiedBy>Vicky Gioldasi</cp:lastModifiedBy>
  <cp:revision>19</cp:revision>
  <dcterms:created xsi:type="dcterms:W3CDTF">2022-04-02T14:31:09Z</dcterms:created>
  <dcterms:modified xsi:type="dcterms:W3CDTF">2022-04-03T09:39:33Z</dcterms:modified>
</cp:coreProperties>
</file>