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7" r:id="rId12"/>
    <p:sldId id="268" r:id="rId13"/>
    <p:sldId id="269" r:id="rId14"/>
    <p:sldId id="266"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22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4448F52-42BD-4A6C-BA0C-F71762F7A933}" type="datetimeFigureOut">
              <a:rPr lang="el-GR" smtClean="0"/>
              <a:pPr/>
              <a:t>30/10/2024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1CB2CAD-ADA3-4114-9C8A-8A04336E2EA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48F52-42BD-4A6C-BA0C-F71762F7A933}" type="datetimeFigureOut">
              <a:rPr lang="el-GR" smtClean="0"/>
              <a:pPr/>
              <a:t>30/10/2024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B2CAD-ADA3-4114-9C8A-8A04336E2EA7}"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1285860"/>
            <a:ext cx="7772400" cy="1470025"/>
          </a:xfrm>
        </p:spPr>
        <p:txBody>
          <a:bodyPr>
            <a:normAutofit/>
          </a:bodyPr>
          <a:lstStyle/>
          <a:p>
            <a:r>
              <a:rPr lang="en-US" sz="6000" dirty="0" smtClean="0">
                <a:solidFill>
                  <a:schemeClr val="accent6">
                    <a:lumMod val="75000"/>
                  </a:schemeClr>
                </a:solidFill>
                <a:latin typeface="Algerian" pitchFamily="82" charset="0"/>
              </a:rPr>
              <a:t>Happy </a:t>
            </a:r>
            <a:endParaRPr lang="el-GR" sz="6000" dirty="0">
              <a:solidFill>
                <a:schemeClr val="accent6">
                  <a:lumMod val="75000"/>
                </a:schemeClr>
              </a:solidFill>
            </a:endParaRPr>
          </a:p>
        </p:txBody>
      </p:sp>
      <p:sp>
        <p:nvSpPr>
          <p:cNvPr id="3" name="2 - Υπότιτλος"/>
          <p:cNvSpPr>
            <a:spLocks noGrp="1"/>
          </p:cNvSpPr>
          <p:nvPr>
            <p:ph type="subTitle" idx="1"/>
          </p:nvPr>
        </p:nvSpPr>
        <p:spPr/>
        <p:txBody>
          <a:bodyPr/>
          <a:lstStyle/>
          <a:p>
            <a:endParaRPr lang="el-GR" dirty="0"/>
          </a:p>
        </p:txBody>
      </p:sp>
      <p:pic>
        <p:nvPicPr>
          <p:cNvPr id="4" name="3 - Εικόνα" descr="P02_Halloween_banner_desktop.png"/>
          <p:cNvPicPr>
            <a:picLocks noChangeAspect="1"/>
          </p:cNvPicPr>
          <p:nvPr/>
        </p:nvPicPr>
        <p:blipFill>
          <a:blip r:embed="rId2" cstate="print"/>
          <a:stretch>
            <a:fillRect/>
          </a:stretch>
        </p:blipFill>
        <p:spPr>
          <a:xfrm>
            <a:off x="0" y="2928934"/>
            <a:ext cx="9144000" cy="30727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42910" y="642918"/>
            <a:ext cx="792961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Ιρλανδοί και Σκωτσέζοι μετανάστες έφεραν τα έθιμα του </a:t>
            </a:r>
            <a:r>
              <a:rPr kumimoji="0" lang="el-GR" sz="3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Halloween</a:t>
            </a: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στις ΗΠΑ τον 19ο αιώνα.</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χρήση κολοκύθας αντί για γογγύλι για τα </a:t>
            </a:r>
            <a:r>
              <a:rPr kumimoji="0" lang="el-GR" sz="3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jack</a:t>
            </a: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a:t>
            </a:r>
            <a:r>
              <a:rPr kumimoji="0" lang="el-GR" sz="3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lantern</a:t>
            </a: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 έγινε δημοφιλής στις ΗΠΑ.</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images.jfif"/>
          <p:cNvPicPr>
            <a:picLocks noChangeAspect="1"/>
          </p:cNvPicPr>
          <p:nvPr/>
        </p:nvPicPr>
        <p:blipFill>
          <a:blip r:embed="rId2"/>
          <a:stretch>
            <a:fillRect/>
          </a:stretch>
        </p:blipFill>
        <p:spPr>
          <a:xfrm>
            <a:off x="2000232" y="1826172"/>
            <a:ext cx="5072098" cy="316113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285728"/>
            <a:ext cx="7000924" cy="6370975"/>
          </a:xfrm>
          <a:prstGeom prst="rect">
            <a:avLst/>
          </a:prstGeom>
        </p:spPr>
        <p:txBody>
          <a:bodyPr wrap="square">
            <a:spAutoFit/>
          </a:bodyPr>
          <a:lstStyle/>
          <a:p>
            <a:pPr algn="just"/>
            <a:r>
              <a:rPr lang="el-GR" sz="2400" dirty="0"/>
              <a:t>Το </a:t>
            </a:r>
            <a:r>
              <a:rPr lang="el-GR" sz="2400" dirty="0" smtClean="0">
                <a:solidFill>
                  <a:schemeClr val="accent6">
                    <a:lumMod val="75000"/>
                  </a:schemeClr>
                </a:solidFill>
              </a:rPr>
              <a:t>έθιμο της κολοκύθας</a:t>
            </a:r>
            <a:r>
              <a:rPr lang="el-GR" sz="2400" dirty="0"/>
              <a:t> αντλεί ρίζες από έναν παλιό Ιρλανδικό </a:t>
            </a:r>
            <a:r>
              <a:rPr lang="el-GR" sz="2400" dirty="0" smtClean="0"/>
              <a:t>μύθο του </a:t>
            </a:r>
            <a:r>
              <a:rPr lang="el-GR" sz="2400" dirty="0" err="1"/>
              <a:t>Τζακ</a:t>
            </a:r>
            <a:r>
              <a:rPr lang="el-GR" sz="2400" dirty="0"/>
              <a:t>, που ήταν τσιγκούνης και πειραχτήρι. </a:t>
            </a:r>
            <a:endParaRPr lang="el-GR" sz="2400" dirty="0" smtClean="0"/>
          </a:p>
          <a:p>
            <a:pPr algn="just"/>
            <a:endParaRPr lang="el-GR" sz="2400" dirty="0"/>
          </a:p>
          <a:p>
            <a:pPr algn="just"/>
            <a:r>
              <a:rPr lang="el-GR" sz="2400" dirty="0" smtClean="0"/>
              <a:t>Σύμφωνα </a:t>
            </a:r>
            <a:r>
              <a:rPr lang="el-GR" sz="2400" dirty="0"/>
              <a:t>με τον μύθο, ο </a:t>
            </a:r>
            <a:r>
              <a:rPr lang="el-GR" sz="2400" dirty="0" err="1"/>
              <a:t>Τζακ</a:t>
            </a:r>
            <a:r>
              <a:rPr lang="el-GR" sz="2400" dirty="0"/>
              <a:t> είχε καλέσει τον διάβολο να πιουν ένα ποτό μαζί. Όμως ο </a:t>
            </a:r>
            <a:r>
              <a:rPr lang="el-GR" sz="2400" dirty="0" err="1"/>
              <a:t>Τζακ</a:t>
            </a:r>
            <a:r>
              <a:rPr lang="el-GR" sz="2400" dirty="0"/>
              <a:t> δεν ήθελε να πληρώσει για το ποτό του και έτσι έπεισε τον διάβολο να μεταμορφωθεί σε ένα νόμισμα, ώστε να μπορέσουν να πληρώσουν για τα ποτά τους. Πράγματι μεταμορφώθηκε ο διάβολος σε νόμισμα, αλλά ο </a:t>
            </a:r>
            <a:r>
              <a:rPr lang="el-GR" sz="2400" dirty="0" err="1" smtClean="0"/>
              <a:t>Τζακ</a:t>
            </a:r>
            <a:r>
              <a:rPr lang="el-GR" sz="2400" dirty="0" smtClean="0"/>
              <a:t>, </a:t>
            </a:r>
            <a:r>
              <a:rPr lang="el-GR" sz="2400" dirty="0"/>
              <a:t>αντί να </a:t>
            </a:r>
            <a:r>
              <a:rPr lang="el-GR" sz="2400" dirty="0" smtClean="0"/>
              <a:t>πληρώσει, </a:t>
            </a:r>
            <a:r>
              <a:rPr lang="el-GR" sz="2400" dirty="0"/>
              <a:t>τον έβαλε στην τσέπη </a:t>
            </a:r>
            <a:r>
              <a:rPr lang="el-GR" sz="2400" dirty="0" smtClean="0"/>
              <a:t>του </a:t>
            </a:r>
            <a:r>
              <a:rPr lang="el-GR" sz="2400" dirty="0"/>
              <a:t>δίπλα σε έναν σταυρό και έτσι ο διάβολος δεν μπορούσε να πάρει την κανονική του μορφή. Ύστερα από πολλά παρακάλια, ο </a:t>
            </a:r>
            <a:r>
              <a:rPr lang="el-GR" sz="2400" dirty="0" err="1"/>
              <a:t>Τζακ</a:t>
            </a:r>
            <a:r>
              <a:rPr lang="el-GR" sz="2400" dirty="0"/>
              <a:t> αποφάσισε να τον ελευθερώσει, αρκεί να του έδινε την υπόσχεση ο διάβολος ότι δεν επρόκειτο να τον ενοχλήσει για έναν χρόνο και ούτε θα διεκδικούσε την ψυχή του όταν πέθαινε.</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85728"/>
            <a:ext cx="4643470" cy="6370975"/>
          </a:xfrm>
          <a:prstGeom prst="rect">
            <a:avLst/>
          </a:prstGeom>
        </p:spPr>
        <p:txBody>
          <a:bodyPr wrap="square">
            <a:spAutoFit/>
          </a:bodyPr>
          <a:lstStyle/>
          <a:p>
            <a:pPr algn="just"/>
            <a:r>
              <a:rPr lang="el-GR" sz="2400" dirty="0"/>
              <a:t>Έτσι πέρασε ο χρόνος και ο διάβολος ξαναεμφανίστηκε την ώρα που ο </a:t>
            </a:r>
            <a:r>
              <a:rPr lang="el-GR" sz="2400" dirty="0" err="1"/>
              <a:t>Τζακ</a:t>
            </a:r>
            <a:r>
              <a:rPr lang="el-GR" sz="2400" dirty="0"/>
              <a:t> προσπαθούσε να κόψει ένα φρούτο από κάποιο δέντρο. </a:t>
            </a:r>
            <a:r>
              <a:rPr lang="el-GR" sz="2400" dirty="0" smtClean="0"/>
              <a:t>Ζήτησε, λοιπόν, </a:t>
            </a:r>
            <a:r>
              <a:rPr lang="el-GR" sz="2400" dirty="0"/>
              <a:t>από το διάβολο να ανέβει στο δέντρο και να του κόψει το φρούτο. Ο διάβολος ανέβηκε και ο </a:t>
            </a:r>
            <a:r>
              <a:rPr lang="el-GR" sz="2400" dirty="0" err="1"/>
              <a:t>Τζακ</a:t>
            </a:r>
            <a:r>
              <a:rPr lang="el-GR" sz="2400" dirty="0"/>
              <a:t> αμέσως σκάλισε ένα σταυρό στον κορμό του δέντρου. Έτσι ο διάβολος ήταν παγιδευμένος και δεν μπορούσε να κατέβει. Γι' αυτό παρακάλεσε τον </a:t>
            </a:r>
            <a:r>
              <a:rPr lang="el-GR" sz="2400" dirty="0" err="1"/>
              <a:t>Τζακ</a:t>
            </a:r>
            <a:r>
              <a:rPr lang="el-GR" sz="2400" dirty="0"/>
              <a:t> να τον ελευθερώσει και του υποσχέθηκε ότι δεν θα τον ενοχλήσει για 10 ολόκληρα χρόνια. Τότε ο </a:t>
            </a:r>
            <a:r>
              <a:rPr lang="el-GR" sz="2400" dirty="0" err="1"/>
              <a:t>Τζακ</a:t>
            </a:r>
            <a:r>
              <a:rPr lang="el-GR" sz="2400" dirty="0"/>
              <a:t> τον ελευθέρωσε.</a:t>
            </a:r>
          </a:p>
        </p:txBody>
      </p:sp>
      <p:pic>
        <p:nvPicPr>
          <p:cNvPr id="3" name="2 - Εικόνα" descr="Jack-o'-Lantern_2003-10-31_Large.jpg"/>
          <p:cNvPicPr>
            <a:picLocks noChangeAspect="1"/>
          </p:cNvPicPr>
          <p:nvPr/>
        </p:nvPicPr>
        <p:blipFill>
          <a:blip r:embed="rId2"/>
          <a:stretch>
            <a:fillRect/>
          </a:stretch>
        </p:blipFill>
        <p:spPr>
          <a:xfrm>
            <a:off x="5113073" y="2285992"/>
            <a:ext cx="4030927" cy="364333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357166"/>
            <a:ext cx="8715404" cy="6370975"/>
          </a:xfrm>
          <a:prstGeom prst="rect">
            <a:avLst/>
          </a:prstGeom>
        </p:spPr>
        <p:txBody>
          <a:bodyPr wrap="square">
            <a:spAutoFit/>
          </a:bodyPr>
          <a:lstStyle/>
          <a:p>
            <a:pPr algn="just"/>
            <a:r>
              <a:rPr lang="el-GR" sz="2400" dirty="0"/>
              <a:t>Πέρασαν αρκετά χρόνια και ο </a:t>
            </a:r>
            <a:r>
              <a:rPr lang="el-GR" sz="2400" dirty="0" err="1"/>
              <a:t>Τζακ</a:t>
            </a:r>
            <a:r>
              <a:rPr lang="el-GR" sz="2400" dirty="0"/>
              <a:t> πέθανε. Πήγε στον παράδεισο, αλλά ο Θεός δεν τον δέχτηκε, καθώς ο </a:t>
            </a:r>
            <a:r>
              <a:rPr lang="el-GR" sz="2400" dirty="0" err="1"/>
              <a:t>Τζακ</a:t>
            </a:r>
            <a:r>
              <a:rPr lang="el-GR" sz="2400" dirty="0"/>
              <a:t> ήταν έναν άνθρωπος μίζερος και κακός και τον έστειλε στην κόλαση. Όμως ούτε ο διάβολος τον ήθελε. Του θύμισε την υπόσχεση που του είχε δώσει </a:t>
            </a:r>
            <a:r>
              <a:rPr lang="el-GR" sz="2400" dirty="0" smtClean="0"/>
              <a:t>παλιότερα </a:t>
            </a:r>
            <a:r>
              <a:rPr lang="el-GR" sz="2400" dirty="0"/>
              <a:t>ότι δεν θα διεκδικούσε την ψυχή του και τον έδιωχνε. Όταν ο </a:t>
            </a:r>
            <a:r>
              <a:rPr lang="el-GR" sz="2400" dirty="0" err="1"/>
              <a:t>Τζακ</a:t>
            </a:r>
            <a:r>
              <a:rPr lang="el-GR" sz="2400" dirty="0"/>
              <a:t> τον ρώτησε: «Πώς θα φύγω; Έξω έχει σκοτεινιά», ο διάβολος πήρε ένα αναμμένο κάρβουνο και του το έδωσε για να φωτίζει τον δρόμο του μέσα στη νύχτα. Ο </a:t>
            </a:r>
            <a:r>
              <a:rPr lang="el-GR" sz="2400" dirty="0" err="1"/>
              <a:t>Τζακ</a:t>
            </a:r>
            <a:r>
              <a:rPr lang="el-GR" sz="2400" dirty="0"/>
              <a:t> έβγαλε ένα ραπάνι (που πάντα κουβαλούσε μαζί του, καθώς ήταν ένα από τα πιο αγαπημένα του φαγητά), το χάραξε και έβαλε μέσα το κάρβουνο. Από τότε περιπλανιέται στον κόσμο, μη μπορώντας να βρει κάποιο μέρος να αναπαύσει την ψυχή του.</a:t>
            </a:r>
          </a:p>
          <a:p>
            <a:pPr algn="just"/>
            <a:endParaRPr lang="el-GR" sz="2400" dirty="0" smtClean="0"/>
          </a:p>
          <a:p>
            <a:pPr algn="just"/>
            <a:r>
              <a:rPr lang="el-GR" sz="2400" dirty="0" smtClean="0"/>
              <a:t>Γι</a:t>
            </a:r>
            <a:r>
              <a:rPr lang="el-GR" sz="2400" dirty="0"/>
              <a:t>' αυτό κάθε </a:t>
            </a:r>
            <a:r>
              <a:rPr lang="el-GR" sz="2400" dirty="0" err="1" smtClean="0"/>
              <a:t>Halloween</a:t>
            </a:r>
            <a:r>
              <a:rPr lang="el-GR" sz="2400" dirty="0"/>
              <a:t> οι Ιρλανδοί σκαλίζουν ραπάνια, πατάτες και κολοκύθες, βάζουν μέσα ένα κερί και τα τοποθετούν κοντά σε παράθυρα, ώστε να κρατάνε μακριά τα κακά τα πνεύματα και κυρίως το πνεύμα του τσιγκούνη </a:t>
            </a:r>
            <a:r>
              <a:rPr lang="el-GR" sz="2400" dirty="0" err="1"/>
              <a:t>Τζακ</a:t>
            </a:r>
            <a:r>
              <a:rPr lang="el-GR" sz="2400"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00034" y="357166"/>
            <a:ext cx="8215369"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Συνοπτικά, το </a:t>
            </a:r>
            <a:r>
              <a:rPr kumimoji="0" lang="el-GR"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Halloween</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εξελίχθηκε από ένα αρχαίο κελτικό θρησκευτικό φεστιβάλ σε μια παγκόσμια, κοσμική γιορτή που συνδυάζει στοιχεία από διάφορες παραδόσεις και πολιτισμούς. Παρά τις αλλαγές, διατηρεί ακόμη κάποιες από τις αρχικές του συνδέσεις με το υπερφυσικό και την έννοια της επαφής μεταξύ του κόσμου των ζωντανών και των νεκρών.</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images.jfif"/>
          <p:cNvPicPr>
            <a:picLocks noChangeAspect="1"/>
          </p:cNvPicPr>
          <p:nvPr/>
        </p:nvPicPr>
        <p:blipFill>
          <a:blip r:embed="rId2"/>
          <a:stretch>
            <a:fillRect/>
          </a:stretch>
        </p:blipFill>
        <p:spPr>
          <a:xfrm>
            <a:off x="1285852" y="3786190"/>
            <a:ext cx="6643734" cy="30718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785786" y="714356"/>
            <a:ext cx="7715304" cy="5632311"/>
          </a:xfrm>
          <a:prstGeom prst="rect">
            <a:avLst/>
          </a:prstGeom>
        </p:spPr>
        <p:txBody>
          <a:bodyPr wrap="square">
            <a:spAutoFit/>
          </a:bodyPr>
          <a:lstStyle/>
          <a:p>
            <a:pPr algn="just"/>
            <a:r>
              <a:rPr lang="el-GR" sz="3600" dirty="0" smtClean="0">
                <a:solidFill>
                  <a:schemeClr val="accent6">
                    <a:lumMod val="75000"/>
                  </a:schemeClr>
                </a:solidFill>
              </a:rPr>
              <a:t>Σήμερα, 31 Οκτωβρίου, </a:t>
            </a:r>
            <a:r>
              <a:rPr lang="el-GR" sz="3600" dirty="0">
                <a:solidFill>
                  <a:schemeClr val="accent6">
                    <a:lumMod val="75000"/>
                  </a:schemeClr>
                </a:solidFill>
              </a:rPr>
              <a:t>είναι η ημέρα του </a:t>
            </a:r>
            <a:r>
              <a:rPr lang="el-GR" sz="3600" dirty="0" err="1">
                <a:solidFill>
                  <a:schemeClr val="accent6">
                    <a:lumMod val="75000"/>
                  </a:schemeClr>
                </a:solidFill>
              </a:rPr>
              <a:t>Halloween</a:t>
            </a:r>
            <a:r>
              <a:rPr lang="el-GR" sz="3600" dirty="0">
                <a:solidFill>
                  <a:schemeClr val="accent6">
                    <a:lumMod val="75000"/>
                  </a:schemeClr>
                </a:solidFill>
              </a:rPr>
              <a:t> που γιορτάζεται </a:t>
            </a:r>
            <a:r>
              <a:rPr lang="el-GR" sz="3600">
                <a:solidFill>
                  <a:schemeClr val="accent6">
                    <a:lumMod val="75000"/>
                  </a:schemeClr>
                </a:solidFill>
              </a:rPr>
              <a:t>κυρίως </a:t>
            </a:r>
            <a:r>
              <a:rPr lang="el-GR" sz="3600" smtClean="0">
                <a:solidFill>
                  <a:schemeClr val="accent6">
                    <a:lumMod val="75000"/>
                  </a:schemeClr>
                </a:solidFill>
              </a:rPr>
              <a:t>στη </a:t>
            </a:r>
            <a:r>
              <a:rPr lang="el-GR" sz="3600" dirty="0">
                <a:solidFill>
                  <a:schemeClr val="accent6">
                    <a:lumMod val="75000"/>
                  </a:schemeClr>
                </a:solidFill>
              </a:rPr>
              <a:t>Μεγάλη Βρετανία, την Ιρλανδία και τις ΗΠΑ. </a:t>
            </a:r>
            <a:endParaRPr lang="el-GR" sz="3600" dirty="0" smtClean="0">
              <a:solidFill>
                <a:schemeClr val="accent6">
                  <a:lumMod val="75000"/>
                </a:schemeClr>
              </a:solidFill>
            </a:endParaRPr>
          </a:p>
          <a:p>
            <a:pPr algn="just"/>
            <a:r>
              <a:rPr lang="el-GR" sz="3600" dirty="0" smtClean="0"/>
              <a:t>Με </a:t>
            </a:r>
            <a:r>
              <a:rPr lang="el-GR" sz="3600" dirty="0"/>
              <a:t>την πάροδο του χρόνου, το </a:t>
            </a:r>
            <a:r>
              <a:rPr lang="el-GR" sz="3600" dirty="0" err="1"/>
              <a:t>Halloween</a:t>
            </a:r>
            <a:r>
              <a:rPr lang="el-GR" sz="3600" dirty="0"/>
              <a:t> εξελίχθηκε σε μια κοσμική γιορτή με μεταμφιέσεις, </a:t>
            </a:r>
            <a:r>
              <a:rPr lang="el-GR" sz="3600" dirty="0" err="1"/>
              <a:t>trick</a:t>
            </a:r>
            <a:r>
              <a:rPr lang="el-GR" sz="3600" dirty="0"/>
              <a:t>-</a:t>
            </a:r>
            <a:r>
              <a:rPr lang="el-GR" sz="3600" dirty="0" err="1"/>
              <a:t>or</a:t>
            </a:r>
            <a:r>
              <a:rPr lang="el-GR" sz="3600" dirty="0"/>
              <a:t>-</a:t>
            </a:r>
            <a:r>
              <a:rPr lang="el-GR" sz="3600" dirty="0" err="1"/>
              <a:t>treating</a:t>
            </a:r>
            <a:r>
              <a:rPr lang="el-GR" sz="3600" dirty="0"/>
              <a:t> και άλλα σύγχρονα έθιμα. </a:t>
            </a:r>
            <a:endParaRPr lang="en-US" sz="3600" dirty="0" smtClean="0"/>
          </a:p>
          <a:p>
            <a:endParaRPr lang="en-US" sz="3600" dirty="0"/>
          </a:p>
          <a:p>
            <a:r>
              <a:rPr lang="el-GR" sz="3600" dirty="0" smtClean="0">
                <a:solidFill>
                  <a:schemeClr val="accent6">
                    <a:lumMod val="75000"/>
                  </a:schemeClr>
                </a:solidFill>
              </a:rPr>
              <a:t>Ποιες </a:t>
            </a:r>
            <a:r>
              <a:rPr lang="el-GR" sz="3600" dirty="0">
                <a:solidFill>
                  <a:schemeClr val="accent6">
                    <a:lumMod val="75000"/>
                  </a:schemeClr>
                </a:solidFill>
              </a:rPr>
              <a:t>είναι όμως οι ρίζες του;</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0034" y="500043"/>
            <a:ext cx="8215370" cy="2246769"/>
          </a:xfrm>
          <a:prstGeom prst="rect">
            <a:avLst/>
          </a:prstGeom>
        </p:spPr>
        <p:txBody>
          <a:bodyPr wrap="square">
            <a:spAutoFit/>
          </a:bodyPr>
          <a:lstStyle/>
          <a:p>
            <a:pPr algn="just"/>
            <a:r>
              <a:rPr lang="el-GR" sz="2800" dirty="0"/>
              <a:t>Το </a:t>
            </a:r>
            <a:r>
              <a:rPr lang="el-GR" sz="2800" dirty="0" err="1"/>
              <a:t>Halloween</a:t>
            </a:r>
            <a:r>
              <a:rPr lang="el-GR" sz="2800" dirty="0"/>
              <a:t> προέρχεται από το </a:t>
            </a:r>
            <a:r>
              <a:rPr lang="el-GR" sz="2800" dirty="0">
                <a:solidFill>
                  <a:schemeClr val="accent6">
                    <a:lumMod val="75000"/>
                  </a:schemeClr>
                </a:solidFill>
              </a:rPr>
              <a:t>αρχαίο κελτικό φεστιβάλ </a:t>
            </a:r>
            <a:r>
              <a:rPr lang="el-GR" sz="2800" dirty="0" err="1">
                <a:solidFill>
                  <a:schemeClr val="accent6">
                    <a:lumMod val="75000"/>
                  </a:schemeClr>
                </a:solidFill>
              </a:rPr>
              <a:t>Samhain</a:t>
            </a:r>
            <a:r>
              <a:rPr lang="el-GR" sz="2800" dirty="0">
                <a:solidFill>
                  <a:schemeClr val="accent6">
                    <a:lumMod val="75000"/>
                  </a:schemeClr>
                </a:solidFill>
              </a:rPr>
              <a:t>, </a:t>
            </a:r>
            <a:r>
              <a:rPr lang="el-GR" sz="2800" dirty="0"/>
              <a:t>που γιορταζόταν πριν από περίπου 2000 χρόνια στις περιοχές όπου ζούσαν κέλτικες φυλές (στις περιοχές της σημερινής Ιρλανδίας, Βρετανίας και βόρειας Γαλλίας</a:t>
            </a:r>
            <a:r>
              <a:rPr lang="el-GR" sz="2800" dirty="0" smtClean="0"/>
              <a:t>).</a:t>
            </a:r>
          </a:p>
        </p:txBody>
      </p:sp>
      <p:sp>
        <p:nvSpPr>
          <p:cNvPr id="2050" name="AutoShape 2" descr="Γνωρίζετε ποια είναι η διαφορά ανάμεσα στην Μεγάλη Βρετανία, το Ηνωμένο  Βασίλειο και την Αγγλία; | HuffPost Greece ΔΙΕΘ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5 - Εικόνα" descr="ukdif.jpg"/>
          <p:cNvPicPr>
            <a:picLocks noChangeAspect="1"/>
          </p:cNvPicPr>
          <p:nvPr/>
        </p:nvPicPr>
        <p:blipFill>
          <a:blip r:embed="rId2"/>
          <a:stretch>
            <a:fillRect/>
          </a:stretch>
        </p:blipFill>
        <p:spPr>
          <a:xfrm>
            <a:off x="1285852" y="2928934"/>
            <a:ext cx="6531429" cy="367392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8662" y="357166"/>
            <a:ext cx="7429552" cy="2062103"/>
          </a:xfrm>
          <a:prstGeom prst="rect">
            <a:avLst/>
          </a:prstGeom>
        </p:spPr>
        <p:txBody>
          <a:bodyPr wrap="square">
            <a:spAutoFit/>
          </a:bodyPr>
          <a:lstStyle/>
          <a:p>
            <a:pPr algn="just"/>
            <a:r>
              <a:rPr lang="el-GR" sz="3200" dirty="0" smtClean="0"/>
              <a:t>Το </a:t>
            </a:r>
            <a:r>
              <a:rPr lang="el-GR" sz="3200" dirty="0" err="1" smtClean="0"/>
              <a:t>Samhain</a:t>
            </a:r>
            <a:r>
              <a:rPr lang="el-GR" sz="3200" dirty="0" smtClean="0"/>
              <a:t> (</a:t>
            </a:r>
            <a:r>
              <a:rPr lang="el-GR" sz="3200" dirty="0" err="1" smtClean="0"/>
              <a:t>Σόουιν</a:t>
            </a:r>
            <a:r>
              <a:rPr lang="el-GR" sz="3200" dirty="0" smtClean="0"/>
              <a:t>) γιορταζόταν την 1η Νοεμβρίου και σηματοδοτούσε το τέλος του καλοκαιριού, της συγκομιδής και την αρχή του χειμώνα.</a:t>
            </a:r>
            <a:endParaRPr lang="el-GR" sz="3200" dirty="0"/>
          </a:p>
        </p:txBody>
      </p:sp>
      <p:pic>
        <p:nvPicPr>
          <p:cNvPr id="3" name="2 - Εικόνα" descr="samhain.jpg"/>
          <p:cNvPicPr>
            <a:picLocks noChangeAspect="1"/>
          </p:cNvPicPr>
          <p:nvPr/>
        </p:nvPicPr>
        <p:blipFill>
          <a:blip r:embed="rId2"/>
          <a:stretch>
            <a:fillRect/>
          </a:stretch>
        </p:blipFill>
        <p:spPr>
          <a:xfrm>
            <a:off x="1714480" y="2643182"/>
            <a:ext cx="5691199" cy="3789669"/>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357166"/>
            <a:ext cx="842968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Οι Κέλτες πίστευαν ότι τη νύχτα πριν το </a:t>
            </a:r>
            <a:r>
              <a:rPr kumimoji="0" lang="el-GR" sz="2400" b="0" i="0" u="none" strike="noStrike" cap="none" normalizeH="0" baseline="0" dirty="0" err="1" smtClean="0">
                <a:ln>
                  <a:noFill/>
                </a:ln>
                <a:solidFill>
                  <a:schemeClr val="tx1"/>
                </a:solidFill>
                <a:effectLst/>
                <a:latin typeface="+mj-lt"/>
                <a:ea typeface="Calibri" pitchFamily="34" charset="0"/>
                <a:cs typeface="Times New Roman" pitchFamily="18" charset="0"/>
              </a:rPr>
              <a:t>Samhain</a:t>
            </a: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 (31 Οκτωβρίου) τα σύνορα μεταξύ του κόσμου των ζωντανών και των νεκρών γίνονταν θολά.</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Θεωρούσαν ότι τα πνεύματα των νεκρών επέστρεφαν στη γη εκείνη τη νύχτα. </a:t>
            </a:r>
            <a:endParaRPr kumimoji="0" lang="el-GR" sz="2400" b="0" i="0" u="none" strike="noStrike" cap="none" normalizeH="0" baseline="0" dirty="0" smtClean="0">
              <a:ln>
                <a:noFill/>
              </a:ln>
              <a:solidFill>
                <a:schemeClr val="tx1"/>
              </a:solidFill>
              <a:effectLst/>
              <a:latin typeface="+mj-lt"/>
              <a:cs typeface="Arial" pitchFamily="34" charset="0"/>
            </a:endParaRPr>
          </a:p>
        </p:txBody>
      </p:sp>
      <p:pic>
        <p:nvPicPr>
          <p:cNvPr id="4" name="3 - Εικόνα" descr="Neopagans_in_Ireland_celebrating_Samhain.jpg"/>
          <p:cNvPicPr>
            <a:picLocks noChangeAspect="1"/>
          </p:cNvPicPr>
          <p:nvPr/>
        </p:nvPicPr>
        <p:blipFill>
          <a:blip r:embed="rId2"/>
          <a:stretch>
            <a:fillRect/>
          </a:stretch>
        </p:blipFill>
        <p:spPr>
          <a:xfrm>
            <a:off x="1000100" y="1857364"/>
            <a:ext cx="7136259" cy="35719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0-02-05-c5b0f90e837c76d9ea665223ee068a882b084e186b9804fb9ade42c9be5a4cca_e930966dd4316667.jpg"/>
          <p:cNvPicPr>
            <a:picLocks noChangeAspect="1"/>
          </p:cNvPicPr>
          <p:nvPr/>
        </p:nvPicPr>
        <p:blipFill>
          <a:blip r:embed="rId2"/>
          <a:stretch>
            <a:fillRect/>
          </a:stretch>
        </p:blipFill>
        <p:spPr>
          <a:xfrm>
            <a:off x="357158" y="285728"/>
            <a:ext cx="3702949" cy="6144453"/>
          </a:xfrm>
          <a:prstGeom prst="rect">
            <a:avLst/>
          </a:prstGeom>
        </p:spPr>
      </p:pic>
      <p:sp>
        <p:nvSpPr>
          <p:cNvPr id="3" name="2 - Ορθογώνιο"/>
          <p:cNvSpPr/>
          <p:nvPr/>
        </p:nvSpPr>
        <p:spPr>
          <a:xfrm>
            <a:off x="4286248" y="571480"/>
            <a:ext cx="4572000" cy="2246769"/>
          </a:xfrm>
          <a:prstGeom prst="rect">
            <a:avLst/>
          </a:prstGeom>
        </p:spPr>
        <p:txBody>
          <a:bodyPr>
            <a:spAutoFit/>
          </a:bodyPr>
          <a:lstStyle/>
          <a:p>
            <a:r>
              <a:rPr lang="el-GR" sz="2800" dirty="0">
                <a:ea typeface="Calibri" pitchFamily="34" charset="0"/>
                <a:cs typeface="Times New Roman" pitchFamily="18" charset="0"/>
              </a:rPr>
              <a:t>Άναβαν μεγάλες φωτιές και φορούσαν κοστούμια (συχνά από κεφάλια και δέρματα ζώων) για να απωθήσουν τα κακά πνεύματα.</a:t>
            </a:r>
            <a:endParaRPr lang="el-GR" sz="2800" dirty="0"/>
          </a:p>
        </p:txBody>
      </p:sp>
      <p:pic>
        <p:nvPicPr>
          <p:cNvPr id="4" name="3 - Εικόνα" descr="Armagh-Rhymers-web.jpg"/>
          <p:cNvPicPr>
            <a:picLocks noChangeAspect="1"/>
          </p:cNvPicPr>
          <p:nvPr/>
        </p:nvPicPr>
        <p:blipFill>
          <a:blip r:embed="rId3" cstate="print"/>
          <a:stretch>
            <a:fillRect/>
          </a:stretch>
        </p:blipFill>
        <p:spPr>
          <a:xfrm>
            <a:off x="4572000" y="3071810"/>
            <a:ext cx="3929090" cy="294681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28596" y="571480"/>
            <a:ext cx="84296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Τον 8ο αιώνα, ο Πάπας Γρηγόριος Γ’ όρισε την 1η Νοεμβρίου ως ημέρα εορτασμού όλων των αγίων (</a:t>
            </a:r>
            <a:r>
              <a:rPr kumimoji="0" lang="el-GR" sz="2400" b="0" i="0" u="none" strike="noStrike" cap="none" normalizeH="0" baseline="0" dirty="0" err="1" smtClean="0">
                <a:ln>
                  <a:noFill/>
                </a:ln>
                <a:solidFill>
                  <a:schemeClr val="tx1"/>
                </a:solidFill>
                <a:effectLst/>
                <a:latin typeface="+mj-lt"/>
                <a:ea typeface="Calibri" pitchFamily="34" charset="0"/>
                <a:cs typeface="Times New Roman" pitchFamily="18" charset="0"/>
              </a:rPr>
              <a:t>All</a:t>
            </a: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l-GR" sz="2400" b="0" i="0" u="none" strike="noStrike" cap="none" normalizeH="0" baseline="0" dirty="0" err="1" smtClean="0">
                <a:ln>
                  <a:noFill/>
                </a:ln>
                <a:solidFill>
                  <a:schemeClr val="tx1"/>
                </a:solidFill>
                <a:effectLst/>
                <a:latin typeface="+mj-lt"/>
                <a:ea typeface="Calibri" pitchFamily="34" charset="0"/>
                <a:cs typeface="Times New Roman" pitchFamily="18" charset="0"/>
              </a:rPr>
              <a:t>Saints</a:t>
            </a: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l-GR" sz="2400" b="0" i="0" u="none" strike="noStrike" cap="none" normalizeH="0" baseline="0" dirty="0" err="1" smtClean="0">
                <a:ln>
                  <a:noFill/>
                </a:ln>
                <a:solidFill>
                  <a:schemeClr val="tx1"/>
                </a:solidFill>
                <a:effectLst/>
                <a:latin typeface="+mj-lt"/>
                <a:ea typeface="Calibri" pitchFamily="34" charset="0"/>
                <a:cs typeface="Times New Roman" pitchFamily="18" charset="0"/>
              </a:rPr>
              <a:t>Day</a:t>
            </a: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 Η παραμονή της γιορτής αυτής στις 31 Οκτωβρίου, ονομάστηκε </a:t>
            </a:r>
            <a:r>
              <a:rPr kumimoji="0" lang="el-GR" sz="2400" b="0" i="0" u="none" strike="noStrike" cap="none" normalizeH="0" baseline="0" dirty="0" err="1" smtClean="0">
                <a:ln>
                  <a:noFill/>
                </a:ln>
                <a:solidFill>
                  <a:schemeClr val="tx1"/>
                </a:solidFill>
                <a:effectLst/>
                <a:latin typeface="+mj-lt"/>
                <a:ea typeface="Calibri" pitchFamily="34" charset="0"/>
                <a:cs typeface="Times New Roman" pitchFamily="18" charset="0"/>
              </a:rPr>
              <a:t>All</a:t>
            </a: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l-GR" sz="2400" b="0" i="0" u="none" strike="noStrike" cap="none" normalizeH="0" baseline="0" dirty="0" err="1" smtClean="0">
                <a:ln>
                  <a:noFill/>
                </a:ln>
                <a:solidFill>
                  <a:schemeClr val="tx1"/>
                </a:solidFill>
                <a:effectLst/>
                <a:latin typeface="+mj-lt"/>
                <a:ea typeface="Calibri" pitchFamily="34" charset="0"/>
                <a:cs typeface="Times New Roman" pitchFamily="18" charset="0"/>
              </a:rPr>
              <a:t>Hallows</a:t>
            </a: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l-GR" sz="2400" b="0" i="0" u="none" strike="noStrike" cap="none" normalizeH="0" baseline="0" dirty="0" err="1" smtClean="0">
                <a:ln>
                  <a:noFill/>
                </a:ln>
                <a:solidFill>
                  <a:schemeClr val="tx1"/>
                </a:solidFill>
                <a:effectLst/>
                <a:latin typeface="+mj-lt"/>
                <a:ea typeface="Calibri" pitchFamily="34" charset="0"/>
                <a:cs typeface="Times New Roman" pitchFamily="18" charset="0"/>
              </a:rPr>
              <a:t>Eve</a:t>
            </a: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 από όπου προήλθε η λέξη </a:t>
            </a:r>
            <a:r>
              <a:rPr kumimoji="0" lang="el-GR" sz="2400" b="0" i="0" u="none" strike="noStrike" cap="none" normalizeH="0" baseline="0" dirty="0" err="1" smtClean="0">
                <a:ln>
                  <a:noFill/>
                </a:ln>
                <a:solidFill>
                  <a:schemeClr val="tx1"/>
                </a:solidFill>
                <a:effectLst/>
                <a:latin typeface="+mj-lt"/>
                <a:ea typeface="Calibri" pitchFamily="34" charset="0"/>
                <a:cs typeface="Times New Roman" pitchFamily="18" charset="0"/>
              </a:rPr>
              <a:t>Halloween</a:t>
            </a:r>
            <a:r>
              <a:rPr kumimoji="0" lang="el-GR" sz="24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l-GR" sz="2400" b="0" i="0" u="none" strike="noStrike" cap="none" normalizeH="0" baseline="0" dirty="0" smtClean="0">
              <a:ln>
                <a:noFill/>
              </a:ln>
              <a:solidFill>
                <a:schemeClr val="tx1"/>
              </a:solidFill>
              <a:effectLst/>
              <a:latin typeface="+mj-lt"/>
              <a:cs typeface="Arial" pitchFamily="34" charset="0"/>
            </a:endParaRPr>
          </a:p>
        </p:txBody>
      </p:sp>
      <p:pic>
        <p:nvPicPr>
          <p:cNvPr id="3" name="2 - Εικόνα" descr="Halloween-vs-Hallow-s-Eve-22_27c5571306.jpg"/>
          <p:cNvPicPr>
            <a:picLocks noChangeAspect="1"/>
          </p:cNvPicPr>
          <p:nvPr/>
        </p:nvPicPr>
        <p:blipFill>
          <a:blip r:embed="rId2"/>
          <a:stretch>
            <a:fillRect/>
          </a:stretch>
        </p:blipFill>
        <p:spPr>
          <a:xfrm>
            <a:off x="1500166" y="2786058"/>
            <a:ext cx="6215106" cy="3714776"/>
          </a:xfrm>
          <a:prstGeom prst="rect">
            <a:avLst/>
          </a:prstGeo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1000108"/>
            <a:ext cx="4143404" cy="2677656"/>
          </a:xfrm>
          <a:prstGeom prst="rect">
            <a:avLst/>
          </a:prstGeom>
        </p:spPr>
        <p:txBody>
          <a:bodyPr wrap="square">
            <a:spAutoFit/>
          </a:bodyPr>
          <a:lstStyle/>
          <a:p>
            <a:pPr algn="ctr"/>
            <a:r>
              <a:rPr lang="el-GR" dirty="0"/>
              <a:t> </a:t>
            </a:r>
            <a:r>
              <a:rPr lang="el-GR" sz="2800" dirty="0"/>
              <a:t>Αναπτύχθηκε </a:t>
            </a:r>
            <a:r>
              <a:rPr lang="el-GR" sz="2800" dirty="0" smtClean="0"/>
              <a:t>σιγά σιγά</a:t>
            </a:r>
          </a:p>
          <a:p>
            <a:pPr algn="ctr"/>
            <a:r>
              <a:rPr lang="el-GR" sz="2800" dirty="0" smtClean="0"/>
              <a:t> το </a:t>
            </a:r>
            <a:r>
              <a:rPr lang="el-GR" sz="2800" dirty="0"/>
              <a:t>έθιμο του </a:t>
            </a:r>
            <a:r>
              <a:rPr lang="en-US" sz="2800" dirty="0" smtClean="0">
                <a:solidFill>
                  <a:schemeClr val="accent6">
                    <a:lumMod val="75000"/>
                  </a:schemeClr>
                </a:solidFill>
              </a:rPr>
              <a:t>“</a:t>
            </a:r>
            <a:r>
              <a:rPr lang="el-GR" sz="2800" dirty="0" err="1" smtClean="0">
                <a:solidFill>
                  <a:schemeClr val="accent6">
                    <a:lumMod val="75000"/>
                  </a:schemeClr>
                </a:solidFill>
              </a:rPr>
              <a:t>souling</a:t>
            </a:r>
            <a:r>
              <a:rPr lang="el-GR" sz="2800" dirty="0">
                <a:solidFill>
                  <a:schemeClr val="accent6">
                    <a:lumMod val="75000"/>
                  </a:schemeClr>
                </a:solidFill>
              </a:rPr>
              <a:t>”, </a:t>
            </a:r>
            <a:endParaRPr lang="el-GR" sz="2800" dirty="0" smtClean="0">
              <a:solidFill>
                <a:schemeClr val="accent6">
                  <a:lumMod val="75000"/>
                </a:schemeClr>
              </a:solidFill>
            </a:endParaRPr>
          </a:p>
          <a:p>
            <a:pPr algn="ctr"/>
            <a:r>
              <a:rPr lang="el-GR" sz="2800" dirty="0" smtClean="0"/>
              <a:t>όπου </a:t>
            </a:r>
            <a:r>
              <a:rPr lang="el-GR" sz="2800" dirty="0"/>
              <a:t>φτωχοί άνθρωποι ζητούσαν </a:t>
            </a:r>
            <a:r>
              <a:rPr lang="el-GR" sz="2800" dirty="0" smtClean="0"/>
              <a:t>φαγητό</a:t>
            </a:r>
          </a:p>
          <a:p>
            <a:pPr algn="ctr"/>
            <a:r>
              <a:rPr lang="el-GR" sz="2800" dirty="0" smtClean="0"/>
              <a:t> </a:t>
            </a:r>
            <a:r>
              <a:rPr lang="el-GR" sz="2800" dirty="0"/>
              <a:t>με αντάλλαγμα προσευχές για τους νεκρούς.</a:t>
            </a:r>
          </a:p>
        </p:txBody>
      </p:sp>
      <p:pic>
        <p:nvPicPr>
          <p:cNvPr id="3" name="2 - Εικόνα" descr="Soul Cakes.jpeg"/>
          <p:cNvPicPr>
            <a:picLocks noChangeAspect="1"/>
          </p:cNvPicPr>
          <p:nvPr/>
        </p:nvPicPr>
        <p:blipFill>
          <a:blip r:embed="rId2"/>
          <a:stretch>
            <a:fillRect/>
          </a:stretch>
        </p:blipFill>
        <p:spPr>
          <a:xfrm>
            <a:off x="4714876" y="571480"/>
            <a:ext cx="4053445" cy="57150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0100" y="642918"/>
            <a:ext cx="6786610" cy="1077218"/>
          </a:xfrm>
          <a:prstGeom prst="rect">
            <a:avLst/>
          </a:prstGeom>
        </p:spPr>
        <p:txBody>
          <a:bodyPr wrap="square">
            <a:spAutoFit/>
          </a:bodyPr>
          <a:lstStyle/>
          <a:p>
            <a:pPr algn="just"/>
            <a:r>
              <a:rPr lang="el-GR" sz="3200" dirty="0"/>
              <a:t> Το έθιμο του “</a:t>
            </a:r>
            <a:r>
              <a:rPr lang="el-GR" sz="3200" dirty="0" err="1"/>
              <a:t>souling</a:t>
            </a:r>
            <a:r>
              <a:rPr lang="el-GR" sz="3200" dirty="0"/>
              <a:t>” εξελίχθηκε </a:t>
            </a:r>
            <a:endParaRPr lang="en-US" sz="3200" dirty="0" smtClean="0"/>
          </a:p>
          <a:p>
            <a:pPr algn="just"/>
            <a:r>
              <a:rPr lang="en-US" sz="3200" dirty="0"/>
              <a:t> </a:t>
            </a:r>
            <a:r>
              <a:rPr lang="en-US" sz="3200" dirty="0" smtClean="0"/>
              <a:t> </a:t>
            </a:r>
            <a:r>
              <a:rPr lang="el-GR" sz="3200" dirty="0" smtClean="0"/>
              <a:t>στο </a:t>
            </a:r>
            <a:r>
              <a:rPr lang="el-GR" sz="3200" dirty="0"/>
              <a:t>σύγχρονο “</a:t>
            </a:r>
            <a:r>
              <a:rPr lang="el-GR" sz="3200" dirty="0" err="1" smtClean="0"/>
              <a:t>trick</a:t>
            </a:r>
            <a:r>
              <a:rPr lang="el-GR" sz="3200" dirty="0" smtClean="0"/>
              <a:t>-</a:t>
            </a:r>
            <a:r>
              <a:rPr lang="el-GR" sz="3200" dirty="0" err="1" smtClean="0"/>
              <a:t>or</a:t>
            </a:r>
            <a:r>
              <a:rPr lang="el-GR" sz="3200" dirty="0" smtClean="0"/>
              <a:t>-</a:t>
            </a:r>
            <a:r>
              <a:rPr lang="el-GR" sz="3200" dirty="0" err="1" smtClean="0"/>
              <a:t>treat</a:t>
            </a:r>
            <a:r>
              <a:rPr lang="el-GR" sz="3200" dirty="0" smtClean="0"/>
              <a:t>”.</a:t>
            </a:r>
            <a:endParaRPr lang="el-GR" sz="3200" dirty="0"/>
          </a:p>
        </p:txBody>
      </p:sp>
      <p:pic>
        <p:nvPicPr>
          <p:cNvPr id="3" name="2 - Εικόνα" descr="αρχείο λήψης.jfif"/>
          <p:cNvPicPr>
            <a:picLocks noChangeAspect="1"/>
          </p:cNvPicPr>
          <p:nvPr/>
        </p:nvPicPr>
        <p:blipFill>
          <a:blip r:embed="rId2"/>
          <a:stretch>
            <a:fillRect/>
          </a:stretch>
        </p:blipFill>
        <p:spPr>
          <a:xfrm>
            <a:off x="1071538" y="2071678"/>
            <a:ext cx="6977111" cy="39246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TotalTime>
  <Words>500</Words>
  <Application>Microsoft Office PowerPoint</Application>
  <PresentationFormat>Προβολή στην οθόνη (4:3)</PresentationFormat>
  <Paragraphs>47</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Happy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dc:title>
  <dc:creator>user</dc:creator>
  <cp:lastModifiedBy>user</cp:lastModifiedBy>
  <cp:revision>18</cp:revision>
  <dcterms:created xsi:type="dcterms:W3CDTF">2024-10-30T14:15:52Z</dcterms:created>
  <dcterms:modified xsi:type="dcterms:W3CDTF">2024-10-30T15:31:40Z</dcterms:modified>
</cp:coreProperties>
</file>