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62" r:id="rId4"/>
    <p:sldId id="258" r:id="rId5"/>
    <p:sldId id="263" r:id="rId6"/>
    <p:sldId id="261" r:id="rId7"/>
    <p:sldId id="259" r:id="rId8"/>
    <p:sldId id="260" r:id="rId9"/>
    <p:sldId id="265" r:id="rId10"/>
    <p:sldId id="266" r:id="rId11"/>
    <p:sldId id="268" r:id="rId12"/>
    <p:sldId id="267" r:id="rId13"/>
    <p:sldId id="278" r:id="rId14"/>
    <p:sldId id="264" r:id="rId15"/>
    <p:sldId id="276" r:id="rId16"/>
    <p:sldId id="277" r:id="rId17"/>
    <p:sldId id="270" r:id="rId18"/>
    <p:sldId id="271" r:id="rId19"/>
    <p:sldId id="269" r:id="rId20"/>
    <p:sldId id="272" r:id="rId21"/>
    <p:sldId id="274" r:id="rId22"/>
    <p:sldId id="273"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l-GR" sz="1400"/>
              <a:t>Προέλεγχος Ηθικής ανάπτυξης</a:t>
            </a:r>
          </a:p>
        </c:rich>
      </c:tx>
      <c:layout>
        <c:manualLayout>
          <c:xMode val="edge"/>
          <c:yMode val="edge"/>
          <c:x val="2.9134796242112189E-2"/>
          <c:y val="2.7490863436790892E-2"/>
        </c:manualLayout>
      </c:layout>
      <c:overlay val="0"/>
    </c:title>
    <c:autoTitleDeleted val="0"/>
    <c:plotArea>
      <c:layout/>
      <c:doughnutChart>
        <c:varyColors val="1"/>
        <c:ser>
          <c:idx val="0"/>
          <c:order val="0"/>
          <c:explosion val="25"/>
          <c:cat>
            <c:strRef>
              <c:f>'Pre-Test'!$AH$2:$AH$7</c:f>
              <c:strCache>
                <c:ptCount val="6"/>
                <c:pt idx="0">
                  <c:v>Ετερόνομη ηθική</c:v>
                </c:pt>
                <c:pt idx="1">
                  <c:v>Ατομιστική    ηθική</c:v>
                </c:pt>
                <c:pt idx="2">
                  <c:v>Αμοιβαίες διαπροσωπικές προσδοκίες </c:v>
                </c:pt>
                <c:pt idx="3">
                  <c:v>Τήρηση του νόμου και της τάξης</c:v>
                </c:pt>
                <c:pt idx="4">
                  <c:v>Ηθική του κοινωνικού συμβολαίου </c:v>
                </c:pt>
                <c:pt idx="5">
                  <c:v>Ηθική των πανανθρώπινων αρχών</c:v>
                </c:pt>
              </c:strCache>
            </c:strRef>
          </c:cat>
          <c:val>
            <c:numRef>
              <c:f>'Pre-Test'!$AI$2:$AI$7</c:f>
              <c:numCache>
                <c:formatCode>General</c:formatCode>
                <c:ptCount val="6"/>
                <c:pt idx="0">
                  <c:v>1</c:v>
                </c:pt>
                <c:pt idx="1">
                  <c:v>14</c:v>
                </c:pt>
                <c:pt idx="2">
                  <c:v>16</c:v>
                </c:pt>
                <c:pt idx="3">
                  <c:v>7</c:v>
                </c:pt>
                <c:pt idx="4">
                  <c:v>2</c:v>
                </c:pt>
                <c:pt idx="5">
                  <c:v>0</c:v>
                </c:pt>
              </c:numCache>
            </c:numRef>
          </c:val>
          <c:extLst xmlns:c16r2="http://schemas.microsoft.com/office/drawing/2015/06/chart">
            <c:ext xmlns:c16="http://schemas.microsoft.com/office/drawing/2014/chart" uri="{C3380CC4-5D6E-409C-BE32-E72D297353CC}">
              <c16:uniqueId val="{00000000-6C8C-4083-B096-87C1477D50F8}"/>
            </c:ext>
          </c:extLst>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1644757581197451"/>
          <c:y val="4.1089406118557305E-2"/>
          <c:w val="0.36542306465632385"/>
          <c:h val="0.9589105392466345"/>
        </c:manualLayout>
      </c:layout>
      <c:overlay val="0"/>
      <c:txPr>
        <a:bodyPr/>
        <a:lstStyle/>
        <a:p>
          <a:pPr>
            <a:defRPr sz="12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l-GR" sz="1600"/>
              <a:t>Μετέλεγχος Ηθικής Ανάπτυξης</a:t>
            </a:r>
          </a:p>
        </c:rich>
      </c:tx>
      <c:layout>
        <c:manualLayout>
          <c:xMode val="edge"/>
          <c:yMode val="edge"/>
          <c:x val="5.8316542767483416E-2"/>
          <c:y val="3.9867109634551492E-2"/>
        </c:manualLayout>
      </c:layout>
      <c:overlay val="0"/>
    </c:title>
    <c:autoTitleDeleted val="0"/>
    <c:plotArea>
      <c:layout/>
      <c:doughnutChart>
        <c:varyColors val="1"/>
        <c:ser>
          <c:idx val="0"/>
          <c:order val="0"/>
          <c:explosion val="25"/>
          <c:cat>
            <c:strRef>
              <c:f>'Post-Test'!$AG$3:$AG$8</c:f>
              <c:strCache>
                <c:ptCount val="6"/>
                <c:pt idx="0">
                  <c:v>Ετερόνομη ηθική</c:v>
                </c:pt>
                <c:pt idx="1">
                  <c:v>Ατομιστική            ηθική</c:v>
                </c:pt>
                <c:pt idx="2">
                  <c:v>Αμοιβαίες διαπροσωπικές προσδοκίες </c:v>
                </c:pt>
                <c:pt idx="3">
                  <c:v>Τήρηση του νόμου και της τάξης</c:v>
                </c:pt>
                <c:pt idx="4">
                  <c:v>Ηθική του κοινωνικού συμβολαίου </c:v>
                </c:pt>
                <c:pt idx="5">
                  <c:v>Ηθική των πανανθρώπινων αρχών</c:v>
                </c:pt>
              </c:strCache>
            </c:strRef>
          </c:cat>
          <c:val>
            <c:numRef>
              <c:f>'Post-Test'!$AJ$3:$AJ$8</c:f>
              <c:numCache>
                <c:formatCode>General</c:formatCode>
                <c:ptCount val="6"/>
                <c:pt idx="1">
                  <c:v>8</c:v>
                </c:pt>
                <c:pt idx="2">
                  <c:v>5</c:v>
                </c:pt>
                <c:pt idx="3">
                  <c:v>8</c:v>
                </c:pt>
                <c:pt idx="4">
                  <c:v>12</c:v>
                </c:pt>
                <c:pt idx="5">
                  <c:v>7</c:v>
                </c:pt>
              </c:numCache>
            </c:numRef>
          </c:val>
          <c:extLst xmlns:c16r2="http://schemas.microsoft.com/office/drawing/2015/06/chart">
            <c:ext xmlns:c16="http://schemas.microsoft.com/office/drawing/2014/chart" uri="{C3380CC4-5D6E-409C-BE32-E72D297353CC}">
              <c16:uniqueId val="{00000000-2743-4936-BC50-946903CF8F58}"/>
            </c:ext>
          </c:extLst>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4271457085828365"/>
          <c:y val="4.6168414994637523E-2"/>
          <c:w val="0.34131736526951773"/>
          <c:h val="0.91249151995535438"/>
        </c:manualLayout>
      </c:layout>
      <c:overlay val="0"/>
      <c:txPr>
        <a:bodyPr/>
        <a:lstStyle/>
        <a:p>
          <a:pPr>
            <a:defRPr sz="14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l-GR" sz="1400"/>
              <a:t>Συγκριτική παρουσίαση Ηθικής Ανάπτυξης</a:t>
            </a:r>
          </a:p>
        </c:rich>
      </c:tx>
      <c:layout>
        <c:manualLayout>
          <c:xMode val="edge"/>
          <c:yMode val="edge"/>
          <c:x val="1.4049376640419961E-2"/>
          <c:y val="2.935010482180294E-2"/>
        </c:manualLayout>
      </c:layout>
      <c:overlay val="0"/>
    </c:title>
    <c:autoTitleDeleted val="0"/>
    <c:plotArea>
      <c:layout/>
      <c:doughnutChart>
        <c:varyColors val="1"/>
        <c:ser>
          <c:idx val="0"/>
          <c:order val="0"/>
          <c:explosion val="25"/>
          <c:cat>
            <c:strRef>
              <c:f>'Post-Test'!$AG$3:$AG$8</c:f>
              <c:strCache>
                <c:ptCount val="6"/>
                <c:pt idx="0">
                  <c:v>Ετερόνομη ηθική</c:v>
                </c:pt>
                <c:pt idx="1">
                  <c:v>Ατομιστική            ηθική</c:v>
                </c:pt>
                <c:pt idx="2">
                  <c:v>Αμοιβαίες διαπροσωπικές προσδοκίες </c:v>
                </c:pt>
                <c:pt idx="3">
                  <c:v>Τήρηση του νόμου και της τάξης</c:v>
                </c:pt>
                <c:pt idx="4">
                  <c:v>Ηθική του κοινωνικού συμβολαίου </c:v>
                </c:pt>
                <c:pt idx="5">
                  <c:v>Ηθική των πανανθρώπινων αρχών</c:v>
                </c:pt>
              </c:strCache>
            </c:strRef>
          </c:cat>
          <c:val>
            <c:numRef>
              <c:f>'Post-Test'!$AJ$3:$AJ$8</c:f>
              <c:numCache>
                <c:formatCode>General</c:formatCode>
                <c:ptCount val="6"/>
                <c:pt idx="1">
                  <c:v>8</c:v>
                </c:pt>
                <c:pt idx="2">
                  <c:v>5</c:v>
                </c:pt>
                <c:pt idx="3">
                  <c:v>8</c:v>
                </c:pt>
                <c:pt idx="4">
                  <c:v>12</c:v>
                </c:pt>
                <c:pt idx="5">
                  <c:v>7</c:v>
                </c:pt>
              </c:numCache>
            </c:numRef>
          </c:val>
          <c:extLst xmlns:c16r2="http://schemas.microsoft.com/office/drawing/2015/06/chart">
            <c:ext xmlns:c16="http://schemas.microsoft.com/office/drawing/2014/chart" uri="{C3380CC4-5D6E-409C-BE32-E72D297353CC}">
              <c16:uniqueId val="{00000000-67FF-482B-BEAA-BCE56B19B58F}"/>
            </c:ext>
          </c:extLst>
        </c:ser>
        <c:ser>
          <c:idx val="1"/>
          <c:order val="1"/>
          <c:explosion val="25"/>
          <c:dPt>
            <c:idx val="2"/>
            <c:bubble3D val="0"/>
            <c:explosion val="6"/>
            <c:extLst xmlns:c16r2="http://schemas.microsoft.com/office/drawing/2015/06/chart">
              <c:ext xmlns:c16="http://schemas.microsoft.com/office/drawing/2014/chart" uri="{C3380CC4-5D6E-409C-BE32-E72D297353CC}">
                <c16:uniqueId val="{00000001-67FF-482B-BEAA-BCE56B19B58F}"/>
              </c:ext>
            </c:extLst>
          </c:dPt>
          <c:cat>
            <c:strRef>
              <c:f>'Post-Test'!$AG$3:$AG$8</c:f>
              <c:strCache>
                <c:ptCount val="6"/>
                <c:pt idx="0">
                  <c:v>Ετερόνομη ηθική</c:v>
                </c:pt>
                <c:pt idx="1">
                  <c:v>Ατομιστική            ηθική</c:v>
                </c:pt>
                <c:pt idx="2">
                  <c:v>Αμοιβαίες διαπροσωπικές προσδοκίες </c:v>
                </c:pt>
                <c:pt idx="3">
                  <c:v>Τήρηση του νόμου και της τάξης</c:v>
                </c:pt>
                <c:pt idx="4">
                  <c:v>Ηθική του κοινωνικού συμβολαίου </c:v>
                </c:pt>
                <c:pt idx="5">
                  <c:v>Ηθική των πανανθρώπινων αρχών</c:v>
                </c:pt>
              </c:strCache>
            </c:strRef>
          </c:cat>
          <c:val>
            <c:numRef>
              <c:f>'Post-Test'!$AH$3:$AH$8</c:f>
              <c:numCache>
                <c:formatCode>General</c:formatCode>
                <c:ptCount val="6"/>
                <c:pt idx="0">
                  <c:v>1</c:v>
                </c:pt>
                <c:pt idx="1">
                  <c:v>14</c:v>
                </c:pt>
                <c:pt idx="2">
                  <c:v>16</c:v>
                </c:pt>
                <c:pt idx="3">
                  <c:v>7</c:v>
                </c:pt>
                <c:pt idx="4">
                  <c:v>2</c:v>
                </c:pt>
                <c:pt idx="5">
                  <c:v>0</c:v>
                </c:pt>
              </c:numCache>
            </c:numRef>
          </c:val>
          <c:extLst xmlns:c16r2="http://schemas.microsoft.com/office/drawing/2015/06/chart">
            <c:ext xmlns:c16="http://schemas.microsoft.com/office/drawing/2014/chart" uri="{C3380CC4-5D6E-409C-BE32-E72D297353CC}">
              <c16:uniqueId val="{00000002-67FF-482B-BEAA-BCE56B19B58F}"/>
            </c:ext>
          </c:extLst>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3164185531506611"/>
          <c:y val="0.12493702438138629"/>
          <c:w val="0.3397123113517399"/>
          <c:h val="0.85113191039799274"/>
        </c:manualLayout>
      </c:layout>
      <c:overlay val="0"/>
      <c:txPr>
        <a:bodyPr/>
        <a:lstStyle/>
        <a:p>
          <a:pPr>
            <a:defRPr sz="1200"/>
          </a:pPr>
          <a:endParaRPr lang="en-US"/>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0.05805</cdr:x>
      <cdr:y>0.88466</cdr:y>
    </cdr:from>
    <cdr:to>
      <cdr:x>0.50479</cdr:x>
      <cdr:y>1</cdr:y>
    </cdr:to>
    <cdr:sp macro="" textlink="">
      <cdr:nvSpPr>
        <cdr:cNvPr id="2" name="1 - TextBox"/>
        <cdr:cNvSpPr txBox="1"/>
      </cdr:nvSpPr>
      <cdr:spPr>
        <a:xfrm xmlns:a="http://schemas.openxmlformats.org/drawingml/2006/main">
          <a:off x="283094" y="2743202"/>
          <a:ext cx="2178661" cy="3493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l-GR" sz="1100"/>
            <a:t>Προέλεγχος  Εξωτερικός Κύκλος</a:t>
          </a:r>
        </a:p>
      </cdr:txBody>
    </cdr:sp>
  </cdr:relSizeAnchor>
  <cdr:relSizeAnchor xmlns:cdr="http://schemas.openxmlformats.org/drawingml/2006/chartDrawing">
    <cdr:from>
      <cdr:x>0.21946</cdr:x>
      <cdr:y>0.44889</cdr:y>
    </cdr:from>
    <cdr:to>
      <cdr:x>0.44079</cdr:x>
      <cdr:y>0.67203</cdr:y>
    </cdr:to>
    <cdr:sp macro="" textlink="">
      <cdr:nvSpPr>
        <cdr:cNvPr id="3" name="2 - TextBox"/>
        <cdr:cNvSpPr txBox="1"/>
      </cdr:nvSpPr>
      <cdr:spPr>
        <a:xfrm xmlns:a="http://schemas.openxmlformats.org/drawingml/2006/main">
          <a:off x="1070278" y="1359673"/>
          <a:ext cx="1079343" cy="6758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l-GR" sz="1100"/>
            <a:t>Μετέλεγχος Εσωτερικός Κύκλος</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5F21D-CBEF-41BB-8761-3205AB004304}" type="datetimeFigureOut">
              <a:rPr lang="en-US" smtClean="0"/>
              <a:t>11/23/2019</a:t>
            </a:fld>
            <a:endParaRPr lang="en-US"/>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D1A721-F757-4577-882A-AF777EC7AC6F}" type="slidenum">
              <a:rPr lang="en-US" smtClean="0"/>
              <a:t>‹#›</a:t>
            </a:fld>
            <a:endParaRPr lang="en-US"/>
          </a:p>
        </p:txBody>
      </p:sp>
    </p:spTree>
    <p:extLst>
      <p:ext uri="{BB962C8B-B14F-4D97-AF65-F5344CB8AC3E}">
        <p14:creationId xmlns:p14="http://schemas.microsoft.com/office/powerpoint/2010/main" val="1499203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8196D9C8-EAFB-48B7-9746-18C1207BE803}" type="datetime1">
              <a:rPr lang="en-US" smtClean="0"/>
              <a:t>11/23/2019</a:t>
            </a:fld>
            <a:endParaRPr lang="en-US"/>
          </a:p>
        </p:txBody>
      </p:sp>
      <p:sp>
        <p:nvSpPr>
          <p:cNvPr id="5" name="Footer Placeholder 4"/>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52E3AA6-50AB-47D9-A436-4D3739205A90}" type="datetime1">
              <a:rPr lang="en-US" smtClean="0"/>
              <a:t>11/23/2019</a:t>
            </a:fld>
            <a:endParaRPr lang="en-US"/>
          </a:p>
        </p:txBody>
      </p:sp>
      <p:sp>
        <p:nvSpPr>
          <p:cNvPr id="5" name="Footer Placeholder 4"/>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356629B-0FE7-4C2C-8FFB-7AAD093D4569}" type="datetime1">
              <a:rPr lang="en-US" smtClean="0"/>
              <a:t>11/23/2019</a:t>
            </a:fld>
            <a:endParaRPr lang="en-US"/>
          </a:p>
        </p:txBody>
      </p:sp>
      <p:sp>
        <p:nvSpPr>
          <p:cNvPr id="5" name="Footer Placeholder 4"/>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12"/>
          </p:nvPr>
        </p:nvSpPr>
        <p:spPr/>
        <p:txBody>
          <a:bodyPr/>
          <a:lstStyle/>
          <a:p>
            <a:fld id="{4795A1BC-909C-4AAE-BB8A-8602A1FEC339}"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D1F07A1-0124-494D-8380-26FE3123125D}" type="datetime1">
              <a:rPr lang="en-US" smtClean="0"/>
              <a:t>11/23/2019</a:t>
            </a:fld>
            <a:endParaRPr lang="en-US"/>
          </a:p>
        </p:txBody>
      </p:sp>
      <p:sp>
        <p:nvSpPr>
          <p:cNvPr id="5" name="Footer Placeholder 4"/>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12"/>
          </p:nvPr>
        </p:nvSpPr>
        <p:spPr/>
        <p:txBody>
          <a:bodyPr/>
          <a:lstStyle/>
          <a:p>
            <a:fld id="{4795A1BC-909C-4AAE-BB8A-8602A1FEC339}" type="slidenum">
              <a:rPr lang="en-US" smtClean="0"/>
              <a:t>‹#›</a:t>
            </a:fld>
            <a:endParaRPr lang="en-US"/>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751DF59-860B-418D-BD40-04993F15C11C}" type="datetime1">
              <a:rPr lang="en-US" smtClean="0"/>
              <a:t>11/23/2019</a:t>
            </a:fld>
            <a:endParaRPr lang="en-US"/>
          </a:p>
        </p:txBody>
      </p:sp>
      <p:sp>
        <p:nvSpPr>
          <p:cNvPr id="5" name="Footer Placeholder 4"/>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0CC0005D-6DFA-4110-9404-B0FCEB2ED267}" type="datetime1">
              <a:rPr lang="en-US" smtClean="0"/>
              <a:t>11/23/2019</a:t>
            </a:fld>
            <a:endParaRPr lang="en-US"/>
          </a:p>
        </p:txBody>
      </p:sp>
      <p:sp>
        <p:nvSpPr>
          <p:cNvPr id="6" name="Footer Placeholder 5"/>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7" name="Slide Number Placeholder 6"/>
          <p:cNvSpPr>
            <a:spLocks noGrp="1"/>
          </p:cNvSpPr>
          <p:nvPr>
            <p:ph type="sldNum" sz="quarter" idx="12"/>
          </p:nvPr>
        </p:nvSpPr>
        <p:spPr/>
        <p:txBody>
          <a:bodyPr/>
          <a:lstStyle/>
          <a:p>
            <a:fld id="{4795A1BC-909C-4AAE-BB8A-8602A1FEC339}"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F23C93B-9D94-4E0A-94CD-53B1FE1C9E1D}" type="datetime1">
              <a:rPr lang="en-US" smtClean="0"/>
              <a:t>11/23/2019</a:t>
            </a:fld>
            <a:endParaRPr lang="en-US"/>
          </a:p>
        </p:txBody>
      </p:sp>
      <p:sp>
        <p:nvSpPr>
          <p:cNvPr id="8" name="Footer Placeholder 7"/>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9" name="Slide Number Placeholder 8"/>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CF7B1030-DFC3-4318-8877-D227B6EC88A9}" type="datetime1">
              <a:rPr lang="en-US" smtClean="0"/>
              <a:t>11/23/2019</a:t>
            </a:fld>
            <a:endParaRPr lang="en-US"/>
          </a:p>
        </p:txBody>
      </p:sp>
      <p:sp>
        <p:nvSpPr>
          <p:cNvPr id="4" name="Footer Placeholder 3"/>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5" name="Slide Number Placeholder 4"/>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9F04551-7F41-44CC-89C1-61D4942BC977}" type="datetime1">
              <a:rPr lang="en-US" smtClean="0"/>
              <a:t>11/23/2019</a:t>
            </a:fld>
            <a:endParaRPr lang="en-US"/>
          </a:p>
        </p:txBody>
      </p:sp>
      <p:sp>
        <p:nvSpPr>
          <p:cNvPr id="3" name="Footer Placeholder 2"/>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4" name="Slide Number Placeholder 3"/>
          <p:cNvSpPr>
            <a:spLocks noGrp="1"/>
          </p:cNvSpPr>
          <p:nvPr>
            <p:ph type="sldNum" sz="quarter" idx="12"/>
          </p:nvPr>
        </p:nvSpPr>
        <p:spPr/>
        <p:txBody>
          <a:bodyPr/>
          <a:lstStyle/>
          <a:p>
            <a:fld id="{4795A1BC-909C-4AAE-BB8A-8602A1FEC3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10361EB-CDE4-4030-B13F-D502F37DD13C}" type="datetime1">
              <a:rPr lang="en-US" smtClean="0"/>
              <a:t>11/23/2019</a:t>
            </a:fld>
            <a:endParaRPr lang="en-US"/>
          </a:p>
        </p:txBody>
      </p:sp>
      <p:sp>
        <p:nvSpPr>
          <p:cNvPr id="6" name="Footer Placeholder 5"/>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7" name="Slide Number Placeholder 6"/>
          <p:cNvSpPr>
            <a:spLocks noGrp="1"/>
          </p:cNvSpPr>
          <p:nvPr>
            <p:ph type="sldNum" sz="quarter" idx="12"/>
          </p:nvPr>
        </p:nvSpPr>
        <p:spPr/>
        <p:txBody>
          <a:bodyPr/>
          <a:lstStyle/>
          <a:p>
            <a:fld id="{4795A1BC-909C-4AAE-BB8A-8602A1FEC339}"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84F52F9-4D41-4151-B070-22DC08B0F745}" type="datetime1">
              <a:rPr lang="en-US" smtClean="0"/>
              <a:t>11/23/2019</a:t>
            </a:fld>
            <a:endParaRPr lang="en-US"/>
          </a:p>
        </p:txBody>
      </p:sp>
      <p:sp>
        <p:nvSpPr>
          <p:cNvPr id="6" name="Footer Placeholder 5"/>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7" name="Slide Number Placeholder 6"/>
          <p:cNvSpPr>
            <a:spLocks noGrp="1"/>
          </p:cNvSpPr>
          <p:nvPr>
            <p:ph type="sldNum" sz="quarter" idx="12"/>
          </p:nvPr>
        </p:nvSpPr>
        <p:spPr/>
        <p:txBody>
          <a:bodyPr/>
          <a:lstStyle/>
          <a:p>
            <a:fld id="{4795A1BC-909C-4AAE-BB8A-8602A1FEC339}"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B905411-42DA-4DFD-85AF-4CDF70BF3E1C}" type="datetime1">
              <a:rPr lang="en-US" smtClean="0"/>
              <a:t>11/23/2019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l-GR" smtClean="0"/>
              <a:t>Βασιλική Παπαδοπούλου, ΣΕΕ ΠΕ70, Νικόλαος Μονιάς, Φιλόλογος ΠΕ02</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795A1BC-909C-4AAE-BB8A-8602A1FEC339}"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27584" y="1052736"/>
            <a:ext cx="7630616" cy="3744416"/>
          </a:xfrm>
        </p:spPr>
        <p:txBody>
          <a:bodyPr>
            <a:noAutofit/>
          </a:bodyPr>
          <a:lstStyle/>
          <a:p>
            <a:r>
              <a:rPr lang="el-GR" b="1" dirty="0" smtClean="0">
                <a:solidFill>
                  <a:schemeClr val="bg2">
                    <a:lumMod val="25000"/>
                  </a:schemeClr>
                </a:solidFill>
              </a:rPr>
              <a:t>Η Ηθική αιτιολόγηση στην καλλιέργεια της Επιχειρηματολογίας στην ΣΤ΄ τάξη του Δημοτικού με την αξιοποίηση των ΤΠΕ</a:t>
            </a:r>
            <a:endParaRPr lang="en-US" b="1" dirty="0">
              <a:solidFill>
                <a:schemeClr val="bg2">
                  <a:lumMod val="25000"/>
                </a:schemeClr>
              </a:solidFill>
            </a:endParaRPr>
          </a:p>
        </p:txBody>
      </p:sp>
      <p:sp>
        <p:nvSpPr>
          <p:cNvPr id="4" name="Θέση υποσέλιδου 3"/>
          <p:cNvSpPr>
            <a:spLocks noGrp="1"/>
          </p:cNvSpPr>
          <p:nvPr>
            <p:ph type="ftr" sz="quarter" idx="11"/>
          </p:nvPr>
        </p:nvSpPr>
        <p:spPr>
          <a:xfrm>
            <a:off x="1115616" y="6309320"/>
            <a:ext cx="7114666" cy="305969"/>
          </a:xfrm>
        </p:spPr>
        <p:txBody>
          <a:bodyPr/>
          <a:lstStyle/>
          <a:p>
            <a:pPr algn="ctr"/>
            <a:r>
              <a:rPr lang="el-GR" dirty="0" smtClean="0"/>
              <a:t>Βασιλική Παπαδοπούλου, ΣΕΕ ΠΕ70, Νικόλαος Μονιάς, Φιλόλογος ΠΕ02</a:t>
            </a:r>
            <a:endParaRPr lang="en-US" dirty="0"/>
          </a:p>
        </p:txBody>
      </p:sp>
    </p:spTree>
    <p:extLst>
      <p:ext uri="{BB962C8B-B14F-4D97-AF65-F5344CB8AC3E}">
        <p14:creationId xmlns:p14="http://schemas.microsoft.com/office/powerpoint/2010/main" val="137430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p:cNvSpPr>
            <a:spLocks noGrp="1"/>
          </p:cNvSpPr>
          <p:nvPr>
            <p:ph type="ftr" sz="quarter" idx="11"/>
          </p:nvPr>
        </p:nvSpPr>
        <p:spPr>
          <a:xfrm>
            <a:off x="193638" y="6250164"/>
            <a:ext cx="4594386" cy="41919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2800" dirty="0"/>
              <a:t>Ποσοστιαία κατάταξη των τελικών γραπτών στα στάδια Ηθικής εξέλιξης του </a:t>
            </a:r>
            <a:r>
              <a:rPr lang="el-GR" sz="2800" dirty="0" err="1"/>
              <a:t>Kohlberg</a:t>
            </a:r>
            <a:endParaRPr lang="en-US" sz="2800" dirty="0"/>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427238915"/>
              </p:ext>
            </p:extLst>
          </p:nvPr>
        </p:nvGraphicFramePr>
        <p:xfrm>
          <a:off x="467544" y="1988840"/>
          <a:ext cx="8064896" cy="41373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5982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p:cNvSpPr>
            <a:spLocks noGrp="1"/>
          </p:cNvSpPr>
          <p:nvPr>
            <p:ph type="ftr" sz="quarter" idx="11"/>
          </p:nvPr>
        </p:nvSpPr>
        <p:spPr>
          <a:xfrm>
            <a:off x="193638" y="6250165"/>
            <a:ext cx="4378362"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2800" b="1" dirty="0"/>
              <a:t>Ηθική Ανάπτυξη συνολική συγκριτική εκτίμηση</a:t>
            </a:r>
            <a:endParaRPr lang="en-US" sz="2800" b="1" dirty="0"/>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80513725"/>
              </p:ext>
            </p:extLst>
          </p:nvPr>
        </p:nvGraphicFramePr>
        <p:xfrm>
          <a:off x="467544" y="1772816"/>
          <a:ext cx="8064896"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987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249394508"/>
              </p:ext>
            </p:extLst>
          </p:nvPr>
        </p:nvGraphicFramePr>
        <p:xfrm>
          <a:off x="611559" y="2060847"/>
          <a:ext cx="8136905" cy="2143104"/>
        </p:xfrm>
        <a:graphic>
          <a:graphicData uri="http://schemas.openxmlformats.org/drawingml/2006/table">
            <a:tbl>
              <a:tblPr>
                <a:tableStyleId>{8A107856-5554-42FB-B03E-39F5DBC370BA}</a:tableStyleId>
              </a:tblPr>
              <a:tblGrid>
                <a:gridCol w="3065748"/>
                <a:gridCol w="845690"/>
                <a:gridCol w="1408158"/>
                <a:gridCol w="1684423"/>
                <a:gridCol w="1132886"/>
              </a:tblGrid>
              <a:tr h="714368">
                <a:tc>
                  <a:txBody>
                    <a:bodyPr/>
                    <a:lstStyle/>
                    <a:p>
                      <a:pPr algn="just">
                        <a:lnSpc>
                          <a:spcPct val="115000"/>
                        </a:lnSpc>
                        <a:spcAft>
                          <a:spcPts val="1200"/>
                        </a:spcAft>
                      </a:pPr>
                      <a:r>
                        <a:rPr lang="el-GR" sz="1600" dirty="0">
                          <a:effectLst/>
                        </a:rPr>
                        <a:t>Ηθική Ανάπτυξη</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N</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Μέση Τιμή</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Τυπ. Απόκλιση</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a:effectLst/>
                        </a:rPr>
                        <a:t>p-value</a:t>
                      </a:r>
                      <a:endParaRPr lang="en-US" sz="1600">
                        <a:effectLst/>
                        <a:latin typeface="Cambria"/>
                        <a:ea typeface="Calibri"/>
                        <a:cs typeface="Times New Roman"/>
                      </a:endParaRPr>
                    </a:p>
                  </a:txBody>
                  <a:tcPr marL="68580" marR="68580" marT="0" marB="0"/>
                </a:tc>
              </a:tr>
              <a:tr h="714368">
                <a:tc>
                  <a:txBody>
                    <a:bodyPr/>
                    <a:lstStyle/>
                    <a:p>
                      <a:pPr algn="just">
                        <a:lnSpc>
                          <a:spcPct val="115000"/>
                        </a:lnSpc>
                        <a:spcAft>
                          <a:spcPts val="0"/>
                        </a:spcAft>
                      </a:pPr>
                      <a:r>
                        <a:rPr lang="el-GR" sz="1600" dirty="0">
                          <a:effectLst/>
                        </a:rPr>
                        <a:t>Ηθική Ανάπτυξη (Πριν)</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40</a:t>
                      </a:r>
                      <a:endParaRPr lang="en-US" sz="1600" dirty="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a:effectLst/>
                        </a:rPr>
                        <a:t>2,88</a:t>
                      </a:r>
                      <a:endParaRPr lang="en-US" sz="160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,911</a:t>
                      </a:r>
                      <a:endParaRPr lang="en-US" sz="1600" dirty="0">
                        <a:effectLst/>
                        <a:latin typeface="Cambria"/>
                        <a:ea typeface="Calibri"/>
                        <a:cs typeface="Times New Roman"/>
                      </a:endParaRPr>
                    </a:p>
                  </a:txBody>
                  <a:tcPr marL="68580" marR="68580" marT="0" marB="0"/>
                </a:tc>
                <a:tc rowSpan="2">
                  <a:txBody>
                    <a:bodyPr/>
                    <a:lstStyle/>
                    <a:p>
                      <a:pPr algn="ctr">
                        <a:lnSpc>
                          <a:spcPct val="115000"/>
                        </a:lnSpc>
                        <a:spcAft>
                          <a:spcPts val="0"/>
                        </a:spcAft>
                      </a:pPr>
                      <a:r>
                        <a:rPr lang="el-GR" sz="1600" dirty="0">
                          <a:effectLst/>
                        </a:rPr>
                        <a:t>&lt;,0001</a:t>
                      </a:r>
                      <a:endParaRPr lang="en-US" sz="1600" dirty="0">
                        <a:effectLst/>
                        <a:latin typeface="Cambria"/>
                        <a:ea typeface="Calibri"/>
                        <a:cs typeface="Times New Roman"/>
                      </a:endParaRPr>
                    </a:p>
                  </a:txBody>
                  <a:tcPr marL="68580" marR="68580" marT="0" marB="0"/>
                </a:tc>
              </a:tr>
              <a:tr h="714368">
                <a:tc>
                  <a:txBody>
                    <a:bodyPr/>
                    <a:lstStyle/>
                    <a:p>
                      <a:pPr algn="just">
                        <a:lnSpc>
                          <a:spcPct val="115000"/>
                        </a:lnSpc>
                        <a:spcAft>
                          <a:spcPts val="0"/>
                        </a:spcAft>
                      </a:pPr>
                      <a:r>
                        <a:rPr lang="el-GR" sz="1600">
                          <a:effectLst/>
                        </a:rPr>
                        <a:t>Ηθική Ανάπτυξη (Μετά)</a:t>
                      </a:r>
                      <a:endParaRPr lang="en-US" sz="160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a:effectLst/>
                        </a:rPr>
                        <a:t>40</a:t>
                      </a:r>
                      <a:endParaRPr lang="en-US" sz="160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a:effectLst/>
                        </a:rPr>
                        <a:t>4,13</a:t>
                      </a:r>
                      <a:endParaRPr lang="en-US" sz="1600">
                        <a:effectLst/>
                        <a:latin typeface="Cambria"/>
                        <a:ea typeface="Calibri"/>
                        <a:cs typeface="Times New Roman"/>
                      </a:endParaRPr>
                    </a:p>
                  </a:txBody>
                  <a:tcPr marL="68580" marR="68580" marT="0" marB="0"/>
                </a:tc>
                <a:tc>
                  <a:txBody>
                    <a:bodyPr/>
                    <a:lstStyle/>
                    <a:p>
                      <a:pPr algn="ctr">
                        <a:lnSpc>
                          <a:spcPct val="115000"/>
                        </a:lnSpc>
                        <a:spcAft>
                          <a:spcPts val="0"/>
                        </a:spcAft>
                      </a:pPr>
                      <a:r>
                        <a:rPr lang="el-GR" sz="1600" dirty="0">
                          <a:effectLst/>
                        </a:rPr>
                        <a:t>1,399</a:t>
                      </a:r>
                      <a:endParaRPr lang="en-US" sz="1600" dirty="0">
                        <a:effectLst/>
                        <a:latin typeface="Cambria"/>
                        <a:ea typeface="Calibri"/>
                        <a:cs typeface="Times New Roman"/>
                      </a:endParaRPr>
                    </a:p>
                  </a:txBody>
                  <a:tcPr marL="68580" marR="68580" marT="0" marB="0"/>
                </a:tc>
                <a:tc vMerge="1">
                  <a:txBody>
                    <a:bodyPr/>
                    <a:lstStyle/>
                    <a:p>
                      <a:endParaRPr lang="en-US"/>
                    </a:p>
                  </a:txBody>
                  <a:tcPr/>
                </a:tc>
              </a:tr>
            </a:tbl>
          </a:graphicData>
        </a:graphic>
      </p:graphicFrame>
      <p:sp>
        <p:nvSpPr>
          <p:cNvPr id="4" name="Θέση υποσέλιδου 3"/>
          <p:cNvSpPr>
            <a:spLocks noGrp="1"/>
          </p:cNvSpPr>
          <p:nvPr>
            <p:ph type="ftr" sz="quarter" idx="11"/>
          </p:nvPr>
        </p:nvSpPr>
        <p:spPr>
          <a:xfrm>
            <a:off x="193638" y="6250165"/>
            <a:ext cx="4306354"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a:xfrm>
            <a:off x="323528" y="332656"/>
            <a:ext cx="8229600" cy="1252728"/>
          </a:xfrm>
        </p:spPr>
        <p:txBody>
          <a:bodyPr>
            <a:normAutofit/>
          </a:bodyPr>
          <a:lstStyle/>
          <a:p>
            <a:r>
              <a:rPr lang="el-GR" sz="2800" b="1" dirty="0" smtClean="0"/>
              <a:t>Συγκριτική παρουσίαση αποτελεσμάτων Ηθικής αιτιολόγησης</a:t>
            </a:r>
            <a:endParaRPr lang="en-US" sz="2800" b="1" dirty="0"/>
          </a:p>
        </p:txBody>
      </p:sp>
      <p:sp>
        <p:nvSpPr>
          <p:cNvPr id="6" name="Ορθογώνιο 5"/>
          <p:cNvSpPr/>
          <p:nvPr/>
        </p:nvSpPr>
        <p:spPr>
          <a:xfrm>
            <a:off x="755576" y="4581128"/>
            <a:ext cx="8040457" cy="1200329"/>
          </a:xfrm>
          <a:prstGeom prst="rect">
            <a:avLst/>
          </a:prstGeom>
        </p:spPr>
        <p:txBody>
          <a:bodyPr wrap="square">
            <a:spAutoFit/>
          </a:bodyPr>
          <a:lstStyle/>
          <a:p>
            <a:r>
              <a:rPr lang="el-GR" dirty="0"/>
              <a:t>Αναφορικά με το δείκτη της Ηθικής Ανάπτυξης υπάρχει στατιστικά σημαντική διαφορά στα δεδομένα πριν και μετά την παρέμβαση, με τα αποτελέσματα μετά την παρέμβαση να είναι εμφανώς υψηλότερα </a:t>
            </a:r>
            <a:r>
              <a:rPr lang="el-GR" i="1" dirty="0"/>
              <a:t>(μέση τιμή 4,13 έναντι 2,88, p&lt;0,0001&lt;0,05</a:t>
            </a:r>
            <a:r>
              <a:rPr lang="el-GR" i="1" dirty="0" smtClean="0"/>
              <a:t>)</a:t>
            </a:r>
            <a:endParaRPr lang="en-US" dirty="0"/>
          </a:p>
        </p:txBody>
      </p:sp>
    </p:spTree>
    <p:extLst>
      <p:ext uri="{BB962C8B-B14F-4D97-AF65-F5344CB8AC3E}">
        <p14:creationId xmlns:p14="http://schemas.microsoft.com/office/powerpoint/2010/main" val="1260201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67544" y="1700808"/>
            <a:ext cx="8280919" cy="4608512"/>
          </a:xfrm>
        </p:spPr>
        <p:txBody>
          <a:bodyPr>
            <a:normAutofit fontScale="70000" lnSpcReduction="20000"/>
          </a:bodyPr>
          <a:lstStyle/>
          <a:p>
            <a:pPr marL="0" indent="0">
              <a:buNone/>
            </a:pPr>
            <a:r>
              <a:rPr lang="el-GR" sz="2600" b="1" dirty="0"/>
              <a:t>Επίπεδο I  </a:t>
            </a:r>
            <a:r>
              <a:rPr lang="el-GR" sz="2600" b="1" dirty="0" err="1"/>
              <a:t>Προσυμβατικό</a:t>
            </a:r>
            <a:r>
              <a:rPr lang="el-GR" sz="2600" b="1" dirty="0"/>
              <a:t> </a:t>
            </a:r>
            <a:r>
              <a:rPr lang="el-GR" sz="2600" b="1" dirty="0" smtClean="0"/>
              <a:t>-</a:t>
            </a:r>
            <a:r>
              <a:rPr lang="el-GR" sz="2600" dirty="0" smtClean="0"/>
              <a:t> </a:t>
            </a:r>
            <a:r>
              <a:rPr lang="el-GR" sz="2600" b="1" dirty="0"/>
              <a:t>Στάδιο 1: Ετερόνομη ηθική</a:t>
            </a:r>
          </a:p>
          <a:p>
            <a:endParaRPr lang="el-GR" sz="2600" dirty="0" smtClean="0"/>
          </a:p>
          <a:p>
            <a:pPr marL="0" indent="0">
              <a:buNone/>
            </a:pPr>
            <a:r>
              <a:rPr lang="el-GR" sz="2600" dirty="0" smtClean="0"/>
              <a:t>      Πιστεύω </a:t>
            </a:r>
            <a:r>
              <a:rPr lang="el-GR" sz="2600" dirty="0"/>
              <a:t>ότι ήταν σωστό να κρατήσει αυτό το παιδί τη σημαία (</a:t>
            </a:r>
            <a:r>
              <a:rPr lang="el-GR" sz="2600" dirty="0" err="1"/>
              <a:t>Pre</a:t>
            </a:r>
            <a:r>
              <a:rPr lang="el-GR" sz="2600" dirty="0"/>
              <a:t>-</a:t>
            </a:r>
            <a:r>
              <a:rPr lang="el-GR" sz="2600" dirty="0" err="1"/>
              <a:t>test</a:t>
            </a:r>
            <a:r>
              <a:rPr lang="el-GR" sz="2600" dirty="0" smtClean="0"/>
              <a:t>)</a:t>
            </a:r>
          </a:p>
          <a:p>
            <a:endParaRPr lang="el-GR" sz="2600" dirty="0"/>
          </a:p>
          <a:p>
            <a:pPr marL="0" indent="0">
              <a:buNone/>
            </a:pPr>
            <a:r>
              <a:rPr lang="el-GR" sz="2600" b="1" dirty="0"/>
              <a:t>Στάδιο 2 : Ατομιστική ηθική</a:t>
            </a:r>
          </a:p>
          <a:p>
            <a:pPr>
              <a:lnSpc>
                <a:spcPct val="120000"/>
              </a:lnSpc>
            </a:pPr>
            <a:r>
              <a:rPr lang="el-GR" sz="2600" dirty="0" smtClean="0"/>
              <a:t>Κατά </a:t>
            </a:r>
            <a:r>
              <a:rPr lang="el-GR" sz="2600" dirty="0"/>
              <a:t>τη γνώμη μου δεν είναι σωστό αλλοδαποί </a:t>
            </a:r>
            <a:r>
              <a:rPr lang="el-GR" sz="2600" dirty="0" smtClean="0"/>
              <a:t> να κρατάνε </a:t>
            </a:r>
            <a:r>
              <a:rPr lang="el-GR" sz="2600" dirty="0"/>
              <a:t>τη </a:t>
            </a:r>
            <a:r>
              <a:rPr lang="el-GR" sz="2600" dirty="0" smtClean="0"/>
              <a:t>σημαία, </a:t>
            </a:r>
            <a:r>
              <a:rPr lang="el-GR" sz="2600" dirty="0"/>
              <a:t>αλλά ούτε να παίρνουν μέρος στην παρέλαση. Κάποιοι Έλληνες πολέμησαν για την ελευθερία μας για να το τιμήσουμε εμείς οι έλληνες αυτό κάνουμε παρελάσεις, δεν πρέπει να παρελαύνουν μαζί μας αλλοδαποί, πόσο μάλλον να κρατάνε και τη σημαία. (</a:t>
            </a:r>
            <a:r>
              <a:rPr lang="el-GR" sz="2600" dirty="0" err="1"/>
              <a:t>Pre</a:t>
            </a:r>
            <a:r>
              <a:rPr lang="el-GR" sz="2600" dirty="0"/>
              <a:t>-</a:t>
            </a:r>
            <a:r>
              <a:rPr lang="el-GR" sz="2600" dirty="0" err="1"/>
              <a:t>Test</a:t>
            </a:r>
            <a:r>
              <a:rPr lang="el-GR" sz="2600" dirty="0" smtClean="0"/>
              <a:t>)</a:t>
            </a:r>
          </a:p>
          <a:p>
            <a:endParaRPr lang="el-GR" sz="2600" dirty="0"/>
          </a:p>
          <a:p>
            <a:pPr>
              <a:lnSpc>
                <a:spcPct val="120000"/>
              </a:lnSpc>
            </a:pPr>
            <a:r>
              <a:rPr lang="el-GR" sz="2600" dirty="0" smtClean="0"/>
              <a:t>Εγώ </a:t>
            </a:r>
            <a:r>
              <a:rPr lang="el-GR" sz="2600" dirty="0"/>
              <a:t>θα ήμουν περήφανη αν κρατούσα τη σημαία της χώρας μου και όχι άλλης χώρας. Πώς είναι δυνατό ο αλλοδαπός μαθητής να αισθάνεται καλά; Αν είναι καλός μαθητής θα μπορούσε το σχολείο να του δώσει αριστείο και όχι τη σημαία μας. Η σημαία είναι ιερό σύμβολο και θα πρέπει Έλληνες μαθητές να την κρατούν. (</a:t>
            </a:r>
            <a:r>
              <a:rPr lang="el-GR" sz="2600" dirty="0" err="1"/>
              <a:t>PostTest</a:t>
            </a:r>
            <a:r>
              <a:rPr lang="el-GR" sz="2600" dirty="0"/>
              <a:t>)</a:t>
            </a:r>
          </a:p>
          <a:p>
            <a:endParaRPr lang="en-US" dirty="0"/>
          </a:p>
        </p:txBody>
      </p:sp>
      <p:sp>
        <p:nvSpPr>
          <p:cNvPr id="3" name="Θέση υποσέλιδου 2"/>
          <p:cNvSpPr>
            <a:spLocks noGrp="1"/>
          </p:cNvSpPr>
          <p:nvPr>
            <p:ph type="ftr" sz="quarter" idx="11"/>
          </p:nvPr>
        </p:nvSpPr>
        <p:spPr>
          <a:xfrm>
            <a:off x="251520" y="6381328"/>
            <a:ext cx="5760640" cy="365125"/>
          </a:xfrm>
        </p:spPr>
        <p:txBody>
          <a:bodyPr/>
          <a:lstStyle/>
          <a:p>
            <a:r>
              <a:rPr lang="el-GR" dirty="0" smtClean="0"/>
              <a:t>Βασιλική Παπαδοπούλου, ΣΕΕ ΠΕ70, Νικόλαος Μονιάς, Φιλόλογος ΠΕ02</a:t>
            </a:r>
            <a:endParaRPr lang="en-US" dirty="0"/>
          </a:p>
        </p:txBody>
      </p:sp>
      <p:sp>
        <p:nvSpPr>
          <p:cNvPr id="4" name="Τίτλος 3"/>
          <p:cNvSpPr>
            <a:spLocks noGrp="1"/>
          </p:cNvSpPr>
          <p:nvPr>
            <p:ph type="title"/>
          </p:nvPr>
        </p:nvSpPr>
        <p:spPr/>
        <p:txBody>
          <a:bodyPr>
            <a:normAutofit/>
          </a:bodyPr>
          <a:lstStyle/>
          <a:p>
            <a:r>
              <a:rPr lang="el-GR" sz="3200" b="1" dirty="0" smtClean="0"/>
              <a:t>Παράδειγμα</a:t>
            </a:r>
            <a:endParaRPr lang="en-US" sz="3200" b="1" dirty="0"/>
          </a:p>
        </p:txBody>
      </p:sp>
    </p:spTree>
    <p:extLst>
      <p:ext uri="{BB962C8B-B14F-4D97-AF65-F5344CB8AC3E}">
        <p14:creationId xmlns:p14="http://schemas.microsoft.com/office/powerpoint/2010/main" val="1159332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1700808"/>
            <a:ext cx="8136904" cy="4425355"/>
          </a:xfrm>
        </p:spPr>
        <p:txBody>
          <a:bodyPr>
            <a:normAutofit fontScale="92500" lnSpcReduction="10000"/>
          </a:bodyPr>
          <a:lstStyle/>
          <a:p>
            <a:r>
              <a:rPr lang="el-GR" b="1" dirty="0"/>
              <a:t>Επίπεδο II </a:t>
            </a:r>
            <a:r>
              <a:rPr lang="el-GR" b="1" i="1" dirty="0"/>
              <a:t> </a:t>
            </a:r>
            <a:r>
              <a:rPr lang="el-GR" b="1" i="1" dirty="0" smtClean="0"/>
              <a:t>Συμβατικό- </a:t>
            </a:r>
            <a:r>
              <a:rPr lang="el-GR" b="1" dirty="0" smtClean="0"/>
              <a:t>Στάδιο </a:t>
            </a:r>
            <a:r>
              <a:rPr lang="el-GR" b="1" dirty="0"/>
              <a:t>4: </a:t>
            </a:r>
            <a:r>
              <a:rPr lang="el-GR" b="1" i="1" dirty="0"/>
              <a:t>Τήρηση του νόμου και της </a:t>
            </a:r>
            <a:r>
              <a:rPr lang="el-GR" b="1" i="1" dirty="0" smtClean="0"/>
              <a:t>τάξης</a:t>
            </a:r>
          </a:p>
          <a:p>
            <a:endParaRPr lang="el-GR" b="1" dirty="0"/>
          </a:p>
          <a:p>
            <a:pPr marL="0" indent="0">
              <a:buNone/>
            </a:pPr>
            <a:r>
              <a:rPr lang="el-GR" dirty="0" smtClean="0"/>
              <a:t>1</a:t>
            </a:r>
            <a:r>
              <a:rPr lang="el-GR" dirty="0"/>
              <a:t>. Εγώ πιστεύω πως δεν έχει σχέση από ποια χώρα είναι το παιδί διότι έχει προσπαθήσει για να πάρει αυτήν τη σημαία. (</a:t>
            </a:r>
            <a:r>
              <a:rPr lang="el-GR" dirty="0" err="1"/>
              <a:t>Pre</a:t>
            </a:r>
            <a:r>
              <a:rPr lang="el-GR" dirty="0"/>
              <a:t>-</a:t>
            </a:r>
            <a:r>
              <a:rPr lang="el-GR" dirty="0" err="1"/>
              <a:t>Test</a:t>
            </a:r>
            <a:r>
              <a:rPr lang="el-GR" dirty="0"/>
              <a:t>)</a:t>
            </a:r>
          </a:p>
          <a:p>
            <a:pPr marL="0" indent="0">
              <a:buNone/>
            </a:pPr>
            <a:endParaRPr lang="el-GR" dirty="0" smtClean="0"/>
          </a:p>
          <a:p>
            <a:pPr marL="0" indent="0">
              <a:buNone/>
            </a:pPr>
            <a:r>
              <a:rPr lang="el-GR" dirty="0" smtClean="0"/>
              <a:t>2</a:t>
            </a:r>
            <a:r>
              <a:rPr lang="en-US" dirty="0" smtClean="0"/>
              <a:t>. </a:t>
            </a:r>
            <a:r>
              <a:rPr lang="el-GR" dirty="0" smtClean="0"/>
              <a:t>Ο </a:t>
            </a:r>
            <a:r>
              <a:rPr lang="el-GR" dirty="0"/>
              <a:t>αλλοδαπός μαθητής είναι από άλλη χώρα, μιλούσε άλλη γλώσσα και κατάφερε να είναι πρώτος μαθητής και μπράβο του που πήρε τη σημαία. Αν είναι τόσο καλός μαθητής το αξίζει. Οι αρχαίοι Έλληνες έλεγαν ότι Έλληνες είναι « οι μετέχοντες στην ελληνική παιδεία». Αυτά τα παιδιά μετέχουν στην παιδεία μας και έχουν τα ίδια δικαιώματα με τους Έλληνες μαθητές αντίθετα με αυτά που υποστηρίζουν οι άλλοι. (</a:t>
            </a:r>
            <a:r>
              <a:rPr lang="el-GR" dirty="0" err="1"/>
              <a:t>Post</a:t>
            </a:r>
            <a:r>
              <a:rPr lang="el-GR" dirty="0"/>
              <a:t>-</a:t>
            </a:r>
            <a:r>
              <a:rPr lang="el-GR" dirty="0" err="1"/>
              <a:t>Test</a:t>
            </a:r>
            <a:r>
              <a:rPr lang="el-GR" dirty="0"/>
              <a:t>)</a:t>
            </a:r>
            <a:endParaRPr lang="en-US" dirty="0"/>
          </a:p>
        </p:txBody>
      </p:sp>
      <p:sp>
        <p:nvSpPr>
          <p:cNvPr id="4" name="Θέση υποσέλιδου 3"/>
          <p:cNvSpPr>
            <a:spLocks noGrp="1"/>
          </p:cNvSpPr>
          <p:nvPr>
            <p:ph type="ftr" sz="quarter" idx="11"/>
          </p:nvPr>
        </p:nvSpPr>
        <p:spPr>
          <a:xfrm>
            <a:off x="193638" y="6250164"/>
            <a:ext cx="4450370" cy="41919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200" dirty="0"/>
              <a:t>Παράδειγμα</a:t>
            </a:r>
            <a:endParaRPr lang="en-US" sz="3200" dirty="0"/>
          </a:p>
        </p:txBody>
      </p:sp>
    </p:spTree>
    <p:extLst>
      <p:ext uri="{BB962C8B-B14F-4D97-AF65-F5344CB8AC3E}">
        <p14:creationId xmlns:p14="http://schemas.microsoft.com/office/powerpoint/2010/main" val="3431716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39552" y="1628800"/>
            <a:ext cx="8280920" cy="4752527"/>
          </a:xfrm>
        </p:spPr>
        <p:txBody>
          <a:bodyPr>
            <a:normAutofit fontScale="77500" lnSpcReduction="20000"/>
          </a:bodyPr>
          <a:lstStyle/>
          <a:p>
            <a:endParaRPr lang="el-GR" b="1" dirty="0" smtClean="0"/>
          </a:p>
          <a:p>
            <a:pPr marL="0" indent="0">
              <a:buNone/>
            </a:pPr>
            <a:r>
              <a:rPr lang="el-GR" b="1" dirty="0" smtClean="0"/>
              <a:t>Επίπεδο </a:t>
            </a:r>
            <a:r>
              <a:rPr lang="el-GR" b="1" dirty="0"/>
              <a:t>III </a:t>
            </a:r>
            <a:r>
              <a:rPr lang="el-GR" b="1" i="1" dirty="0" err="1" smtClean="0"/>
              <a:t>Μετασυμβατικό</a:t>
            </a:r>
            <a:r>
              <a:rPr lang="el-GR" b="1" dirty="0" smtClean="0"/>
              <a:t>- Στάδιο </a:t>
            </a:r>
            <a:r>
              <a:rPr lang="el-GR" b="1" dirty="0"/>
              <a:t>5:  </a:t>
            </a:r>
            <a:r>
              <a:rPr lang="el-GR" b="1" i="1" dirty="0"/>
              <a:t>Ηθική του κοινωνικού </a:t>
            </a:r>
            <a:r>
              <a:rPr lang="el-GR" b="1" i="1" dirty="0" smtClean="0"/>
              <a:t>συμβολαίου</a:t>
            </a:r>
          </a:p>
          <a:p>
            <a:pPr marL="0" indent="0">
              <a:buNone/>
            </a:pPr>
            <a:endParaRPr lang="el-GR" b="1" i="1" dirty="0"/>
          </a:p>
          <a:p>
            <a:r>
              <a:rPr lang="el-GR" dirty="0" smtClean="0"/>
              <a:t>1</a:t>
            </a:r>
            <a:r>
              <a:rPr lang="el-GR" dirty="0"/>
              <a:t>. Πιστεύω ότι ο αλλοδαπός μαθητής μπορεί να κρατήσει τη σημαία γιατί, δεν έχει σημασία η καταγωγή ούτε η εμφάνιση του καθενός. Όλοι είμαστε άνθρωποι και όλοι είμαστε ίσοι!!! Κανένας δεν είναι ανώτερος ή κατώτερος από τον άλλο !!! (</a:t>
            </a:r>
            <a:r>
              <a:rPr lang="el-GR" dirty="0" err="1"/>
              <a:t>Pre</a:t>
            </a:r>
            <a:r>
              <a:rPr lang="el-GR" dirty="0"/>
              <a:t>-</a:t>
            </a:r>
            <a:r>
              <a:rPr lang="el-GR" dirty="0" err="1"/>
              <a:t>Test</a:t>
            </a:r>
            <a:r>
              <a:rPr lang="el-GR" dirty="0"/>
              <a:t>)</a:t>
            </a:r>
          </a:p>
          <a:p>
            <a:r>
              <a:rPr lang="el-GR" dirty="0"/>
              <a:t>2. Ένας αλλοδαπός μαθητής θεωρώ ότι μπορεί να κρατήσει τη ελληνική σημαία στην παρέλαση γιατί όλοι ήμαστε ίσοι και δεν πρέπει να κάνουμε συγκρίσεις, επειδή σημασία δεν έχει η καταγωγή ενός ανθρώπου αλλά ο κόπος του   για τα μαθήματά του για να γίνει σημαιοφόρος. Επίσης όπως ξανά είπα δεν έχει σημασία η καταγωγή του ή το χρώμα του. Πρέπει όλοι να σεβόμαστε τον συνάνθρωπό μας (</a:t>
            </a:r>
            <a:r>
              <a:rPr lang="el-GR" dirty="0" err="1"/>
              <a:t>Post</a:t>
            </a:r>
            <a:r>
              <a:rPr lang="el-GR" dirty="0"/>
              <a:t>-</a:t>
            </a:r>
            <a:r>
              <a:rPr lang="el-GR" dirty="0" err="1"/>
              <a:t>Test</a:t>
            </a:r>
            <a:r>
              <a:rPr lang="el-GR" dirty="0"/>
              <a:t>)</a:t>
            </a:r>
          </a:p>
          <a:p>
            <a:r>
              <a:rPr lang="el-GR" dirty="0"/>
              <a:t>3. Δεν πρέπει να έχει ένας αλλοδαπός μαθητής τις συνέπειες από το μίσος μεταξύ των λαών. Ένας ακόμη παιδαγωγικός λόγος υπάρχει ώστε να μη γίνεται διάκριση ανάμεσα σε Έλληνες και αλλοδαπούς μπορεί να δημιουργήσει ψυχολογικά τραύματα γιατί πρόκειται για μικρά παιδιά. (</a:t>
            </a:r>
            <a:r>
              <a:rPr lang="el-GR" dirty="0" err="1"/>
              <a:t>Post</a:t>
            </a:r>
            <a:r>
              <a:rPr lang="el-GR" dirty="0"/>
              <a:t>-</a:t>
            </a:r>
            <a:r>
              <a:rPr lang="el-GR" dirty="0" err="1"/>
              <a:t>Test</a:t>
            </a:r>
            <a:r>
              <a:rPr lang="el-GR" dirty="0"/>
              <a:t>)</a:t>
            </a:r>
          </a:p>
          <a:p>
            <a:endParaRPr lang="en-US" dirty="0"/>
          </a:p>
        </p:txBody>
      </p:sp>
      <p:sp>
        <p:nvSpPr>
          <p:cNvPr id="3" name="Θέση υποσέλιδου 2"/>
          <p:cNvSpPr>
            <a:spLocks noGrp="1"/>
          </p:cNvSpPr>
          <p:nvPr>
            <p:ph type="ftr" sz="quarter" idx="11"/>
          </p:nvPr>
        </p:nvSpPr>
        <p:spPr>
          <a:xfrm>
            <a:off x="193638" y="6250165"/>
            <a:ext cx="4738402" cy="347188"/>
          </a:xfrm>
        </p:spPr>
        <p:txBody>
          <a:bodyPr/>
          <a:lstStyle/>
          <a:p>
            <a:r>
              <a:rPr lang="el-GR" smtClean="0"/>
              <a:t>Βασιλική Παπαδοπούλου, ΣΕΕ ΠΕ70, Νικόλαος Μονιάς, Φιλόλογος ΠΕ02</a:t>
            </a:r>
            <a:endParaRPr lang="en-US"/>
          </a:p>
        </p:txBody>
      </p:sp>
      <p:sp>
        <p:nvSpPr>
          <p:cNvPr id="4" name="Τίτλος 3"/>
          <p:cNvSpPr>
            <a:spLocks noGrp="1"/>
          </p:cNvSpPr>
          <p:nvPr>
            <p:ph type="title"/>
          </p:nvPr>
        </p:nvSpPr>
        <p:spPr/>
        <p:txBody>
          <a:bodyPr>
            <a:normAutofit/>
          </a:bodyPr>
          <a:lstStyle/>
          <a:p>
            <a:r>
              <a:rPr lang="el-GR" sz="3200" b="1" dirty="0"/>
              <a:t>Παράδειγμα</a:t>
            </a:r>
            <a:endParaRPr lang="en-US" sz="3200" b="1" dirty="0"/>
          </a:p>
        </p:txBody>
      </p:sp>
    </p:spTree>
    <p:extLst>
      <p:ext uri="{BB962C8B-B14F-4D97-AF65-F5344CB8AC3E}">
        <p14:creationId xmlns:p14="http://schemas.microsoft.com/office/powerpoint/2010/main" val="2413030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83568" y="1844824"/>
            <a:ext cx="8064896" cy="4248472"/>
          </a:xfrm>
        </p:spPr>
        <p:txBody>
          <a:bodyPr>
            <a:normAutofit fontScale="92500" lnSpcReduction="10000"/>
          </a:bodyPr>
          <a:lstStyle/>
          <a:p>
            <a:pPr marL="0" indent="0">
              <a:buNone/>
            </a:pPr>
            <a:r>
              <a:rPr lang="el-GR" b="1" dirty="0"/>
              <a:t>Επίπεδο </a:t>
            </a:r>
            <a:r>
              <a:rPr lang="en-US" b="1" dirty="0"/>
              <a:t>III </a:t>
            </a:r>
            <a:r>
              <a:rPr lang="el-GR" b="1" dirty="0" smtClean="0"/>
              <a:t>: </a:t>
            </a:r>
            <a:r>
              <a:rPr lang="el-GR" b="1" dirty="0" err="1" smtClean="0"/>
              <a:t>Μετασυμβατικό</a:t>
            </a:r>
            <a:r>
              <a:rPr lang="el-GR" b="1" dirty="0" smtClean="0"/>
              <a:t>- Στάδιο 6</a:t>
            </a:r>
            <a:r>
              <a:rPr lang="el-GR" b="1" dirty="0"/>
              <a:t>: </a:t>
            </a:r>
            <a:r>
              <a:rPr lang="el-GR" b="1" i="1" dirty="0"/>
              <a:t>Ηθική των πανανθρώπινων αρχών</a:t>
            </a:r>
          </a:p>
          <a:p>
            <a:endParaRPr lang="el-GR" dirty="0" smtClean="0"/>
          </a:p>
          <a:p>
            <a:pPr>
              <a:buFont typeface="Wingdings" panose="05000000000000000000" pitchFamily="2" charset="2"/>
              <a:buChar char="§"/>
            </a:pPr>
            <a:r>
              <a:rPr lang="el-GR" dirty="0" smtClean="0"/>
              <a:t>Επίσης</a:t>
            </a:r>
            <a:r>
              <a:rPr lang="el-GR" dirty="0"/>
              <a:t>, όλοι πρέπει να έχουν την ίδια μεταχείριση. Αν κάποιος φασίστας πήγαινε σε μια άλλη χώρα και αντιμετώπιζε ότι και ένας αλλοδαπός μαθητής θα ένιωθε πολύ άσχημα. Όλοι οφείλουμε να σεβόμαστε τους συνανθρώπους μας άσχετα με το χρώμα, το φύλο και την καταγωγή τους. Όλοι έχουμε το δικαίωμα να ζούμε ειρηνικά χωρίς πολέμους και φασισμό. Όμως οι περισσότεροι λαοί δεν έχουν δικαιωθεί. Κάποιοι ανεπτυγμένοι λαοί, μεταχειρίζονται τους αλλοδαπούς με άσχημο τρόπο. (</a:t>
            </a:r>
            <a:r>
              <a:rPr lang="el-GR" dirty="0" err="1"/>
              <a:t>Post</a:t>
            </a:r>
            <a:r>
              <a:rPr lang="el-GR" dirty="0"/>
              <a:t>-</a:t>
            </a:r>
            <a:r>
              <a:rPr lang="el-GR" dirty="0" err="1"/>
              <a:t>Test</a:t>
            </a:r>
            <a:r>
              <a:rPr lang="el-GR" dirty="0"/>
              <a:t>)</a:t>
            </a:r>
          </a:p>
          <a:p>
            <a:endParaRPr lang="en-US" dirty="0"/>
          </a:p>
        </p:txBody>
      </p:sp>
      <p:sp>
        <p:nvSpPr>
          <p:cNvPr id="3" name="Θέση υποσέλιδου 2"/>
          <p:cNvSpPr>
            <a:spLocks noGrp="1"/>
          </p:cNvSpPr>
          <p:nvPr>
            <p:ph type="ftr" sz="quarter" idx="11"/>
          </p:nvPr>
        </p:nvSpPr>
        <p:spPr/>
        <p:txBody>
          <a:bodyPr/>
          <a:lstStyle/>
          <a:p>
            <a:r>
              <a:rPr lang="el-GR" smtClean="0"/>
              <a:t>Βασιλική Παπαδοπούλου, ΣΕΕ ΠΕ70, Νικόλαος Μονιάς, Φιλόλογος ΠΕ02</a:t>
            </a:r>
            <a:endParaRPr lang="en-US"/>
          </a:p>
        </p:txBody>
      </p:sp>
      <p:sp>
        <p:nvSpPr>
          <p:cNvPr id="4" name="Τίτλος 3"/>
          <p:cNvSpPr>
            <a:spLocks noGrp="1"/>
          </p:cNvSpPr>
          <p:nvPr>
            <p:ph type="title"/>
          </p:nvPr>
        </p:nvSpPr>
        <p:spPr/>
        <p:txBody>
          <a:bodyPr>
            <a:normAutofit/>
          </a:bodyPr>
          <a:lstStyle/>
          <a:p>
            <a:r>
              <a:rPr lang="el-GR" sz="3200" b="1" dirty="0"/>
              <a:t>Παράδειγμα</a:t>
            </a:r>
            <a:endParaRPr lang="en-US" sz="3200" b="1" dirty="0"/>
          </a:p>
        </p:txBody>
      </p:sp>
    </p:spTree>
    <p:extLst>
      <p:ext uri="{BB962C8B-B14F-4D97-AF65-F5344CB8AC3E}">
        <p14:creationId xmlns:p14="http://schemas.microsoft.com/office/powerpoint/2010/main" val="3980324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1844824"/>
            <a:ext cx="8064896" cy="4248472"/>
          </a:xfrm>
        </p:spPr>
        <p:txBody>
          <a:bodyPr>
            <a:normAutofit fontScale="92500" lnSpcReduction="20000"/>
          </a:bodyPr>
          <a:lstStyle/>
          <a:p>
            <a:r>
              <a:rPr lang="el-GR" dirty="0"/>
              <a:t>Τα συμπεράσματα της έρευνας αποτελούν πρωτίστως </a:t>
            </a:r>
            <a:r>
              <a:rPr lang="el-GR" b="1" i="1" dirty="0"/>
              <a:t>ηθικό προβληματισμό </a:t>
            </a:r>
            <a:r>
              <a:rPr lang="el-GR" dirty="0"/>
              <a:t>και σε καμία περίπτωση δεν υποστηρίζουμε ότι αντιστοιχούν στην κατάκτηση των ανώτερων σταδίων ηθικής ανάπτυξης, η οποία χαρακτηρίζεται από την υιοθέτηση και παγίωση στάσεων και αξιών στην καθημερινή ζωή των </a:t>
            </a:r>
            <a:r>
              <a:rPr lang="el-GR" dirty="0" smtClean="0"/>
              <a:t>μαθητών</a:t>
            </a:r>
            <a:endParaRPr lang="el-GR" dirty="0"/>
          </a:p>
          <a:p>
            <a:endParaRPr lang="el-GR" dirty="0" smtClean="0"/>
          </a:p>
          <a:p>
            <a:r>
              <a:rPr lang="el-GR" dirty="0" smtClean="0"/>
              <a:t> </a:t>
            </a:r>
            <a:r>
              <a:rPr lang="el-GR" dirty="0"/>
              <a:t>Διαφαίνεται όμως ο </a:t>
            </a:r>
            <a:r>
              <a:rPr lang="el-GR" b="1" i="1" dirty="0"/>
              <a:t>προβληματισμός και η τάση μετακίνησης της αιτιολόγηση</a:t>
            </a:r>
            <a:r>
              <a:rPr lang="el-GR" dirty="0"/>
              <a:t>ς των μαθητών προς έναν άλλο τρόπο σκέψης μέσα από τις ισχυρές αλληλεπιδράσεις των  μαθητών μεταξύ τους και με την εκπαιδευτικό κατά την παρέμβαση. </a:t>
            </a:r>
            <a:endParaRPr lang="el-GR" dirty="0" smtClean="0"/>
          </a:p>
          <a:p>
            <a:r>
              <a:rPr lang="el-GR" dirty="0" smtClean="0"/>
              <a:t>Σημειώνουμε </a:t>
            </a:r>
            <a:r>
              <a:rPr lang="el-GR" dirty="0"/>
              <a:t>επίσης ότι τα δεδομένα που εξετάσαμε αφορούν στην </a:t>
            </a:r>
            <a:r>
              <a:rPr lang="el-GR" b="1" i="1" dirty="0"/>
              <a:t>ηθική αιτιολόγηση </a:t>
            </a:r>
            <a:r>
              <a:rPr lang="el-GR" dirty="0"/>
              <a:t>και σε καμία περίπτωση την </a:t>
            </a:r>
            <a:r>
              <a:rPr lang="el-GR" b="1" i="1" dirty="0"/>
              <a:t>ηθικότητα του ατόμου και την ηθική του συμπεριφορά</a:t>
            </a:r>
            <a:r>
              <a:rPr lang="el-GR" dirty="0"/>
              <a:t>. </a:t>
            </a:r>
            <a:endParaRPr lang="en-US" dirty="0"/>
          </a:p>
        </p:txBody>
      </p:sp>
      <p:sp>
        <p:nvSpPr>
          <p:cNvPr id="4" name="Θέση υποσέλιδου 3"/>
          <p:cNvSpPr>
            <a:spLocks noGrp="1"/>
          </p:cNvSpPr>
          <p:nvPr>
            <p:ph type="ftr" sz="quarter" idx="11"/>
          </p:nvPr>
        </p:nvSpPr>
        <p:spPr>
          <a:xfrm>
            <a:off x="193638" y="6250164"/>
            <a:ext cx="4378362" cy="491204"/>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solidFill>
                  <a:schemeClr val="bg2">
                    <a:lumMod val="25000"/>
                  </a:schemeClr>
                </a:solidFill>
              </a:rPr>
              <a:t>Συμπεράσματα</a:t>
            </a:r>
            <a:endParaRPr lang="en-US" sz="3600" b="1" dirty="0">
              <a:solidFill>
                <a:schemeClr val="bg2">
                  <a:lumMod val="25000"/>
                </a:schemeClr>
              </a:solidFill>
            </a:endParaRPr>
          </a:p>
        </p:txBody>
      </p:sp>
    </p:spTree>
    <p:extLst>
      <p:ext uri="{BB962C8B-B14F-4D97-AF65-F5344CB8AC3E}">
        <p14:creationId xmlns:p14="http://schemas.microsoft.com/office/powerpoint/2010/main" val="3327752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6" y="2924944"/>
            <a:ext cx="7632848" cy="2952328"/>
          </a:xfrm>
        </p:spPr>
        <p:txBody>
          <a:bodyPr/>
          <a:lstStyle/>
          <a:p>
            <a:pPr marL="0" indent="0" algn="ctr">
              <a:buNone/>
            </a:pPr>
            <a:r>
              <a:rPr lang="el-GR" dirty="0" smtClean="0"/>
              <a:t>Τα </a:t>
            </a:r>
            <a:r>
              <a:rPr lang="el-GR" dirty="0"/>
              <a:t>αποτελέσματα της έρευνας δείχνουν ότι στα γραπτά κείμενα των μαθητών οι επικυρωτικές αρχές  των επιχειρημάτων παρουσιάζουν εξέλιξη στο επίπεδο της </a:t>
            </a:r>
            <a:r>
              <a:rPr lang="el-GR" dirty="0" smtClean="0"/>
              <a:t>αιτιολόγησης, </a:t>
            </a:r>
            <a:r>
              <a:rPr lang="el-GR" dirty="0"/>
              <a:t>αλλά και της ηθικής κρίσης</a:t>
            </a:r>
            <a:endParaRPr lang="en-US" dirty="0"/>
          </a:p>
        </p:txBody>
      </p:sp>
      <p:sp>
        <p:nvSpPr>
          <p:cNvPr id="4" name="Θέση υποσέλιδου 3"/>
          <p:cNvSpPr>
            <a:spLocks noGrp="1"/>
          </p:cNvSpPr>
          <p:nvPr>
            <p:ph type="ftr" sz="quarter" idx="11"/>
          </p:nvPr>
        </p:nvSpPr>
        <p:spPr>
          <a:xfrm>
            <a:off x="193638" y="6250165"/>
            <a:ext cx="4378362"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solidFill>
                  <a:schemeClr val="bg2">
                    <a:lumMod val="25000"/>
                  </a:schemeClr>
                </a:solidFill>
              </a:rPr>
              <a:t>Συμπεράσματα</a:t>
            </a:r>
            <a:endParaRPr lang="en-US" sz="3600" b="1" dirty="0">
              <a:solidFill>
                <a:schemeClr val="bg2">
                  <a:lumMod val="25000"/>
                </a:schemeClr>
              </a:solidFill>
            </a:endParaRPr>
          </a:p>
        </p:txBody>
      </p:sp>
    </p:spTree>
    <p:extLst>
      <p:ext uri="{BB962C8B-B14F-4D97-AF65-F5344CB8AC3E}">
        <p14:creationId xmlns:p14="http://schemas.microsoft.com/office/powerpoint/2010/main" val="3119595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1988840"/>
            <a:ext cx="8496944" cy="4248472"/>
          </a:xfrm>
        </p:spPr>
        <p:txBody>
          <a:bodyPr>
            <a:normAutofit fontScale="92500" lnSpcReduction="10000"/>
          </a:bodyPr>
          <a:lstStyle/>
          <a:p>
            <a:r>
              <a:rPr lang="el-GR" dirty="0"/>
              <a:t>Οι μαθητές μετά την εφαρμογή του προγράμματος μετακινούνται σε </a:t>
            </a:r>
            <a:r>
              <a:rPr lang="el-GR" b="1" dirty="0"/>
              <a:t>ανώτερα επίπεδα ηθικής αιτιολόγησης </a:t>
            </a:r>
            <a:r>
              <a:rPr lang="el-GR" dirty="0"/>
              <a:t>και κρίσης, περνούν από την </a:t>
            </a:r>
            <a:r>
              <a:rPr lang="el-GR" b="1" i="1" dirty="0"/>
              <a:t>ατομικιστική ηθική, </a:t>
            </a:r>
            <a:r>
              <a:rPr lang="el-GR" dirty="0"/>
              <a:t>στις </a:t>
            </a:r>
            <a:r>
              <a:rPr lang="el-GR" b="1" i="1" dirty="0"/>
              <a:t>αμοιβαίες διαπροσωπικές προσδοκίες</a:t>
            </a:r>
            <a:r>
              <a:rPr lang="el-GR" dirty="0"/>
              <a:t> και από την </a:t>
            </a:r>
            <a:r>
              <a:rPr lang="el-GR" b="1" i="1" dirty="0"/>
              <a:t>εμμονή στην τήρηση του νόμου και της τάξης</a:t>
            </a:r>
            <a:r>
              <a:rPr lang="el-GR" dirty="0"/>
              <a:t> σε αξίες και αρχές που διέπουν τις </a:t>
            </a:r>
            <a:r>
              <a:rPr lang="el-GR" b="1" i="1" dirty="0"/>
              <a:t>κοινωνικές σχέσεις σε διαπολιτισμικό και παγκόσμιο επίπεδο</a:t>
            </a:r>
            <a:r>
              <a:rPr lang="el-GR" dirty="0"/>
              <a:t>. </a:t>
            </a:r>
            <a:endParaRPr lang="el-GR" dirty="0" smtClean="0"/>
          </a:p>
          <a:p>
            <a:endParaRPr lang="el-GR" dirty="0" smtClean="0"/>
          </a:p>
          <a:p>
            <a:r>
              <a:rPr lang="el-GR" dirty="0" smtClean="0"/>
              <a:t>Η </a:t>
            </a:r>
            <a:r>
              <a:rPr lang="el-GR" dirty="0"/>
              <a:t>μετάβαση αυτή επιτυγχάνεται παράλληλα με την ανάπτυξη του διαλόγου, την </a:t>
            </a:r>
            <a:r>
              <a:rPr lang="el-GR" b="1" i="1" dirty="0"/>
              <a:t>εξέλιξη της επιχειρηματολογίας και της κριτικής ικανότητας,</a:t>
            </a:r>
            <a:r>
              <a:rPr lang="el-GR" dirty="0"/>
              <a:t> των </a:t>
            </a:r>
            <a:r>
              <a:rPr lang="el-GR" b="1" i="1" dirty="0" err="1"/>
              <a:t>κοινωνικο</a:t>
            </a:r>
            <a:r>
              <a:rPr lang="el-GR" b="1" i="1" dirty="0"/>
              <a:t>-ψυχικών δεξιοτήτων συνεργασίας </a:t>
            </a:r>
            <a:r>
              <a:rPr lang="el-GR" dirty="0"/>
              <a:t>και ομαδικότητας μέσα στην κοινότητα μάθησης, η οποία αποκτά συνοχή και ομόνοια για την επίτευξη των κοινών στόχων μέσα σε θετικό κλίμα. </a:t>
            </a:r>
            <a:endParaRPr lang="en-US" dirty="0"/>
          </a:p>
        </p:txBody>
      </p:sp>
      <p:sp>
        <p:nvSpPr>
          <p:cNvPr id="4" name="Θέση υποσέλιδου 3"/>
          <p:cNvSpPr>
            <a:spLocks noGrp="1"/>
          </p:cNvSpPr>
          <p:nvPr>
            <p:ph type="ftr" sz="quarter" idx="11"/>
          </p:nvPr>
        </p:nvSpPr>
        <p:spPr>
          <a:xfrm>
            <a:off x="193638" y="6250164"/>
            <a:ext cx="4810410" cy="41919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solidFill>
                  <a:schemeClr val="bg2">
                    <a:lumMod val="25000"/>
                  </a:schemeClr>
                </a:solidFill>
              </a:rPr>
              <a:t>Συμπεράσματα</a:t>
            </a:r>
            <a:endParaRPr lang="en-US" sz="3600" b="1" dirty="0">
              <a:solidFill>
                <a:schemeClr val="bg2">
                  <a:lumMod val="25000"/>
                </a:schemeClr>
              </a:solidFill>
            </a:endParaRPr>
          </a:p>
        </p:txBody>
      </p:sp>
    </p:spTree>
    <p:extLst>
      <p:ext uri="{BB962C8B-B14F-4D97-AF65-F5344CB8AC3E}">
        <p14:creationId xmlns:p14="http://schemas.microsoft.com/office/powerpoint/2010/main" val="3813338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Η  ηθική διαπαιδαγώγηση των μαθητών παλιότερα αποτελούσε σημαντικό στόχο της εκπαίδευσης, αν όχι τον κύριο (Δημαράς, 1982, </a:t>
            </a:r>
            <a:r>
              <a:rPr lang="el-GR" dirty="0" err="1"/>
              <a:t>Tanner</a:t>
            </a:r>
            <a:r>
              <a:rPr lang="el-GR" dirty="0"/>
              <a:t> &amp; </a:t>
            </a:r>
            <a:r>
              <a:rPr lang="el-GR" dirty="0" err="1"/>
              <a:t>Tanner</a:t>
            </a:r>
            <a:r>
              <a:rPr lang="el-GR" dirty="0"/>
              <a:t>,  1990</a:t>
            </a:r>
            <a:r>
              <a:rPr lang="el-GR" dirty="0" smtClean="0"/>
              <a:t>)</a:t>
            </a:r>
            <a:endParaRPr lang="el-GR" dirty="0" smtClean="0"/>
          </a:p>
          <a:p>
            <a:r>
              <a:rPr lang="el-GR" dirty="0"/>
              <a:t>Η θεωρία της ηθικής ανάπτυξης του L. </a:t>
            </a:r>
            <a:r>
              <a:rPr lang="el-GR" dirty="0" err="1"/>
              <a:t>Kohlberg</a:t>
            </a:r>
            <a:r>
              <a:rPr lang="el-GR" dirty="0"/>
              <a:t>   (</a:t>
            </a:r>
            <a:r>
              <a:rPr lang="el-GR" dirty="0" err="1"/>
              <a:t>Παπούλια</a:t>
            </a:r>
            <a:r>
              <a:rPr lang="el-GR" dirty="0"/>
              <a:t>- Τζελέπη, 1990) αποτελεί   την ψυχολογική βάση για την ανάπτυξη σύγχρονων διδακτικών </a:t>
            </a:r>
            <a:r>
              <a:rPr lang="el-GR" dirty="0" smtClean="0"/>
              <a:t>προσεγγίσεων</a:t>
            </a:r>
          </a:p>
          <a:p>
            <a:r>
              <a:rPr lang="el-GR" dirty="0"/>
              <a:t>Η σύγκρουση  που προκαλεί η διαλεκτική αντιπαράθεση των μαθητών πάνω σε </a:t>
            </a:r>
            <a:r>
              <a:rPr lang="el-GR" dirty="0" err="1"/>
              <a:t>διλημματικές</a:t>
            </a:r>
            <a:r>
              <a:rPr lang="el-GR" dirty="0"/>
              <a:t> καταστάσεις αποτελεί δύναμη ανάπτυξης και οικοδόμησης συστήματος ηθικών αξιών (</a:t>
            </a:r>
            <a:r>
              <a:rPr lang="el-GR" dirty="0" err="1"/>
              <a:t>Ματσαγγούρας</a:t>
            </a:r>
            <a:r>
              <a:rPr lang="el-GR" dirty="0"/>
              <a:t>, 2001)</a:t>
            </a:r>
            <a:endParaRPr lang="en-US" dirty="0"/>
          </a:p>
        </p:txBody>
      </p:sp>
      <p:sp>
        <p:nvSpPr>
          <p:cNvPr id="4" name="Θέση υποσέλιδου 3"/>
          <p:cNvSpPr>
            <a:spLocks noGrp="1"/>
          </p:cNvSpPr>
          <p:nvPr>
            <p:ph type="ftr" sz="quarter" idx="11"/>
          </p:nvPr>
        </p:nvSpPr>
        <p:spPr>
          <a:xfrm>
            <a:off x="179512" y="6237313"/>
            <a:ext cx="4320480" cy="360040"/>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a:xfrm>
            <a:off x="467544" y="404664"/>
            <a:ext cx="8229600" cy="1252728"/>
          </a:xfrm>
        </p:spPr>
        <p:txBody>
          <a:bodyPr>
            <a:normAutofit fontScale="90000"/>
          </a:bodyPr>
          <a:lstStyle/>
          <a:p>
            <a:r>
              <a:rPr lang="el-GR" dirty="0" smtClean="0"/>
              <a:t>Η Ηθική διαπαιδαγώγηση  στην εκπαίδευση</a:t>
            </a:r>
            <a:endParaRPr lang="en-US" dirty="0"/>
          </a:p>
        </p:txBody>
      </p:sp>
    </p:spTree>
    <p:extLst>
      <p:ext uri="{BB962C8B-B14F-4D97-AF65-F5344CB8AC3E}">
        <p14:creationId xmlns:p14="http://schemas.microsoft.com/office/powerpoint/2010/main" val="2467380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9" y="1844824"/>
            <a:ext cx="8064896" cy="4281339"/>
          </a:xfrm>
        </p:spPr>
        <p:txBody>
          <a:bodyPr>
            <a:normAutofit lnSpcReduction="10000"/>
          </a:bodyPr>
          <a:lstStyle/>
          <a:p>
            <a:r>
              <a:rPr lang="el-GR" dirty="0" smtClean="0"/>
              <a:t>Η </a:t>
            </a:r>
            <a:r>
              <a:rPr lang="el-GR" dirty="0"/>
              <a:t>μετακίνηση γίνεται από την </a:t>
            </a:r>
            <a:r>
              <a:rPr lang="el-GR" b="1" i="1" dirty="0"/>
              <a:t>ετερόνομη ηθική του ατομικισμού, του πραγματισμού και της εγωκεντρικής προοπτικής </a:t>
            </a:r>
            <a:r>
              <a:rPr lang="el-GR" dirty="0"/>
              <a:t>προς το στάδιο των </a:t>
            </a:r>
            <a:r>
              <a:rPr lang="el-GR" b="1" i="1" dirty="0"/>
              <a:t>αμοιβαίων διαπροσωπικών προσδοκιών και της κοινωνικής συνείδησης</a:t>
            </a:r>
            <a:r>
              <a:rPr lang="el-GR" dirty="0" smtClean="0"/>
              <a:t>.</a:t>
            </a:r>
          </a:p>
          <a:p>
            <a:r>
              <a:rPr lang="el-GR" dirty="0"/>
              <a:t>Αξιόλογη μετακίνηση των αιτιάσεων των μαθητών σημειώνεται προς το στάδιο της </a:t>
            </a:r>
            <a:r>
              <a:rPr lang="el-GR" b="1" i="1" dirty="0"/>
              <a:t>κοινωνικής χρησιμότητας των ατομικών δικαιωμάτων και των ηθικών αξιών καθολικού κύρους. </a:t>
            </a:r>
            <a:endParaRPr lang="el-GR" b="1" i="1" dirty="0" smtClean="0"/>
          </a:p>
          <a:p>
            <a:r>
              <a:rPr lang="el-GR" dirty="0" smtClean="0"/>
              <a:t>Οι </a:t>
            </a:r>
            <a:r>
              <a:rPr lang="el-GR" b="1" i="1" dirty="0"/>
              <a:t>ατομικιστικές και ωφελιμιστικές αρχές </a:t>
            </a:r>
            <a:r>
              <a:rPr lang="el-GR" dirty="0"/>
              <a:t>τείνουν σε </a:t>
            </a:r>
            <a:r>
              <a:rPr lang="el-GR" b="1" i="1" dirty="0"/>
              <a:t>καθολικές αξίες δικαιοσύνης, </a:t>
            </a:r>
            <a:r>
              <a:rPr lang="el-GR" b="1" i="1" dirty="0" err="1"/>
              <a:t>ενσυναίσθησης</a:t>
            </a:r>
            <a:r>
              <a:rPr lang="el-GR" b="1" i="1" dirty="0"/>
              <a:t> </a:t>
            </a:r>
            <a:r>
              <a:rPr lang="el-GR" dirty="0"/>
              <a:t>και σε μεγαλύτερη γνωστική εμβάθυνση. </a:t>
            </a:r>
            <a:endParaRPr lang="en-US" dirty="0"/>
          </a:p>
          <a:p>
            <a:endParaRPr lang="en-US" dirty="0"/>
          </a:p>
        </p:txBody>
      </p:sp>
      <p:sp>
        <p:nvSpPr>
          <p:cNvPr id="4" name="Θέση υποσέλιδου 3"/>
          <p:cNvSpPr>
            <a:spLocks noGrp="1"/>
          </p:cNvSpPr>
          <p:nvPr>
            <p:ph type="ftr" sz="quarter" idx="11"/>
          </p:nvPr>
        </p:nvSpPr>
        <p:spPr>
          <a:xfrm>
            <a:off x="193638" y="6250165"/>
            <a:ext cx="4450370"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solidFill>
                  <a:schemeClr val="bg2">
                    <a:lumMod val="25000"/>
                  </a:schemeClr>
                </a:solidFill>
              </a:rPr>
              <a:t>Συμπεράσματα</a:t>
            </a:r>
            <a:endParaRPr lang="en-US" sz="3600" b="1" dirty="0">
              <a:solidFill>
                <a:schemeClr val="bg2">
                  <a:lumMod val="25000"/>
                </a:schemeClr>
              </a:solidFill>
            </a:endParaRPr>
          </a:p>
        </p:txBody>
      </p:sp>
    </p:spTree>
    <p:extLst>
      <p:ext uri="{BB962C8B-B14F-4D97-AF65-F5344CB8AC3E}">
        <p14:creationId xmlns:p14="http://schemas.microsoft.com/office/powerpoint/2010/main" val="915285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1988840"/>
            <a:ext cx="8064896" cy="4248472"/>
          </a:xfrm>
        </p:spPr>
        <p:txBody>
          <a:bodyPr>
            <a:normAutofit fontScale="92500" lnSpcReduction="10000"/>
          </a:bodyPr>
          <a:lstStyle/>
          <a:p>
            <a:pPr marL="0" indent="0">
              <a:buNone/>
            </a:pPr>
            <a:r>
              <a:rPr lang="el-GR" dirty="0"/>
              <a:t>O </a:t>
            </a:r>
            <a:r>
              <a:rPr lang="el-GR" dirty="0" err="1"/>
              <a:t>Kohlberg</a:t>
            </a:r>
            <a:r>
              <a:rPr lang="el-GR" dirty="0"/>
              <a:t> περιέγραψε την ανάπτυξη της </a:t>
            </a:r>
            <a:r>
              <a:rPr lang="el-GR" b="1" i="1" dirty="0"/>
              <a:t>ηθικής σκέψης του ατόμου</a:t>
            </a:r>
            <a:r>
              <a:rPr lang="el-GR" dirty="0"/>
              <a:t> ως μια τακτική, </a:t>
            </a:r>
            <a:r>
              <a:rPr lang="el-GR" b="1" i="1" dirty="0"/>
              <a:t>προοδευτική διαδικασία </a:t>
            </a:r>
            <a:r>
              <a:rPr lang="el-GR" dirty="0"/>
              <a:t>που οδηγεί σταδιακά σε ανώτερα </a:t>
            </a:r>
            <a:r>
              <a:rPr lang="el-GR" dirty="0" smtClean="0"/>
              <a:t>επίπεδα, μια </a:t>
            </a:r>
            <a:r>
              <a:rPr lang="el-GR" dirty="0"/>
              <a:t>πορεία </a:t>
            </a:r>
            <a:r>
              <a:rPr lang="el-GR" b="1" i="1" dirty="0"/>
              <a:t>ποιοτική</a:t>
            </a:r>
            <a:r>
              <a:rPr lang="el-GR" dirty="0"/>
              <a:t> που δεν είναι γραμμική, που είναι </a:t>
            </a:r>
            <a:r>
              <a:rPr lang="el-GR" b="1" i="1" dirty="0"/>
              <a:t>ρευστή και </a:t>
            </a:r>
            <a:r>
              <a:rPr lang="el-GR" b="1" i="1" dirty="0" smtClean="0"/>
              <a:t>μεταβαλλόμενη</a:t>
            </a:r>
            <a:r>
              <a:rPr lang="el-GR" dirty="0" smtClean="0"/>
              <a:t>.</a:t>
            </a:r>
          </a:p>
          <a:p>
            <a:pPr marL="0" indent="0">
              <a:buNone/>
            </a:pPr>
            <a:r>
              <a:rPr lang="el-GR" dirty="0" smtClean="0"/>
              <a:t> </a:t>
            </a:r>
            <a:r>
              <a:rPr lang="el-GR" dirty="0"/>
              <a:t>Η εμπειρία, οι γνώσεις και το πολιτιστικό περιβάλλον οδηγούν μέσα από </a:t>
            </a:r>
            <a:r>
              <a:rPr lang="el-GR" b="1" i="1" dirty="0"/>
              <a:t>αλληλεπιδράσει</a:t>
            </a:r>
            <a:r>
              <a:rPr lang="el-GR" dirty="0"/>
              <a:t>ς και </a:t>
            </a:r>
            <a:r>
              <a:rPr lang="el-GR" b="1" i="1" dirty="0"/>
              <a:t>διαλογικές συγκρούσεις </a:t>
            </a:r>
            <a:r>
              <a:rPr lang="el-GR" dirty="0"/>
              <a:t>στη </a:t>
            </a:r>
            <a:r>
              <a:rPr lang="el-GR" b="1" i="1" dirty="0"/>
              <a:t>διαμόρφωση σταθερής θέσης και βεβαιότητας</a:t>
            </a:r>
            <a:r>
              <a:rPr lang="el-GR" dirty="0"/>
              <a:t>. </a:t>
            </a:r>
            <a:endParaRPr lang="el-GR" dirty="0" smtClean="0"/>
          </a:p>
          <a:p>
            <a:pPr marL="0" indent="0">
              <a:buNone/>
            </a:pPr>
            <a:r>
              <a:rPr lang="el-GR" dirty="0" smtClean="0"/>
              <a:t>Οι </a:t>
            </a:r>
            <a:r>
              <a:rPr lang="el-GR" dirty="0"/>
              <a:t>αιτιολογήσεις των μαθητών ξεκινούν από </a:t>
            </a:r>
            <a:r>
              <a:rPr lang="el-GR" b="1" i="1" dirty="0" err="1"/>
              <a:t>ατομικοκεντρικές</a:t>
            </a:r>
            <a:r>
              <a:rPr lang="el-GR" b="1" i="1" dirty="0"/>
              <a:t> αντιλήψεις,</a:t>
            </a:r>
            <a:r>
              <a:rPr lang="el-GR" dirty="0"/>
              <a:t> για να επιστρέψουν μετά τη διαπραγμάτευση με το δάσκαλο ή τους συμμαθητές σε περισσότερο επεξεργασμένα σχήματα ερμηνείας των κόσμων (</a:t>
            </a:r>
            <a:r>
              <a:rPr lang="el-GR" b="1" i="1" dirty="0"/>
              <a:t>γνωστική εμβάθυνση</a:t>
            </a:r>
            <a:r>
              <a:rPr lang="el-GR" dirty="0"/>
              <a:t>), σε όλο και πιο εξελιγμένες </a:t>
            </a:r>
            <a:r>
              <a:rPr lang="el-GR" b="1" i="1" dirty="0" err="1"/>
              <a:t>νοητικο</a:t>
            </a:r>
            <a:r>
              <a:rPr lang="el-GR" b="1" i="1" dirty="0"/>
              <a:t>-συναισθηματικές δεξιότητες </a:t>
            </a:r>
            <a:r>
              <a:rPr lang="el-GR" dirty="0"/>
              <a:t>και ικανότητες εφαρμογής τους σε νέες καταστάσεις.</a:t>
            </a:r>
            <a:endParaRPr lang="en-US" dirty="0"/>
          </a:p>
        </p:txBody>
      </p:sp>
      <p:sp>
        <p:nvSpPr>
          <p:cNvPr id="4" name="Θέση υποσέλιδου 3"/>
          <p:cNvSpPr>
            <a:spLocks noGrp="1"/>
          </p:cNvSpPr>
          <p:nvPr>
            <p:ph type="ftr" sz="quarter" idx="11"/>
          </p:nvPr>
        </p:nvSpPr>
        <p:spPr>
          <a:xfrm>
            <a:off x="193638" y="6250165"/>
            <a:ext cx="4306354"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a:solidFill>
                  <a:schemeClr val="bg2">
                    <a:lumMod val="25000"/>
                  </a:schemeClr>
                </a:solidFill>
              </a:rPr>
              <a:t>Συμπεράσματα</a:t>
            </a:r>
            <a:endParaRPr lang="en-US" sz="3600" dirty="0">
              <a:solidFill>
                <a:schemeClr val="bg2">
                  <a:lumMod val="25000"/>
                </a:schemeClr>
              </a:solidFill>
            </a:endParaRPr>
          </a:p>
        </p:txBody>
      </p:sp>
    </p:spTree>
    <p:extLst>
      <p:ext uri="{BB962C8B-B14F-4D97-AF65-F5344CB8AC3E}">
        <p14:creationId xmlns:p14="http://schemas.microsoft.com/office/powerpoint/2010/main" val="2973771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lgn="ctr">
              <a:buNone/>
            </a:pPr>
            <a:r>
              <a:rPr lang="el-GR" b="1" i="1" dirty="0"/>
              <a:t>Όσο η αιτιολόγηση ξεφεύγει από τον εγωκεντρικό και άκαμπτο τρόπο σκέψης και επικαλείται κοινωνικές και </a:t>
            </a:r>
            <a:r>
              <a:rPr lang="el-GR" b="1" i="1" dirty="0" smtClean="0"/>
              <a:t>πανανθρώπινες </a:t>
            </a:r>
            <a:r>
              <a:rPr lang="el-GR" b="1" i="1" dirty="0"/>
              <a:t>αξίες που ξεπερνούν το μονοδιάστατο τρόπο σκέψης, τόσο εξελίσσεται και η επίγνωση του </a:t>
            </a:r>
            <a:r>
              <a:rPr lang="el-GR" b="1" i="1" dirty="0" err="1"/>
              <a:t>επιχειρηματολογικού</a:t>
            </a:r>
            <a:r>
              <a:rPr lang="el-GR" b="1" i="1" dirty="0"/>
              <a:t> σχήματος και η ποιότητα των παραγόμενων </a:t>
            </a:r>
            <a:r>
              <a:rPr lang="el-GR" b="1" i="1" dirty="0" smtClean="0"/>
              <a:t>κειμένων</a:t>
            </a:r>
            <a:endParaRPr lang="en-US" b="1" i="1" dirty="0"/>
          </a:p>
        </p:txBody>
      </p:sp>
      <p:sp>
        <p:nvSpPr>
          <p:cNvPr id="4" name="Θέση υποσέλιδου 3"/>
          <p:cNvSpPr>
            <a:spLocks noGrp="1"/>
          </p:cNvSpPr>
          <p:nvPr>
            <p:ph type="ftr" sz="quarter" idx="11"/>
          </p:nvPr>
        </p:nvSpPr>
        <p:spPr>
          <a:xfrm>
            <a:off x="193638" y="6250165"/>
            <a:ext cx="4450370"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a:solidFill>
                  <a:schemeClr val="bg2">
                    <a:lumMod val="25000"/>
                  </a:schemeClr>
                </a:solidFill>
              </a:rPr>
              <a:t>Συμπεράσματα</a:t>
            </a:r>
            <a:endParaRPr lang="en-US" sz="3600" dirty="0">
              <a:solidFill>
                <a:schemeClr val="bg2">
                  <a:lumMod val="25000"/>
                </a:schemeClr>
              </a:solidFill>
            </a:endParaRPr>
          </a:p>
        </p:txBody>
      </p:sp>
    </p:spTree>
    <p:extLst>
      <p:ext uri="{BB962C8B-B14F-4D97-AF65-F5344CB8AC3E}">
        <p14:creationId xmlns:p14="http://schemas.microsoft.com/office/powerpoint/2010/main" val="12990286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p:cNvSpPr>
            <a:spLocks noGrp="1"/>
          </p:cNvSpPr>
          <p:nvPr>
            <p:ph type="ftr" sz="quarter" idx="11"/>
          </p:nvPr>
        </p:nvSpPr>
        <p:spPr>
          <a:xfrm>
            <a:off x="395536" y="6168237"/>
            <a:ext cx="6898642" cy="365125"/>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4000" dirty="0" smtClean="0">
                <a:latin typeface="Segoe Script" panose="030B0504020000000003" pitchFamily="66" charset="0"/>
              </a:rPr>
              <a:t>Σας ευχαριστούμε!</a:t>
            </a:r>
            <a:endParaRPr lang="en-US" sz="4000" dirty="0">
              <a:latin typeface="Segoe Script" panose="030B0504020000000003" pitchFamily="66" charset="0"/>
            </a:endParaRP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217" y="2233665"/>
            <a:ext cx="6968167" cy="3757345"/>
          </a:xfrm>
          <a:prstGeom prst="rect">
            <a:avLst/>
          </a:prstGeom>
        </p:spPr>
      </p:pic>
    </p:spTree>
    <p:extLst>
      <p:ext uri="{BB962C8B-B14F-4D97-AF65-F5344CB8AC3E}">
        <p14:creationId xmlns:p14="http://schemas.microsoft.com/office/powerpoint/2010/main" val="3808620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smtClean="0"/>
              <a:t>Η διδασκαλία </a:t>
            </a:r>
            <a:r>
              <a:rPr lang="el-GR" dirty="0"/>
              <a:t>των </a:t>
            </a:r>
            <a:r>
              <a:rPr lang="el-GR" dirty="0" err="1"/>
              <a:t>επιχειρηματολογικών</a:t>
            </a:r>
            <a:r>
              <a:rPr lang="el-GR" dirty="0"/>
              <a:t> κειμένων με τη χρήση συνεργατικών ηλεκτρονικών περιβαλλόντων μάθησης συμβάλλει στην ανάπτυξη της </a:t>
            </a:r>
            <a:r>
              <a:rPr lang="el-GR" dirty="0" smtClean="0"/>
              <a:t>ηθικής </a:t>
            </a:r>
            <a:r>
              <a:rPr lang="el-GR" dirty="0"/>
              <a:t>κρίσης των μαθητών της ΣΤ΄ τάξης του </a:t>
            </a:r>
            <a:r>
              <a:rPr lang="el-GR" dirty="0" smtClean="0"/>
              <a:t>Δημοτικού;</a:t>
            </a:r>
            <a:endParaRPr lang="en-US" dirty="0" smtClean="0"/>
          </a:p>
          <a:p>
            <a:endParaRPr lang="el-GR" dirty="0"/>
          </a:p>
          <a:p>
            <a:pPr marL="0" indent="0">
              <a:buNone/>
            </a:pPr>
            <a:r>
              <a:rPr lang="el-GR" i="1" dirty="0" smtClean="0"/>
              <a:t>   (Ψηφιακά </a:t>
            </a:r>
            <a:r>
              <a:rPr lang="el-GR" i="1" dirty="0" smtClean="0"/>
              <a:t>περιβάλλοντα : </a:t>
            </a:r>
            <a:r>
              <a:rPr lang="en-US" i="1" dirty="0" smtClean="0"/>
              <a:t>Inspiration, </a:t>
            </a:r>
            <a:r>
              <a:rPr lang="en-US" i="1" dirty="0" err="1" smtClean="0"/>
              <a:t>Wikispaces</a:t>
            </a:r>
            <a:r>
              <a:rPr lang="el-GR" i="1" dirty="0" smtClean="0"/>
              <a:t>)</a:t>
            </a:r>
            <a:endParaRPr lang="en-US" i="1" dirty="0"/>
          </a:p>
        </p:txBody>
      </p:sp>
      <p:sp>
        <p:nvSpPr>
          <p:cNvPr id="4" name="Θέση υποσέλιδου 3"/>
          <p:cNvSpPr>
            <a:spLocks noGrp="1"/>
          </p:cNvSpPr>
          <p:nvPr>
            <p:ph type="ftr" sz="quarter" idx="11"/>
          </p:nvPr>
        </p:nvSpPr>
        <p:spPr>
          <a:xfrm>
            <a:off x="193638" y="6250164"/>
            <a:ext cx="4306354" cy="41919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lstStyle/>
          <a:p>
            <a:r>
              <a:rPr lang="el-GR" dirty="0" smtClean="0"/>
              <a:t>Ερευνητικό ερώτημα</a:t>
            </a:r>
            <a:endParaRPr lang="en-US" dirty="0"/>
          </a:p>
        </p:txBody>
      </p:sp>
    </p:spTree>
    <p:extLst>
      <p:ext uri="{BB962C8B-B14F-4D97-AF65-F5344CB8AC3E}">
        <p14:creationId xmlns:p14="http://schemas.microsoft.com/office/powerpoint/2010/main" val="3707346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72067" y="2420888"/>
            <a:ext cx="7660373" cy="3705275"/>
          </a:xfrm>
        </p:spPr>
        <p:txBody>
          <a:bodyPr>
            <a:normAutofit fontScale="85000" lnSpcReduction="10000"/>
          </a:bodyPr>
          <a:lstStyle/>
          <a:p>
            <a:pPr marL="0" indent="0">
              <a:buNone/>
            </a:pPr>
            <a:r>
              <a:rPr lang="el-GR" b="1" dirty="0" smtClean="0"/>
              <a:t>Σκοπός</a:t>
            </a:r>
            <a:r>
              <a:rPr lang="el-GR" dirty="0" smtClean="0"/>
              <a:t> του Προγράμματος που εφαρμόσαμε: η ψυχοκοινωνική </a:t>
            </a:r>
            <a:r>
              <a:rPr lang="el-GR" dirty="0"/>
              <a:t>ωρίμανση των μαθητών μέσα </a:t>
            </a:r>
            <a:r>
              <a:rPr lang="el-GR" dirty="0" smtClean="0"/>
              <a:t>και από </a:t>
            </a:r>
            <a:r>
              <a:rPr lang="el-GR" dirty="0"/>
              <a:t>την ηθική ανάπτυξη στάσεων και </a:t>
            </a:r>
            <a:r>
              <a:rPr lang="el-GR" dirty="0" smtClean="0"/>
              <a:t>αξιών</a:t>
            </a:r>
          </a:p>
          <a:p>
            <a:pPr marL="0" indent="0">
              <a:buNone/>
            </a:pPr>
            <a:endParaRPr lang="el-GR" dirty="0" smtClean="0"/>
          </a:p>
          <a:p>
            <a:pPr marL="0" indent="0">
              <a:buNone/>
            </a:pPr>
            <a:r>
              <a:rPr lang="el-GR" b="1" dirty="0"/>
              <a:t>Ά</a:t>
            </a:r>
            <a:r>
              <a:rPr lang="el-GR" b="1" dirty="0" smtClean="0"/>
              <a:t>ξονες του Προγράμματος</a:t>
            </a:r>
            <a:r>
              <a:rPr lang="el-GR" dirty="0" smtClean="0"/>
              <a:t>: </a:t>
            </a:r>
          </a:p>
          <a:p>
            <a:pPr lvl="0"/>
            <a:r>
              <a:rPr lang="el-GR" dirty="0" smtClean="0"/>
              <a:t>διαλεκτική αντιπαράθεση πάνω </a:t>
            </a:r>
            <a:r>
              <a:rPr lang="el-GR" dirty="0"/>
              <a:t>σε ένα </a:t>
            </a:r>
            <a:r>
              <a:rPr lang="el-GR" dirty="0" err="1"/>
              <a:t>αξιακό</a:t>
            </a:r>
            <a:r>
              <a:rPr lang="el-GR" dirty="0"/>
              <a:t> θέμα </a:t>
            </a:r>
            <a:r>
              <a:rPr lang="el-GR" dirty="0" err="1"/>
              <a:t>διαμαθητικά</a:t>
            </a:r>
            <a:endParaRPr lang="en-US" dirty="0"/>
          </a:p>
          <a:p>
            <a:pPr lvl="0"/>
            <a:r>
              <a:rPr lang="el-GR" dirty="0" err="1"/>
              <a:t>ο</a:t>
            </a:r>
            <a:r>
              <a:rPr lang="el-GR" dirty="0" err="1" smtClean="0"/>
              <a:t>μαδοκεντική</a:t>
            </a:r>
            <a:r>
              <a:rPr lang="el-GR" dirty="0" smtClean="0"/>
              <a:t> </a:t>
            </a:r>
            <a:r>
              <a:rPr lang="el-GR" dirty="0" smtClean="0"/>
              <a:t>προσέγγιση</a:t>
            </a:r>
            <a:endParaRPr lang="en-US" dirty="0"/>
          </a:p>
          <a:p>
            <a:pPr lvl="0"/>
            <a:r>
              <a:rPr lang="el-GR" dirty="0" smtClean="0"/>
              <a:t>εξασφάλιση </a:t>
            </a:r>
            <a:r>
              <a:rPr lang="el-GR" dirty="0"/>
              <a:t>κατάλληλου ψυχοκοινωνικού κλίματος</a:t>
            </a:r>
            <a:endParaRPr lang="en-US" dirty="0"/>
          </a:p>
          <a:p>
            <a:pPr marL="0" lvl="0" indent="0">
              <a:buNone/>
            </a:pPr>
            <a:r>
              <a:rPr lang="el-GR" dirty="0" smtClean="0"/>
              <a:t>     ηθικής </a:t>
            </a:r>
            <a:r>
              <a:rPr lang="el-GR" dirty="0"/>
              <a:t>και κριτικής προσέγγισης</a:t>
            </a:r>
            <a:endParaRPr lang="en-US" dirty="0"/>
          </a:p>
          <a:p>
            <a:r>
              <a:rPr lang="el-GR" dirty="0"/>
              <a:t>ε</a:t>
            </a:r>
            <a:r>
              <a:rPr lang="el-GR" dirty="0" smtClean="0"/>
              <a:t>ποικοδομητικός μετασχηματισμός </a:t>
            </a:r>
            <a:r>
              <a:rPr lang="el-GR" dirty="0"/>
              <a:t>απόψεων, στάσεων και ιδεών</a:t>
            </a:r>
            <a:endParaRPr lang="en-US" dirty="0"/>
          </a:p>
        </p:txBody>
      </p:sp>
      <p:sp>
        <p:nvSpPr>
          <p:cNvPr id="4" name="Θέση υποσέλιδου 3"/>
          <p:cNvSpPr>
            <a:spLocks noGrp="1"/>
          </p:cNvSpPr>
          <p:nvPr>
            <p:ph type="ftr" sz="quarter" idx="11"/>
          </p:nvPr>
        </p:nvSpPr>
        <p:spPr>
          <a:xfrm>
            <a:off x="193638" y="6250164"/>
            <a:ext cx="4162338" cy="41919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t>Διδακτική παρέμβαση της έρευνάς μας</a:t>
            </a:r>
            <a:endParaRPr lang="en-US" sz="3600" b="1" dirty="0"/>
          </a:p>
        </p:txBody>
      </p:sp>
    </p:spTree>
    <p:extLst>
      <p:ext uri="{BB962C8B-B14F-4D97-AF65-F5344CB8AC3E}">
        <p14:creationId xmlns:p14="http://schemas.microsoft.com/office/powerpoint/2010/main" val="3438830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9592" y="2132856"/>
            <a:ext cx="7380808" cy="3993307"/>
          </a:xfrm>
        </p:spPr>
        <p:txBody>
          <a:bodyPr>
            <a:normAutofit fontScale="85000" lnSpcReduction="20000"/>
          </a:bodyPr>
          <a:lstStyle/>
          <a:p>
            <a:r>
              <a:rPr lang="el-GR" dirty="0" smtClean="0"/>
              <a:t>Ενθάρρυνση  της αποδοχής </a:t>
            </a:r>
            <a:r>
              <a:rPr lang="el-GR" dirty="0"/>
              <a:t>των διαφορετικών απόψεων και τη δυνατότητα ελεύθερης έκφρασής τους. </a:t>
            </a:r>
            <a:endParaRPr lang="el-GR" dirty="0" smtClean="0"/>
          </a:p>
          <a:p>
            <a:r>
              <a:rPr lang="el-GR" dirty="0"/>
              <a:t>Ψ</a:t>
            </a:r>
            <a:r>
              <a:rPr lang="el-GR" dirty="0" smtClean="0"/>
              <a:t>υχοκοινωνικό </a:t>
            </a:r>
            <a:r>
              <a:rPr lang="el-GR" dirty="0"/>
              <a:t>κλίμα της τάξης </a:t>
            </a:r>
            <a:r>
              <a:rPr lang="el-GR" dirty="0" smtClean="0"/>
              <a:t>που </a:t>
            </a:r>
            <a:r>
              <a:rPr lang="el-GR" dirty="0"/>
              <a:t>επιτρέπεται η ισότιμη συνδιαλλαγή. </a:t>
            </a:r>
            <a:endParaRPr lang="el-GR" dirty="0" smtClean="0"/>
          </a:p>
          <a:p>
            <a:r>
              <a:rPr lang="el-GR" dirty="0" smtClean="0"/>
              <a:t>Η ομαδική </a:t>
            </a:r>
            <a:r>
              <a:rPr lang="el-GR" dirty="0"/>
              <a:t>συνεργασία, όπου ο μαθητής βρίσκεται στο επίκεντρο. </a:t>
            </a:r>
            <a:endParaRPr lang="el-GR" dirty="0" smtClean="0"/>
          </a:p>
          <a:p>
            <a:r>
              <a:rPr lang="el-GR" dirty="0" smtClean="0"/>
              <a:t>Η αντιπαράθεση </a:t>
            </a:r>
            <a:r>
              <a:rPr lang="el-GR" dirty="0"/>
              <a:t>πάνω σε θέματα αμφιλεγόμενα που επιτρέπουν την συνεξέταση διαφορετικών προσεγγίσεων πάνω σε </a:t>
            </a:r>
            <a:r>
              <a:rPr lang="el-GR" dirty="0" err="1"/>
              <a:t>αξιακά</a:t>
            </a:r>
            <a:r>
              <a:rPr lang="el-GR" dirty="0"/>
              <a:t> θέματα. </a:t>
            </a:r>
            <a:endParaRPr lang="el-GR" dirty="0" smtClean="0"/>
          </a:p>
          <a:p>
            <a:pPr marL="0" indent="0">
              <a:buNone/>
            </a:pPr>
            <a:r>
              <a:rPr lang="el-GR" dirty="0" smtClean="0"/>
              <a:t>Η </a:t>
            </a:r>
            <a:r>
              <a:rPr lang="el-GR" dirty="0"/>
              <a:t>αντιπαράθεση αμβλύνει την απολυτότητα των θέσεων και τις </a:t>
            </a:r>
            <a:r>
              <a:rPr lang="el-GR" dirty="0" err="1"/>
              <a:t>σχετικοποιεί</a:t>
            </a:r>
            <a:r>
              <a:rPr lang="el-GR" dirty="0"/>
              <a:t> ενθαρρύνοντας την κριτική σκέψη</a:t>
            </a:r>
            <a:r>
              <a:rPr lang="el-GR" dirty="0" smtClean="0"/>
              <a:t>.</a:t>
            </a:r>
          </a:p>
          <a:p>
            <a:endParaRPr lang="el-GR" dirty="0" smtClean="0"/>
          </a:p>
          <a:p>
            <a:pPr marL="0" indent="0">
              <a:buNone/>
            </a:pPr>
            <a:r>
              <a:rPr lang="el-GR" dirty="0" smtClean="0"/>
              <a:t>Σημαντικές </a:t>
            </a:r>
            <a:r>
              <a:rPr lang="el-GR" dirty="0"/>
              <a:t>είναι οι σχέσεις που αναπτύσσονται μεταξύ των μαθητών στην ανάπτυξη στάσεων και αξιών (Μπακιρτζής, 1996).</a:t>
            </a:r>
            <a:endParaRPr lang="en-US" dirty="0"/>
          </a:p>
          <a:p>
            <a:endParaRPr lang="en-US" dirty="0"/>
          </a:p>
        </p:txBody>
      </p:sp>
      <p:sp>
        <p:nvSpPr>
          <p:cNvPr id="4" name="Θέση υποσέλιδου 3"/>
          <p:cNvSpPr>
            <a:spLocks noGrp="1"/>
          </p:cNvSpPr>
          <p:nvPr>
            <p:ph type="ftr" sz="quarter" idx="11"/>
          </p:nvPr>
        </p:nvSpPr>
        <p:spPr>
          <a:xfrm>
            <a:off x="193638" y="6250165"/>
            <a:ext cx="4378362"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dirty="0" smtClean="0"/>
              <a:t>Το διδακτικό πλαίσιο</a:t>
            </a:r>
            <a:endParaRPr lang="en-US" sz="3600" dirty="0"/>
          </a:p>
        </p:txBody>
      </p:sp>
    </p:spTree>
    <p:extLst>
      <p:ext uri="{BB962C8B-B14F-4D97-AF65-F5344CB8AC3E}">
        <p14:creationId xmlns:p14="http://schemas.microsoft.com/office/powerpoint/2010/main" val="157289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9592" y="2348880"/>
            <a:ext cx="7560840" cy="3600400"/>
          </a:xfrm>
        </p:spPr>
        <p:txBody>
          <a:bodyPr/>
          <a:lstStyle/>
          <a:p>
            <a:r>
              <a:rPr lang="el-GR" dirty="0" smtClean="0"/>
              <a:t>Αναλύσαμε </a:t>
            </a:r>
            <a:r>
              <a:rPr lang="el-GR" dirty="0"/>
              <a:t>την </a:t>
            </a:r>
            <a:r>
              <a:rPr lang="el-GR" dirty="0" smtClean="0"/>
              <a:t>εξέλιξη </a:t>
            </a:r>
            <a:r>
              <a:rPr lang="el-GR" dirty="0"/>
              <a:t>της ηθικής αιτιολόγησης στα γραπτά κείμενα των </a:t>
            </a:r>
            <a:r>
              <a:rPr lang="el-GR" dirty="0" smtClean="0"/>
              <a:t>μαθητών μέσα από την εξέλιξη </a:t>
            </a:r>
            <a:r>
              <a:rPr lang="el-GR" dirty="0"/>
              <a:t>του </a:t>
            </a:r>
            <a:r>
              <a:rPr lang="el-GR" dirty="0" err="1"/>
              <a:t>επιχειρηματολογικού</a:t>
            </a:r>
            <a:r>
              <a:rPr lang="el-GR" dirty="0"/>
              <a:t> λόγου </a:t>
            </a:r>
          </a:p>
          <a:p>
            <a:r>
              <a:rPr lang="el-GR" dirty="0" smtClean="0"/>
              <a:t>Κατατάξαμε την αιτιολόγηση των γραπτών των μαθητών στα επίπεδα ηθικής εξέλιξης όπως ορίστηκαν από τον </a:t>
            </a:r>
            <a:r>
              <a:rPr lang="en-US" dirty="0" smtClean="0"/>
              <a:t>Kohlberg </a:t>
            </a:r>
          </a:p>
          <a:p>
            <a:r>
              <a:rPr lang="el-GR" dirty="0" smtClean="0"/>
              <a:t>Τα επιχειρήματα των μαθητών εξετάστηκαν από την ερευνήτρια και από ανεξάρτητο εκπαιδευτικό</a:t>
            </a:r>
            <a:endParaRPr lang="en-US" dirty="0"/>
          </a:p>
        </p:txBody>
      </p:sp>
      <p:sp>
        <p:nvSpPr>
          <p:cNvPr id="4" name="Θέση υποσέλιδου 3"/>
          <p:cNvSpPr>
            <a:spLocks noGrp="1"/>
          </p:cNvSpPr>
          <p:nvPr>
            <p:ph type="ftr" sz="quarter" idx="11"/>
          </p:nvPr>
        </p:nvSpPr>
        <p:spPr>
          <a:xfrm>
            <a:off x="193638" y="6250165"/>
            <a:ext cx="4234346"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t>Ανάλυση δεδομένων</a:t>
            </a:r>
            <a:endParaRPr lang="en-US" sz="3600" b="1" dirty="0"/>
          </a:p>
        </p:txBody>
      </p:sp>
    </p:spTree>
    <p:extLst>
      <p:ext uri="{BB962C8B-B14F-4D97-AF65-F5344CB8AC3E}">
        <p14:creationId xmlns:p14="http://schemas.microsoft.com/office/powerpoint/2010/main" val="416098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2880308248"/>
              </p:ext>
            </p:extLst>
          </p:nvPr>
        </p:nvGraphicFramePr>
        <p:xfrm>
          <a:off x="323528" y="1772816"/>
          <a:ext cx="8496944" cy="4733859"/>
        </p:xfrm>
        <a:graphic>
          <a:graphicData uri="http://schemas.openxmlformats.org/drawingml/2006/table">
            <a:tbl>
              <a:tblPr firstRow="1" firstCol="1" bandRow="1">
                <a:tableStyleId>{5C22544A-7EE6-4342-B048-85BDC9FD1C3A}</a:tableStyleId>
              </a:tblPr>
              <a:tblGrid>
                <a:gridCol w="2143374"/>
                <a:gridCol w="1224785"/>
                <a:gridCol w="5128785"/>
              </a:tblGrid>
              <a:tr h="259311">
                <a:tc rowSpan="3">
                  <a:txBody>
                    <a:bodyPr/>
                    <a:lstStyle/>
                    <a:p>
                      <a:pPr algn="just">
                        <a:lnSpc>
                          <a:spcPct val="115000"/>
                        </a:lnSpc>
                        <a:spcAft>
                          <a:spcPts val="0"/>
                        </a:spcAft>
                      </a:pPr>
                      <a:r>
                        <a:rPr lang="el-GR" sz="1200" dirty="0">
                          <a:effectLst/>
                        </a:rPr>
                        <a:t> </a:t>
                      </a:r>
                      <a:endParaRPr lang="en-US" sz="1200" dirty="0">
                        <a:effectLst/>
                      </a:endParaRPr>
                    </a:p>
                    <a:p>
                      <a:pPr algn="just">
                        <a:lnSpc>
                          <a:spcPct val="115000"/>
                        </a:lnSpc>
                        <a:spcAft>
                          <a:spcPts val="0"/>
                        </a:spcAft>
                      </a:pPr>
                      <a:r>
                        <a:rPr lang="el-GR" sz="1200" dirty="0">
                          <a:effectLst/>
                        </a:rPr>
                        <a:t> </a:t>
                      </a:r>
                      <a:endParaRPr lang="en-US" sz="1200" dirty="0">
                        <a:effectLst/>
                      </a:endParaRPr>
                    </a:p>
                    <a:p>
                      <a:pPr algn="l">
                        <a:lnSpc>
                          <a:spcPct val="115000"/>
                        </a:lnSpc>
                        <a:spcAft>
                          <a:spcPts val="0"/>
                        </a:spcAft>
                      </a:pPr>
                      <a:r>
                        <a:rPr lang="el-GR" sz="1400" dirty="0">
                          <a:effectLst/>
                        </a:rPr>
                        <a:t>Επίπεδο I </a:t>
                      </a:r>
                      <a:r>
                        <a:rPr lang="el-GR" sz="1400" dirty="0" smtClean="0">
                          <a:effectLst/>
                        </a:rPr>
                        <a:t>- </a:t>
                      </a:r>
                      <a:r>
                        <a:rPr lang="el-GR" sz="1400" dirty="0" err="1" smtClean="0">
                          <a:effectLst/>
                        </a:rPr>
                        <a:t>Προσυμβατικό</a:t>
                      </a:r>
                      <a:r>
                        <a:rPr lang="el-GR" sz="1400" dirty="0" smtClean="0">
                          <a:effectLst/>
                        </a:rPr>
                        <a:t> </a:t>
                      </a:r>
                      <a:endParaRPr lang="en-US" sz="1400" dirty="0">
                        <a:effectLst/>
                        <a:latin typeface="Cambria"/>
                        <a:ea typeface="Calibri"/>
                        <a:cs typeface="Times New Roman"/>
                      </a:endParaRPr>
                    </a:p>
                  </a:txBody>
                  <a:tcPr marL="0" marR="0" marT="0" marB="0"/>
                </a:tc>
                <a:tc>
                  <a:txBody>
                    <a:bodyPr/>
                    <a:lstStyle/>
                    <a:p>
                      <a:pPr algn="l">
                        <a:lnSpc>
                          <a:spcPct val="115000"/>
                        </a:lnSpc>
                      </a:pPr>
                      <a:endParaRPr lang="en-US" sz="1200">
                        <a:effectLst/>
                        <a:latin typeface="Calibri"/>
                        <a:cs typeface="Times New Roman"/>
                      </a:endParaRPr>
                    </a:p>
                  </a:txBody>
                  <a:tcPr marL="0" marR="0" marT="0" marB="0"/>
                </a:tc>
                <a:tc>
                  <a:txBody>
                    <a:bodyPr/>
                    <a:lstStyle/>
                    <a:p>
                      <a:pPr algn="l">
                        <a:lnSpc>
                          <a:spcPct val="115000"/>
                        </a:lnSpc>
                      </a:pPr>
                      <a:endParaRPr lang="en-US" sz="1200">
                        <a:effectLst/>
                        <a:latin typeface="Calibri"/>
                        <a:cs typeface="Times New Roman"/>
                      </a:endParaRPr>
                    </a:p>
                  </a:txBody>
                  <a:tcPr marL="0" marR="0" marT="0" marB="0"/>
                </a:tc>
              </a:tr>
              <a:tr h="773415">
                <a:tc vMerge="1">
                  <a:txBody>
                    <a:bodyPr/>
                    <a:lstStyle/>
                    <a:p>
                      <a:endParaRPr lang="en-US"/>
                    </a:p>
                  </a:txBody>
                  <a:tcPr/>
                </a:tc>
                <a:tc>
                  <a:txBody>
                    <a:bodyPr/>
                    <a:lstStyle/>
                    <a:p>
                      <a:pPr algn="just">
                        <a:lnSpc>
                          <a:spcPct val="115000"/>
                        </a:lnSpc>
                        <a:spcAft>
                          <a:spcPts val="0"/>
                        </a:spcAft>
                      </a:pPr>
                      <a:r>
                        <a:rPr lang="el-GR" sz="1200">
                          <a:effectLst/>
                        </a:rPr>
                        <a:t>Στάδιο 1ο</a:t>
                      </a:r>
                      <a:endParaRPr lang="en-US" sz="1200">
                        <a:effectLst/>
                        <a:latin typeface="Cambria"/>
                        <a:ea typeface="Calibri"/>
                        <a:cs typeface="Times New Roman"/>
                      </a:endParaRPr>
                    </a:p>
                  </a:txBody>
                  <a:tcPr marL="0" marR="0" marT="0" marB="0"/>
                </a:tc>
                <a:tc>
                  <a:txBody>
                    <a:bodyPr/>
                    <a:lstStyle/>
                    <a:p>
                      <a:pPr algn="l">
                        <a:lnSpc>
                          <a:spcPct val="115000"/>
                        </a:lnSpc>
                        <a:spcAft>
                          <a:spcPts val="0"/>
                        </a:spcAft>
                      </a:pPr>
                      <a:r>
                        <a:rPr lang="el-GR" sz="1200" dirty="0">
                          <a:effectLst/>
                        </a:rPr>
                        <a:t>Ετερόνομη ηθική. Αμοιβή και τιμωρία (σωστό είναι αυτό που αποφεύγει την τιμωρία). (Προσανατολισμός της τιμωρίας και της υπακοής)</a:t>
                      </a:r>
                      <a:r>
                        <a:rPr lang="el-GR" sz="1200" dirty="0">
                          <a:effectLst/>
                          <a:highlight>
                            <a:srgbClr val="00FF00"/>
                          </a:highlight>
                        </a:rPr>
                        <a:t> </a:t>
                      </a:r>
                      <a:endParaRPr lang="en-US" sz="1200" dirty="0">
                        <a:effectLst/>
                        <a:latin typeface="Cambria"/>
                        <a:ea typeface="Calibri"/>
                        <a:cs typeface="Times New Roman"/>
                      </a:endParaRPr>
                    </a:p>
                  </a:txBody>
                  <a:tcPr marL="0" marR="0" marT="0" marB="0"/>
                </a:tc>
              </a:tr>
              <a:tr h="582948">
                <a:tc vMerge="1">
                  <a:txBody>
                    <a:bodyPr/>
                    <a:lstStyle/>
                    <a:p>
                      <a:endParaRPr lang="en-US"/>
                    </a:p>
                  </a:txBody>
                  <a:tcPr/>
                </a:tc>
                <a:tc>
                  <a:txBody>
                    <a:bodyPr/>
                    <a:lstStyle/>
                    <a:p>
                      <a:pPr algn="just">
                        <a:lnSpc>
                          <a:spcPct val="115000"/>
                        </a:lnSpc>
                        <a:spcAft>
                          <a:spcPts val="0"/>
                        </a:spcAft>
                      </a:pPr>
                      <a:r>
                        <a:rPr lang="el-GR" sz="1200">
                          <a:effectLst/>
                        </a:rPr>
                        <a:t>Στάδιο 2</a:t>
                      </a:r>
                      <a:r>
                        <a:rPr lang="el-GR" sz="1200" baseline="30000">
                          <a:effectLst/>
                        </a:rPr>
                        <a:t>ο</a:t>
                      </a:r>
                      <a:endParaRPr lang="en-US" sz="1200">
                        <a:effectLst/>
                        <a:latin typeface="Cambria"/>
                        <a:ea typeface="Calibri"/>
                        <a:cs typeface="Times New Roman"/>
                      </a:endParaRPr>
                    </a:p>
                  </a:txBody>
                  <a:tcPr marL="0" marR="0" marT="0" marB="0"/>
                </a:tc>
                <a:tc>
                  <a:txBody>
                    <a:bodyPr/>
                    <a:lstStyle/>
                    <a:p>
                      <a:pPr algn="l">
                        <a:lnSpc>
                          <a:spcPct val="115000"/>
                        </a:lnSpc>
                        <a:spcAft>
                          <a:spcPts val="0"/>
                        </a:spcAft>
                      </a:pPr>
                      <a:r>
                        <a:rPr lang="el-GR" sz="1200" dirty="0">
                          <a:effectLst/>
                        </a:rPr>
                        <a:t>Ατομιστική ηθική. Προσωπικό ενδιαφέρον (σωστό είναι αυτό που σε ευχαριστεί). (Πρώιμος λειτουργικός ηδονισμός)</a:t>
                      </a:r>
                      <a:endParaRPr lang="en-US" sz="1200" dirty="0">
                        <a:effectLst/>
                        <a:latin typeface="Cambria"/>
                        <a:ea typeface="Calibri"/>
                        <a:cs typeface="Times New Roman"/>
                      </a:endParaRPr>
                    </a:p>
                  </a:txBody>
                  <a:tcPr marL="0" marR="0" marT="0" marB="0"/>
                </a:tc>
              </a:tr>
              <a:tr h="259311">
                <a:tc rowSpan="3">
                  <a:txBody>
                    <a:bodyPr/>
                    <a:lstStyle/>
                    <a:p>
                      <a:pPr algn="just">
                        <a:lnSpc>
                          <a:spcPct val="115000"/>
                        </a:lnSpc>
                        <a:spcAft>
                          <a:spcPts val="0"/>
                        </a:spcAft>
                      </a:pPr>
                      <a:r>
                        <a:rPr lang="el-GR" sz="1200" dirty="0">
                          <a:effectLst/>
                        </a:rPr>
                        <a:t> </a:t>
                      </a:r>
                      <a:endParaRPr lang="en-US" sz="1200" dirty="0">
                        <a:effectLst/>
                      </a:endParaRPr>
                    </a:p>
                    <a:p>
                      <a:pPr algn="just">
                        <a:lnSpc>
                          <a:spcPct val="115000"/>
                        </a:lnSpc>
                        <a:spcAft>
                          <a:spcPts val="0"/>
                        </a:spcAft>
                      </a:pPr>
                      <a:r>
                        <a:rPr lang="el-GR" sz="1200" dirty="0">
                          <a:effectLst/>
                        </a:rPr>
                        <a:t> </a:t>
                      </a:r>
                      <a:endParaRPr lang="en-US" sz="1200" dirty="0">
                        <a:effectLst/>
                      </a:endParaRPr>
                    </a:p>
                    <a:p>
                      <a:pPr algn="just">
                        <a:lnSpc>
                          <a:spcPct val="115000"/>
                        </a:lnSpc>
                        <a:spcAft>
                          <a:spcPts val="0"/>
                        </a:spcAft>
                      </a:pPr>
                      <a:r>
                        <a:rPr lang="el-GR" sz="1400" dirty="0">
                          <a:effectLst/>
                        </a:rPr>
                        <a:t>Επίπεδο II </a:t>
                      </a:r>
                      <a:r>
                        <a:rPr lang="el-GR" sz="1400" dirty="0" smtClean="0">
                          <a:effectLst/>
                        </a:rPr>
                        <a:t>- Συμβατικό</a:t>
                      </a:r>
                      <a:endParaRPr lang="en-US" sz="1400" dirty="0">
                        <a:effectLst/>
                        <a:latin typeface="Cambria"/>
                        <a:ea typeface="Calibri"/>
                        <a:cs typeface="Times New Roman"/>
                      </a:endParaRPr>
                    </a:p>
                  </a:txBody>
                  <a:tcPr marL="0" marR="0" marT="0" marB="0"/>
                </a:tc>
                <a:tc rowSpan="2">
                  <a:txBody>
                    <a:bodyPr/>
                    <a:lstStyle/>
                    <a:p>
                      <a:pPr algn="just">
                        <a:lnSpc>
                          <a:spcPct val="115000"/>
                        </a:lnSpc>
                        <a:spcAft>
                          <a:spcPts val="0"/>
                        </a:spcAft>
                      </a:pPr>
                      <a:r>
                        <a:rPr lang="el-GR" sz="1200" dirty="0">
                          <a:effectLst/>
                        </a:rPr>
                        <a:t> </a:t>
                      </a:r>
                      <a:endParaRPr lang="en-US" sz="1200" dirty="0">
                        <a:effectLst/>
                      </a:endParaRPr>
                    </a:p>
                    <a:p>
                      <a:pPr algn="just">
                        <a:lnSpc>
                          <a:spcPct val="115000"/>
                        </a:lnSpc>
                        <a:spcAft>
                          <a:spcPts val="0"/>
                        </a:spcAft>
                      </a:pPr>
                      <a:r>
                        <a:rPr lang="el-GR" sz="1200" dirty="0">
                          <a:effectLst/>
                        </a:rPr>
                        <a:t>Στάδιο 3</a:t>
                      </a:r>
                      <a:r>
                        <a:rPr lang="el-GR" sz="1200" baseline="30000" dirty="0">
                          <a:effectLst/>
                        </a:rPr>
                        <a:t>ο</a:t>
                      </a:r>
                      <a:endParaRPr lang="en-US" sz="1200" dirty="0">
                        <a:effectLst/>
                        <a:latin typeface="Cambria"/>
                        <a:ea typeface="Calibri"/>
                        <a:cs typeface="Times New Roman"/>
                      </a:endParaRPr>
                    </a:p>
                  </a:txBody>
                  <a:tcPr marL="0" marR="0" marT="0" marB="0"/>
                </a:tc>
                <a:tc>
                  <a:txBody>
                    <a:bodyPr/>
                    <a:lstStyle/>
                    <a:p>
                      <a:pPr algn="l">
                        <a:lnSpc>
                          <a:spcPct val="115000"/>
                        </a:lnSpc>
                      </a:pPr>
                      <a:endParaRPr lang="en-US" sz="1200">
                        <a:effectLst/>
                        <a:latin typeface="Calibri"/>
                        <a:cs typeface="Times New Roman"/>
                      </a:endParaRPr>
                    </a:p>
                  </a:txBody>
                  <a:tcPr marL="0" marR="0" marT="0" marB="0"/>
                </a:tc>
              </a:tr>
              <a:tr h="850719">
                <a:tc vMerge="1">
                  <a:txBody>
                    <a:bodyPr/>
                    <a:lstStyle/>
                    <a:p>
                      <a:endParaRPr lang="en-US"/>
                    </a:p>
                  </a:txBody>
                  <a:tcPr/>
                </a:tc>
                <a:tc vMerge="1">
                  <a:txBody>
                    <a:bodyPr/>
                    <a:lstStyle/>
                    <a:p>
                      <a:endParaRPr lang="en-US"/>
                    </a:p>
                  </a:txBody>
                  <a:tcPr/>
                </a:tc>
                <a:tc>
                  <a:txBody>
                    <a:bodyPr/>
                    <a:lstStyle/>
                    <a:p>
                      <a:pPr algn="l">
                        <a:lnSpc>
                          <a:spcPct val="115000"/>
                        </a:lnSpc>
                        <a:spcAft>
                          <a:spcPts val="0"/>
                        </a:spcAft>
                      </a:pPr>
                      <a:r>
                        <a:rPr lang="el-GR" sz="1200">
                          <a:effectLst/>
                        </a:rPr>
                        <a:t>Αμοιβαίες διαπροσωπικές προσδοκίες, σχέσεις, και διαπροσωπική συμμόρφωση (σωστό είναι αυτό που σε καθιστά στους άλλους αποδεκτό). (Ηθική του «καλού παιδιού»)</a:t>
                      </a:r>
                      <a:endParaRPr lang="en-US" sz="1200">
                        <a:effectLst/>
                        <a:latin typeface="Cambria"/>
                        <a:ea typeface="Calibri"/>
                        <a:cs typeface="Times New Roman"/>
                      </a:endParaRPr>
                    </a:p>
                  </a:txBody>
                  <a:tcPr marL="0" marR="0" marT="0" marB="0"/>
                </a:tc>
              </a:tr>
              <a:tr h="582948">
                <a:tc vMerge="1">
                  <a:txBody>
                    <a:bodyPr/>
                    <a:lstStyle/>
                    <a:p>
                      <a:endParaRPr lang="en-US"/>
                    </a:p>
                  </a:txBody>
                  <a:tcPr/>
                </a:tc>
                <a:tc>
                  <a:txBody>
                    <a:bodyPr/>
                    <a:lstStyle/>
                    <a:p>
                      <a:pPr algn="just">
                        <a:lnSpc>
                          <a:spcPct val="115000"/>
                        </a:lnSpc>
                        <a:spcAft>
                          <a:spcPts val="0"/>
                        </a:spcAft>
                      </a:pPr>
                      <a:r>
                        <a:rPr lang="el-GR" sz="1200">
                          <a:effectLst/>
                        </a:rPr>
                        <a:t>Στάδιο 4</a:t>
                      </a:r>
                      <a:r>
                        <a:rPr lang="el-GR" sz="1200" baseline="30000">
                          <a:effectLst/>
                        </a:rPr>
                        <a:t>ο</a:t>
                      </a:r>
                      <a:r>
                        <a:rPr lang="el-GR" sz="1200">
                          <a:effectLst/>
                        </a:rPr>
                        <a:t>  </a:t>
                      </a:r>
                      <a:endParaRPr lang="en-US" sz="1200">
                        <a:effectLst/>
                        <a:latin typeface="Cambria"/>
                        <a:ea typeface="Calibri"/>
                        <a:cs typeface="Times New Roman"/>
                      </a:endParaRPr>
                    </a:p>
                  </a:txBody>
                  <a:tcPr marL="0" marR="0" marT="0" marB="0"/>
                </a:tc>
                <a:tc>
                  <a:txBody>
                    <a:bodyPr/>
                    <a:lstStyle/>
                    <a:p>
                      <a:pPr algn="l">
                        <a:lnSpc>
                          <a:spcPct val="115000"/>
                        </a:lnSpc>
                        <a:spcAft>
                          <a:spcPts val="0"/>
                        </a:spcAft>
                      </a:pPr>
                      <a:r>
                        <a:rPr lang="el-GR" sz="1200">
                          <a:effectLst/>
                        </a:rPr>
                        <a:t>Τήρηση του νόμου και της τάξης (το σωστό συμπίπτει με τους γραπτούς νόμους, κανόνες). (Προσανατολισμός του νόμου και της τάξης)</a:t>
                      </a:r>
                      <a:endParaRPr lang="en-US" sz="1200">
                        <a:effectLst/>
                        <a:latin typeface="Cambria"/>
                        <a:ea typeface="Calibri"/>
                        <a:cs typeface="Times New Roman"/>
                      </a:endParaRPr>
                    </a:p>
                  </a:txBody>
                  <a:tcPr marL="0" marR="0" marT="0" marB="0"/>
                </a:tc>
              </a:tr>
              <a:tr h="259311">
                <a:tc rowSpan="3">
                  <a:txBody>
                    <a:bodyPr/>
                    <a:lstStyle/>
                    <a:p>
                      <a:pPr algn="just">
                        <a:lnSpc>
                          <a:spcPct val="115000"/>
                        </a:lnSpc>
                        <a:spcAft>
                          <a:spcPts val="0"/>
                        </a:spcAft>
                      </a:pPr>
                      <a:r>
                        <a:rPr lang="el-GR" sz="1200" dirty="0">
                          <a:effectLst/>
                        </a:rPr>
                        <a:t> </a:t>
                      </a:r>
                      <a:endParaRPr lang="en-US" sz="1200" dirty="0">
                        <a:effectLst/>
                      </a:endParaRPr>
                    </a:p>
                    <a:p>
                      <a:pPr algn="just">
                        <a:lnSpc>
                          <a:spcPct val="115000"/>
                        </a:lnSpc>
                        <a:spcAft>
                          <a:spcPts val="0"/>
                        </a:spcAft>
                      </a:pPr>
                      <a:r>
                        <a:rPr lang="el-GR" sz="1200" dirty="0">
                          <a:effectLst/>
                        </a:rPr>
                        <a:t> </a:t>
                      </a:r>
                      <a:endParaRPr lang="en-US" sz="1200" dirty="0">
                        <a:effectLst/>
                      </a:endParaRPr>
                    </a:p>
                    <a:p>
                      <a:pPr algn="l">
                        <a:lnSpc>
                          <a:spcPct val="115000"/>
                        </a:lnSpc>
                        <a:spcAft>
                          <a:spcPts val="0"/>
                        </a:spcAft>
                      </a:pPr>
                      <a:r>
                        <a:rPr lang="el-GR" sz="1400" dirty="0">
                          <a:effectLst/>
                        </a:rPr>
                        <a:t>Επίπεδο </a:t>
                      </a:r>
                      <a:r>
                        <a:rPr lang="el-GR" sz="1400" dirty="0" smtClean="0">
                          <a:effectLst/>
                        </a:rPr>
                        <a:t>III-  </a:t>
                      </a:r>
                      <a:r>
                        <a:rPr lang="el-GR" sz="1400" dirty="0" err="1">
                          <a:effectLst/>
                        </a:rPr>
                        <a:t>Μετασυμβατικό</a:t>
                      </a:r>
                      <a:endParaRPr lang="en-US" sz="1400" dirty="0">
                        <a:effectLst/>
                        <a:latin typeface="Cambria"/>
                        <a:ea typeface="Calibri"/>
                        <a:cs typeface="Times New Roman"/>
                      </a:endParaRPr>
                    </a:p>
                  </a:txBody>
                  <a:tcPr marL="0" marR="0" marT="0" marB="0"/>
                </a:tc>
                <a:tc rowSpan="2">
                  <a:txBody>
                    <a:bodyPr/>
                    <a:lstStyle/>
                    <a:p>
                      <a:pPr algn="just">
                        <a:lnSpc>
                          <a:spcPct val="115000"/>
                        </a:lnSpc>
                        <a:spcAft>
                          <a:spcPts val="0"/>
                        </a:spcAft>
                      </a:pPr>
                      <a:r>
                        <a:rPr lang="el-GR" sz="1200">
                          <a:effectLst/>
                        </a:rPr>
                        <a:t>Στάδιο 5</a:t>
                      </a:r>
                      <a:r>
                        <a:rPr lang="el-GR" sz="1200" baseline="30000">
                          <a:effectLst/>
                        </a:rPr>
                        <a:t>ο</a:t>
                      </a:r>
                      <a:r>
                        <a:rPr lang="el-GR" sz="1200">
                          <a:effectLst/>
                        </a:rPr>
                        <a:t>                 </a:t>
                      </a:r>
                      <a:endParaRPr lang="en-US" sz="1200">
                        <a:effectLst/>
                        <a:latin typeface="Cambria"/>
                        <a:ea typeface="Calibri"/>
                        <a:cs typeface="Times New Roman"/>
                      </a:endParaRPr>
                    </a:p>
                  </a:txBody>
                  <a:tcPr marL="0" marR="0" marT="0" marB="0"/>
                </a:tc>
                <a:tc>
                  <a:txBody>
                    <a:bodyPr/>
                    <a:lstStyle/>
                    <a:p>
                      <a:pPr algn="l">
                        <a:lnSpc>
                          <a:spcPct val="115000"/>
                        </a:lnSpc>
                      </a:pPr>
                      <a:endParaRPr lang="en-US" sz="1200">
                        <a:effectLst/>
                        <a:latin typeface="Calibri"/>
                        <a:cs typeface="Times New Roman"/>
                      </a:endParaRPr>
                    </a:p>
                  </a:txBody>
                  <a:tcPr marL="0" marR="0" marT="0" marB="0"/>
                </a:tc>
              </a:tr>
              <a:tr h="582948">
                <a:tc vMerge="1">
                  <a:txBody>
                    <a:bodyPr/>
                    <a:lstStyle/>
                    <a:p>
                      <a:endParaRPr lang="en-US"/>
                    </a:p>
                  </a:txBody>
                  <a:tcPr/>
                </a:tc>
                <a:tc vMerge="1">
                  <a:txBody>
                    <a:bodyPr/>
                    <a:lstStyle/>
                    <a:p>
                      <a:endParaRPr lang="en-US"/>
                    </a:p>
                  </a:txBody>
                  <a:tcPr/>
                </a:tc>
                <a:tc>
                  <a:txBody>
                    <a:bodyPr/>
                    <a:lstStyle/>
                    <a:p>
                      <a:pPr algn="l">
                        <a:lnSpc>
                          <a:spcPct val="115000"/>
                        </a:lnSpc>
                        <a:spcAft>
                          <a:spcPts val="0"/>
                        </a:spcAft>
                      </a:pPr>
                      <a:r>
                        <a:rPr lang="el-GR" sz="1200">
                          <a:effectLst/>
                        </a:rPr>
                        <a:t>Ηθική του κοινωνικού συμβολαίου (τα ανθρώπινα δικαιώματα έχουν προτεραιότητα έναντι των νόμων).</a:t>
                      </a:r>
                      <a:endParaRPr lang="en-US" sz="1200">
                        <a:effectLst/>
                        <a:latin typeface="Cambria"/>
                        <a:ea typeface="Calibri"/>
                        <a:cs typeface="Times New Roman"/>
                      </a:endParaRPr>
                    </a:p>
                  </a:txBody>
                  <a:tcPr marL="0" marR="0" marT="0" marB="0"/>
                </a:tc>
              </a:tr>
              <a:tr h="582948">
                <a:tc vMerge="1">
                  <a:txBody>
                    <a:bodyPr/>
                    <a:lstStyle/>
                    <a:p>
                      <a:endParaRPr lang="en-US"/>
                    </a:p>
                  </a:txBody>
                  <a:tcPr/>
                </a:tc>
                <a:tc>
                  <a:txBody>
                    <a:bodyPr/>
                    <a:lstStyle/>
                    <a:p>
                      <a:pPr algn="just">
                        <a:lnSpc>
                          <a:spcPct val="115000"/>
                        </a:lnSpc>
                        <a:spcAft>
                          <a:spcPts val="0"/>
                        </a:spcAft>
                      </a:pPr>
                      <a:r>
                        <a:rPr lang="el-GR" sz="1200">
                          <a:effectLst/>
                        </a:rPr>
                        <a:t>Στάδιο 6</a:t>
                      </a:r>
                      <a:r>
                        <a:rPr lang="el-GR" sz="1200" baseline="30000">
                          <a:effectLst/>
                        </a:rPr>
                        <a:t>ο</a:t>
                      </a:r>
                      <a:r>
                        <a:rPr lang="el-GR" sz="1200">
                          <a:effectLst/>
                        </a:rPr>
                        <a:t> </a:t>
                      </a:r>
                      <a:endParaRPr lang="en-US" sz="1200">
                        <a:effectLst/>
                        <a:latin typeface="Cambria"/>
                        <a:ea typeface="Calibri"/>
                        <a:cs typeface="Times New Roman"/>
                      </a:endParaRPr>
                    </a:p>
                  </a:txBody>
                  <a:tcPr marL="0" marR="0" marT="0" marB="0"/>
                </a:tc>
                <a:tc>
                  <a:txBody>
                    <a:bodyPr/>
                    <a:lstStyle/>
                    <a:p>
                      <a:pPr algn="l">
                        <a:lnSpc>
                          <a:spcPct val="115000"/>
                        </a:lnSpc>
                        <a:spcAft>
                          <a:spcPts val="0"/>
                        </a:spcAft>
                      </a:pPr>
                      <a:r>
                        <a:rPr lang="el-GR" sz="1200" dirty="0">
                          <a:effectLst/>
                        </a:rPr>
                        <a:t>Ηθική των πανανθρώπινων αρχών (η ηθική είναι υπόθεση της προσωπικής συνείδησης του καθενός). (Παγκόσμιες ηθικές αρχές)</a:t>
                      </a:r>
                      <a:endParaRPr lang="en-US" sz="1200" dirty="0">
                        <a:effectLst/>
                        <a:latin typeface="Cambria"/>
                        <a:ea typeface="Calibri"/>
                        <a:cs typeface="Times New Roman"/>
                      </a:endParaRPr>
                    </a:p>
                  </a:txBody>
                  <a:tcPr marL="0" marR="0" marT="0" marB="0"/>
                </a:tc>
              </a:tr>
            </a:tbl>
          </a:graphicData>
        </a:graphic>
      </p:graphicFrame>
      <p:sp>
        <p:nvSpPr>
          <p:cNvPr id="4" name="Θέση υποσέλιδου 3"/>
          <p:cNvSpPr>
            <a:spLocks noGrp="1"/>
          </p:cNvSpPr>
          <p:nvPr>
            <p:ph type="ftr" sz="quarter" idx="11"/>
          </p:nvPr>
        </p:nvSpPr>
        <p:spPr>
          <a:xfrm>
            <a:off x="323528" y="6453336"/>
            <a:ext cx="5256584" cy="245726"/>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3600" b="1" dirty="0" smtClean="0"/>
              <a:t>Επίπεδα ηθικής εξέλιξης </a:t>
            </a:r>
            <a:r>
              <a:rPr lang="el-GR" sz="3600" dirty="0" smtClean="0"/>
              <a:t/>
            </a:r>
            <a:br>
              <a:rPr lang="el-GR" sz="3600" dirty="0" smtClean="0"/>
            </a:br>
            <a:r>
              <a:rPr lang="el-GR" sz="3600" dirty="0" smtClean="0"/>
              <a:t>κατά </a:t>
            </a:r>
            <a:r>
              <a:rPr lang="el-GR" sz="3600" dirty="0" err="1"/>
              <a:t>Kohlberg</a:t>
            </a:r>
            <a:endParaRPr lang="en-US" sz="3600" dirty="0"/>
          </a:p>
        </p:txBody>
      </p:sp>
    </p:spTree>
    <p:extLst>
      <p:ext uri="{BB962C8B-B14F-4D97-AF65-F5344CB8AC3E}">
        <p14:creationId xmlns:p14="http://schemas.microsoft.com/office/powerpoint/2010/main" val="157243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871123507"/>
              </p:ext>
            </p:extLst>
          </p:nvPr>
        </p:nvGraphicFramePr>
        <p:xfrm>
          <a:off x="323528" y="1700810"/>
          <a:ext cx="8496944" cy="4640641"/>
        </p:xfrm>
        <a:graphic>
          <a:graphicData uri="http://schemas.openxmlformats.org/drawingml/2006/table">
            <a:tbl>
              <a:tblPr firstRow="1" firstCol="1" bandRow="1">
                <a:tableStyleId>{5C22544A-7EE6-4342-B048-85BDC9FD1C3A}</a:tableStyleId>
              </a:tblPr>
              <a:tblGrid>
                <a:gridCol w="2626998"/>
                <a:gridCol w="1805038"/>
                <a:gridCol w="995322"/>
                <a:gridCol w="1037132"/>
                <a:gridCol w="1037132"/>
                <a:gridCol w="995322"/>
              </a:tblGrid>
              <a:tr h="276143">
                <a:tc rowSpan="2" gridSpan="2">
                  <a:txBody>
                    <a:bodyPr/>
                    <a:lstStyle/>
                    <a:p>
                      <a:pPr algn="l">
                        <a:lnSpc>
                          <a:spcPct val="115000"/>
                        </a:lnSpc>
                        <a:spcAft>
                          <a:spcPts val="0"/>
                        </a:spcAft>
                      </a:pPr>
                      <a:r>
                        <a:rPr lang="el-GR" sz="1600" b="1" dirty="0">
                          <a:effectLst/>
                        </a:rPr>
                        <a:t>Στάδια Ηθικής </a:t>
                      </a:r>
                      <a:r>
                        <a:rPr lang="el-GR" sz="1600" b="1" dirty="0" err="1">
                          <a:effectLst/>
                        </a:rPr>
                        <a:t>ελέλιξης</a:t>
                      </a:r>
                      <a:endParaRPr lang="en-US" sz="1600" b="1" dirty="0">
                        <a:effectLst/>
                        <a:latin typeface="Cambria"/>
                        <a:ea typeface="Calibri"/>
                        <a:cs typeface="Times New Roman"/>
                      </a:endParaRPr>
                    </a:p>
                  </a:txBody>
                  <a:tcPr marL="55476" marR="55476" marT="0" marB="0" anchor="b"/>
                </a:tc>
                <a:tc rowSpan="2" hMerge="1">
                  <a:txBody>
                    <a:bodyPr/>
                    <a:lstStyle/>
                    <a:p>
                      <a:endParaRPr lang="en-US"/>
                    </a:p>
                  </a:txBody>
                  <a:tcPr/>
                </a:tc>
                <a:tc gridSpan="2">
                  <a:txBody>
                    <a:bodyPr/>
                    <a:lstStyle/>
                    <a:p>
                      <a:pPr algn="l">
                        <a:lnSpc>
                          <a:spcPct val="115000"/>
                        </a:lnSpc>
                        <a:spcAft>
                          <a:spcPts val="0"/>
                        </a:spcAft>
                      </a:pPr>
                      <a:r>
                        <a:rPr lang="el-GR" sz="1200" dirty="0" err="1">
                          <a:effectLst/>
                        </a:rPr>
                        <a:t>PreTest</a:t>
                      </a:r>
                      <a:endParaRPr lang="en-US" sz="1200" dirty="0">
                        <a:effectLst/>
                        <a:latin typeface="Cambria"/>
                        <a:ea typeface="Calibri"/>
                        <a:cs typeface="Times New Roman"/>
                      </a:endParaRPr>
                    </a:p>
                  </a:txBody>
                  <a:tcPr marL="55476" marR="55476" marT="0" marB="0" anchor="b"/>
                </a:tc>
                <a:tc hMerge="1">
                  <a:txBody>
                    <a:bodyPr/>
                    <a:lstStyle/>
                    <a:p>
                      <a:endParaRPr lang="en-US"/>
                    </a:p>
                  </a:txBody>
                  <a:tcPr/>
                </a:tc>
                <a:tc gridSpan="2">
                  <a:txBody>
                    <a:bodyPr/>
                    <a:lstStyle/>
                    <a:p>
                      <a:pPr algn="just">
                        <a:lnSpc>
                          <a:spcPct val="115000"/>
                        </a:lnSpc>
                        <a:spcAft>
                          <a:spcPts val="0"/>
                        </a:spcAft>
                      </a:pPr>
                      <a:r>
                        <a:rPr lang="el-GR" sz="1200">
                          <a:effectLst/>
                        </a:rPr>
                        <a:t>PostTest</a:t>
                      </a:r>
                      <a:endParaRPr lang="en-US" sz="1200">
                        <a:effectLst/>
                        <a:latin typeface="Cambria"/>
                        <a:ea typeface="Calibri"/>
                        <a:cs typeface="Times New Roman"/>
                      </a:endParaRPr>
                    </a:p>
                  </a:txBody>
                  <a:tcPr marL="55476" marR="55476" marT="0" marB="0" anchor="b"/>
                </a:tc>
                <a:tc hMerge="1">
                  <a:txBody>
                    <a:bodyPr/>
                    <a:lstStyle/>
                    <a:p>
                      <a:endParaRPr lang="en-US"/>
                    </a:p>
                  </a:txBody>
                  <a:tcPr/>
                </a:tc>
              </a:tr>
              <a:tr h="217347">
                <a:tc gridSpan="2" vMerge="1">
                  <a:txBody>
                    <a:bodyPr/>
                    <a:lstStyle/>
                    <a:p>
                      <a:endParaRPr lang="en-US"/>
                    </a:p>
                  </a:txBody>
                  <a:tcPr/>
                </a:tc>
                <a:tc hMerge="1" vMerge="1">
                  <a:txBody>
                    <a:bodyPr/>
                    <a:lstStyle/>
                    <a:p>
                      <a:endParaRPr lang="en-US"/>
                    </a:p>
                  </a:txBody>
                  <a:tcPr/>
                </a:tc>
                <a:tc>
                  <a:txBody>
                    <a:bodyPr/>
                    <a:lstStyle/>
                    <a:p>
                      <a:pPr algn="ctr">
                        <a:lnSpc>
                          <a:spcPct val="115000"/>
                        </a:lnSpc>
                        <a:spcAft>
                          <a:spcPts val="0"/>
                        </a:spcAft>
                      </a:pPr>
                      <a:r>
                        <a:rPr lang="el-GR" sz="1200">
                          <a:effectLst/>
                        </a:rPr>
                        <a:t>f</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f</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a:t>
                      </a:r>
                      <a:endParaRPr lang="en-US" sz="1200">
                        <a:effectLst/>
                        <a:latin typeface="Cambria"/>
                        <a:ea typeface="Calibri"/>
                        <a:cs typeface="Times New Roman"/>
                      </a:endParaRPr>
                    </a:p>
                  </a:txBody>
                  <a:tcPr marL="55476" marR="55476" marT="0" marB="0" anchor="b"/>
                </a:tc>
              </a:tr>
              <a:tr h="429381">
                <a:tc rowSpan="2">
                  <a:txBody>
                    <a:bodyPr/>
                    <a:lstStyle/>
                    <a:p>
                      <a:pPr algn="l">
                        <a:lnSpc>
                          <a:spcPct val="115000"/>
                        </a:lnSpc>
                        <a:spcAft>
                          <a:spcPts val="0"/>
                        </a:spcAft>
                      </a:pPr>
                      <a:r>
                        <a:rPr lang="el-GR" sz="1400" dirty="0">
                          <a:effectLst/>
                        </a:rPr>
                        <a:t>Επίπεδο </a:t>
                      </a:r>
                      <a:r>
                        <a:rPr lang="el-GR" sz="1400" dirty="0" err="1">
                          <a:effectLst/>
                        </a:rPr>
                        <a:t>Προσυμβατικό</a:t>
                      </a:r>
                      <a:endParaRPr lang="en-US" sz="1400" dirty="0">
                        <a:effectLst/>
                        <a:latin typeface="Cambria"/>
                        <a:ea typeface="Calibri"/>
                        <a:cs typeface="Times New Roman"/>
                      </a:endParaRPr>
                    </a:p>
                  </a:txBody>
                  <a:tcPr marL="55476" marR="55476" marT="0" marB="0" anchor="b"/>
                </a:tc>
                <a:tc>
                  <a:txBody>
                    <a:bodyPr/>
                    <a:lstStyle/>
                    <a:p>
                      <a:pPr algn="l">
                        <a:lnSpc>
                          <a:spcPct val="115000"/>
                        </a:lnSpc>
                        <a:spcAft>
                          <a:spcPts val="0"/>
                        </a:spcAft>
                      </a:pPr>
                      <a:r>
                        <a:rPr lang="el-GR" sz="1200" dirty="0">
                          <a:effectLst/>
                        </a:rPr>
                        <a:t>Ετερόνομη ηθική</a:t>
                      </a:r>
                      <a:endParaRPr lang="en-US" sz="1200" dirty="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2,50%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0%</a:t>
                      </a:r>
                      <a:endParaRPr lang="en-US" sz="1200">
                        <a:effectLst/>
                        <a:latin typeface="Cambria"/>
                        <a:ea typeface="Calibri"/>
                        <a:cs typeface="Times New Roman"/>
                      </a:endParaRPr>
                    </a:p>
                  </a:txBody>
                  <a:tcPr marL="55476" marR="55476" marT="0" marB="0" anchor="b"/>
                </a:tc>
              </a:tr>
              <a:tr h="429381">
                <a:tc vMerge="1">
                  <a:txBody>
                    <a:bodyPr/>
                    <a:lstStyle/>
                    <a:p>
                      <a:endParaRPr lang="en-US"/>
                    </a:p>
                  </a:txBody>
                  <a:tcPr/>
                </a:tc>
                <a:tc>
                  <a:txBody>
                    <a:bodyPr/>
                    <a:lstStyle/>
                    <a:p>
                      <a:pPr algn="l">
                        <a:lnSpc>
                          <a:spcPct val="115000"/>
                        </a:lnSpc>
                        <a:spcAft>
                          <a:spcPts val="0"/>
                        </a:spcAft>
                      </a:pPr>
                      <a:r>
                        <a:rPr lang="el-GR" sz="1200">
                          <a:effectLst/>
                        </a:rPr>
                        <a:t>Ατομιστική            ηθική</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14</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35%</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8</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20%</a:t>
                      </a:r>
                      <a:endParaRPr lang="en-US" sz="1200">
                        <a:effectLst/>
                        <a:latin typeface="Cambria"/>
                        <a:ea typeface="Calibri"/>
                        <a:cs typeface="Times New Roman"/>
                      </a:endParaRPr>
                    </a:p>
                  </a:txBody>
                  <a:tcPr marL="55476" marR="55476" marT="0" marB="0" anchor="b"/>
                </a:tc>
              </a:tr>
              <a:tr h="651143">
                <a:tc rowSpan="2">
                  <a:txBody>
                    <a:bodyPr/>
                    <a:lstStyle/>
                    <a:p>
                      <a:pPr algn="l">
                        <a:lnSpc>
                          <a:spcPct val="115000"/>
                        </a:lnSpc>
                        <a:spcAft>
                          <a:spcPts val="0"/>
                        </a:spcAft>
                      </a:pPr>
                      <a:r>
                        <a:rPr lang="el-GR" sz="1400" dirty="0">
                          <a:effectLst/>
                        </a:rPr>
                        <a:t> </a:t>
                      </a:r>
                      <a:endParaRPr lang="en-US" sz="1400" dirty="0">
                        <a:effectLst/>
                      </a:endParaRPr>
                    </a:p>
                    <a:p>
                      <a:pPr algn="l">
                        <a:lnSpc>
                          <a:spcPct val="115000"/>
                        </a:lnSpc>
                        <a:spcAft>
                          <a:spcPts val="0"/>
                        </a:spcAft>
                      </a:pPr>
                      <a:r>
                        <a:rPr lang="el-GR" sz="1400" dirty="0">
                          <a:effectLst/>
                        </a:rPr>
                        <a:t> </a:t>
                      </a:r>
                      <a:endParaRPr lang="en-US" sz="1400" dirty="0">
                        <a:effectLst/>
                      </a:endParaRPr>
                    </a:p>
                    <a:p>
                      <a:pPr algn="l">
                        <a:lnSpc>
                          <a:spcPct val="115000"/>
                        </a:lnSpc>
                        <a:spcAft>
                          <a:spcPts val="0"/>
                        </a:spcAft>
                      </a:pPr>
                      <a:r>
                        <a:rPr lang="el-GR" sz="1400" dirty="0">
                          <a:effectLst/>
                        </a:rPr>
                        <a:t> </a:t>
                      </a:r>
                      <a:endParaRPr lang="en-US" sz="1400" dirty="0">
                        <a:effectLst/>
                      </a:endParaRPr>
                    </a:p>
                    <a:p>
                      <a:pPr algn="l">
                        <a:lnSpc>
                          <a:spcPct val="115000"/>
                        </a:lnSpc>
                        <a:spcAft>
                          <a:spcPts val="0"/>
                        </a:spcAft>
                      </a:pPr>
                      <a:r>
                        <a:rPr lang="el-GR" sz="1400" dirty="0">
                          <a:effectLst/>
                        </a:rPr>
                        <a:t> </a:t>
                      </a:r>
                      <a:endParaRPr lang="en-US" sz="1400" dirty="0">
                        <a:effectLst/>
                      </a:endParaRPr>
                    </a:p>
                    <a:p>
                      <a:pPr algn="l">
                        <a:lnSpc>
                          <a:spcPct val="115000"/>
                        </a:lnSpc>
                        <a:spcAft>
                          <a:spcPts val="0"/>
                        </a:spcAft>
                      </a:pPr>
                      <a:r>
                        <a:rPr lang="el-GR" sz="1400" dirty="0">
                          <a:effectLst/>
                        </a:rPr>
                        <a:t> </a:t>
                      </a:r>
                      <a:endParaRPr lang="en-US" sz="1400" dirty="0">
                        <a:effectLst/>
                      </a:endParaRPr>
                    </a:p>
                    <a:p>
                      <a:pPr algn="l">
                        <a:lnSpc>
                          <a:spcPct val="115000"/>
                        </a:lnSpc>
                        <a:spcAft>
                          <a:spcPts val="0"/>
                        </a:spcAft>
                      </a:pPr>
                      <a:r>
                        <a:rPr lang="el-GR" sz="1400" dirty="0">
                          <a:effectLst/>
                        </a:rPr>
                        <a:t>Επίπεδο</a:t>
                      </a:r>
                      <a:endParaRPr lang="en-US" sz="1400" dirty="0">
                        <a:effectLst/>
                      </a:endParaRPr>
                    </a:p>
                    <a:p>
                      <a:pPr algn="l">
                        <a:lnSpc>
                          <a:spcPct val="115000"/>
                        </a:lnSpc>
                        <a:spcAft>
                          <a:spcPts val="0"/>
                        </a:spcAft>
                      </a:pPr>
                      <a:r>
                        <a:rPr lang="el-GR" sz="1400" dirty="0">
                          <a:effectLst/>
                        </a:rPr>
                        <a:t>Συμβατικό</a:t>
                      </a:r>
                      <a:endParaRPr lang="en-US" sz="1400" dirty="0">
                        <a:effectLst/>
                        <a:latin typeface="Cambria"/>
                        <a:ea typeface="Calibri"/>
                        <a:cs typeface="Times New Roman"/>
                      </a:endParaRPr>
                    </a:p>
                  </a:txBody>
                  <a:tcPr marL="55476" marR="55476" marT="0" marB="0" anchor="b"/>
                </a:tc>
                <a:tc>
                  <a:txBody>
                    <a:bodyPr/>
                    <a:lstStyle/>
                    <a:p>
                      <a:pPr algn="l">
                        <a:lnSpc>
                          <a:spcPct val="115000"/>
                        </a:lnSpc>
                        <a:spcAft>
                          <a:spcPts val="0"/>
                        </a:spcAft>
                      </a:pPr>
                      <a:r>
                        <a:rPr lang="el-GR" sz="1200">
                          <a:effectLst/>
                        </a:rPr>
                        <a:t>Αμοιβαίες διαπροσωπικές προσδοκίες </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16</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40%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5</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dirty="0">
                          <a:effectLst/>
                        </a:rPr>
                        <a:t>12,50%</a:t>
                      </a:r>
                      <a:endParaRPr lang="en-US" sz="1200" dirty="0">
                        <a:effectLst/>
                        <a:latin typeface="Cambria"/>
                        <a:ea typeface="Calibri"/>
                        <a:cs typeface="Times New Roman"/>
                      </a:endParaRPr>
                    </a:p>
                  </a:txBody>
                  <a:tcPr marL="55476" marR="55476" marT="0" marB="0" anchor="b"/>
                </a:tc>
              </a:tr>
              <a:tr h="1121413">
                <a:tc vMerge="1">
                  <a:txBody>
                    <a:bodyPr/>
                    <a:lstStyle/>
                    <a:p>
                      <a:endParaRPr lang="en-US"/>
                    </a:p>
                  </a:txBody>
                  <a:tcPr/>
                </a:tc>
                <a:tc>
                  <a:txBody>
                    <a:bodyPr/>
                    <a:lstStyle/>
                    <a:p>
                      <a:pPr algn="l">
                        <a:lnSpc>
                          <a:spcPct val="115000"/>
                        </a:lnSpc>
                        <a:spcAft>
                          <a:spcPts val="0"/>
                        </a:spcAft>
                      </a:pPr>
                      <a:r>
                        <a:rPr lang="el-GR" sz="1200">
                          <a:effectLst/>
                        </a:rPr>
                        <a:t>Τήρηση του νόμου και της τάξης</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7</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17,50%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8</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20%</a:t>
                      </a:r>
                      <a:endParaRPr lang="en-US" sz="1200">
                        <a:effectLst/>
                        <a:latin typeface="Cambria"/>
                        <a:ea typeface="Calibri"/>
                        <a:cs typeface="Times New Roman"/>
                      </a:endParaRPr>
                    </a:p>
                  </a:txBody>
                  <a:tcPr marL="55476" marR="55476" marT="0" marB="0" anchor="b"/>
                </a:tc>
              </a:tr>
              <a:tr h="649243">
                <a:tc rowSpan="2">
                  <a:txBody>
                    <a:bodyPr/>
                    <a:lstStyle/>
                    <a:p>
                      <a:pPr algn="l">
                        <a:lnSpc>
                          <a:spcPct val="115000"/>
                        </a:lnSpc>
                        <a:spcAft>
                          <a:spcPts val="0"/>
                        </a:spcAft>
                      </a:pPr>
                      <a:r>
                        <a:rPr lang="el-GR" sz="1400" dirty="0">
                          <a:effectLst/>
                        </a:rPr>
                        <a:t>Επίπεδο  </a:t>
                      </a:r>
                      <a:r>
                        <a:rPr lang="el-GR" sz="1400" dirty="0" err="1">
                          <a:effectLst/>
                        </a:rPr>
                        <a:t>Μετασυμβατικό</a:t>
                      </a:r>
                      <a:r>
                        <a:rPr lang="el-GR" sz="1400" dirty="0">
                          <a:effectLst/>
                        </a:rPr>
                        <a:t> </a:t>
                      </a:r>
                      <a:endParaRPr lang="en-US" sz="1400" dirty="0">
                        <a:effectLst/>
                        <a:latin typeface="Cambria"/>
                        <a:ea typeface="Calibri"/>
                        <a:cs typeface="Times New Roman"/>
                      </a:endParaRPr>
                    </a:p>
                  </a:txBody>
                  <a:tcPr marL="55476" marR="55476" marT="0" marB="0" anchor="b"/>
                </a:tc>
                <a:tc>
                  <a:txBody>
                    <a:bodyPr/>
                    <a:lstStyle/>
                    <a:p>
                      <a:pPr algn="l">
                        <a:lnSpc>
                          <a:spcPct val="115000"/>
                        </a:lnSpc>
                        <a:spcAft>
                          <a:spcPts val="0"/>
                        </a:spcAft>
                      </a:pPr>
                      <a:r>
                        <a:rPr lang="el-GR" sz="1200">
                          <a:effectLst/>
                        </a:rPr>
                        <a:t>Ηθική του κοινωνικού συμβολαίου </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2</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5%</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12</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30%</a:t>
                      </a:r>
                      <a:endParaRPr lang="en-US" sz="1200">
                        <a:effectLst/>
                        <a:latin typeface="Cambria"/>
                        <a:ea typeface="Calibri"/>
                        <a:cs typeface="Times New Roman"/>
                      </a:endParaRPr>
                    </a:p>
                  </a:txBody>
                  <a:tcPr marL="55476" marR="55476" marT="0" marB="0" anchor="b"/>
                </a:tc>
              </a:tr>
              <a:tr h="649243">
                <a:tc vMerge="1">
                  <a:txBody>
                    <a:bodyPr/>
                    <a:lstStyle/>
                    <a:p>
                      <a:endParaRPr lang="en-US"/>
                    </a:p>
                  </a:txBody>
                  <a:tcPr/>
                </a:tc>
                <a:tc>
                  <a:txBody>
                    <a:bodyPr/>
                    <a:lstStyle/>
                    <a:p>
                      <a:pPr algn="l">
                        <a:lnSpc>
                          <a:spcPct val="115000"/>
                        </a:lnSpc>
                        <a:spcAft>
                          <a:spcPts val="0"/>
                        </a:spcAft>
                      </a:pPr>
                      <a:r>
                        <a:rPr lang="el-GR" sz="1200">
                          <a:effectLst/>
                        </a:rPr>
                        <a:t>Ηθική των πανανθρώπινων αρχών</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7</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17,50%</a:t>
                      </a:r>
                      <a:endParaRPr lang="en-US" sz="1200">
                        <a:effectLst/>
                        <a:latin typeface="Cambria"/>
                        <a:ea typeface="Calibri"/>
                        <a:cs typeface="Times New Roman"/>
                      </a:endParaRPr>
                    </a:p>
                  </a:txBody>
                  <a:tcPr marL="55476" marR="55476" marT="0" marB="0" anchor="b"/>
                </a:tc>
              </a:tr>
              <a:tr h="217347">
                <a:tc>
                  <a:txBody>
                    <a:bodyPr/>
                    <a:lstStyle/>
                    <a:p>
                      <a:pPr>
                        <a:lnSpc>
                          <a:spcPct val="115000"/>
                        </a:lnSpc>
                      </a:pPr>
                      <a:endParaRPr lang="en-US" sz="1200">
                        <a:effectLst/>
                        <a:latin typeface="Calibri"/>
                        <a:cs typeface="Times New Roman"/>
                      </a:endParaRPr>
                    </a:p>
                  </a:txBody>
                  <a:tcPr marL="55476" marR="55476" marT="0" marB="0" anchor="b"/>
                </a:tc>
                <a:tc>
                  <a:txBody>
                    <a:bodyPr/>
                    <a:lstStyle/>
                    <a:p>
                      <a:pPr algn="just">
                        <a:lnSpc>
                          <a:spcPct val="115000"/>
                        </a:lnSpc>
                        <a:spcAft>
                          <a:spcPts val="0"/>
                        </a:spcAft>
                      </a:pPr>
                      <a:r>
                        <a:rPr lang="el-GR" sz="1200">
                          <a:effectLst/>
                        </a:rPr>
                        <a:t>ΣΥΝΟΛΟ</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40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100%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a:effectLst/>
                        </a:rPr>
                        <a:t>40</a:t>
                      </a:r>
                      <a:endParaRPr lang="en-US" sz="1200">
                        <a:effectLst/>
                        <a:latin typeface="Cambria"/>
                        <a:ea typeface="Calibri"/>
                        <a:cs typeface="Times New Roman"/>
                      </a:endParaRPr>
                    </a:p>
                  </a:txBody>
                  <a:tcPr marL="55476" marR="55476" marT="0" marB="0" anchor="b"/>
                </a:tc>
                <a:tc>
                  <a:txBody>
                    <a:bodyPr/>
                    <a:lstStyle/>
                    <a:p>
                      <a:pPr algn="ctr">
                        <a:lnSpc>
                          <a:spcPct val="115000"/>
                        </a:lnSpc>
                        <a:spcAft>
                          <a:spcPts val="0"/>
                        </a:spcAft>
                      </a:pPr>
                      <a:r>
                        <a:rPr lang="el-GR" sz="1200" dirty="0">
                          <a:effectLst/>
                        </a:rPr>
                        <a:t>100%</a:t>
                      </a:r>
                      <a:endParaRPr lang="en-US" sz="1200" dirty="0">
                        <a:effectLst/>
                        <a:latin typeface="Cambria"/>
                        <a:ea typeface="Calibri"/>
                        <a:cs typeface="Times New Roman"/>
                      </a:endParaRPr>
                    </a:p>
                  </a:txBody>
                  <a:tcPr marL="55476" marR="55476" marT="0" marB="0" anchor="b"/>
                </a:tc>
              </a:tr>
            </a:tbl>
          </a:graphicData>
        </a:graphic>
      </p:graphicFrame>
      <p:sp>
        <p:nvSpPr>
          <p:cNvPr id="4" name="Θέση υποσέλιδου 3"/>
          <p:cNvSpPr>
            <a:spLocks noGrp="1"/>
          </p:cNvSpPr>
          <p:nvPr>
            <p:ph type="ftr" sz="quarter" idx="11"/>
          </p:nvPr>
        </p:nvSpPr>
        <p:spPr>
          <a:xfrm>
            <a:off x="179512" y="6381328"/>
            <a:ext cx="6754626" cy="365125"/>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2800" b="1" dirty="0"/>
              <a:t>Κατάταξη των </a:t>
            </a:r>
            <a:r>
              <a:rPr lang="el-GR" sz="2800" b="1" dirty="0" smtClean="0"/>
              <a:t>αρχικών και τελικών  </a:t>
            </a:r>
            <a:r>
              <a:rPr lang="el-GR" sz="2800" b="1" dirty="0"/>
              <a:t>γραπτών </a:t>
            </a:r>
            <a:r>
              <a:rPr lang="el-GR" sz="2800" b="1" dirty="0" smtClean="0"/>
              <a:t/>
            </a:r>
            <a:br>
              <a:rPr lang="el-GR" sz="2800" b="1" dirty="0" smtClean="0"/>
            </a:br>
            <a:r>
              <a:rPr lang="el-GR" sz="2800" b="1" dirty="0" smtClean="0"/>
              <a:t>στα </a:t>
            </a:r>
            <a:r>
              <a:rPr lang="el-GR" sz="2800" b="1" dirty="0"/>
              <a:t>στάδια Ηθικής εξέλιξης του </a:t>
            </a:r>
            <a:r>
              <a:rPr lang="el-GR" sz="2800" b="1" dirty="0" err="1"/>
              <a:t>Kohlberg</a:t>
            </a:r>
            <a:endParaRPr lang="en-US" sz="2800" b="1" dirty="0"/>
          </a:p>
        </p:txBody>
      </p:sp>
    </p:spTree>
    <p:extLst>
      <p:ext uri="{BB962C8B-B14F-4D97-AF65-F5344CB8AC3E}">
        <p14:creationId xmlns:p14="http://schemas.microsoft.com/office/powerpoint/2010/main" val="3767731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p:cNvSpPr>
            <a:spLocks noGrp="1"/>
          </p:cNvSpPr>
          <p:nvPr>
            <p:ph type="ftr" sz="quarter" idx="11"/>
          </p:nvPr>
        </p:nvSpPr>
        <p:spPr>
          <a:xfrm>
            <a:off x="193638" y="6250165"/>
            <a:ext cx="4306354" cy="347188"/>
          </a:xfrm>
        </p:spPr>
        <p:txBody>
          <a:bodyPr/>
          <a:lstStyle/>
          <a:p>
            <a:r>
              <a:rPr lang="el-GR" dirty="0" smtClean="0"/>
              <a:t>Βασιλική Παπαδοπούλου, ΣΕΕ ΠΕ70, Νικόλαος Μονιάς, Φιλόλογος ΠΕ02</a:t>
            </a:r>
            <a:endParaRPr lang="en-US" dirty="0"/>
          </a:p>
        </p:txBody>
      </p:sp>
      <p:sp>
        <p:nvSpPr>
          <p:cNvPr id="2" name="Τίτλος 1"/>
          <p:cNvSpPr>
            <a:spLocks noGrp="1"/>
          </p:cNvSpPr>
          <p:nvPr>
            <p:ph type="title"/>
          </p:nvPr>
        </p:nvSpPr>
        <p:spPr/>
        <p:txBody>
          <a:bodyPr>
            <a:normAutofit/>
          </a:bodyPr>
          <a:lstStyle/>
          <a:p>
            <a:r>
              <a:rPr lang="el-GR" sz="2800" b="1" dirty="0"/>
              <a:t>Ποσοστιαία κατάταξη των αρχικών γραπτών στα στάδια Ηθικής εξέλιξης του </a:t>
            </a:r>
            <a:r>
              <a:rPr lang="el-GR" sz="2800" b="1" dirty="0" err="1"/>
              <a:t>Kohlberg</a:t>
            </a:r>
            <a:endParaRPr lang="en-US" sz="2800" b="1"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2648842663"/>
              </p:ext>
            </p:extLst>
          </p:nvPr>
        </p:nvGraphicFramePr>
        <p:xfrm>
          <a:off x="683568" y="1988841"/>
          <a:ext cx="7776864" cy="4104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06462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Waveform</Template>
  <TotalTime>151</TotalTime>
  <Words>1908</Words>
  <Application>Microsoft Office PowerPoint</Application>
  <PresentationFormat>Προβολή στην οθόνη (4:3)</PresentationFormat>
  <Paragraphs>200</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Κυματομορφή</vt:lpstr>
      <vt:lpstr>Η Ηθική αιτιολόγηση στην καλλιέργεια της Επιχειρηματολογίας στην ΣΤ΄ τάξη του Δημοτικού με την αξιοποίηση των ΤΠΕ</vt:lpstr>
      <vt:lpstr>Η Ηθική διαπαιδαγώγηση  στην εκπαίδευση</vt:lpstr>
      <vt:lpstr>Ερευνητικό ερώτημα</vt:lpstr>
      <vt:lpstr>Διδακτική παρέμβαση της έρευνάς μας</vt:lpstr>
      <vt:lpstr>Το διδακτικό πλαίσιο</vt:lpstr>
      <vt:lpstr>Ανάλυση δεδομένων</vt:lpstr>
      <vt:lpstr>Επίπεδα ηθικής εξέλιξης  κατά Kohlberg</vt:lpstr>
      <vt:lpstr>Κατάταξη των αρχικών και τελικών  γραπτών  στα στάδια Ηθικής εξέλιξης του Kohlberg</vt:lpstr>
      <vt:lpstr>Ποσοστιαία κατάταξη των αρχικών γραπτών στα στάδια Ηθικής εξέλιξης του Kohlberg</vt:lpstr>
      <vt:lpstr>Ποσοστιαία κατάταξη των τελικών γραπτών στα στάδια Ηθικής εξέλιξης του Kohlberg</vt:lpstr>
      <vt:lpstr>Ηθική Ανάπτυξη συνολική συγκριτική εκτίμηση</vt:lpstr>
      <vt:lpstr>Συγκριτική παρουσίαση αποτελεσμάτων Ηθικής αιτιολόγησης</vt:lpstr>
      <vt:lpstr>Παράδειγμα</vt:lpstr>
      <vt:lpstr>Παράδειγμα</vt:lpstr>
      <vt:lpstr>Παράδειγμα</vt:lpstr>
      <vt:lpstr>Παράδειγμα</vt:lpstr>
      <vt:lpstr>Συμπεράσματα</vt:lpstr>
      <vt:lpstr>Συμπεράσματα</vt:lpstr>
      <vt:lpstr>Συμπεράσματα</vt:lpstr>
      <vt:lpstr>Συμπεράσματα</vt:lpstr>
      <vt:lpstr>Συμπεράσματα</vt:lpstr>
      <vt:lpstr>Συμπεράσματα</vt:lpstr>
      <vt:lpstr>Σας ευχαριστούμε!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Ηθική αιτιολόγηση στην καλλιέργεια της Επιχειρηματολογίας στην ΣΤ΄ τάξη του Δημοτικού με την αξιοποίηση των ΤΠΕ</dc:title>
  <dc:creator>Windows User</dc:creator>
  <cp:lastModifiedBy>Windows User</cp:lastModifiedBy>
  <cp:revision>22</cp:revision>
  <dcterms:created xsi:type="dcterms:W3CDTF">2019-11-22T09:26:05Z</dcterms:created>
  <dcterms:modified xsi:type="dcterms:W3CDTF">2019-11-23T21:14:44Z</dcterms:modified>
</cp:coreProperties>
</file>