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54"/>
  </p:notesMasterIdLst>
  <p:sldIdLst>
    <p:sldId id="400" r:id="rId6"/>
    <p:sldId id="370" r:id="rId7"/>
    <p:sldId id="375" r:id="rId8"/>
    <p:sldId id="373" r:id="rId9"/>
    <p:sldId id="398" r:id="rId10"/>
    <p:sldId id="399" r:id="rId11"/>
    <p:sldId id="376" r:id="rId12"/>
    <p:sldId id="387" r:id="rId13"/>
    <p:sldId id="396" r:id="rId14"/>
    <p:sldId id="382" r:id="rId15"/>
    <p:sldId id="371" r:id="rId16"/>
    <p:sldId id="374" r:id="rId17"/>
    <p:sldId id="394" r:id="rId18"/>
    <p:sldId id="377" r:id="rId19"/>
    <p:sldId id="378" r:id="rId20"/>
    <p:sldId id="379" r:id="rId21"/>
    <p:sldId id="380" r:id="rId22"/>
    <p:sldId id="381" r:id="rId23"/>
    <p:sldId id="397" r:id="rId24"/>
    <p:sldId id="383" r:id="rId25"/>
    <p:sldId id="357" r:id="rId26"/>
    <p:sldId id="334" r:id="rId27"/>
    <p:sldId id="346" r:id="rId28"/>
    <p:sldId id="347" r:id="rId29"/>
    <p:sldId id="348" r:id="rId30"/>
    <p:sldId id="354" r:id="rId31"/>
    <p:sldId id="350" r:id="rId32"/>
    <p:sldId id="364" r:id="rId33"/>
    <p:sldId id="353" r:id="rId34"/>
    <p:sldId id="352" r:id="rId35"/>
    <p:sldId id="319" r:id="rId36"/>
    <p:sldId id="395" r:id="rId37"/>
    <p:sldId id="393" r:id="rId38"/>
    <p:sldId id="392" r:id="rId39"/>
    <p:sldId id="366" r:id="rId40"/>
    <p:sldId id="389" r:id="rId41"/>
    <p:sldId id="365" r:id="rId42"/>
    <p:sldId id="386" r:id="rId43"/>
    <p:sldId id="367" r:id="rId44"/>
    <p:sldId id="368" r:id="rId45"/>
    <p:sldId id="402" r:id="rId46"/>
    <p:sldId id="401" r:id="rId47"/>
    <p:sldId id="385" r:id="rId48"/>
    <p:sldId id="384" r:id="rId49"/>
    <p:sldId id="388" r:id="rId50"/>
    <p:sldId id="403" r:id="rId51"/>
    <p:sldId id="390" r:id="rId52"/>
    <p:sldId id="391" r:id="rId53"/>
  </p:sldIdLst>
  <p:sldSz cx="9144000" cy="6858000" type="screen4x3"/>
  <p:notesSz cx="6858000" cy="9144000"/>
  <p:custDataLst>
    <p:tags r:id="rId5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CC6600"/>
    <a:srgbClr val="FF9933"/>
    <a:srgbClr val="FFCC66"/>
    <a:srgbClr val="FF99CC"/>
    <a:srgbClr val="FF794B"/>
    <a:srgbClr val="FF3300"/>
    <a:srgbClr val="FFB809"/>
    <a:srgbClr val="FAB609"/>
    <a:srgbClr val="5151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1143" autoAdjust="0"/>
  </p:normalViewPr>
  <p:slideViewPr>
    <p:cSldViewPr>
      <p:cViewPr varScale="1">
        <p:scale>
          <a:sx n="72" d="100"/>
          <a:sy n="72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5491-9825-4587-AEB2-C3CDA8CF7C28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76137-2ED9-405B-A10A-FEC282D5C9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2458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6264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A8E7E-C507-4C1A-BAA6-B2F13BACD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447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62167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11954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09905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7E5A-BF7C-4305-9778-E0F74D00E9D4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74718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7E5A-BF7C-4305-9778-E0F74D00E9D4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923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7E5A-BF7C-4305-9778-E0F74D00E9D4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16568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7E5A-BF7C-4305-9778-E0F74D00E9D4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18538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7E5A-BF7C-4305-9778-E0F74D00E9D4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61250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7E5A-BF7C-4305-9778-E0F74D00E9D4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111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93151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01052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9332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4771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55217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2400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17084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2632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9043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38096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678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364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22083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3" tIns="43277" rIns="86553" bIns="43277"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9156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3" tIns="43277" rIns="86553" bIns="43277" anchor="b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36ADE5B-FE73-4FEF-84A8-D5A1A36A8911}" type="slidenum">
              <a:rPr lang="el-GR" altLang="el-GR" sz="1100">
                <a:latin typeface="Calibri" panose="020F0502020204030204" pitchFamily="34" charset="0"/>
              </a:rPr>
              <a:pPr algn="r" eaLnBrk="1" hangingPunct="1"/>
              <a:t>31</a:t>
            </a:fld>
            <a:endParaRPr lang="el-GR" altLang="el-GR" sz="11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922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8771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18894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0073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452240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1CAB-C0EF-4003-9A51-F3647D26C3F1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36435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85581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61198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9442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A8E7E-C507-4C1A-BAA6-B2F13BACD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6399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263609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9861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28843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41228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7489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46045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197846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12558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1388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A8E7E-C507-4C1A-BAA6-B2F13BACD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18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A8E7E-C507-4C1A-BAA6-B2F13BACD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69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419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489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A8E7E-C507-4C1A-BAA6-B2F13BACD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57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3C6E30-F952-4E52-ABFB-10CF8F615EB7}" type="datetimeFigureOut">
              <a:rPr lang="el-GR" smtClean="0"/>
              <a:pPr/>
              <a:t>23/10/2014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1.jpeg"/><Relationship Id="rId3" Type="http://schemas.openxmlformats.org/officeDocument/2006/relationships/image" Target="../media/image30.jpeg"/><Relationship Id="rId7" Type="http://schemas.openxmlformats.org/officeDocument/2006/relationships/image" Target="../media/image67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69.jpeg"/><Relationship Id="rId5" Type="http://schemas.openxmlformats.org/officeDocument/2006/relationships/image" Target="../media/image34.jpeg"/><Relationship Id="rId10" Type="http://schemas.openxmlformats.org/officeDocument/2006/relationships/image" Target="../media/image32.jpeg"/><Relationship Id="rId4" Type="http://schemas.openxmlformats.org/officeDocument/2006/relationships/image" Target="../media/image65.jpeg"/><Relationship Id="rId9" Type="http://schemas.openxmlformats.org/officeDocument/2006/relationships/image" Target="../media/image31.jpeg"/><Relationship Id="rId1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18" Type="http://schemas.openxmlformats.org/officeDocument/2006/relationships/image" Target="../media/image47.jpeg"/><Relationship Id="rId3" Type="http://schemas.openxmlformats.org/officeDocument/2006/relationships/image" Target="../media/image80.png"/><Relationship Id="rId21" Type="http://schemas.openxmlformats.org/officeDocument/2006/relationships/image" Target="../media/image69.jpeg"/><Relationship Id="rId7" Type="http://schemas.openxmlformats.org/officeDocument/2006/relationships/image" Target="../media/image43.png"/><Relationship Id="rId12" Type="http://schemas.openxmlformats.org/officeDocument/2006/relationships/image" Target="../media/image86.png"/><Relationship Id="rId17" Type="http://schemas.openxmlformats.org/officeDocument/2006/relationships/image" Target="../media/image89.jpe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75.jpeg"/><Relationship Id="rId20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5.png"/><Relationship Id="rId5" Type="http://schemas.openxmlformats.org/officeDocument/2006/relationships/image" Target="../media/image56.png"/><Relationship Id="rId15" Type="http://schemas.openxmlformats.org/officeDocument/2006/relationships/image" Target="../media/image46.jpeg"/><Relationship Id="rId23" Type="http://schemas.openxmlformats.org/officeDocument/2006/relationships/image" Target="../media/image92.jpeg"/><Relationship Id="rId10" Type="http://schemas.openxmlformats.org/officeDocument/2006/relationships/image" Target="../media/image45.png"/><Relationship Id="rId19" Type="http://schemas.openxmlformats.org/officeDocument/2006/relationships/image" Target="../media/image90.jpeg"/><Relationship Id="rId4" Type="http://schemas.openxmlformats.org/officeDocument/2006/relationships/image" Target="../media/image81.png"/><Relationship Id="rId9" Type="http://schemas.openxmlformats.org/officeDocument/2006/relationships/image" Target="../media/image84.png"/><Relationship Id="rId14" Type="http://schemas.openxmlformats.org/officeDocument/2006/relationships/image" Target="../media/image88.jpeg"/><Relationship Id="rId22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4.png"/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12" Type="http://schemas.openxmlformats.org/officeDocument/2006/relationships/image" Target="../media/image10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jpeg"/><Relationship Id="rId5" Type="http://schemas.openxmlformats.org/officeDocument/2006/relationships/image" Target="../media/image96.gif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2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1560" y="990600"/>
            <a:ext cx="8227640" cy="4166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6000" b="1" dirty="0" smtClean="0">
                <a:solidFill>
                  <a:schemeClr val="accent1">
                    <a:lumMod val="50000"/>
                  </a:schemeClr>
                </a:solidFill>
              </a:rPr>
              <a:t>ΤΡΕΦΟΜΑΙ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6000" b="1" dirty="0" smtClean="0">
                <a:solidFill>
                  <a:schemeClr val="accent1">
                    <a:lumMod val="50000"/>
                  </a:schemeClr>
                </a:solidFill>
              </a:rPr>
              <a:t>ΚΙΝΟΥΜΑΙ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6000" b="1" dirty="0" smtClean="0">
                <a:solidFill>
                  <a:schemeClr val="accent1">
                    <a:lumMod val="50000"/>
                  </a:schemeClr>
                </a:solidFill>
              </a:rPr>
              <a:t>ΑΝΑΠΤΥΣΣΟΜΑΙ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… !</a:t>
            </a:r>
            <a:endParaRPr lang="en-GB" sz="6000" dirty="0"/>
          </a:p>
        </p:txBody>
      </p:sp>
      <p:pic>
        <p:nvPicPr>
          <p:cNvPr id="6" name="Picture 2" descr="http://www.clipartbest.com/cliparts/9ac/qxx/9acqxxRT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4410" y="2755762"/>
            <a:ext cx="74777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a/e/e/0/13088970731402496941cherries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0622" y="1429501"/>
            <a:ext cx="715350" cy="6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ipartlord.com/wp-content/uploads/2013/07/rule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091814">
            <a:off x="7427987" y="3904932"/>
            <a:ext cx="1588126" cy="7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5954496"/>
            <a:ext cx="3198631" cy="747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3092" y="6103142"/>
            <a:ext cx="3287060" cy="40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99" y="5914872"/>
            <a:ext cx="1950369" cy="76582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57" y="5895989"/>
            <a:ext cx="1950369" cy="765823"/>
          </a:xfrm>
          <a:prstGeom prst="rect">
            <a:avLst/>
          </a:prstGeom>
        </p:spPr>
      </p:pic>
      <p:pic>
        <p:nvPicPr>
          <p:cNvPr id="12" name="Εικόνα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2"/>
          <a:stretch/>
        </p:blipFill>
        <p:spPr>
          <a:xfrm>
            <a:off x="7524328" y="15904"/>
            <a:ext cx="1619671" cy="1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9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lipartbest.com/cliparts/di7/oex/di7oex7i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2" r="54486"/>
          <a:stretch/>
        </p:blipFill>
        <p:spPr bwMode="auto">
          <a:xfrm>
            <a:off x="7308304" y="1818180"/>
            <a:ext cx="1368152" cy="29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clipartbest.com/cliparts/di7/oex/di7oex7i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93"/>
          <a:stretch/>
        </p:blipFill>
        <p:spPr bwMode="auto">
          <a:xfrm>
            <a:off x="670073" y="1772816"/>
            <a:ext cx="1813695" cy="29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Ο </a:t>
            </a:r>
            <a:r>
              <a:rPr lang="el-GR" sz="3600" b="1" dirty="0" err="1" smtClean="0">
                <a:solidFill>
                  <a:schemeClr val="accent1">
                    <a:lumMod val="50000"/>
                  </a:schemeClr>
                </a:solidFill>
              </a:rPr>
              <a:t>σωματότυπός</a:t>
            </a:r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 μου!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Επεξήγηση με γραμμή 1 (γραμμή έμφασης και περιγράμματος) 8"/>
          <p:cNvSpPr/>
          <p:nvPr/>
        </p:nvSpPr>
        <p:spPr>
          <a:xfrm>
            <a:off x="539552" y="4941168"/>
            <a:ext cx="8136904" cy="1369839"/>
          </a:xfrm>
          <a:prstGeom prst="accentBorderCallout1">
            <a:avLst>
              <a:gd name="adj1" fmla="val 29325"/>
              <a:gd name="adj2" fmla="val 16"/>
              <a:gd name="adj3" fmla="val 30691"/>
              <a:gd name="adj4" fmla="val 27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ct val="150000"/>
              </a:lnSpc>
            </a:pPr>
            <a:r>
              <a:rPr lang="el-GR" sz="2200" b="1" dirty="0" smtClean="0">
                <a:solidFill>
                  <a:schemeClr val="bg1"/>
                </a:solidFill>
              </a:rPr>
              <a:t>Όλοι είμαστε μοναδικοί! Ο καθένας μας έχει διαφορετικό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l-GR" sz="2200" b="1" dirty="0" smtClean="0">
                <a:solidFill>
                  <a:schemeClr val="bg1"/>
                </a:solidFill>
              </a:rPr>
              <a:t>βάρος, ύψος, μέγεθος &amp; σχήμα σώματος!</a:t>
            </a:r>
            <a:endParaRPr lang="el-GR" sz="2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clipartbest.com/cliparts/RTd/Kog/RTdKogAT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25657"/>
            <a:ext cx="4197896" cy="27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NZx7XZyg9cA/TVbKSKnqjLI/AAAAAAAABiA/7CLG_oV7q2I/s1600/tumm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94588"/>
            <a:ext cx="779670" cy="25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53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5798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Μέγιστη ανάπτυξη… πώς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659" y="2509467"/>
            <a:ext cx="4338538" cy="3875761"/>
          </a:xfrm>
        </p:spPr>
      </p:pic>
      <p:sp>
        <p:nvSpPr>
          <p:cNvPr id="6" name="TextBox 5"/>
          <p:cNvSpPr txBox="1"/>
          <p:nvPr/>
        </p:nvSpPr>
        <p:spPr>
          <a:xfrm>
            <a:off x="2199371" y="5631259"/>
            <a:ext cx="264352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/>
              <a:t>Γενετικό υπόβαθρο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21739" y="3976027"/>
            <a:ext cx="615663" cy="2646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29058" y="3507421"/>
            <a:ext cx="909605" cy="3245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2410" y="2656879"/>
            <a:ext cx="1380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  <p:sp>
        <p:nvSpPr>
          <p:cNvPr id="18" name="Line Callout 2 (Border and Accent Bar) 17"/>
          <p:cNvSpPr/>
          <p:nvPr/>
        </p:nvSpPr>
        <p:spPr>
          <a:xfrm>
            <a:off x="6014494" y="2316229"/>
            <a:ext cx="1881920" cy="1222334"/>
          </a:xfrm>
          <a:prstGeom prst="accentBorderCallout2">
            <a:avLst>
              <a:gd name="adj1" fmla="val 45414"/>
              <a:gd name="adj2" fmla="val -8814"/>
              <a:gd name="adj3" fmla="val 45414"/>
              <a:gd name="adj4" fmla="val -19553"/>
              <a:gd name="adj5" fmla="val 76423"/>
              <a:gd name="adj6" fmla="val -28918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chemeClr val="tx1"/>
                </a:solidFill>
              </a:rPr>
              <a:t>Μέγιστη οστική </a:t>
            </a:r>
            <a:r>
              <a:rPr lang="el-GR" sz="2000" b="1" dirty="0" smtClean="0">
                <a:solidFill>
                  <a:schemeClr val="tx1"/>
                </a:solidFill>
              </a:rPr>
              <a:t>μάζα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004048" y="2650038"/>
            <a:ext cx="719076" cy="121101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1844824"/>
            <a:ext cx="2880320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00B0F0"/>
                </a:solidFill>
              </a:rPr>
              <a:t>Ισορροπημένη διατροφή &amp; άσκηση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0340" y="5123427"/>
            <a:ext cx="3456384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7030A0"/>
                </a:solidFill>
              </a:rPr>
              <a:t>Μη ισορροπημένη διατροφή &amp; καθιστική ζωή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1162" y="4475628"/>
            <a:ext cx="710866" cy="189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500" b="1" dirty="0"/>
          </a:p>
        </p:txBody>
      </p:sp>
      <p:sp>
        <p:nvSpPr>
          <p:cNvPr id="33" name="Oval 32"/>
          <p:cNvSpPr/>
          <p:nvPr/>
        </p:nvSpPr>
        <p:spPr>
          <a:xfrm>
            <a:off x="4842897" y="2387049"/>
            <a:ext cx="432048" cy="45449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520217" y="3622576"/>
            <a:ext cx="432048" cy="45449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http://thumbs.gograph.com/gg54482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953765"/>
            <a:ext cx="7429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Ευθεία γραμμή σύνδεσης 9"/>
          <p:cNvCxnSpPr/>
          <p:nvPr/>
        </p:nvCxnSpPr>
        <p:spPr>
          <a:xfrm flipV="1">
            <a:off x="2123728" y="2636912"/>
            <a:ext cx="2376264" cy="288843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 flipV="1">
            <a:off x="2156027" y="3861048"/>
            <a:ext cx="3118918" cy="167751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 flipH="1">
            <a:off x="4465675" y="2650038"/>
            <a:ext cx="61038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 flipH="1" flipV="1">
            <a:off x="5240671" y="3867888"/>
            <a:ext cx="558930" cy="1101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16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91680" y="1600200"/>
            <a:ext cx="7128792" cy="9906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Ισορροπημένη διατροφή</a:t>
            </a:r>
            <a:endParaRPr lang="en-GB" b="1" dirty="0"/>
          </a:p>
        </p:txBody>
      </p:sp>
      <p:pic>
        <p:nvPicPr>
          <p:cNvPr id="1030" name="Picture 6" descr="http://thumbs.dreamstime.com/z/healthy-eating-funny-little-people-walnut-raises-kiwi-ba-bar-white-357204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20" t="13429" r="22074" b="17844"/>
          <a:stretch/>
        </p:blipFill>
        <p:spPr bwMode="auto">
          <a:xfrm>
            <a:off x="539552" y="3465145"/>
            <a:ext cx="3528392" cy="284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645024"/>
            <a:ext cx="4282635" cy="24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0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Ισορροπημένη διατροφή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"/>
          </p:nvPr>
        </p:nvSpPr>
        <p:spPr>
          <a:xfrm>
            <a:off x="395536" y="1916832"/>
            <a:ext cx="8370512" cy="4495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Bef>
                <a:spcPts val="18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400" b="1" dirty="0" smtClean="0">
                <a:solidFill>
                  <a:schemeClr val="accent1"/>
                </a:solidFill>
              </a:rPr>
              <a:t>  </a:t>
            </a:r>
            <a:r>
              <a:rPr lang="el-GR" sz="2700" b="1" dirty="0" smtClean="0">
                <a:solidFill>
                  <a:schemeClr val="accent1"/>
                </a:solidFill>
              </a:rPr>
              <a:t>Ποικιλία</a:t>
            </a:r>
            <a:r>
              <a:rPr lang="el-GR" sz="2700" b="1" dirty="0">
                <a:solidFill>
                  <a:schemeClr val="accent1"/>
                </a:solidFill>
              </a:rPr>
              <a:t>	 </a:t>
            </a:r>
            <a:r>
              <a:rPr lang="el-GR" sz="2700" b="1" dirty="0" smtClean="0">
                <a:solidFill>
                  <a:schemeClr val="accent1"/>
                </a:solidFill>
              </a:rPr>
              <a:t>     </a:t>
            </a:r>
            <a:r>
              <a:rPr lang="el-GR" sz="27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</a:t>
            </a:r>
            <a:r>
              <a:rPr lang="el-GR" sz="27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    </a:t>
            </a:r>
            <a:r>
              <a:rPr lang="en-GB" sz="27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</a:rPr>
              <a:t>μεταξύ και εντός ομάδων τροφίμων</a:t>
            </a: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700" b="1" dirty="0" smtClean="0">
                <a:solidFill>
                  <a:schemeClr val="accent1"/>
                </a:solidFill>
              </a:rPr>
              <a:t>  Συχνότητα     </a:t>
            </a:r>
            <a:r>
              <a:rPr lang="el-GR" sz="27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</a:t>
            </a:r>
            <a:r>
              <a:rPr lang="el-GR" sz="2700" b="1" dirty="0" smtClean="0">
                <a:solidFill>
                  <a:schemeClr val="accent1"/>
                </a:solidFill>
              </a:rPr>
              <a:t>	    </a:t>
            </a:r>
            <a:r>
              <a:rPr lang="el-GR" sz="2700" b="1" dirty="0">
                <a:solidFill>
                  <a:schemeClr val="bg1">
                    <a:lumMod val="50000"/>
                  </a:schemeClr>
                </a:solidFill>
              </a:rPr>
              <a:t>κατάλληλος </a:t>
            </a: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</a:rPr>
              <a:t>αριθμός γευμάτων</a:t>
            </a: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700" b="1" dirty="0" smtClean="0">
                <a:solidFill>
                  <a:schemeClr val="accent1"/>
                </a:solidFill>
              </a:rPr>
              <a:t>  Ποιότητα	      </a:t>
            </a:r>
            <a:r>
              <a:rPr lang="el-GR" sz="27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</a:t>
            </a:r>
            <a:r>
              <a:rPr lang="el-GR" sz="2700" b="1" dirty="0" smtClean="0">
                <a:solidFill>
                  <a:schemeClr val="accent1"/>
                </a:solidFill>
              </a:rPr>
              <a:t>	    </a:t>
            </a:r>
            <a:r>
              <a:rPr lang="el-GR" sz="2700" b="1" dirty="0">
                <a:solidFill>
                  <a:schemeClr val="bg1">
                    <a:lumMod val="50000"/>
                  </a:schemeClr>
                </a:solidFill>
              </a:rPr>
              <a:t>θρεπτικά τρόφιμα &amp; πλήρη </a:t>
            </a: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</a:rPr>
              <a:t>γεύματα</a:t>
            </a: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700" b="1" dirty="0" smtClean="0">
                <a:solidFill>
                  <a:schemeClr val="accent1"/>
                </a:solidFill>
              </a:rPr>
              <a:t>  Ποσότητα      </a:t>
            </a:r>
            <a:r>
              <a:rPr lang="el-GR" sz="27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</a:t>
            </a:r>
            <a:r>
              <a:rPr lang="el-GR" sz="2700" b="1" dirty="0" smtClean="0">
                <a:solidFill>
                  <a:schemeClr val="accent1"/>
                </a:solidFill>
              </a:rPr>
              <a:t>	    </a:t>
            </a: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</a:rPr>
              <a:t>κατάλληλο μέγεθος μερίδας</a:t>
            </a: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700" b="1" dirty="0" smtClean="0">
                <a:solidFill>
                  <a:schemeClr val="accent1"/>
                </a:solidFill>
              </a:rPr>
              <a:t>  Συνθήκες       </a:t>
            </a:r>
            <a:r>
              <a:rPr lang="el-GR" sz="27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</a:t>
            </a:r>
            <a:r>
              <a:rPr lang="el-GR" sz="2700" b="1" dirty="0" smtClean="0">
                <a:solidFill>
                  <a:schemeClr val="accent1"/>
                </a:solidFill>
              </a:rPr>
              <a:t>	    </a:t>
            </a:r>
            <a:r>
              <a:rPr lang="el-GR" sz="2700" b="1" dirty="0">
                <a:solidFill>
                  <a:schemeClr val="bg1">
                    <a:lumMod val="50000"/>
                  </a:schemeClr>
                </a:solidFill>
              </a:rPr>
              <a:t>κατάλληλη ατμόσφαιρα </a:t>
            </a: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</a:rPr>
              <a:t>γευμάτων</a:t>
            </a:r>
            <a:endParaRPr lang="en-GB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1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Δημητριακά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για ενέργεια!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7" y="1772816"/>
            <a:ext cx="8370512" cy="309634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/>
              <a:t>Ψωμί, δημητριακά πρωινού, ρύζι, ζυμαρικά, κλπ.</a:t>
            </a:r>
            <a:endParaRPr lang="en-US" sz="21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/>
              <a:t>Κύρια πηγή ενέργειας για τον οργανισμό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Πηγή υδατανθράκων, πρωτεϊνών,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l-GR" sz="2100" dirty="0" smtClean="0">
                <a:solidFill>
                  <a:schemeClr val="tx1"/>
                </a:solidFill>
              </a:rPr>
              <a:t>βιταμινών (π.χ. βιταμίνες Β) </a:t>
            </a:r>
            <a:r>
              <a:rPr lang="en-US" sz="2100" dirty="0" smtClean="0">
                <a:solidFill>
                  <a:schemeClr val="tx1"/>
                </a:solidFill>
              </a:rPr>
              <a:t>&amp; </a:t>
            </a:r>
            <a:r>
              <a:rPr lang="el-GR" sz="2100" dirty="0" smtClean="0">
                <a:solidFill>
                  <a:schemeClr val="tx1"/>
                </a:solidFill>
              </a:rPr>
              <a:t>ανόργανων συστατικών (π.χ. μαγνήσιο)</a:t>
            </a:r>
          </a:p>
        </p:txBody>
      </p:sp>
      <p:sp>
        <p:nvSpPr>
          <p:cNvPr id="10" name="Επεξήγηση με γραμμή 1 (γραμμή έμφασης και περιγράμματος) 8"/>
          <p:cNvSpPr/>
          <p:nvPr/>
        </p:nvSpPr>
        <p:spPr>
          <a:xfrm>
            <a:off x="539552" y="5085184"/>
            <a:ext cx="8136904" cy="1296144"/>
          </a:xfrm>
          <a:prstGeom prst="accentBorderCallout1">
            <a:avLst>
              <a:gd name="adj1" fmla="val 21858"/>
              <a:gd name="adj2" fmla="val 76"/>
              <a:gd name="adj3" fmla="val 27886"/>
              <a:gd name="adj4" fmla="val 222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>
                <a:solidFill>
                  <a:schemeClr val="bg1"/>
                </a:solidFill>
              </a:rPr>
              <a:t>Προτιμάμε τα δημητριακά ολικής άλεσης, επειδή έχουν περισσότερες φυτικές </a:t>
            </a:r>
            <a:r>
              <a:rPr lang="el-GR" sz="2100" b="1" dirty="0" smtClean="0">
                <a:solidFill>
                  <a:schemeClr val="bg1"/>
                </a:solidFill>
              </a:rPr>
              <a:t>ίνες!</a:t>
            </a:r>
            <a:endParaRPr lang="el-GR" sz="21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i2.mirror.co.uk/incoming/article2122202.ece/alternates/s2197/Natural-whole-grain-br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9210" y="1772816"/>
            <a:ext cx="1089253" cy="8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Εικόνα 2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020272" y="2866967"/>
            <a:ext cx="734688" cy="49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 descr="http://ni.lovefoodhatewaste.com/sites/files/lfhw/image/spaghett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00"/>
          <a:stretch/>
        </p:blipFill>
        <p:spPr bwMode="auto">
          <a:xfrm>
            <a:off x="6321235" y="2739512"/>
            <a:ext cx="645968" cy="6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blogs.aalto.fi/microbiology/files/2013/11/plain_ri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5558" y="2813657"/>
            <a:ext cx="778780" cy="5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54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πεξήγηση με γραμμή 1 (γραμμή έμφασης και περιγράμματος) 8"/>
          <p:cNvSpPr/>
          <p:nvPr/>
        </p:nvSpPr>
        <p:spPr>
          <a:xfrm>
            <a:off x="539552" y="5085184"/>
            <a:ext cx="8136904" cy="1296144"/>
          </a:xfrm>
          <a:prstGeom prst="accentBorderCallout1">
            <a:avLst>
              <a:gd name="adj1" fmla="val 21858"/>
              <a:gd name="adj2" fmla="val 76"/>
              <a:gd name="adj3" fmla="val 27886"/>
              <a:gd name="adj4" fmla="val 222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 smtClean="0">
                <a:solidFill>
                  <a:schemeClr val="bg1"/>
                </a:solidFill>
              </a:rPr>
              <a:t>Αν δεν μας αρέσει το γάλα, προσλαμβάνουμε ασβέστιο από τα υπόλοιπα τρόφιμα της ομάδας!</a:t>
            </a:r>
            <a:endParaRPr lang="el-GR" sz="21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Γαλακτοκομικά… για γερά οστά!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7" y="1744216"/>
            <a:ext cx="8370512" cy="334096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/>
              <a:t>Γάλα, γιαούρτι &amp; τυρί</a:t>
            </a:r>
            <a:endParaRPr lang="en-US" sz="21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Πηγή </a:t>
            </a:r>
            <a:r>
              <a:rPr lang="el-GR" sz="2100" dirty="0" smtClean="0"/>
              <a:t>ασβεστίου, </a:t>
            </a:r>
            <a:r>
              <a:rPr lang="el-GR" sz="2100" dirty="0" smtClean="0">
                <a:solidFill>
                  <a:schemeClr val="tx1"/>
                </a:solidFill>
              </a:rPr>
              <a:t>πρωτεϊνών</a:t>
            </a:r>
            <a:r>
              <a:rPr lang="el-GR" sz="2100" dirty="0">
                <a:solidFill>
                  <a:schemeClr val="tx1"/>
                </a:solidFill>
              </a:rPr>
              <a:t>, λιπιδίων</a:t>
            </a:r>
            <a:r>
              <a:rPr lang="el-GR" sz="2100" dirty="0" smtClean="0">
                <a:solidFill>
                  <a:schemeClr val="tx1"/>
                </a:solidFill>
              </a:rPr>
              <a:t>, βιταμινών 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(</a:t>
            </a:r>
            <a:r>
              <a:rPr lang="el-GR" sz="2100" dirty="0" smtClean="0"/>
              <a:t>π.χ. βιταμίνη</a:t>
            </a:r>
            <a:r>
              <a:rPr lang="el-GR" sz="2100" dirty="0" smtClean="0">
                <a:solidFill>
                  <a:schemeClr val="tx1"/>
                </a:solidFill>
              </a:rPr>
              <a:t> D) </a:t>
            </a:r>
            <a:r>
              <a:rPr lang="en-US" sz="2100" dirty="0" smtClean="0">
                <a:solidFill>
                  <a:schemeClr val="tx1"/>
                </a:solidFill>
              </a:rPr>
              <a:t>&amp; </a:t>
            </a:r>
            <a:r>
              <a:rPr lang="el-GR" sz="2100" dirty="0" smtClean="0">
                <a:solidFill>
                  <a:schemeClr val="tx1"/>
                </a:solidFill>
              </a:rPr>
              <a:t>ανόργανων συστατικών (π.χ</a:t>
            </a:r>
            <a:r>
              <a:rPr lang="el-GR" sz="2100" dirty="0"/>
              <a:t>. </a:t>
            </a:r>
            <a:r>
              <a:rPr lang="el-GR" sz="2100" dirty="0" smtClean="0"/>
              <a:t>φώσφορος</a:t>
            </a:r>
            <a:r>
              <a:rPr lang="el-GR" sz="21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Απαραίτητα </a:t>
            </a:r>
            <a:r>
              <a:rPr lang="el-GR" sz="2100" dirty="0">
                <a:solidFill>
                  <a:schemeClr val="tx1"/>
                </a:solidFill>
              </a:rPr>
              <a:t>για </a:t>
            </a:r>
            <a:r>
              <a:rPr lang="el-GR" sz="2100" dirty="0" smtClean="0">
                <a:solidFill>
                  <a:schemeClr val="tx1"/>
                </a:solidFill>
              </a:rPr>
              <a:t>την υγιή ανάπτυξη των οστών</a:t>
            </a:r>
          </a:p>
        </p:txBody>
      </p:sp>
      <p:pic>
        <p:nvPicPr>
          <p:cNvPr id="11" name="Picture 4" descr="C:\Users\Marianna\Desktop\Παιδιά Εν Δράσει\ΕΙΚΟΝΕΣ ΓΙΑ ΕΝ  ΔΡΑΣΕΙ\milk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3963" y="1700808"/>
            <a:ext cx="576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images-mds.staticskynet.be/NewsFolder/original/SKY20100406091426E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87"/>
          <a:stretch/>
        </p:blipFill>
        <p:spPr bwMode="auto">
          <a:xfrm>
            <a:off x="7084976" y="1844824"/>
            <a:ext cx="871400" cy="77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automationheroes.com/wp-content/uploads/2013/11/tumblr_static_cheese_205_1362800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043" y="1844824"/>
            <a:ext cx="73221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7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upermarkets.xo.gr/ExImages/Products/Info/529-lachaniko-marouli-temach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848" y="2315146"/>
            <a:ext cx="827608" cy="8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44216"/>
            <a:ext cx="8280920" cy="46371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Φρέσκα &amp; αποξηραμένα φρούτα, </a:t>
            </a:r>
            <a:endParaRPr lang="en-US" sz="21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χυμοί φρούτων, ωμά &amp; βρασμένα λαχανικά</a:t>
            </a:r>
          </a:p>
          <a:p>
            <a:pPr>
              <a:lnSpc>
                <a:spcPct val="2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Πηγή υδατανθράκων (φρούτα), βιταμινών (π.χ. βιταμίνη </a:t>
            </a:r>
            <a:r>
              <a:rPr lang="en-US" sz="2100" dirty="0" smtClean="0">
                <a:solidFill>
                  <a:schemeClr val="tx1"/>
                </a:solidFill>
              </a:rPr>
              <a:t>C)</a:t>
            </a:r>
            <a:r>
              <a:rPr lang="el-GR" sz="2100" dirty="0" smtClean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2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ανόργανων συστατικών (π.χ. κάλιο), φυτικών ινών &amp; νερού</a:t>
            </a:r>
          </a:p>
        </p:txBody>
      </p:sp>
      <p:sp>
        <p:nvSpPr>
          <p:cNvPr id="8" name="Τίτλος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Φρούτα &amp; Λαχανικά… για ευεξία!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6" descr="http://t2.gstatic.com/images?q=tbn:ANd9GcTtyp3SAPeNPBUyR0jbiVCXACbpVRRaRd3VUhVt81GtR1nSwxc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21662"/>
            <a:ext cx="895536" cy="80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http://1.bp.blogspot.com/_712QZYjLt60/TE2wI_6ubgI/AAAAAAAABTI/ozKZO6Af7fc/s1600/pe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092" y="2335659"/>
            <a:ext cx="575220" cy="80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eimastegynaikes.gr/wp-content/uploads/stories/SEPTEMBER/ipoloipa/ntoma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21662"/>
            <a:ext cx="812617" cy="81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Επεξήγηση με γραμμή 1 (γραμμή έμφασης και περιγράμματος) 8"/>
          <p:cNvSpPr/>
          <p:nvPr/>
        </p:nvSpPr>
        <p:spPr>
          <a:xfrm>
            <a:off x="539552" y="5085184"/>
            <a:ext cx="8136904" cy="1296144"/>
          </a:xfrm>
          <a:prstGeom prst="accentBorderCallout1">
            <a:avLst>
              <a:gd name="adj1" fmla="val 21858"/>
              <a:gd name="adj2" fmla="val 76"/>
              <a:gd name="adj3" fmla="val 27886"/>
              <a:gd name="adj4" fmla="val 222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>
                <a:solidFill>
                  <a:schemeClr val="bg1"/>
                </a:solidFill>
              </a:rPr>
              <a:t>Καταναλώνουμε καθημερινά ποικιλία εποχικών φρούτων και λαχανικών, διαφορετικών χρωμάτων!</a:t>
            </a:r>
          </a:p>
        </p:txBody>
      </p:sp>
    </p:spTree>
    <p:extLst>
      <p:ext uri="{BB962C8B-B14F-4D97-AF65-F5344CB8AC3E}">
        <p14:creationId xmlns:p14="http://schemas.microsoft.com/office/powerpoint/2010/main" xmlns="" val="15966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Κρέας… για δυνατούς μυς!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44216"/>
            <a:ext cx="8370513" cy="48531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Κόκκινο κρέας, λευκό κρέας (π.χ. πουλερικά), </a:t>
            </a:r>
          </a:p>
          <a:p>
            <a:pPr>
              <a:lnSpc>
                <a:spcPct val="2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ψάρια, θαλασσινά, αβγό &amp; όσπρια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/>
              <a:t>Πηγή πρωτεϊνών</a:t>
            </a:r>
            <a:r>
              <a:rPr lang="el-GR" sz="2100" dirty="0" smtClean="0">
                <a:solidFill>
                  <a:schemeClr val="tx1"/>
                </a:solidFill>
              </a:rPr>
              <a:t>, λιπιδίων, βιταμινών (π.χ. βιταμίνη Β12) &amp; ανόργανων συστατικών (π.χ. σίδηρος)</a:t>
            </a:r>
          </a:p>
        </p:txBody>
      </p:sp>
      <p:pic>
        <p:nvPicPr>
          <p:cNvPr id="10" name="Picture 2" descr="http://www.athinorama.gr/lmnts/articles/2001665/VASIKOI%20SYNDIASM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7538" y="4066182"/>
            <a:ext cx="1105015" cy="80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r.all.biz/img/gr/catalog/236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0882" y="1833257"/>
            <a:ext cx="1424667" cy="5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yiannislucacos.gr/sites/default/files/ingredient206_stithoskotopoul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332" y="2544497"/>
            <a:ext cx="1124124" cy="7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3.bp.blogspot.com/-bPe_xR6ddfI/UjzyituXPvI/AAAAAAAAQwo/n2ymFBpYz58/s1600/Egg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8132" y="4077072"/>
            <a:ext cx="979880" cy="78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rachelrd.com/wp-content/uploads/2013/04/red-meat-300x30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552665">
            <a:off x="6641671" y="2348430"/>
            <a:ext cx="817339" cy="8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Επεξήγηση με γραμμή 1 (γραμμή έμφασης και περιγράμματος) 8"/>
          <p:cNvSpPr/>
          <p:nvPr/>
        </p:nvSpPr>
        <p:spPr>
          <a:xfrm>
            <a:off x="539552" y="5085184"/>
            <a:ext cx="8136904" cy="1296144"/>
          </a:xfrm>
          <a:prstGeom prst="accentBorderCallout1">
            <a:avLst>
              <a:gd name="adj1" fmla="val 21858"/>
              <a:gd name="adj2" fmla="val 76"/>
              <a:gd name="adj3" fmla="val 27886"/>
              <a:gd name="adj4" fmla="val 222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 smtClean="0">
                <a:solidFill>
                  <a:schemeClr val="bg1"/>
                </a:solidFill>
              </a:rPr>
              <a:t>Καταναλώνουμε συχνά ψάρια και όσπρια, και μάλιστα σε αντικατάσταση του κρέατος!</a:t>
            </a:r>
            <a:endParaRPr lang="el-GR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6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Λίπη &amp; έλαια… για νοστιμιά!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370513" cy="31683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Ζωικά: βούτυρο &amp; μπέικον</a:t>
            </a:r>
          </a:p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Φυτικά: έλαια (π.χ. ελαιόλαδο &amp; ηλιέλαιο), 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p"/>
            </a:pPr>
            <a:r>
              <a:rPr lang="el-GR" sz="2100" dirty="0" smtClean="0">
                <a:solidFill>
                  <a:schemeClr val="tx1"/>
                </a:solidFill>
              </a:rPr>
              <a:t>μαργαρίνες, ελιές &amp; ξηροί καρποί</a:t>
            </a:r>
          </a:p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/>
              <a:t>Πηγή λιπιδίων &amp; λιποδιαλυτών βιταμινών (π.χ. βιταμίνη Ε)</a:t>
            </a:r>
          </a:p>
          <a:p>
            <a:pPr>
              <a:lnSpc>
                <a:spcPct val="200000"/>
              </a:lnSpc>
            </a:pPr>
            <a:endParaRPr lang="el-GR" sz="20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trelokouneli.gr/wp-content/uploads/2013/11/olive-oil_610_42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2" r="21992"/>
          <a:stretch/>
        </p:blipFill>
        <p:spPr bwMode="auto">
          <a:xfrm>
            <a:off x="7404184" y="2653469"/>
            <a:ext cx="1224136" cy="12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6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156176" y="3098856"/>
            <a:ext cx="1154027" cy="762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http://cdn.vogue.com.au/media/articles/8/1/0/8177-1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1" t="3750" r="10147" b="7152"/>
          <a:stretch/>
        </p:blipFill>
        <p:spPr bwMode="auto">
          <a:xfrm>
            <a:off x="6876256" y="2060848"/>
            <a:ext cx="88809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Επεξήγηση με γραμμή 1 (γραμμή έμφασης και περιγράμματος) 8"/>
          <p:cNvSpPr/>
          <p:nvPr/>
        </p:nvSpPr>
        <p:spPr>
          <a:xfrm>
            <a:off x="539552" y="5085184"/>
            <a:ext cx="8136904" cy="1296144"/>
          </a:xfrm>
          <a:prstGeom prst="accentBorderCallout1">
            <a:avLst>
              <a:gd name="adj1" fmla="val 21858"/>
              <a:gd name="adj2" fmla="val 76"/>
              <a:gd name="adj3" fmla="val 27886"/>
              <a:gd name="adj4" fmla="val 222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>
                <a:solidFill>
                  <a:schemeClr val="bg1"/>
                </a:solidFill>
              </a:rPr>
              <a:t>Προτιμάμε τα φυτικά λίπη - έλαια, ιδίως το ελαιόλαδο, επειδή είναι πλούσια σε καλής ποιότητας λιπαρά!</a:t>
            </a:r>
          </a:p>
        </p:txBody>
      </p:sp>
    </p:spTree>
    <p:extLst>
      <p:ext uri="{BB962C8B-B14F-4D97-AF65-F5344CB8AC3E}">
        <p14:creationId xmlns:p14="http://schemas.microsoft.com/office/powerpoint/2010/main" xmlns="" val="15958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Τρόφιμα πλούσια σε ζάχαρη ή λίπος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370513" cy="39170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/>
              <a:t>Κέικ, πάστες, μπισκότα, ζαχαρωτά, κρουασάν, </a:t>
            </a:r>
            <a:endParaRPr lang="el-GR" sz="2100" dirty="0" smtClean="0"/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p"/>
            </a:pPr>
            <a:r>
              <a:rPr lang="el-GR" sz="2100" dirty="0" smtClean="0"/>
              <a:t>πατατάκια</a:t>
            </a:r>
            <a:r>
              <a:rPr lang="el-GR" sz="2100" dirty="0"/>
              <a:t>, </a:t>
            </a:r>
            <a:r>
              <a:rPr lang="el-GR" sz="2100" dirty="0" smtClean="0"/>
              <a:t>γαριδάκια, αναψυκτικά</a:t>
            </a:r>
            <a:r>
              <a:rPr lang="el-GR" sz="2100" dirty="0"/>
              <a:t>, </a:t>
            </a:r>
            <a:r>
              <a:rPr lang="el-GR" sz="2100" dirty="0" smtClean="0"/>
              <a:t>κλπ. </a:t>
            </a:r>
            <a:endParaRPr lang="el-GR" sz="21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/>
              <a:t>Πλούσια σε θερμίδες (</a:t>
            </a:r>
            <a:r>
              <a:rPr lang="el-GR" sz="2100" dirty="0" smtClean="0"/>
              <a:t>ζάχαρη</a:t>
            </a:r>
            <a:r>
              <a:rPr lang="el-GR" sz="2100" dirty="0"/>
              <a:t> </a:t>
            </a:r>
            <a:r>
              <a:rPr lang="el-GR" sz="2100" dirty="0" smtClean="0"/>
              <a:t>&amp; λιπαρά</a:t>
            </a:r>
            <a:r>
              <a:rPr lang="el-GR" sz="2100" dirty="0"/>
              <a:t>) </a:t>
            </a:r>
            <a:endParaRPr lang="el-GR" sz="2100" dirty="0" smtClean="0"/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p"/>
            </a:pPr>
            <a:r>
              <a:rPr lang="el-GR" sz="2100" dirty="0" smtClean="0"/>
              <a:t>και </a:t>
            </a:r>
            <a:r>
              <a:rPr lang="el-GR" sz="2100" dirty="0"/>
              <a:t>φτωχά σε απαραίτητα θρεπτικά </a:t>
            </a:r>
            <a:r>
              <a:rPr lang="el-GR" sz="2100" dirty="0" smtClean="0"/>
              <a:t>συστατικά (π.χ. βιταμίνες)</a:t>
            </a:r>
            <a:endParaRPr lang="el-GR" sz="2100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409285" y="1959051"/>
            <a:ext cx="1267171" cy="83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 descr="http://www.newsbomb.gr/media/k2/items/cache/3ead57526fe8ad280d406e384ec77571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606" y="2916517"/>
            <a:ext cx="1261722" cy="9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in2life.gr/dm_pictures/garidakia-600_222300_3350B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40" t="4365" r="14040" b="2396"/>
          <a:stretch/>
        </p:blipFill>
        <p:spPr bwMode="auto">
          <a:xfrm>
            <a:off x="7596336" y="3075252"/>
            <a:ext cx="1152128" cy="8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Επεξήγηση με γραμμή 1 (γραμμή έμφασης και περιγράμματος) 8"/>
          <p:cNvSpPr/>
          <p:nvPr/>
        </p:nvSpPr>
        <p:spPr>
          <a:xfrm>
            <a:off x="539552" y="5085184"/>
            <a:ext cx="8136904" cy="1296144"/>
          </a:xfrm>
          <a:prstGeom prst="accentBorderCallout1">
            <a:avLst>
              <a:gd name="adj1" fmla="val 21858"/>
              <a:gd name="adj2" fmla="val 76"/>
              <a:gd name="adj3" fmla="val 27886"/>
              <a:gd name="adj4" fmla="val 222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>
                <a:solidFill>
                  <a:schemeClr val="bg1"/>
                </a:solidFill>
              </a:rPr>
              <a:t>Τα καταναλώνουμε με μέτρο, ώστε να διατηρήσουμε ένα επιθυμητό σωματικό βάρος!</a:t>
            </a:r>
          </a:p>
        </p:txBody>
      </p:sp>
    </p:spTree>
    <p:extLst>
      <p:ext uri="{BB962C8B-B14F-4D97-AF65-F5344CB8AC3E}">
        <p14:creationId xmlns:p14="http://schemas.microsoft.com/office/powerpoint/2010/main" xmlns="" val="25750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98504" cy="9906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Περιεχόμενα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67544" y="1813520"/>
            <a:ext cx="8208912" cy="4495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70000"/>
              <a:buFont typeface="Wingdings" panose="05000000000000000000" pitchFamily="2" charset="2"/>
              <a:buChar char=""/>
            </a:pPr>
            <a:r>
              <a:rPr lang="el-GR" sz="2400" dirty="0" smtClean="0"/>
              <a:t>Σωματική </a:t>
            </a:r>
            <a:r>
              <a:rPr lang="el-GR" sz="2400" dirty="0"/>
              <a:t>α</a:t>
            </a:r>
            <a:r>
              <a:rPr lang="el-GR" sz="2400" dirty="0" smtClean="0"/>
              <a:t>νάπτυξη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70000"/>
              <a:buFont typeface="Wingdings" panose="05000000000000000000" pitchFamily="2" charset="2"/>
              <a:buChar char=""/>
            </a:pPr>
            <a:r>
              <a:rPr lang="el-GR" sz="2400" dirty="0" smtClean="0"/>
              <a:t>Ισορροπημένη διατροφή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70000"/>
              <a:buFont typeface="Wingdings" panose="05000000000000000000" pitchFamily="2" charset="2"/>
              <a:buChar char=""/>
            </a:pPr>
            <a:r>
              <a:rPr lang="el-GR" sz="2400" dirty="0" smtClean="0"/>
              <a:t>Ενυδάτωση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70000"/>
              <a:buFont typeface="Wingdings" panose="05000000000000000000" pitchFamily="2" charset="2"/>
              <a:buChar char=""/>
            </a:pPr>
            <a:r>
              <a:rPr lang="el-GR" sz="2400" dirty="0" smtClean="0"/>
              <a:t>Σωματική δραστηριότητα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70000"/>
              <a:buFont typeface="Wingdings" panose="05000000000000000000" pitchFamily="2" charset="2"/>
              <a:buChar char=""/>
            </a:pPr>
            <a:r>
              <a:rPr lang="el-GR" sz="2400" dirty="0" smtClean="0"/>
              <a:t>Το Πρόγραμμα ΕΥΖΗΝ</a:t>
            </a:r>
            <a:endParaRPr lang="en-GB" sz="2400" dirty="0"/>
          </a:p>
        </p:txBody>
      </p:sp>
      <p:pic>
        <p:nvPicPr>
          <p:cNvPr id="4100" name="Picture 4" descr="[ClasesdeBaileModerno_484_9811.jpg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797222" cy="22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64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Γεύματα… γιατί τακτικά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370513" cy="31969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/>
              <a:t>Καλή λειτουργία του μεταβολισμού</a:t>
            </a:r>
            <a:endParaRPr lang="el-GR" sz="2100" dirty="0"/>
          </a:p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 smtClean="0"/>
              <a:t>Καλύτερος </a:t>
            </a:r>
            <a:r>
              <a:rPr lang="el-GR" sz="2100" dirty="0"/>
              <a:t>έλεγχος </a:t>
            </a:r>
            <a:r>
              <a:rPr lang="el-GR" sz="2100" dirty="0" smtClean="0"/>
              <a:t>του σωματικού βάρους</a:t>
            </a:r>
            <a:endParaRPr lang="el-GR" sz="2100" dirty="0"/>
          </a:p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/>
              <a:t>Βελτίωση </a:t>
            </a:r>
            <a:r>
              <a:rPr lang="el-GR" sz="2100" dirty="0" smtClean="0"/>
              <a:t>σχολικής απόδοσης</a:t>
            </a:r>
            <a:endParaRPr lang="el-GR" sz="2100" dirty="0"/>
          </a:p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/>
              <a:t>Επαρκής ενέργεια για </a:t>
            </a:r>
            <a:r>
              <a:rPr lang="el-GR" sz="2100" dirty="0" smtClean="0"/>
              <a:t>σωματική δραστηριότητα </a:t>
            </a:r>
            <a:r>
              <a:rPr lang="el-GR" sz="2100" dirty="0"/>
              <a:t>&amp; άσκ</a:t>
            </a:r>
            <a:r>
              <a:rPr lang="el-GR" sz="2200" dirty="0"/>
              <a:t>ηση </a:t>
            </a:r>
          </a:p>
        </p:txBody>
      </p:sp>
      <p:pic>
        <p:nvPicPr>
          <p:cNvPr id="21" name="Picture 4" descr="shutterstock_52847032"/>
          <p:cNvPicPr>
            <a:picLocks noChangeAspect="1" noChangeArrowheads="1"/>
          </p:cNvPicPr>
          <p:nvPr/>
        </p:nvPicPr>
        <p:blipFill rotWithShape="1">
          <a:blip r:embed="rId3" cstate="print"/>
          <a:srcRect l="23807" t="12359" r="20625" b="12703"/>
          <a:stretch/>
        </p:blipFill>
        <p:spPr bwMode="auto">
          <a:xfrm>
            <a:off x="6801777" y="1967923"/>
            <a:ext cx="1874679" cy="182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Επεξήγηση με γραμμή 1 (γραμμή έμφασης και περιγράμματος) 8"/>
          <p:cNvSpPr/>
          <p:nvPr/>
        </p:nvSpPr>
        <p:spPr>
          <a:xfrm>
            <a:off x="539552" y="5085184"/>
            <a:ext cx="8136904" cy="1296144"/>
          </a:xfrm>
          <a:prstGeom prst="accentBorderCallout1">
            <a:avLst>
              <a:gd name="adj1" fmla="val 21858"/>
              <a:gd name="adj2" fmla="val 76"/>
              <a:gd name="adj3" fmla="val 27886"/>
              <a:gd name="adj4" fmla="val 222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>
                <a:solidFill>
                  <a:schemeClr val="bg1"/>
                </a:solidFill>
              </a:rPr>
              <a:t>3 κύρια γεύματα (πρωινό, μεσημεριανό, βραδινό) &amp; 2 – 3 ενδιάμεσα </a:t>
            </a:r>
            <a:r>
              <a:rPr lang="el-GR" sz="2100" b="1" dirty="0" smtClean="0">
                <a:solidFill>
                  <a:schemeClr val="bg1"/>
                </a:solidFill>
              </a:rPr>
              <a:t>σνακ</a:t>
            </a:r>
            <a:endParaRPr lang="el-GR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4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Ομάδα 21"/>
          <p:cNvGrpSpPr/>
          <p:nvPr/>
        </p:nvGrpSpPr>
        <p:grpSpPr>
          <a:xfrm>
            <a:off x="755576" y="1439333"/>
            <a:ext cx="7560840" cy="5418666"/>
            <a:chOff x="755576" y="1439333"/>
            <a:chExt cx="7560840" cy="5418666"/>
          </a:xfrm>
        </p:grpSpPr>
        <p:sp>
          <p:nvSpPr>
            <p:cNvPr id="23" name="Οδοντωτό δεξιό βέλος 22"/>
            <p:cNvSpPr/>
            <p:nvPr/>
          </p:nvSpPr>
          <p:spPr>
            <a:xfrm>
              <a:off x="755576" y="3790384"/>
              <a:ext cx="7560840" cy="742314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Ελεύθερη σχεδίαση 23"/>
            <p:cNvSpPr/>
            <p:nvPr/>
          </p:nvSpPr>
          <p:spPr>
            <a:xfrm>
              <a:off x="755576" y="1439333"/>
              <a:ext cx="2225268" cy="2167466"/>
            </a:xfrm>
            <a:custGeom>
              <a:avLst/>
              <a:gdLst>
                <a:gd name="connsiteX0" fmla="*/ 0 w 2225268"/>
                <a:gd name="connsiteY0" fmla="*/ 0 h 2167466"/>
                <a:gd name="connsiteX1" fmla="*/ 2225268 w 2225268"/>
                <a:gd name="connsiteY1" fmla="*/ 0 h 2167466"/>
                <a:gd name="connsiteX2" fmla="*/ 2225268 w 2225268"/>
                <a:gd name="connsiteY2" fmla="*/ 2167466 h 2167466"/>
                <a:gd name="connsiteX3" fmla="*/ 0 w 2225268"/>
                <a:gd name="connsiteY3" fmla="*/ 2167466 h 2167466"/>
                <a:gd name="connsiteX4" fmla="*/ 0 w 2225268"/>
                <a:gd name="connsiteY4" fmla="*/ 0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268" h="2167466">
                  <a:moveTo>
                    <a:pt x="0" y="0"/>
                  </a:moveTo>
                  <a:lnTo>
                    <a:pt x="2225268" y="0"/>
                  </a:lnTo>
                  <a:lnTo>
                    <a:pt x="2225268" y="2167466"/>
                  </a:lnTo>
                  <a:lnTo>
                    <a:pt x="0" y="21674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462280" rIns="462280" bIns="462280" numCol="1" spcCol="1270" anchor="b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6500" kern="1200" dirty="0"/>
            </a:p>
          </p:txBody>
        </p:sp>
        <p:sp>
          <p:nvSpPr>
            <p:cNvPr id="29" name="Έλλειψη 28"/>
            <p:cNvSpPr/>
            <p:nvPr/>
          </p:nvSpPr>
          <p:spPr>
            <a:xfrm>
              <a:off x="1725880" y="3864852"/>
              <a:ext cx="541866" cy="5418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Ελεύθερη σχεδίαση 29"/>
            <p:cNvSpPr/>
            <p:nvPr/>
          </p:nvSpPr>
          <p:spPr>
            <a:xfrm>
              <a:off x="755576" y="2267364"/>
              <a:ext cx="2179648" cy="703539"/>
            </a:xfrm>
            <a:custGeom>
              <a:avLst/>
              <a:gdLst>
                <a:gd name="connsiteX0" fmla="*/ 0 w 2179648"/>
                <a:gd name="connsiteY0" fmla="*/ 0 h 703538"/>
                <a:gd name="connsiteX1" fmla="*/ 2179648 w 2179648"/>
                <a:gd name="connsiteY1" fmla="*/ 0 h 703538"/>
                <a:gd name="connsiteX2" fmla="*/ 2179648 w 2179648"/>
                <a:gd name="connsiteY2" fmla="*/ 703538 h 703538"/>
                <a:gd name="connsiteX3" fmla="*/ 0 w 2179648"/>
                <a:gd name="connsiteY3" fmla="*/ 703538 h 703538"/>
                <a:gd name="connsiteX4" fmla="*/ 0 w 2179648"/>
                <a:gd name="connsiteY4" fmla="*/ 0 h 70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648" h="703538">
                  <a:moveTo>
                    <a:pt x="2179648" y="1"/>
                  </a:moveTo>
                  <a:lnTo>
                    <a:pt x="0" y="1"/>
                  </a:lnTo>
                  <a:lnTo>
                    <a:pt x="0" y="703537"/>
                  </a:lnTo>
                  <a:lnTo>
                    <a:pt x="2179648" y="703537"/>
                  </a:lnTo>
                  <a:lnTo>
                    <a:pt x="2179648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9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400" b="1" kern="1200" dirty="0">
                <a:effectLst/>
              </a:endParaRPr>
            </a:p>
          </p:txBody>
        </p:sp>
        <p:sp>
          <p:nvSpPr>
            <p:cNvPr id="32" name="Ελεύθερη σχεδίαση 31"/>
            <p:cNvSpPr/>
            <p:nvPr/>
          </p:nvSpPr>
          <p:spPr>
            <a:xfrm>
              <a:off x="755576" y="4690533"/>
              <a:ext cx="2179648" cy="2167466"/>
            </a:xfrm>
            <a:custGeom>
              <a:avLst/>
              <a:gdLst>
                <a:gd name="connsiteX0" fmla="*/ 0 w 2179648"/>
                <a:gd name="connsiteY0" fmla="*/ 0 h 2167466"/>
                <a:gd name="connsiteX1" fmla="*/ 2179648 w 2179648"/>
                <a:gd name="connsiteY1" fmla="*/ 0 h 2167466"/>
                <a:gd name="connsiteX2" fmla="*/ 2179648 w 2179648"/>
                <a:gd name="connsiteY2" fmla="*/ 2167466 h 2167466"/>
                <a:gd name="connsiteX3" fmla="*/ 0 w 2179648"/>
                <a:gd name="connsiteY3" fmla="*/ 2167466 h 2167466"/>
                <a:gd name="connsiteX4" fmla="*/ 0 w 2179648"/>
                <a:gd name="connsiteY4" fmla="*/ 0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648" h="2167466">
                  <a:moveTo>
                    <a:pt x="0" y="0"/>
                  </a:moveTo>
                  <a:lnTo>
                    <a:pt x="2179648" y="0"/>
                  </a:lnTo>
                  <a:lnTo>
                    <a:pt x="2179648" y="2167466"/>
                  </a:lnTo>
                  <a:lnTo>
                    <a:pt x="0" y="21674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462280" rIns="462280" bIns="462280" numCol="1" spcCol="1270" anchor="b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6500" b="1" kern="1200" dirty="0">
                <a:effectLst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Συχνότητα γευμάτων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Διάγραμμα ροής: Διεργασία 10"/>
          <p:cNvSpPr/>
          <p:nvPr/>
        </p:nvSpPr>
        <p:spPr>
          <a:xfrm>
            <a:off x="2411760" y="5159920"/>
            <a:ext cx="2016224" cy="6453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err="1" smtClean="0">
                <a:solidFill>
                  <a:schemeClr val="tx1"/>
                </a:solidFill>
              </a:rPr>
              <a:t>Δεκατιανό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2" name="Διάγραμμα ροής: Διεργασία 11"/>
          <p:cNvSpPr/>
          <p:nvPr/>
        </p:nvSpPr>
        <p:spPr>
          <a:xfrm>
            <a:off x="5076056" y="5166807"/>
            <a:ext cx="2016224" cy="6453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Απογευματινό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5" name="Διάγραμμα ροής: Διεργασία 24"/>
          <p:cNvSpPr/>
          <p:nvPr/>
        </p:nvSpPr>
        <p:spPr>
          <a:xfrm>
            <a:off x="1036628" y="2492896"/>
            <a:ext cx="1944216" cy="671488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Πρωινό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6" name="Διάγραμμα ροής: Διεργασία 25"/>
          <p:cNvSpPr/>
          <p:nvPr/>
        </p:nvSpPr>
        <p:spPr>
          <a:xfrm>
            <a:off x="3523795" y="2492896"/>
            <a:ext cx="2376264" cy="671488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Μεσημεριανό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7" name="Διάγραμμα ροής: Διεργασία 26"/>
          <p:cNvSpPr/>
          <p:nvPr/>
        </p:nvSpPr>
        <p:spPr>
          <a:xfrm>
            <a:off x="6372200" y="2492896"/>
            <a:ext cx="1800200" cy="671488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Βραδινό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8" name="Έλλειψη 27"/>
          <p:cNvSpPr/>
          <p:nvPr/>
        </p:nvSpPr>
        <p:spPr>
          <a:xfrm>
            <a:off x="4494097" y="3894838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Έλλειψη 37"/>
          <p:cNvSpPr/>
          <p:nvPr/>
        </p:nvSpPr>
        <p:spPr>
          <a:xfrm>
            <a:off x="6982462" y="3913521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194" name="Picture 2" descr="http://www.clipartpal.com/_thumbs/pd/weather/sun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897" y="3729730"/>
            <a:ext cx="905743" cy="8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lipartbest.com/cliparts/Kij/pdX/KijpdXRi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3921" y="3790384"/>
            <a:ext cx="724094" cy="7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clker.com/cliparts/M/0/Y/X/B/S/moon-and-stars-h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28" b="-6243"/>
          <a:stretch/>
        </p:blipFill>
        <p:spPr bwMode="auto">
          <a:xfrm>
            <a:off x="8015033" y="3966295"/>
            <a:ext cx="650503" cy="8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Έλλειψη 28"/>
          <p:cNvSpPr/>
          <p:nvPr/>
        </p:nvSpPr>
        <p:spPr>
          <a:xfrm>
            <a:off x="3208460" y="3972615"/>
            <a:ext cx="356672" cy="3596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Έλλειψη 28"/>
          <p:cNvSpPr/>
          <p:nvPr/>
        </p:nvSpPr>
        <p:spPr>
          <a:xfrm>
            <a:off x="5916739" y="3988612"/>
            <a:ext cx="356672" cy="3596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Straight Connector 3"/>
          <p:cNvCxnSpPr>
            <a:stCxn id="25" idx="2"/>
            <a:endCxn id="29" idx="0"/>
          </p:cNvCxnSpPr>
          <p:nvPr/>
        </p:nvCxnSpPr>
        <p:spPr>
          <a:xfrm flipH="1">
            <a:off x="1996813" y="3164384"/>
            <a:ext cx="11923" cy="7004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753664" y="3201829"/>
            <a:ext cx="11923" cy="7004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272300" y="3194370"/>
            <a:ext cx="11923" cy="7004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74873" y="4399831"/>
            <a:ext cx="11923" cy="70046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089113" y="4406718"/>
            <a:ext cx="11923" cy="70046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02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7776864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Πρωινό</a:t>
            </a:r>
            <a:endParaRPr lang="el-GR" sz="3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80920" cy="4752528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1200"/>
              </a:spcBef>
              <a:buNone/>
            </a:pPr>
            <a:r>
              <a:rPr lang="el-GR" altLang="el-GR" sz="2200" b="1" dirty="0" smtClean="0">
                <a:latin typeface="Century Gothic" panose="020B0502020202020204" pitchFamily="34" charset="0"/>
              </a:rPr>
              <a:t>Το πρώτο γεύμα της ημέρας!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>
                <a:latin typeface="Century Gothic" panose="020B0502020202020204" pitchFamily="34" charset="0"/>
              </a:rPr>
              <a:t>Παροχή ενέργειας μετά </a:t>
            </a:r>
            <a:r>
              <a:rPr lang="el-GR" altLang="el-GR" sz="2100" dirty="0">
                <a:latin typeface="Century Gothic" panose="020B0502020202020204" pitchFamily="34" charset="0"/>
              </a:rPr>
              <a:t>τη βραδινή </a:t>
            </a:r>
            <a:r>
              <a:rPr lang="el-GR" altLang="el-GR" sz="2100" dirty="0" smtClean="0">
                <a:latin typeface="Century Gothic" panose="020B0502020202020204" pitchFamily="34" charset="0"/>
              </a:rPr>
              <a:t>νηστεία</a:t>
            </a:r>
            <a:endParaRPr lang="el-GR" altLang="el-GR" sz="2100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>
                <a:latin typeface="Century Gothic" panose="020B0502020202020204" pitchFamily="34" charset="0"/>
              </a:rPr>
              <a:t>Βελτίωση διάθεσης</a:t>
            </a:r>
            <a:endParaRPr lang="el-GR" altLang="el-GR" sz="2100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>
                <a:latin typeface="Century Gothic" panose="020B0502020202020204" pitchFamily="34" charset="0"/>
              </a:rPr>
              <a:t>Βελτίωση συγκέντρωσης &amp; σχολικής απόδοσης 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>
                <a:latin typeface="Century Gothic" panose="020B0502020202020204" pitchFamily="34" charset="0"/>
              </a:rPr>
              <a:t>Ενίσχυση λειτουργίας ανοσοποιητικού συστήματος 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>
                <a:latin typeface="Century Gothic" panose="020B0502020202020204" pitchFamily="34" charset="0"/>
              </a:rPr>
              <a:t>Μείωση τσιμπολογήματος &amp; καλύτερος έλεγχος βάρους</a:t>
            </a:r>
            <a:endParaRPr lang="el-GR" altLang="el-GR" sz="2100" dirty="0">
              <a:latin typeface="Century Gothic" panose="020B0502020202020204" pitchFamily="34" charset="0"/>
            </a:endParaRPr>
          </a:p>
        </p:txBody>
      </p:sp>
      <p:pic>
        <p:nvPicPr>
          <p:cNvPr id="15362" name="Picture 2" descr="http://kalikantzaros.net/wp-content/uploads/2014/08/%CE%A0%CF%89%CF%82-%CE%B1%CE%BD%CF%84%CE%B9%CE%B4%CF%81%CE%AC-%CF%84%CE%BF-%CE%BA%CE%AC%CE%B8%CE%B5-%CE%B6%CF%8E%CE%B4%CE%B9%CE%BF-%CF%83%CE%B5-%CE%BC%CE%B9%CE%B1-%CE%BA%CE%B1%CE%BC%CE%AD%CE%BD%CE%B7-%CE%BB%CE%AC%CE%BC%CF%80%CE%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734" y="4149080"/>
            <a:ext cx="526850" cy="4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oodandhealth.com/images/clipart/breakfast_3_cereal_mil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1869888" cy="18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61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45"/>
          <p:cNvSpPr/>
          <p:nvPr/>
        </p:nvSpPr>
        <p:spPr>
          <a:xfrm>
            <a:off x="486254" y="1775076"/>
            <a:ext cx="2571392" cy="46654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2" name="Ορθογώνιο 45"/>
          <p:cNvSpPr/>
          <p:nvPr/>
        </p:nvSpPr>
        <p:spPr>
          <a:xfrm>
            <a:off x="3362941" y="1772816"/>
            <a:ext cx="2562456" cy="46654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3" name="Ορθογώνιο 45"/>
          <p:cNvSpPr/>
          <p:nvPr/>
        </p:nvSpPr>
        <p:spPr>
          <a:xfrm>
            <a:off x="6227862" y="1775076"/>
            <a:ext cx="2504295" cy="46654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4098" name="Picture 2" descr="http://i2.mirror.co.uk/incoming/article2122202.ece/alternates/s2197/Natural-whole-grain-br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7431" y="3694488"/>
            <a:ext cx="1570666" cy="11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157687" y="3666696"/>
            <a:ext cx="1355585" cy="156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79191" y="2978972"/>
            <a:ext cx="1512168" cy="100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Εικόνα 31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6520137" y="5117323"/>
            <a:ext cx="1198444" cy="104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http://images-mds.staticskynet.be/NewsFolder/original/SKY20100406091426EM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19"/>
          <a:stretch/>
        </p:blipFill>
        <p:spPr bwMode="auto">
          <a:xfrm>
            <a:off x="3671462" y="4588866"/>
            <a:ext cx="1120432" cy="10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automationheroes.com/wp-content/uploads/2013/11/tumblr_static_cheese_205_1362800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611" y="5378511"/>
            <a:ext cx="921349" cy="7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3.bp.blogspot.com/-bPe_xR6ddfI/UjzyituXPvI/AAAAAAAAQwo/n2ymFBpYz58/s1600/Egg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49" y="3146914"/>
            <a:ext cx="1337157" cy="10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user\Desktop\fruit-pantene-384x240.jpg"/>
          <p:cNvPicPr>
            <a:picLocks noChangeAspect="1" noChangeArrowheads="1"/>
          </p:cNvPicPr>
          <p:nvPr/>
        </p:nvPicPr>
        <p:blipFill rotWithShape="1">
          <a:blip r:embed="rId10" cstate="print"/>
          <a:srcRect l="24063" r="23611" b="3704"/>
          <a:stretch/>
        </p:blipFill>
        <p:spPr bwMode="auto">
          <a:xfrm>
            <a:off x="6444207" y="2978973"/>
            <a:ext cx="1274373" cy="1465798"/>
          </a:xfrm>
          <a:prstGeom prst="rect">
            <a:avLst/>
          </a:prstGeom>
          <a:noFill/>
        </p:spPr>
      </p:pic>
      <p:pic>
        <p:nvPicPr>
          <p:cNvPr id="8204" name="Picture 12" descr="http://www.artogeuseis.gr/images/products/kritsinia_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421" y="4766057"/>
            <a:ext cx="936725" cy="8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7776864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Πρωινό</a:t>
            </a:r>
            <a:endParaRPr lang="el-GR" sz="3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486253" y="1772816"/>
            <a:ext cx="2571393" cy="108012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b="1" dirty="0" smtClean="0"/>
              <a:t>Δημητριακά</a:t>
            </a:r>
            <a:endParaRPr lang="en-GB" sz="2100" b="1" dirty="0"/>
          </a:p>
        </p:txBody>
      </p:sp>
      <p:sp>
        <p:nvSpPr>
          <p:cNvPr id="52" name="Ορθογώνιο 51"/>
          <p:cNvSpPr/>
          <p:nvPr/>
        </p:nvSpPr>
        <p:spPr>
          <a:xfrm>
            <a:off x="3360111" y="1772816"/>
            <a:ext cx="2565286" cy="108012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b="1" dirty="0" smtClean="0"/>
              <a:t>Πρωτεϊνούχα τρόφιμα</a:t>
            </a:r>
            <a:endParaRPr lang="en-GB" sz="2100" b="1" dirty="0"/>
          </a:p>
        </p:txBody>
      </p:sp>
      <p:sp>
        <p:nvSpPr>
          <p:cNvPr id="53" name="Ορθογώνιο 52"/>
          <p:cNvSpPr/>
          <p:nvPr/>
        </p:nvSpPr>
        <p:spPr>
          <a:xfrm>
            <a:off x="6227863" y="1772816"/>
            <a:ext cx="2504294" cy="108012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b="1" dirty="0" smtClean="0"/>
              <a:t>Φρούτα &amp; Λαχανικά</a:t>
            </a:r>
            <a:endParaRPr lang="en-GB" sz="2100" b="1" dirty="0"/>
          </a:p>
        </p:txBody>
      </p:sp>
      <p:pic>
        <p:nvPicPr>
          <p:cNvPr id="8202" name="Picture 10" descr="http://img.21food.com/20110609/product/130691528708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471" y="5225119"/>
            <a:ext cx="1339851" cy="10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goodhousekeeping.com/cm/goodhousekeeping/images/Hx/ghk-stainbuster-milk-md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647" y="3333360"/>
            <a:ext cx="1205856" cy="16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7 - Συν"/>
          <p:cNvSpPr/>
          <p:nvPr/>
        </p:nvSpPr>
        <p:spPr>
          <a:xfrm>
            <a:off x="2987824" y="2060848"/>
            <a:ext cx="432048" cy="432048"/>
          </a:xfrm>
          <a:prstGeom prst="mathPlu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7 - Συν"/>
          <p:cNvSpPr/>
          <p:nvPr/>
        </p:nvSpPr>
        <p:spPr>
          <a:xfrm>
            <a:off x="5860605" y="2060848"/>
            <a:ext cx="432048" cy="432048"/>
          </a:xfrm>
          <a:prstGeom prst="mathPlu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764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Ορθογώνιο 44"/>
          <p:cNvSpPr/>
          <p:nvPr/>
        </p:nvSpPr>
        <p:spPr>
          <a:xfrm>
            <a:off x="4860106" y="2204864"/>
            <a:ext cx="3816350" cy="172878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Ιδέες για ένα θρεπτικό πρωινό!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Ορθογώνιο 43"/>
          <p:cNvSpPr/>
          <p:nvPr/>
        </p:nvSpPr>
        <p:spPr>
          <a:xfrm>
            <a:off x="467544" y="4509120"/>
            <a:ext cx="3817938" cy="17287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6" name="Ορθογώνιο 45"/>
          <p:cNvSpPr/>
          <p:nvPr/>
        </p:nvSpPr>
        <p:spPr>
          <a:xfrm>
            <a:off x="467544" y="2204864"/>
            <a:ext cx="3816350" cy="172878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47" name="Picture 4" descr="C:\Users\Marianna\Desktop\Παιδιά Εν Δράσει\ΕΙΚΟΝΕΣ ΓΙΑ ΕΝ  ΔΡΑΣΕΙ\milk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070" y="2595215"/>
            <a:ext cx="576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4" descr="http://t2.gstatic.com/images?q=tbn:ANd9GcTmsXPSShSd9HNf8QcLictAWX9l55SeFi7SIAZTvFvBsgCTVdlKy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744" y="2637284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14 - TextBox"/>
          <p:cNvSpPr txBox="1">
            <a:spLocks noChangeArrowheads="1"/>
          </p:cNvSpPr>
          <p:nvPr/>
        </p:nvSpPr>
        <p:spPr bwMode="auto">
          <a:xfrm>
            <a:off x="1605782" y="2780159"/>
            <a:ext cx="3603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40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0" name="14 - TextBox"/>
          <p:cNvSpPr txBox="1">
            <a:spLocks noChangeArrowheads="1"/>
          </p:cNvSpPr>
          <p:nvPr/>
        </p:nvSpPr>
        <p:spPr bwMode="auto">
          <a:xfrm>
            <a:off x="3047232" y="2780159"/>
            <a:ext cx="3603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40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51" name="Picture 16" descr="http://t2.gstatic.com/images?q=tbn:ANd9GcTtyp3SAPeNPBUyR0jbiVCXACbpVRRaRd3VUhVt81GtR1nSwxc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254" y="2564259"/>
            <a:ext cx="10556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8" descr="http://t0.gstatic.com/images?q=tbn:ANd9GcSO_ciiMGxd5PydaANb_09fR1WHA6et7rtOztlkiGafJkCt-3J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6174">
            <a:off x="5004048" y="2636912"/>
            <a:ext cx="12255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14 - TextBox"/>
          <p:cNvSpPr txBox="1">
            <a:spLocks noChangeArrowheads="1"/>
          </p:cNvSpPr>
          <p:nvPr/>
        </p:nvSpPr>
        <p:spPr bwMode="auto">
          <a:xfrm>
            <a:off x="1537519" y="5157192"/>
            <a:ext cx="3603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40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8" name="14 - TextBox"/>
          <p:cNvSpPr txBox="1">
            <a:spLocks noChangeArrowheads="1"/>
          </p:cNvSpPr>
          <p:nvPr/>
        </p:nvSpPr>
        <p:spPr bwMode="auto">
          <a:xfrm>
            <a:off x="2905944" y="5157192"/>
            <a:ext cx="3603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40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59" name="Picture 24" descr="http://t1.gstatic.com/images?q=tbn:ANd9GcQhJUjH5iEUSV2e1qsPJ_7XzWN7F7QFmFzxmT5RZTjeFkcS-blzN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357" y="4797152"/>
            <a:ext cx="6143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4 - TextBox"/>
          <p:cNvSpPr txBox="1">
            <a:spLocks noChangeArrowheads="1"/>
          </p:cNvSpPr>
          <p:nvPr/>
        </p:nvSpPr>
        <p:spPr bwMode="auto">
          <a:xfrm>
            <a:off x="7236594" y="2781747"/>
            <a:ext cx="3603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40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9222" name="Picture 6" descr="http://2.bp.blogspot.com/_TxKRJVIiqIc/SxT2ojIFVKI/AAAAAAAAACc/WqwUMVMHWZA/s1600/banan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70203"/>
            <a:ext cx="885825" cy="12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Ορθογώνιο 61"/>
          <p:cNvSpPr/>
          <p:nvPr/>
        </p:nvSpPr>
        <p:spPr>
          <a:xfrm>
            <a:off x="4860105" y="4509121"/>
            <a:ext cx="3816351" cy="172878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42" name="Picture 4" descr="http://images-mds.staticskynet.be/NewsFolder/original/SKY20100406091426E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87"/>
          <a:stretch/>
        </p:blipFill>
        <p:spPr bwMode="auto">
          <a:xfrm>
            <a:off x="7661040" y="2742863"/>
            <a:ext cx="871400" cy="77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14 - TextBox"/>
          <p:cNvSpPr txBox="1">
            <a:spLocks noChangeArrowheads="1"/>
          </p:cNvSpPr>
          <p:nvPr/>
        </p:nvSpPr>
        <p:spPr bwMode="auto">
          <a:xfrm>
            <a:off x="6083845" y="5157191"/>
            <a:ext cx="3603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40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4" name="14 - TextBox"/>
          <p:cNvSpPr txBox="1">
            <a:spLocks noChangeArrowheads="1"/>
          </p:cNvSpPr>
          <p:nvPr/>
        </p:nvSpPr>
        <p:spPr bwMode="auto">
          <a:xfrm>
            <a:off x="7308304" y="5157190"/>
            <a:ext cx="3603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40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14 - TextBox"/>
          <p:cNvSpPr txBox="1">
            <a:spLocks noChangeArrowheads="1"/>
          </p:cNvSpPr>
          <p:nvPr/>
        </p:nvSpPr>
        <p:spPr bwMode="auto">
          <a:xfrm>
            <a:off x="6012160" y="2781747"/>
            <a:ext cx="3603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40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65" name="Picture 6" descr="http://www.automationheroes.com/wp-content/uploads/2013/11/tumblr_static_cheese_205_13628001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768" y="5157192"/>
            <a:ext cx="732213" cy="6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edia.pathfinder.gr/cman_img_f/949549627276490694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38" r="22248"/>
          <a:stretch/>
        </p:blipFill>
        <p:spPr bwMode="auto">
          <a:xfrm>
            <a:off x="7740352" y="4869160"/>
            <a:ext cx="780924" cy="10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ergogenic.gr/img/W0635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228" y="4928505"/>
            <a:ext cx="900652" cy="10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dianomefs.gr/img/p/2/0/9/4/2094-home_defaul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295" y="4895889"/>
            <a:ext cx="1088975" cy="10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Εικόνα 31"/>
          <p:cNvPicPr>
            <a:picLocks noChangeAspect="1"/>
          </p:cNvPicPr>
          <p:nvPr/>
        </p:nvPicPr>
        <p:blipFill>
          <a:blip r:embed="rId14" cstate="print">
            <a:lum/>
            <a:alphaModFix/>
          </a:blip>
          <a:srcRect/>
          <a:stretch>
            <a:fillRect/>
          </a:stretch>
        </p:blipFill>
        <p:spPr>
          <a:xfrm>
            <a:off x="6372200" y="4990690"/>
            <a:ext cx="1013872" cy="88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84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56" grpId="0"/>
      <p:bldP spid="58" grpId="0"/>
      <p:bldP spid="61" grpId="0"/>
      <p:bldP spid="62" grpId="0" animBg="1"/>
      <p:bldP spid="63" grpId="0"/>
      <p:bldP spid="64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Ενδιάμεσα γεύματα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Θέση περιεχομένου 4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08912" cy="3816424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200"/>
              </a:spcBef>
              <a:buClr>
                <a:schemeClr val="bg1">
                  <a:lumMod val="50000"/>
                </a:schemeClr>
              </a:buClr>
              <a:buNone/>
            </a:pPr>
            <a:r>
              <a:rPr lang="el-GR" sz="2100" b="1" dirty="0" err="1" smtClean="0"/>
              <a:t>Δεκατιανό</a:t>
            </a:r>
            <a:r>
              <a:rPr lang="el-GR" sz="2100" b="1" dirty="0" smtClean="0"/>
              <a:t> &amp; </a:t>
            </a:r>
            <a:r>
              <a:rPr lang="el-GR" sz="2100" b="1" dirty="0"/>
              <a:t>Α</a:t>
            </a:r>
            <a:r>
              <a:rPr lang="el-GR" sz="2100" b="1" dirty="0" smtClean="0"/>
              <a:t>πογευματινό</a:t>
            </a:r>
          </a:p>
          <a:p>
            <a:pPr>
              <a:lnSpc>
                <a:spcPct val="200000"/>
              </a:lnSpc>
              <a:spcBef>
                <a:spcPts val="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Παροχή </a:t>
            </a:r>
            <a:r>
              <a:rPr lang="el-GR" altLang="el-GR" sz="2100" dirty="0"/>
              <a:t>ενέργειας μέχρι το επόμενο </a:t>
            </a:r>
            <a:r>
              <a:rPr lang="el-GR" altLang="el-GR" sz="2100" dirty="0" smtClean="0"/>
              <a:t>κύριο γεύμα </a:t>
            </a:r>
            <a:r>
              <a:rPr lang="el-GR" altLang="el-GR" sz="2100" dirty="0"/>
              <a:t>για:</a:t>
            </a:r>
          </a:p>
          <a:p>
            <a:pPr lvl="1">
              <a:lnSpc>
                <a:spcPct val="200000"/>
              </a:lnSpc>
              <a:spcBef>
                <a:spcPts val="200"/>
              </a:spcBef>
            </a:pPr>
            <a:r>
              <a:rPr lang="el-GR" altLang="el-GR" sz="2100" dirty="0" smtClean="0"/>
              <a:t>Παρακολούθηση </a:t>
            </a:r>
            <a:r>
              <a:rPr lang="el-GR" altLang="el-GR" sz="2100" dirty="0"/>
              <a:t>μαθημάτων</a:t>
            </a:r>
          </a:p>
          <a:p>
            <a:pPr lvl="1">
              <a:lnSpc>
                <a:spcPct val="200000"/>
              </a:lnSpc>
              <a:spcBef>
                <a:spcPts val="200"/>
              </a:spcBef>
            </a:pPr>
            <a:r>
              <a:rPr lang="el-GR" altLang="el-GR" sz="2100" dirty="0" smtClean="0"/>
              <a:t>Παιχνίδι </a:t>
            </a:r>
            <a:r>
              <a:rPr lang="el-GR" altLang="el-GR" sz="2100" dirty="0"/>
              <a:t>με φίλους</a:t>
            </a:r>
          </a:p>
          <a:p>
            <a:pPr lvl="1">
              <a:lnSpc>
                <a:spcPct val="200000"/>
              </a:lnSpc>
              <a:spcBef>
                <a:spcPts val="200"/>
              </a:spcBef>
            </a:pPr>
            <a:r>
              <a:rPr lang="el-GR" altLang="el-GR" sz="2100" dirty="0" smtClean="0"/>
              <a:t>Συμμετοχή </a:t>
            </a:r>
            <a:r>
              <a:rPr lang="el-GR" altLang="el-GR" sz="2100" dirty="0"/>
              <a:t>σε αθλητικές </a:t>
            </a:r>
            <a:r>
              <a:rPr lang="el-GR" altLang="el-GR" sz="2100" dirty="0" smtClean="0"/>
              <a:t>δραστηριότητες</a:t>
            </a:r>
          </a:p>
          <a:p>
            <a:pPr>
              <a:lnSpc>
                <a:spcPct val="200000"/>
              </a:lnSpc>
            </a:pPr>
            <a:endParaRPr lang="el-GR" altLang="el-GR" sz="2300" dirty="0"/>
          </a:p>
        </p:txBody>
      </p:sp>
      <p:pic>
        <p:nvPicPr>
          <p:cNvPr id="31" name="Picture 4" descr="http://cosmo.gr/articles/mom-and-kids/article1929453.ece/BINARY/w540/lunch+box+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249832" cy="14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Επεξήγηση με γραμμή 1 (γραμμή έμφασης και περιγράμματος) 2"/>
          <p:cNvSpPr/>
          <p:nvPr/>
        </p:nvSpPr>
        <p:spPr>
          <a:xfrm>
            <a:off x="611560" y="5445224"/>
            <a:ext cx="5328592" cy="864096"/>
          </a:xfrm>
          <a:prstGeom prst="accentBorderCallout1">
            <a:avLst>
              <a:gd name="adj1" fmla="val 23159"/>
              <a:gd name="adj2" fmla="val 151"/>
              <a:gd name="adj3" fmla="val 23423"/>
              <a:gd name="adj4" fmla="val -207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b="1" dirty="0" smtClean="0"/>
              <a:t>Καλό είναι να μην τα παραλείπουμε!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xmlns="" val="11815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Ενδιάμεσα γεύματα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Θέση περιεχομένου 4"/>
          <p:cNvSpPr txBox="1">
            <a:spLocks/>
          </p:cNvSpPr>
          <p:nvPr/>
        </p:nvSpPr>
        <p:spPr>
          <a:xfrm>
            <a:off x="395536" y="1844824"/>
            <a:ext cx="8370512" cy="46805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l-GR" sz="2100" dirty="0" smtClean="0"/>
              <a:t>Μπορεί να περιέχουν </a:t>
            </a:r>
            <a:r>
              <a:rPr lang="el-GR" altLang="el-GR" sz="2100" dirty="0" smtClean="0"/>
              <a:t>μια </a:t>
            </a:r>
            <a:r>
              <a:rPr lang="el-GR" altLang="el-GR" sz="2100" dirty="0"/>
              <a:t>από τις ακόλουθες ομάδες </a:t>
            </a:r>
            <a:r>
              <a:rPr lang="el-GR" altLang="el-GR" sz="2100" dirty="0" smtClean="0"/>
              <a:t>τροφίμων:</a:t>
            </a:r>
          </a:p>
          <a:p>
            <a:pPr marL="0" indent="0">
              <a:lnSpc>
                <a:spcPct val="200000"/>
              </a:lnSpc>
              <a:buNone/>
            </a:pPr>
            <a:endParaRPr lang="el-GR" altLang="el-GR" sz="2000" dirty="0"/>
          </a:p>
          <a:p>
            <a:pPr marL="0" indent="0">
              <a:lnSpc>
                <a:spcPct val="150000"/>
              </a:lnSpc>
              <a:buNone/>
            </a:pPr>
            <a:endParaRPr lang="el-GR" altLang="el-GR" sz="2000" dirty="0" smtClean="0"/>
          </a:p>
        </p:txBody>
      </p:sp>
      <p:pic>
        <p:nvPicPr>
          <p:cNvPr id="6" name="Picture 14" descr="http://t2.gstatic.com/images?q=tbn:ANd9GcTmsXPSShSd9HNf8QcLictAWX9l55SeFi7SIAZTvFvBsgCTVdlK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20246" y="5045800"/>
            <a:ext cx="1047498" cy="104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http://t2.gstatic.com/images?q=tbn:ANd9GcTtyp3SAPeNPBUyR0jbiVCXACbpVRRaRd3VUhVt81GtR1nSwx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39952" y="5066875"/>
            <a:ext cx="1141342" cy="102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Marianna\Desktop\Παιδιά Εν Δράσει\ΕΙΚΟΝΕΣ ΓΙΑ ΕΝ  ΔΡΑΣΕΙ\milk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flipH="1">
            <a:off x="2830170" y="4797152"/>
            <a:ext cx="805725" cy="1296144"/>
          </a:xfrm>
          <a:prstGeom prst="rect">
            <a:avLst/>
          </a:prstGeom>
          <a:noFill/>
        </p:spPr>
      </p:pic>
      <p:sp>
        <p:nvSpPr>
          <p:cNvPr id="10" name="14 - TextBox"/>
          <p:cNvSpPr txBox="1">
            <a:spLocks noChangeArrowheads="1"/>
          </p:cNvSpPr>
          <p:nvPr/>
        </p:nvSpPr>
        <p:spPr bwMode="auto">
          <a:xfrm>
            <a:off x="2365537" y="5228840"/>
            <a:ext cx="406263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ή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2" name="14 - TextBox"/>
          <p:cNvSpPr txBox="1">
            <a:spLocks noChangeArrowheads="1"/>
          </p:cNvSpPr>
          <p:nvPr/>
        </p:nvSpPr>
        <p:spPr bwMode="auto">
          <a:xfrm>
            <a:off x="3779912" y="5228840"/>
            <a:ext cx="306799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ή</a:t>
            </a:r>
            <a:endParaRPr lang="el-GR" sz="2400" b="1" baseline="-25000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" name="14 - TextBox"/>
          <p:cNvSpPr txBox="1">
            <a:spLocks noChangeArrowheads="1"/>
          </p:cNvSpPr>
          <p:nvPr/>
        </p:nvSpPr>
        <p:spPr bwMode="auto">
          <a:xfrm>
            <a:off x="5364088" y="5227944"/>
            <a:ext cx="306799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ή</a:t>
            </a:r>
            <a:endParaRPr lang="el-GR" sz="2400" b="1" baseline="-25000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1" name="14 - TextBox"/>
          <p:cNvSpPr txBox="1">
            <a:spLocks noChangeArrowheads="1"/>
          </p:cNvSpPr>
          <p:nvPr/>
        </p:nvSpPr>
        <p:spPr bwMode="auto">
          <a:xfrm>
            <a:off x="3014353" y="3512428"/>
            <a:ext cx="406263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ή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2" name="14 - TextBox"/>
          <p:cNvSpPr txBox="1">
            <a:spLocks noChangeArrowheads="1"/>
          </p:cNvSpPr>
          <p:nvPr/>
        </p:nvSpPr>
        <p:spPr bwMode="auto">
          <a:xfrm>
            <a:off x="5965937" y="3512428"/>
            <a:ext cx="406263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ή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0242" name="Picture 2" descr="http://www.amyntika.gr/wp-content/uploads/2013/10/B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406" y="5103892"/>
            <a:ext cx="1224050" cy="91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67544" y="3068960"/>
            <a:ext cx="2239072" cy="128221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 smtClean="0"/>
              <a:t>Γαλακτοκομικά προϊόντα</a:t>
            </a:r>
            <a:endParaRPr lang="en-GB" sz="2100" b="1" dirty="0"/>
          </a:p>
        </p:txBody>
      </p:sp>
      <p:sp>
        <p:nvSpPr>
          <p:cNvPr id="23" name="Ορθογώνιο 22"/>
          <p:cNvSpPr/>
          <p:nvPr/>
        </p:nvSpPr>
        <p:spPr>
          <a:xfrm>
            <a:off x="3735743" y="3068960"/>
            <a:ext cx="1993954" cy="128221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 smtClean="0"/>
              <a:t>Φρούτα &amp; Λαχανικά</a:t>
            </a:r>
            <a:endParaRPr lang="en-GB" sz="2100" b="1" dirty="0"/>
          </a:p>
        </p:txBody>
      </p:sp>
      <p:sp>
        <p:nvSpPr>
          <p:cNvPr id="24" name="Ορθογώνιο 23"/>
          <p:cNvSpPr/>
          <p:nvPr/>
        </p:nvSpPr>
        <p:spPr>
          <a:xfrm>
            <a:off x="6653408" y="3068960"/>
            <a:ext cx="2023048" cy="128221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b="1" dirty="0" smtClean="0"/>
              <a:t>Δημητριακά</a:t>
            </a:r>
            <a:endParaRPr lang="en-GB" sz="2100" b="1" dirty="0"/>
          </a:p>
        </p:txBody>
      </p:sp>
      <p:sp>
        <p:nvSpPr>
          <p:cNvPr id="27" name="14 - TextBox"/>
          <p:cNvSpPr txBox="1">
            <a:spLocks noChangeArrowheads="1"/>
          </p:cNvSpPr>
          <p:nvPr/>
        </p:nvSpPr>
        <p:spPr bwMode="auto">
          <a:xfrm>
            <a:off x="7020272" y="5227944"/>
            <a:ext cx="306799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ή</a:t>
            </a:r>
            <a:endParaRPr lang="el-GR" sz="2400" b="1" baseline="-25000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0244" name="Picture 4" descr="http://www.greekfood.tv/content/data/multimedia/images/0-9/bowl-of-greek-yogu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3901" y="5085184"/>
            <a:ext cx="1117898" cy="98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4 - TextBox"/>
          <p:cNvSpPr txBox="1">
            <a:spLocks noChangeArrowheads="1"/>
          </p:cNvSpPr>
          <p:nvPr/>
        </p:nvSpPr>
        <p:spPr bwMode="auto">
          <a:xfrm>
            <a:off x="395536" y="5227944"/>
            <a:ext cx="864096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π</a:t>
            </a:r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.χ.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8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Ενδιάμεσα γεύματα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Θέση περιεχομένου 4"/>
          <p:cNvSpPr txBox="1">
            <a:spLocks/>
          </p:cNvSpPr>
          <p:nvPr/>
        </p:nvSpPr>
        <p:spPr>
          <a:xfrm>
            <a:off x="395536" y="1916832"/>
            <a:ext cx="3888432" cy="40324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l-GR" sz="2100" b="1" dirty="0"/>
              <a:t>Εναλλακτικά</a:t>
            </a:r>
            <a:r>
              <a:rPr lang="el-GR" sz="2100" b="1" dirty="0" smtClean="0"/>
              <a:t>…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sz="2100" dirty="0" smtClean="0"/>
              <a:t>Μπορεί να περιέχουν </a:t>
            </a:r>
            <a:r>
              <a:rPr lang="el-GR" altLang="el-GR" sz="2100" dirty="0" smtClean="0"/>
              <a:t>2 τρόφιμα </a:t>
            </a:r>
            <a:r>
              <a:rPr lang="el-GR" altLang="el-GR" sz="2100" dirty="0"/>
              <a:t>από 2 διαφορετικές ομάδες </a:t>
            </a:r>
            <a:r>
              <a:rPr lang="el-GR" altLang="el-GR" sz="2100" dirty="0" smtClean="0"/>
              <a:t>τροφίμων</a:t>
            </a:r>
            <a:endParaRPr lang="el-GR" altLang="el-GR" sz="2100" dirty="0"/>
          </a:p>
        </p:txBody>
      </p:sp>
      <p:pic>
        <p:nvPicPr>
          <p:cNvPr id="6" name="Picture 10" descr="ANd9GcQriiLpkldX4IjTlzpjzvKSzoPHddBfymv_fuPBe5C6MlyHheww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4664391"/>
            <a:ext cx="2232248" cy="1639219"/>
          </a:xfrm>
          <a:prstGeom prst="rect">
            <a:avLst/>
          </a:prstGeom>
          <a:noFill/>
        </p:spPr>
      </p:pic>
      <p:sp>
        <p:nvSpPr>
          <p:cNvPr id="10" name="14 - TextBox"/>
          <p:cNvSpPr txBox="1">
            <a:spLocks noChangeArrowheads="1"/>
          </p:cNvSpPr>
          <p:nvPr/>
        </p:nvSpPr>
        <p:spPr bwMode="auto">
          <a:xfrm>
            <a:off x="3059832" y="5445224"/>
            <a:ext cx="406263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ή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" name="14 - TextBox"/>
          <p:cNvSpPr txBox="1">
            <a:spLocks noChangeArrowheads="1"/>
          </p:cNvSpPr>
          <p:nvPr/>
        </p:nvSpPr>
        <p:spPr bwMode="auto">
          <a:xfrm>
            <a:off x="5652120" y="5462105"/>
            <a:ext cx="406263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ή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Επεξήγηση με γραμμή 2 2"/>
          <p:cNvSpPr/>
          <p:nvPr/>
        </p:nvSpPr>
        <p:spPr>
          <a:xfrm>
            <a:off x="4419091" y="1845022"/>
            <a:ext cx="4257365" cy="2664098"/>
          </a:xfrm>
          <a:prstGeom prst="borderCallout2">
            <a:avLst>
              <a:gd name="adj1" fmla="val 18750"/>
              <a:gd name="adj2" fmla="val -2963"/>
              <a:gd name="adj3" fmla="val 18750"/>
              <a:gd name="adj4" fmla="val -13759"/>
              <a:gd name="adj5" fmla="val 52218"/>
              <a:gd name="adj6" fmla="val -16504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 smtClean="0"/>
              <a:t>Αν πεινάμε περισσότερο ή αν συμμετέχουμε σε αθλητικές δραστηριότητες ή αν μεσολαβεί αρκετή ώρα μέχρι το επόμενό μας γεύμα</a:t>
            </a:r>
            <a:endParaRPr lang="en-GB" sz="2100" b="1" dirty="0"/>
          </a:p>
        </p:txBody>
      </p:sp>
      <p:pic>
        <p:nvPicPr>
          <p:cNvPr id="12292" name="Picture 4" descr="http://www.e-hot.gr/image/uploaded_images/medium/1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29" b="19827"/>
          <a:stretch/>
        </p:blipFill>
        <p:spPr bwMode="auto">
          <a:xfrm>
            <a:off x="1259632" y="5157020"/>
            <a:ext cx="1656184" cy="114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dianomefs.gr/img/p/2/0/9/6/2096-home_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50" b="20459"/>
          <a:stretch/>
        </p:blipFill>
        <p:spPr bwMode="auto">
          <a:xfrm>
            <a:off x="6201183" y="5085184"/>
            <a:ext cx="175519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Semi%20Hard%20Cheese"/>
          <p:cNvPicPr>
            <a:picLocks noChangeAspect="1" noChangeArrowheads="1"/>
          </p:cNvPicPr>
          <p:nvPr/>
        </p:nvPicPr>
        <p:blipFill rotWithShape="1">
          <a:blip r:embed="rId6" cstate="print"/>
          <a:srcRect r="22860"/>
          <a:stretch/>
        </p:blipFill>
        <p:spPr bwMode="auto">
          <a:xfrm>
            <a:off x="7947483" y="5336287"/>
            <a:ext cx="728973" cy="9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4 - TextBox"/>
          <p:cNvSpPr txBox="1">
            <a:spLocks noChangeArrowheads="1"/>
          </p:cNvSpPr>
          <p:nvPr/>
        </p:nvSpPr>
        <p:spPr bwMode="auto">
          <a:xfrm>
            <a:off x="467544" y="5445223"/>
            <a:ext cx="864096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π</a:t>
            </a:r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.χ.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5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Ορθογώνιο 45"/>
          <p:cNvSpPr/>
          <p:nvPr/>
        </p:nvSpPr>
        <p:spPr>
          <a:xfrm>
            <a:off x="4823601" y="1775076"/>
            <a:ext cx="3886040" cy="46654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5" name="Ορθογώνιο 45"/>
          <p:cNvSpPr/>
          <p:nvPr/>
        </p:nvSpPr>
        <p:spPr>
          <a:xfrm>
            <a:off x="486254" y="1775076"/>
            <a:ext cx="3886040" cy="46654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318429" y="2363964"/>
            <a:ext cx="1320510" cy="117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048809" y="5192562"/>
            <a:ext cx="1717812" cy="1051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Ιδέες 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για </a:t>
            </a:r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θρεπτικά σνακ!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22310" y="2638739"/>
            <a:ext cx="1368151" cy="88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1603357" y="3510803"/>
            <a:ext cx="1199525" cy="93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2867887" y="3561324"/>
            <a:ext cx="1339869" cy="88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print">
            <a:lum/>
            <a:alphaModFix/>
          </a:blip>
          <a:srcRect/>
          <a:stretch>
            <a:fillRect/>
          </a:stretch>
        </p:blipFill>
        <p:spPr>
          <a:xfrm>
            <a:off x="1642428" y="5352753"/>
            <a:ext cx="1429522" cy="91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9" cstate="print">
            <a:lum/>
            <a:alphaModFix/>
          </a:blip>
          <a:srcRect/>
          <a:stretch>
            <a:fillRect/>
          </a:stretch>
        </p:blipFill>
        <p:spPr>
          <a:xfrm>
            <a:off x="7120108" y="5121847"/>
            <a:ext cx="1368152" cy="110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10" cstate="print">
            <a:lum/>
            <a:alphaModFix/>
          </a:blip>
          <a:srcRect/>
          <a:stretch>
            <a:fillRect/>
          </a:stretch>
        </p:blipFill>
        <p:spPr>
          <a:xfrm>
            <a:off x="6962674" y="2660267"/>
            <a:ext cx="1483195" cy="9806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Ορθογώνιο 19"/>
          <p:cNvSpPr/>
          <p:nvPr/>
        </p:nvSpPr>
        <p:spPr>
          <a:xfrm>
            <a:off x="1257733" y="1948770"/>
            <a:ext cx="295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Πολύ καλές 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επιλογές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5517476" y="1948770"/>
            <a:ext cx="3100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Λιγότερο καλές 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επιλογές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11" cstate="print">
            <a:lum/>
            <a:alphaModFix/>
          </a:blip>
          <a:srcRect/>
          <a:stretch>
            <a:fillRect/>
          </a:stretch>
        </p:blipFill>
        <p:spPr>
          <a:xfrm>
            <a:off x="1510644" y="4562367"/>
            <a:ext cx="1279826" cy="84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://upload.wikimedia.org/wikipedia/commons/e/e8/Thumbs_up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14" y="1646308"/>
            <a:ext cx="1194265" cy="8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upload.wikimedia.org/wikipedia/commons/e/e8/Thumbs_up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66852" y="1797915"/>
            <a:ext cx="1120331" cy="81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apageorgioufoods.gr/images/products/photos/20116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7" b="42613"/>
          <a:stretch/>
        </p:blipFill>
        <p:spPr bwMode="auto">
          <a:xfrm>
            <a:off x="6224414" y="3589948"/>
            <a:ext cx="1171136" cy="81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newsbomb.gr/media/k2/items/cache/3ead57526fe8ad280d406e384ec77571_X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9647" y="4320003"/>
            <a:ext cx="1261722" cy="9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greekfood.tv/content/data/multimedia/images/0-9/bowl-of-greek-yogurt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214" y="2549712"/>
            <a:ext cx="1117898" cy="8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user\Desktop\BAR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70738" y="4569178"/>
            <a:ext cx="1159945" cy="750801"/>
          </a:xfrm>
          <a:prstGeom prst="rect">
            <a:avLst/>
          </a:prstGeom>
          <a:noFill/>
        </p:spPr>
      </p:pic>
      <p:pic>
        <p:nvPicPr>
          <p:cNvPr id="12304" name="Picture 16" descr="http://www.in2life.gr/dm_pictures/garidakia-600_222300_3350B9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40" t="4365" r="14040" b="2396"/>
          <a:stretch/>
        </p:blipFill>
        <p:spPr bwMode="auto">
          <a:xfrm>
            <a:off x="7293741" y="4241773"/>
            <a:ext cx="1152128" cy="8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://www.halfhourmeals.com/food-for-thought/wp-content/uploads/2012/09/shutterstock_76495564-400x267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870" y="3466332"/>
            <a:ext cx="967306" cy="64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2.bp.blogspot.com/_TxKRJVIiqIc/SxT2ojIFVKI/AAAAAAAAACc/WqwUMVMHWZA/s1600/banana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01" y="3688584"/>
            <a:ext cx="808422" cy="113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media.pathfinder.gr/cman_img_f/9495496272764906940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38" r="22248"/>
          <a:stretch/>
        </p:blipFill>
        <p:spPr bwMode="auto">
          <a:xfrm>
            <a:off x="737345" y="5147103"/>
            <a:ext cx="780924" cy="10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fairtrasa.com/wp-content/uploads/2012/08/shutterstock_58788139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487" y="5407348"/>
            <a:ext cx="1200734" cy="8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ammondscandies.com/img/store/product-large/GrapeLollipopLA0153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267" y="4765114"/>
            <a:ext cx="790090" cy="11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7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Κύρια γεύματα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Θέση περιεχομένου 4"/>
          <p:cNvSpPr txBox="1">
            <a:spLocks/>
          </p:cNvSpPr>
          <p:nvPr/>
        </p:nvSpPr>
        <p:spPr>
          <a:xfrm>
            <a:off x="395536" y="1700808"/>
            <a:ext cx="8370512" cy="482453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200"/>
              </a:spcBef>
              <a:buClr>
                <a:schemeClr val="bg1">
                  <a:lumMod val="50000"/>
                </a:schemeClr>
              </a:buClr>
              <a:buNone/>
            </a:pPr>
            <a:r>
              <a:rPr lang="el-GR" altLang="el-GR" sz="2100" b="1" dirty="0" smtClean="0"/>
              <a:t>Μεσημεριανό &amp; Βραδινό</a:t>
            </a:r>
          </a:p>
          <a:p>
            <a:pPr>
              <a:lnSpc>
                <a:spcPct val="200000"/>
              </a:lnSpc>
              <a:spcBef>
                <a:spcPts val="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Καλύπτουν </a:t>
            </a:r>
            <a:r>
              <a:rPr lang="el-GR" altLang="el-GR" sz="2100" dirty="0"/>
              <a:t>τις </a:t>
            </a:r>
            <a:r>
              <a:rPr lang="el-GR" altLang="el-GR" sz="2100" dirty="0" smtClean="0"/>
              <a:t>ανάγκες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του σώματος</a:t>
            </a:r>
            <a:endParaRPr lang="en-US" altLang="el-GR" sz="2100" dirty="0" smtClean="0"/>
          </a:p>
          <a:p>
            <a:pPr>
              <a:lnSpc>
                <a:spcPct val="200000"/>
              </a:lnSpc>
              <a:spcBef>
                <a:spcPts val="200"/>
              </a:spcBef>
              <a:buClr>
                <a:schemeClr val="bg1"/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σε </a:t>
            </a:r>
            <a:r>
              <a:rPr lang="el-GR" altLang="el-GR" sz="2100" dirty="0"/>
              <a:t>ενέργεια </a:t>
            </a:r>
            <a:r>
              <a:rPr lang="el-GR" altLang="el-GR" sz="2100" dirty="0" smtClean="0"/>
              <a:t>&amp; </a:t>
            </a:r>
            <a:r>
              <a:rPr lang="el-GR" altLang="el-GR" sz="2100" dirty="0"/>
              <a:t>θρεπτικά </a:t>
            </a:r>
            <a:r>
              <a:rPr lang="el-GR" altLang="el-GR" sz="2100" dirty="0" smtClean="0"/>
              <a:t>συστατικά</a:t>
            </a:r>
          </a:p>
          <a:p>
            <a:pPr>
              <a:lnSpc>
                <a:spcPct val="200000"/>
              </a:lnSpc>
              <a:spcBef>
                <a:spcPts val="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Πρέπει να χαρακτηρίζονται από:</a:t>
            </a:r>
          </a:p>
          <a:p>
            <a:pPr lvl="1">
              <a:lnSpc>
                <a:spcPct val="200000"/>
              </a:lnSpc>
              <a:spcBef>
                <a:spcPts val="200"/>
              </a:spcBef>
            </a:pPr>
            <a:r>
              <a:rPr lang="el-GR" altLang="el-GR" sz="2100" b="1" dirty="0" smtClean="0">
                <a:solidFill>
                  <a:schemeClr val="bg1">
                    <a:lumMod val="50000"/>
                  </a:schemeClr>
                </a:solidFill>
              </a:rPr>
              <a:t>Πληρότητα</a:t>
            </a:r>
            <a:r>
              <a:rPr lang="el-GR" altLang="el-GR" sz="21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l-GR" altLang="el-GR" sz="2100" dirty="0" smtClean="0"/>
              <a:t>τρόφιμα </a:t>
            </a:r>
            <a:r>
              <a:rPr lang="el-GR" altLang="el-GR" sz="2100" dirty="0"/>
              <a:t>από όλες τις </a:t>
            </a:r>
            <a:r>
              <a:rPr lang="el-GR" altLang="el-GR" sz="2100" dirty="0" smtClean="0"/>
              <a:t>ομάδες </a:t>
            </a:r>
            <a:r>
              <a:rPr lang="el-GR" altLang="el-GR" sz="2100" dirty="0"/>
              <a:t>τροφίμων</a:t>
            </a:r>
          </a:p>
          <a:p>
            <a:pPr lvl="1">
              <a:lnSpc>
                <a:spcPct val="200000"/>
              </a:lnSpc>
              <a:spcBef>
                <a:spcPts val="200"/>
              </a:spcBef>
            </a:pPr>
            <a:r>
              <a:rPr lang="el-GR" altLang="el-GR" sz="2100" b="1" dirty="0">
                <a:solidFill>
                  <a:schemeClr val="bg1">
                    <a:lumMod val="50000"/>
                  </a:schemeClr>
                </a:solidFill>
              </a:rPr>
              <a:t>Ποικιλία</a:t>
            </a:r>
            <a:r>
              <a:rPr lang="el-GR" altLang="el-GR" sz="21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l-GR" altLang="el-GR" sz="2100" dirty="0" smtClean="0"/>
              <a:t>διαφορετικά τρόφιμα από </a:t>
            </a:r>
            <a:r>
              <a:rPr lang="el-GR" altLang="el-GR" sz="2100" dirty="0"/>
              <a:t>κάθε </a:t>
            </a:r>
            <a:r>
              <a:rPr lang="el-GR" altLang="el-GR" sz="2100" dirty="0" smtClean="0"/>
              <a:t>ομάδα τροφίμων</a:t>
            </a:r>
            <a:endParaRPr lang="el-GR" altLang="el-GR" sz="2100" dirty="0"/>
          </a:p>
          <a:p>
            <a:pPr lvl="1">
              <a:lnSpc>
                <a:spcPct val="200000"/>
              </a:lnSpc>
              <a:spcBef>
                <a:spcPts val="200"/>
              </a:spcBef>
            </a:pPr>
            <a:r>
              <a:rPr lang="el-GR" altLang="el-GR" sz="2100" b="1" dirty="0">
                <a:solidFill>
                  <a:schemeClr val="bg1">
                    <a:lumMod val="50000"/>
                  </a:schemeClr>
                </a:solidFill>
              </a:rPr>
              <a:t>Ποσότητα</a:t>
            </a:r>
            <a:r>
              <a:rPr lang="el-GR" altLang="el-GR" sz="21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l-GR" altLang="el-GR" sz="2100" dirty="0"/>
              <a:t>ι</a:t>
            </a:r>
            <a:r>
              <a:rPr lang="el-GR" altLang="el-GR" sz="2100" dirty="0" smtClean="0"/>
              <a:t>κανοποίηση </a:t>
            </a:r>
            <a:r>
              <a:rPr lang="el-GR" altLang="el-GR" sz="2100" dirty="0"/>
              <a:t>του αισθήματος της πείνας</a:t>
            </a:r>
          </a:p>
        </p:txBody>
      </p:sp>
      <p:pic>
        <p:nvPicPr>
          <p:cNvPr id="2050" name="Picture 2" descr="http://www.clker.com/cliparts/a/2/9/2/11971258602028370172iammisc_Dinner_Plate_with_Spoon_and_Fork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786" y="1916832"/>
            <a:ext cx="2635774" cy="194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71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600200"/>
            <a:ext cx="7344816" cy="990600"/>
          </a:xfrm>
        </p:spPr>
        <p:txBody>
          <a:bodyPr/>
          <a:lstStyle/>
          <a:p>
            <a:pPr algn="ctr"/>
            <a:r>
              <a:rPr lang="el-GR" b="1" dirty="0" smtClean="0"/>
              <a:t>Σωματική ανάπτυξη</a:t>
            </a:r>
            <a:endParaRPr lang="en-GB" b="1" dirty="0"/>
          </a:p>
        </p:txBody>
      </p:sp>
      <p:pic>
        <p:nvPicPr>
          <p:cNvPr id="6" name="Picture 5" descr="http://www.forgottendiseases.org/assets/Child_grow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0"/>
          <a:stretch/>
        </p:blipFill>
        <p:spPr bwMode="auto">
          <a:xfrm>
            <a:off x="1979712" y="2996953"/>
            <a:ext cx="5499218" cy="33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2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Φτιάχνω το πιάτο μου!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34" descr="http://freeimageshub.com/wp-content/uploads/2014/07/orange-clip-art-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5564" y="2605762"/>
            <a:ext cx="1616114" cy="1277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5" descr="http://images.clipartpanda.com/vegetable-clip-art-Rcd4rLXc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297" y="2646308"/>
            <a:ext cx="2078392" cy="127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38" descr="http://images.clipartpanda.com/dairy-clipart-CheeseMilk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437" y="4064493"/>
            <a:ext cx="988625" cy="10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1" descr="http://www.clipartpal.com/_thumbs/beans_legumes_191558_tn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003" y="4406045"/>
            <a:ext cx="587019" cy="40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2" descr="http://clipartist.info/clipart/pligg/SCRUMPTLICIOUS.COM/johnny_automatic_loaf_of_bread-1969px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358" y="4284849"/>
            <a:ext cx="978365" cy="514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Connector 36"/>
          <p:cNvCxnSpPr/>
          <p:nvPr/>
        </p:nvCxnSpPr>
        <p:spPr>
          <a:xfrm>
            <a:off x="2420704" y="4075511"/>
            <a:ext cx="41882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7"/>
          <p:cNvCxnSpPr/>
          <p:nvPr/>
        </p:nvCxnSpPr>
        <p:spPr>
          <a:xfrm flipH="1">
            <a:off x="4506495" y="4119582"/>
            <a:ext cx="0" cy="197218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pic>
        <p:nvPicPr>
          <p:cNvPr id="24" name="Picture 43" descr="https://www.foodandhealth.com/images/clipart/rice_bow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042" y="4251796"/>
            <a:ext cx="591416" cy="6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40" descr="http://www.foodclipart.com/food_clipart_images/meat_and_eggs_0071-0903-0314-3748_SMU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575" y="5012024"/>
            <a:ext cx="1036261" cy="87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47" descr="http://cdn.dailyclipart.net/wp-content/uploads/medium/clipart0268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477" y="4945917"/>
            <a:ext cx="694016" cy="43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48" descr="http://www.allertonbywater.leeds.sch.uk/upload/cartoons/cereal%20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934" y="5012024"/>
            <a:ext cx="576759" cy="59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4" descr="http://www.lapiazzadelcastello.it/bar/wp-content/uploads/2012/01/primi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208" y="5485789"/>
            <a:ext cx="813472" cy="5126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val 2"/>
          <p:cNvSpPr/>
          <p:nvPr/>
        </p:nvSpPr>
        <p:spPr>
          <a:xfrm>
            <a:off x="2195736" y="1827881"/>
            <a:ext cx="4681865" cy="45371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5" name="Picture 7" descr="http://geminiindustries.com/media/catalog/product/cache/2/thumbnail/256x/5e06319eda06f020e43594a9c230972d/k/t/kt18533-water-bottle---graphic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28" r="28378"/>
          <a:stretch/>
        </p:blipFill>
        <p:spPr bwMode="auto">
          <a:xfrm>
            <a:off x="539552" y="2272236"/>
            <a:ext cx="692004" cy="1588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Picture 8" descr="http://www.abeka.com/BookImages/ClipArt/218553/150x150y160fx160fh-w/218553-Glass%20of%20Ice%20Water%20with%20a%20straw-color-png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9" r="9932"/>
          <a:stretch/>
        </p:blipFill>
        <p:spPr bwMode="auto">
          <a:xfrm>
            <a:off x="1187624" y="2830502"/>
            <a:ext cx="639094" cy="1057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1" name="Επεξήγηση με γραμμή 2 30"/>
          <p:cNvSpPr/>
          <p:nvPr/>
        </p:nvSpPr>
        <p:spPr>
          <a:xfrm>
            <a:off x="6588224" y="1827881"/>
            <a:ext cx="2016223" cy="13648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771"/>
              <a:gd name="adj6" fmla="val -30829"/>
            </a:avLst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/>
              <a:t>½ φρούτα &amp; λαχανικά</a:t>
            </a:r>
            <a:endParaRPr lang="en-GB" sz="2000" b="1" dirty="0"/>
          </a:p>
        </p:txBody>
      </p:sp>
      <p:sp>
        <p:nvSpPr>
          <p:cNvPr id="32" name="Επεξήγηση με γραμμή 2 31"/>
          <p:cNvSpPr/>
          <p:nvPr/>
        </p:nvSpPr>
        <p:spPr>
          <a:xfrm>
            <a:off x="6588224" y="4905520"/>
            <a:ext cx="2016224" cy="1376918"/>
          </a:xfrm>
          <a:prstGeom prst="borderCallout2">
            <a:avLst>
              <a:gd name="adj1" fmla="val 83620"/>
              <a:gd name="adj2" fmla="val -4014"/>
              <a:gd name="adj3" fmla="val 83621"/>
              <a:gd name="adj4" fmla="val -11628"/>
              <a:gd name="adj5" fmla="val 48665"/>
              <a:gd name="adj6" fmla="val -20215"/>
            </a:avLst>
          </a:prstGeom>
          <a:solidFill>
            <a:srgbClr val="FF9933"/>
          </a:solidFill>
          <a:ln w="28575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/>
              <a:t>¼ δημητριακά</a:t>
            </a:r>
            <a:endParaRPr lang="en-GB" sz="2000" b="1" dirty="0"/>
          </a:p>
        </p:txBody>
      </p:sp>
      <p:sp>
        <p:nvSpPr>
          <p:cNvPr id="33" name="Επεξήγηση με γραμμή 2 32"/>
          <p:cNvSpPr/>
          <p:nvPr/>
        </p:nvSpPr>
        <p:spPr>
          <a:xfrm flipH="1">
            <a:off x="458955" y="4914083"/>
            <a:ext cx="2169508" cy="1364823"/>
          </a:xfrm>
          <a:prstGeom prst="borderCallout2">
            <a:avLst>
              <a:gd name="adj1" fmla="val 83620"/>
              <a:gd name="adj2" fmla="val -4014"/>
              <a:gd name="adj3" fmla="val 83621"/>
              <a:gd name="adj4" fmla="val -11628"/>
              <a:gd name="adj5" fmla="val 45614"/>
              <a:gd name="adj6" fmla="val -14391"/>
            </a:avLst>
          </a:prstGeom>
          <a:solidFill>
            <a:srgbClr val="FF794B"/>
          </a:solidFill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/>
              <a:t>¼ πρωτεϊνούχα τρόφιμα</a:t>
            </a:r>
            <a:endParaRPr lang="en-GB" sz="2000" b="1" dirty="0"/>
          </a:p>
        </p:txBody>
      </p:sp>
      <p:pic>
        <p:nvPicPr>
          <p:cNvPr id="8194" name="Picture 2" descr="http://wilakesarea.com/wp-content/uploads/2014/08/orange-fruit-clipart-black-and-white-1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363" y="2046786"/>
            <a:ext cx="856479" cy="7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01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6814849"/>
              </p:ext>
            </p:extLst>
          </p:nvPr>
        </p:nvGraphicFramePr>
        <p:xfrm>
          <a:off x="467544" y="1844823"/>
          <a:ext cx="8298505" cy="453650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841057"/>
                <a:gridCol w="4457448"/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Αποφεύγουμε…</a:t>
                      </a:r>
                      <a:endParaRPr kumimoji="0" lang="el-GR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Προτιμάμε!</a:t>
                      </a:r>
                      <a:endParaRPr kumimoji="0" lang="el-GR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Αναψυκτικά</a:t>
                      </a: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αλκοόλ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Νερό, χυμό φρούτων, γάλα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Τηγανιτές πατάτες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Πατάτες φούρνου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Πίτσα με αλλαντικά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Πίτσα με τυρί &amp; λαχανικά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Σουβλάκι τυλιχτό με γύρο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Σουβλάκι αλάδωτο με καλαμάκι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Burger </a:t>
                      </a: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με τηγανιτές πατάτες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Burger 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με σαλάτα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Ζυμαρικά με κρέμα γάλακτος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Ζυμαρικά με σάλτσα τομάτας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895600" y="207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424936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Φαγητό απ' έξω… γρήγορο &amp; υγιεινό!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4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Ποσότητα… πώς την ελέγχουμε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Θέση περιεχομένου 4"/>
          <p:cNvSpPr txBox="1">
            <a:spLocks/>
          </p:cNvSpPr>
          <p:nvPr/>
        </p:nvSpPr>
        <p:spPr>
          <a:xfrm>
            <a:off x="395536" y="1772816"/>
            <a:ext cx="8370512" cy="482453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Τρώμε μόνο </a:t>
            </a:r>
            <a:r>
              <a:rPr lang="el-GR" altLang="el-GR" sz="2100" dirty="0"/>
              <a:t>όταν </a:t>
            </a:r>
            <a:r>
              <a:rPr lang="el-GR" altLang="el-GR" sz="2100" dirty="0" smtClean="0"/>
              <a:t>πραγματικά πεινάμε</a:t>
            </a:r>
            <a:endParaRPr lang="el-GR" altLang="el-GR" sz="2100" dirty="0"/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Τρώμε πάντα από το πιάτο μας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Για </a:t>
            </a:r>
            <a:r>
              <a:rPr lang="el-GR" altLang="el-GR" sz="2100" dirty="0"/>
              <a:t>τα συσκευασμένα </a:t>
            </a:r>
            <a:r>
              <a:rPr lang="el-GR" altLang="el-GR" sz="2100" dirty="0" smtClean="0"/>
              <a:t>τρόφιμα επιλέγουμε τις ατομικές και όχι τις οικογενειακές </a:t>
            </a:r>
            <a:r>
              <a:rPr lang="el-GR" altLang="el-GR" sz="2100" dirty="0"/>
              <a:t>συσκευασίες </a:t>
            </a:r>
            <a:endParaRPr lang="el-GR" altLang="el-GR" sz="2100" dirty="0" smtClean="0"/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Καταναλώνουμε το φαγητό μας αργά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Σταματάμε να τρώμε προτού αισθανθούμε φουσκωμένοι</a:t>
            </a:r>
            <a:endParaRPr lang="el-GR" altLang="el-GR" sz="2100" dirty="0"/>
          </a:p>
        </p:txBody>
      </p:sp>
      <p:pic>
        <p:nvPicPr>
          <p:cNvPr id="3076" name="Picture 4" descr="http://fc05.deviantart.net/fs71/i/2013/088/c/e/double_burger_by_rottenpot-d5znea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126" y="2264419"/>
            <a:ext cx="800760" cy="9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hadowness.com/file/item4/113580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96108"/>
            <a:ext cx="769144" cy="6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ker.com/cliparts/J/v/l/o/N/w/deluxe-burger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141" y="2020044"/>
            <a:ext cx="831134" cy="11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8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Η «ατμόσφαιρα» των γευμάτων μου!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Θέση περιεχομένου 4"/>
          <p:cNvSpPr txBox="1">
            <a:spLocks/>
          </p:cNvSpPr>
          <p:nvPr/>
        </p:nvSpPr>
        <p:spPr>
          <a:xfrm>
            <a:off x="395536" y="1700808"/>
            <a:ext cx="8370512" cy="482453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Ήρεμο περιβάλλον 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Καθιστός/η </a:t>
            </a:r>
            <a:r>
              <a:rPr lang="el-GR" altLang="el-GR" sz="2100" dirty="0"/>
              <a:t>σε </a:t>
            </a:r>
            <a:r>
              <a:rPr lang="el-GR" altLang="el-GR" sz="2100" dirty="0" smtClean="0"/>
              <a:t>τραπέζι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Κατανάλωση φαγητού με κατάλληλα σκεύη</a:t>
            </a:r>
            <a:endParaRPr lang="el-GR" altLang="el-GR" sz="2100" dirty="0"/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Χωρίς παράλληλες δραστηριότητες που αποσπούν </a:t>
            </a:r>
            <a:r>
              <a:rPr lang="el-GR" altLang="el-GR" sz="2100" dirty="0"/>
              <a:t>την </a:t>
            </a:r>
            <a:r>
              <a:rPr lang="el-GR" altLang="el-GR" sz="2100" dirty="0" smtClean="0"/>
              <a:t>προσοχή (π.χ. παρακολούθηση τηλεόρασης)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Παρέα με αγαπημένα πρόσωπα (π.χ. οικογένεια ή φίλοι)</a:t>
            </a:r>
            <a:endParaRPr lang="el-GR" altLang="el-GR" sz="2100" dirty="0"/>
          </a:p>
        </p:txBody>
      </p:sp>
      <p:pic>
        <p:nvPicPr>
          <p:cNvPr id="3074" name="Picture 2" descr="http://i.istockimg.com/file_thumbview_approve/13471504/3/stock-illustration-13471504-kids-picnic-silhouet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160240" cy="152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5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475656" y="1600200"/>
            <a:ext cx="7515944" cy="990600"/>
          </a:xfrm>
        </p:spPr>
        <p:txBody>
          <a:bodyPr/>
          <a:lstStyle/>
          <a:p>
            <a:pPr algn="ctr"/>
            <a:r>
              <a:rPr lang="el-GR" b="1" dirty="0" smtClean="0"/>
              <a:t>Ενυδάτωση</a:t>
            </a:r>
            <a:endParaRPr lang="en-GB" b="1" dirty="0"/>
          </a:p>
        </p:txBody>
      </p:sp>
      <p:pic>
        <p:nvPicPr>
          <p:cNvPr id="2050" name="Picture 2" descr="http://www.bellybytes.com/all_articles/images/ice-cub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6060" y="3356992"/>
            <a:ext cx="3382364" cy="26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50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4"/>
          <p:cNvSpPr txBox="1">
            <a:spLocks/>
          </p:cNvSpPr>
          <p:nvPr/>
        </p:nvSpPr>
        <p:spPr>
          <a:xfrm>
            <a:off x="395536" y="1724859"/>
            <a:ext cx="8370512" cy="472847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/>
              <a:t>Αποτελεί το 70% του ανθρώπινου σώματος </a:t>
            </a:r>
            <a:endParaRPr lang="el-GR" altLang="el-GR" sz="2100" dirty="0" smtClean="0"/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/>
              <a:t>Κρατάει σταθερή τη θερμοκρασία στο σώμα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Βοηθά </a:t>
            </a:r>
            <a:r>
              <a:rPr lang="el-GR" altLang="el-GR" sz="2100" dirty="0"/>
              <a:t>στην απορρόφηση των θρεπτικών </a:t>
            </a:r>
            <a:r>
              <a:rPr lang="el-GR" altLang="el-GR" sz="2100" dirty="0" smtClean="0"/>
              <a:t>συστατικών</a:t>
            </a:r>
            <a:endParaRPr lang="el-GR" altLang="el-GR" sz="2100" dirty="0"/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Συμμετέχει στη μεταφορά του οξυγόνου </a:t>
            </a:r>
            <a:r>
              <a:rPr lang="el-GR" altLang="el-GR" sz="2100" dirty="0"/>
              <a:t>και των θρεπτικών συστατικών στα κύτταρα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altLang="el-GR" sz="2100" dirty="0" smtClean="0"/>
              <a:t>Μας </a:t>
            </a:r>
            <a:r>
              <a:rPr lang="el-GR" altLang="el-GR" sz="2100" dirty="0"/>
              <a:t>ξεδιψάει, σε αντίθεση με </a:t>
            </a:r>
            <a:r>
              <a:rPr lang="el-GR" altLang="el-GR" sz="2100" dirty="0" smtClean="0"/>
              <a:t>άλλα </a:t>
            </a:r>
            <a:r>
              <a:rPr lang="el-GR" altLang="el-GR" sz="2100" dirty="0" err="1" smtClean="0"/>
              <a:t>σακχαρούχα</a:t>
            </a:r>
            <a:r>
              <a:rPr lang="el-GR" altLang="el-GR" sz="2100" dirty="0" smtClean="0"/>
              <a:t> ροφήματα</a:t>
            </a:r>
            <a:endParaRPr lang="el-GR" altLang="el-GR" sz="21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Ενυδάτωση… με νερό!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7" descr="http://geminiindustries.com/media/catalog/product/cache/2/thumbnail/256x/5e06319eda06f020e43594a9c230972d/k/t/kt18533-water-bottle---graphi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28" r="28378"/>
          <a:stretch/>
        </p:blipFill>
        <p:spPr bwMode="auto">
          <a:xfrm>
            <a:off x="7236296" y="1700808"/>
            <a:ext cx="661937" cy="1519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8" descr="http://www.abeka.com/BookImages/ClipArt/218553/150x150y160fx160fh-w/218553-Glass%20of%20Ice%20Water%20with%20a%20straw-color-png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9" r="9932"/>
          <a:stretch/>
        </p:blipFill>
        <p:spPr bwMode="auto">
          <a:xfrm>
            <a:off x="7970241" y="2171046"/>
            <a:ext cx="634207" cy="1049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351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oodhousekeeping.com/cm/goodhousekeeping/images/Hx/ghk-stainbuster-milk-md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156" y="4675745"/>
            <a:ext cx="1205856" cy="16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Εκτός από νερό…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669504"/>
            <a:ext cx="8370512" cy="4495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/>
              <a:t>Ροφήματα όπως το γάλα, οι </a:t>
            </a:r>
            <a:r>
              <a:rPr lang="el-GR" sz="2100" dirty="0" smtClean="0"/>
              <a:t>φυσικοί χυμοί φρούτων κλπ</a:t>
            </a:r>
            <a:r>
              <a:rPr lang="el-GR" sz="2100" dirty="0"/>
              <a:t>.</a:t>
            </a:r>
          </a:p>
          <a:p>
            <a:pPr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100" dirty="0"/>
              <a:t>Τρόφιμα με υψηλή περιεκτικότητα σε νερό όπως </a:t>
            </a:r>
            <a:r>
              <a:rPr lang="el-GR" sz="2100" dirty="0" smtClean="0"/>
              <a:t>τα φρούτα </a:t>
            </a:r>
            <a:r>
              <a:rPr lang="el-GR" sz="2100" dirty="0"/>
              <a:t>και τα λαχανικά </a:t>
            </a:r>
          </a:p>
          <a:p>
            <a:pPr>
              <a:lnSpc>
                <a:spcPct val="200000"/>
              </a:lnSpc>
            </a:pPr>
            <a:endParaRPr lang="en-GB" sz="2000" dirty="0"/>
          </a:p>
        </p:txBody>
      </p:sp>
      <p:pic>
        <p:nvPicPr>
          <p:cNvPr id="28678" name="Picture 6" descr="shutterstock_687152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206956"/>
            <a:ext cx="3570811" cy="2092249"/>
          </a:xfrm>
          <a:prstGeom prst="rect">
            <a:avLst/>
          </a:prstGeom>
          <a:noFill/>
        </p:spPr>
      </p:pic>
      <p:sp>
        <p:nvSpPr>
          <p:cNvPr id="10" name="Επεξήγηση με γραμμή 1 (γραμμή έμφασης και περιγράμματος) 9"/>
          <p:cNvSpPr/>
          <p:nvPr/>
        </p:nvSpPr>
        <p:spPr>
          <a:xfrm>
            <a:off x="5220072" y="3429000"/>
            <a:ext cx="3602356" cy="2808312"/>
          </a:xfrm>
          <a:prstGeom prst="accentBorderCallout1">
            <a:avLst>
              <a:gd name="adj1" fmla="val 21988"/>
              <a:gd name="adj2" fmla="val 77"/>
              <a:gd name="adj3" fmla="val 27885"/>
              <a:gd name="adj4" fmla="val -145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 smtClean="0">
                <a:solidFill>
                  <a:schemeClr val="bg1"/>
                </a:solidFill>
              </a:rPr>
              <a:t>Καταναλώνουμε ροφήματα που περιέχουν ζάχαρη (π.χ. αναψυκτικά και έτοιμοι χυμοί) με μέτρο!</a:t>
            </a:r>
            <a:endParaRPr lang="el-GR" sz="21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1237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735"/>
    </mc:Choice>
    <mc:Fallback>
      <p:transition spd="slow" advTm="2773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r="20984" b="31642"/>
          <a:stretch/>
        </p:blipFill>
        <p:spPr>
          <a:xfrm>
            <a:off x="3347864" y="1961329"/>
            <a:ext cx="2664296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Επιπτώσεις αφυδάτωσης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4" cstate="print">
            <a:lum/>
            <a:alphaModFix/>
          </a:blip>
          <a:srcRect l="4078" b="33523"/>
          <a:stretch/>
        </p:blipFill>
        <p:spPr>
          <a:xfrm>
            <a:off x="467544" y="2007147"/>
            <a:ext cx="3168352" cy="21419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619788" y="6361583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b="1" dirty="0" smtClean="0">
                <a:solidFill>
                  <a:schemeClr val="bg2">
                    <a:lumMod val="25000"/>
                  </a:schemeClr>
                </a:solidFill>
              </a:rPr>
              <a:t>Πηγή: Εκπαιδευτικό υλικό «Μέτρο – Ποικιλία – Ισορροπία»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Επεξήγηση με γραμμή 1 (γραμμή έμφασης και περιγράμματος) 8"/>
          <p:cNvSpPr/>
          <p:nvPr/>
        </p:nvSpPr>
        <p:spPr>
          <a:xfrm>
            <a:off x="539552" y="4581128"/>
            <a:ext cx="8136904" cy="1369839"/>
          </a:xfrm>
          <a:prstGeom prst="accentBorderCallout1">
            <a:avLst>
              <a:gd name="adj1" fmla="val 30571"/>
              <a:gd name="adj2" fmla="val -47"/>
              <a:gd name="adj3" fmla="val 31937"/>
              <a:gd name="adj4" fmla="val -269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 smtClean="0">
                <a:solidFill>
                  <a:schemeClr val="bg1"/>
                </a:solidFill>
              </a:rPr>
              <a:t>Πίνουμε συχνά νερό, πριν διψάσουμε πολύ, ιδίως σε περιόδους με υψηλές θερμοκρασίες ή όταν αθλούμαστε!</a:t>
            </a:r>
            <a:endParaRPr lang="el-GR" sz="21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4" cstate="print">
            <a:lum/>
            <a:alphaModFix/>
          </a:blip>
          <a:srcRect l="4078" t="62576" r="11871"/>
          <a:stretch/>
        </p:blipFill>
        <p:spPr>
          <a:xfrm>
            <a:off x="5972220" y="1863131"/>
            <a:ext cx="2776244" cy="120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t="66084" r="20984"/>
          <a:stretch/>
        </p:blipFill>
        <p:spPr>
          <a:xfrm>
            <a:off x="5938478" y="3140968"/>
            <a:ext cx="2664296" cy="1107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50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600200"/>
            <a:ext cx="7443936" cy="990600"/>
          </a:xfrm>
        </p:spPr>
        <p:txBody>
          <a:bodyPr/>
          <a:lstStyle/>
          <a:p>
            <a:pPr algn="ctr"/>
            <a:r>
              <a:rPr lang="el-GR" b="1" dirty="0" smtClean="0"/>
              <a:t>Σωματική δραστηριότητα</a:t>
            </a:r>
            <a:endParaRPr lang="en-GB" b="1" dirty="0"/>
          </a:p>
        </p:txBody>
      </p:sp>
      <p:pic>
        <p:nvPicPr>
          <p:cNvPr id="6" name="Picture 12" descr="http://www.livingwithperipheralneuropathy.com/wp-content/uploads/2014/08/96a4b610eceb3a30f7777608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7042107" cy="33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06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image.yaymicro.com/rz_1210x1210/0/d8e/silhouettes-of-children-jumping-and-playing-basketball-with-refl-d8e7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80" t="55915" r="1849" b="13593"/>
          <a:stretch/>
        </p:blipFill>
        <p:spPr bwMode="auto">
          <a:xfrm>
            <a:off x="2899559" y="4924256"/>
            <a:ext cx="1168385" cy="16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Σωματική δραστηριότητα… πόση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732240" y="1916832"/>
            <a:ext cx="1982019" cy="522154"/>
          </a:xfrm>
          <a:custGeom>
            <a:avLst/>
            <a:gdLst>
              <a:gd name="connsiteX0" fmla="*/ 0 w 1910010"/>
              <a:gd name="connsiteY0" fmla="*/ 0 h 764004"/>
              <a:gd name="connsiteX1" fmla="*/ 1910010 w 1910010"/>
              <a:gd name="connsiteY1" fmla="*/ 0 h 764004"/>
              <a:gd name="connsiteX2" fmla="*/ 1910010 w 1910010"/>
              <a:gd name="connsiteY2" fmla="*/ 764004 h 764004"/>
              <a:gd name="connsiteX3" fmla="*/ 0 w 1910010"/>
              <a:gd name="connsiteY3" fmla="*/ 764004 h 764004"/>
              <a:gd name="connsiteX4" fmla="*/ 0 w 1910010"/>
              <a:gd name="connsiteY4" fmla="*/ 0 h 76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10" h="764004">
                <a:moveTo>
                  <a:pt x="0" y="0"/>
                </a:moveTo>
                <a:lnTo>
                  <a:pt x="1910010" y="0"/>
                </a:lnTo>
                <a:lnTo>
                  <a:pt x="1910010" y="764004"/>
                </a:lnTo>
                <a:lnTo>
                  <a:pt x="0" y="7640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 smtClean="0">
                <a:cs typeface="Arial" panose="020B0604020202020204" pitchFamily="34" charset="0"/>
              </a:rPr>
              <a:t>Είδος</a:t>
            </a:r>
            <a:endParaRPr lang="en-GB" sz="2000" b="1" kern="1200" dirty="0"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732240" y="2438987"/>
            <a:ext cx="1982019" cy="1951096"/>
          </a:xfrm>
          <a:custGeom>
            <a:avLst/>
            <a:gdLst>
              <a:gd name="connsiteX0" fmla="*/ 0 w 1910010"/>
              <a:gd name="connsiteY0" fmla="*/ 0 h 2854800"/>
              <a:gd name="connsiteX1" fmla="*/ 1910010 w 1910010"/>
              <a:gd name="connsiteY1" fmla="*/ 0 h 2854800"/>
              <a:gd name="connsiteX2" fmla="*/ 1910010 w 1910010"/>
              <a:gd name="connsiteY2" fmla="*/ 2854800 h 2854800"/>
              <a:gd name="connsiteX3" fmla="*/ 0 w 1910010"/>
              <a:gd name="connsiteY3" fmla="*/ 2854800 h 2854800"/>
              <a:gd name="connsiteX4" fmla="*/ 0 w 1910010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10" h="2854800">
                <a:moveTo>
                  <a:pt x="0" y="0"/>
                </a:moveTo>
                <a:lnTo>
                  <a:pt x="1910010" y="0"/>
                </a:lnTo>
                <a:lnTo>
                  <a:pt x="1910010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5344" rIns="91440" bIns="128016" numCol="1" spcCol="1270" anchor="ctr" anchorCtr="0">
            <a:noAutofit/>
          </a:bodyPr>
          <a:lstStyle/>
          <a:p>
            <a:pPr marL="0" lvl="1" algn="ctr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dirty="0" smtClean="0">
                <a:cs typeface="Arial" panose="020B0604020202020204" pitchFamily="34" charset="0"/>
              </a:rPr>
              <a:t>Όλα τα είδη (από το απλό περπάτημα έως τα αθλήματα)</a:t>
            </a:r>
            <a:endParaRPr lang="el-GR" kern="1200" dirty="0" smtClean="0"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7544" y="1916832"/>
            <a:ext cx="1910010" cy="522154"/>
          </a:xfrm>
          <a:custGeom>
            <a:avLst/>
            <a:gdLst>
              <a:gd name="connsiteX0" fmla="*/ 0 w 1910010"/>
              <a:gd name="connsiteY0" fmla="*/ 0 h 764004"/>
              <a:gd name="connsiteX1" fmla="*/ 1910010 w 1910010"/>
              <a:gd name="connsiteY1" fmla="*/ 0 h 764004"/>
              <a:gd name="connsiteX2" fmla="*/ 1910010 w 1910010"/>
              <a:gd name="connsiteY2" fmla="*/ 764004 h 764004"/>
              <a:gd name="connsiteX3" fmla="*/ 0 w 1910010"/>
              <a:gd name="connsiteY3" fmla="*/ 764004 h 764004"/>
              <a:gd name="connsiteX4" fmla="*/ 0 w 1910010"/>
              <a:gd name="connsiteY4" fmla="*/ 0 h 76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10" h="764004">
                <a:moveTo>
                  <a:pt x="0" y="0"/>
                </a:moveTo>
                <a:lnTo>
                  <a:pt x="1910010" y="0"/>
                </a:lnTo>
                <a:lnTo>
                  <a:pt x="1910010" y="764004"/>
                </a:lnTo>
                <a:lnTo>
                  <a:pt x="0" y="7640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 smtClean="0">
                <a:cs typeface="Arial" panose="020B0604020202020204" pitchFamily="34" charset="0"/>
              </a:rPr>
              <a:t>Διάρκεια</a:t>
            </a:r>
            <a:endParaRPr lang="en-GB" sz="2000" b="1" kern="1200" dirty="0"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67544" y="2438987"/>
            <a:ext cx="1910010" cy="1951096"/>
          </a:xfrm>
          <a:custGeom>
            <a:avLst/>
            <a:gdLst>
              <a:gd name="connsiteX0" fmla="*/ 0 w 1910010"/>
              <a:gd name="connsiteY0" fmla="*/ 0 h 2854800"/>
              <a:gd name="connsiteX1" fmla="*/ 1910010 w 1910010"/>
              <a:gd name="connsiteY1" fmla="*/ 0 h 2854800"/>
              <a:gd name="connsiteX2" fmla="*/ 1910010 w 1910010"/>
              <a:gd name="connsiteY2" fmla="*/ 2854800 h 2854800"/>
              <a:gd name="connsiteX3" fmla="*/ 0 w 1910010"/>
              <a:gd name="connsiteY3" fmla="*/ 2854800 h 2854800"/>
              <a:gd name="connsiteX4" fmla="*/ 0 w 1910010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10" h="2854800">
                <a:moveTo>
                  <a:pt x="0" y="0"/>
                </a:moveTo>
                <a:lnTo>
                  <a:pt x="1910010" y="0"/>
                </a:lnTo>
                <a:lnTo>
                  <a:pt x="1910010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5344" rIns="91440" bIns="128016" numCol="1" spcCol="1270" anchor="ctr" anchorCtr="0">
            <a:noAutofit/>
          </a:bodyPr>
          <a:lstStyle/>
          <a:p>
            <a:pPr marL="0" lvl="1" algn="ctr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dirty="0" smtClean="0">
                <a:cs typeface="Arial" panose="020B0604020202020204" pitchFamily="34" charset="0"/>
              </a:rPr>
              <a:t>Τουλάχιστον </a:t>
            </a:r>
          </a:p>
          <a:p>
            <a:pPr marL="0" lvl="1" algn="ctr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dirty="0" smtClean="0">
                <a:cs typeface="Arial" panose="020B0604020202020204" pitchFamily="34" charset="0"/>
              </a:rPr>
              <a:t>60 λεπτά την ημέρα</a:t>
            </a:r>
            <a:endParaRPr lang="en-GB" kern="1200" dirty="0"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55776" y="1916832"/>
            <a:ext cx="1910010" cy="522154"/>
          </a:xfrm>
          <a:custGeom>
            <a:avLst/>
            <a:gdLst>
              <a:gd name="connsiteX0" fmla="*/ 0 w 1910010"/>
              <a:gd name="connsiteY0" fmla="*/ 0 h 764004"/>
              <a:gd name="connsiteX1" fmla="*/ 1910010 w 1910010"/>
              <a:gd name="connsiteY1" fmla="*/ 0 h 764004"/>
              <a:gd name="connsiteX2" fmla="*/ 1910010 w 1910010"/>
              <a:gd name="connsiteY2" fmla="*/ 764004 h 764004"/>
              <a:gd name="connsiteX3" fmla="*/ 0 w 1910010"/>
              <a:gd name="connsiteY3" fmla="*/ 764004 h 764004"/>
              <a:gd name="connsiteX4" fmla="*/ 0 w 1910010"/>
              <a:gd name="connsiteY4" fmla="*/ 0 h 76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10" h="764004">
                <a:moveTo>
                  <a:pt x="0" y="0"/>
                </a:moveTo>
                <a:lnTo>
                  <a:pt x="1910010" y="0"/>
                </a:lnTo>
                <a:lnTo>
                  <a:pt x="1910010" y="764004"/>
                </a:lnTo>
                <a:lnTo>
                  <a:pt x="0" y="7640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 smtClean="0">
                <a:cs typeface="Arial" panose="020B0604020202020204" pitchFamily="34" charset="0"/>
              </a:rPr>
              <a:t>Συχνότητα</a:t>
            </a:r>
            <a:endParaRPr lang="en-GB" sz="2000" b="1" kern="1200" dirty="0"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55776" y="2438987"/>
            <a:ext cx="1910010" cy="1951096"/>
          </a:xfrm>
          <a:custGeom>
            <a:avLst/>
            <a:gdLst>
              <a:gd name="connsiteX0" fmla="*/ 0 w 1910010"/>
              <a:gd name="connsiteY0" fmla="*/ 0 h 2854800"/>
              <a:gd name="connsiteX1" fmla="*/ 1910010 w 1910010"/>
              <a:gd name="connsiteY1" fmla="*/ 0 h 2854800"/>
              <a:gd name="connsiteX2" fmla="*/ 1910010 w 1910010"/>
              <a:gd name="connsiteY2" fmla="*/ 2854800 h 2854800"/>
              <a:gd name="connsiteX3" fmla="*/ 0 w 1910010"/>
              <a:gd name="connsiteY3" fmla="*/ 2854800 h 2854800"/>
              <a:gd name="connsiteX4" fmla="*/ 0 w 1910010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10" h="2854800">
                <a:moveTo>
                  <a:pt x="0" y="0"/>
                </a:moveTo>
                <a:lnTo>
                  <a:pt x="1910010" y="0"/>
                </a:lnTo>
                <a:lnTo>
                  <a:pt x="1910010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5344" rIns="91440" bIns="128016" numCol="1" spcCol="1270" anchor="ctr" anchorCtr="0">
            <a:noAutofit/>
          </a:bodyPr>
          <a:lstStyle/>
          <a:p>
            <a:pPr marL="0" lvl="1" algn="ctr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dirty="0" smtClean="0">
                <a:cs typeface="Arial" panose="020B0604020202020204" pitchFamily="34" charset="0"/>
              </a:rPr>
              <a:t>Τις περισσότερες ημέρες της εβδομάδας</a:t>
            </a:r>
            <a:endParaRPr lang="en-GB" kern="1200" dirty="0"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44008" y="1916832"/>
            <a:ext cx="1910010" cy="522154"/>
          </a:xfrm>
          <a:custGeom>
            <a:avLst/>
            <a:gdLst>
              <a:gd name="connsiteX0" fmla="*/ 0 w 1910010"/>
              <a:gd name="connsiteY0" fmla="*/ 0 h 764004"/>
              <a:gd name="connsiteX1" fmla="*/ 1910010 w 1910010"/>
              <a:gd name="connsiteY1" fmla="*/ 0 h 764004"/>
              <a:gd name="connsiteX2" fmla="*/ 1910010 w 1910010"/>
              <a:gd name="connsiteY2" fmla="*/ 764004 h 764004"/>
              <a:gd name="connsiteX3" fmla="*/ 0 w 1910010"/>
              <a:gd name="connsiteY3" fmla="*/ 764004 h 764004"/>
              <a:gd name="connsiteX4" fmla="*/ 0 w 1910010"/>
              <a:gd name="connsiteY4" fmla="*/ 0 h 76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10" h="764004">
                <a:moveTo>
                  <a:pt x="0" y="0"/>
                </a:moveTo>
                <a:lnTo>
                  <a:pt x="1910010" y="0"/>
                </a:lnTo>
                <a:lnTo>
                  <a:pt x="1910010" y="764004"/>
                </a:lnTo>
                <a:lnTo>
                  <a:pt x="0" y="7640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 smtClean="0">
                <a:cs typeface="Arial" panose="020B0604020202020204" pitchFamily="34" charset="0"/>
              </a:rPr>
              <a:t>Ένταση</a:t>
            </a:r>
            <a:endParaRPr lang="en-GB" sz="2000" b="1" kern="1200" dirty="0"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644008" y="2438987"/>
            <a:ext cx="1910010" cy="1951096"/>
          </a:xfrm>
          <a:custGeom>
            <a:avLst/>
            <a:gdLst>
              <a:gd name="connsiteX0" fmla="*/ 0 w 1910010"/>
              <a:gd name="connsiteY0" fmla="*/ 0 h 2854800"/>
              <a:gd name="connsiteX1" fmla="*/ 1910010 w 1910010"/>
              <a:gd name="connsiteY1" fmla="*/ 0 h 2854800"/>
              <a:gd name="connsiteX2" fmla="*/ 1910010 w 1910010"/>
              <a:gd name="connsiteY2" fmla="*/ 2854800 h 2854800"/>
              <a:gd name="connsiteX3" fmla="*/ 0 w 1910010"/>
              <a:gd name="connsiteY3" fmla="*/ 2854800 h 2854800"/>
              <a:gd name="connsiteX4" fmla="*/ 0 w 1910010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10" h="2854800">
                <a:moveTo>
                  <a:pt x="0" y="0"/>
                </a:moveTo>
                <a:lnTo>
                  <a:pt x="1910010" y="0"/>
                </a:lnTo>
                <a:lnTo>
                  <a:pt x="1910010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85344" rIns="91440" bIns="128016" numCol="1" spcCol="1270" anchor="ctr" anchorCtr="0">
            <a:noAutofit/>
          </a:bodyPr>
          <a:lstStyle/>
          <a:p>
            <a:pPr marL="0" lvl="1" algn="ctr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dirty="0" smtClean="0">
                <a:cs typeface="Arial" panose="020B0604020202020204" pitchFamily="34" charset="0"/>
              </a:rPr>
              <a:t>Μέτρια </a:t>
            </a:r>
            <a:r>
              <a:rPr lang="el-GR" dirty="0">
                <a:cs typeface="Arial" panose="020B0604020202020204" pitchFamily="34" charset="0"/>
              </a:rPr>
              <a:t>έ</a:t>
            </a:r>
            <a:r>
              <a:rPr lang="el-GR" dirty="0" smtClean="0">
                <a:cs typeface="Arial" panose="020B0604020202020204" pitchFamily="34" charset="0"/>
              </a:rPr>
              <a:t>νταση κατά κύριο λόγο</a:t>
            </a:r>
            <a:endParaRPr lang="en-GB" kern="1200" dirty="0">
              <a:cs typeface="Arial" panose="020B0604020202020204" pitchFamily="34" charset="0"/>
            </a:endParaRPr>
          </a:p>
        </p:txBody>
      </p:sp>
      <p:pic>
        <p:nvPicPr>
          <p:cNvPr id="1026" name="Picture 2" descr="http://image.yaymicro.com/rz_1210x1210/0/d8e/silhouettes-of-children-jumping-and-playing-basketball-with-refl-d8e7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20" t="3749" r="6985" b="60982"/>
          <a:stretch/>
        </p:blipFill>
        <p:spPr bwMode="auto">
          <a:xfrm>
            <a:off x="3995935" y="4797152"/>
            <a:ext cx="3206155" cy="15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.yaymicro.com/rz_1210x1210/0/d8e/silhouettes-of-children-jumping-and-playing-basketball-with-refl-d8e7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4" t="49924" r="67661" b="16638"/>
          <a:stretch/>
        </p:blipFill>
        <p:spPr bwMode="auto">
          <a:xfrm>
            <a:off x="7280152" y="4797152"/>
            <a:ext cx="1440159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Εφηβεία… γιατί είναι σημαντική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95536" y="1772816"/>
            <a:ext cx="8300764" cy="46805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anose="05000000000000000000" pitchFamily="2" charset="2"/>
              <a:buChar char="p"/>
            </a:pPr>
            <a:r>
              <a:rPr lang="el-GR" sz="2100" dirty="0" smtClean="0"/>
              <a:t>Η περίοδος με τον μεγαλύτερο ρυθμό ανάπτυξης μετά τη βρεφική ηλικία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anose="05000000000000000000" pitchFamily="2" charset="2"/>
              <a:buChar char="p"/>
            </a:pPr>
            <a:r>
              <a:rPr lang="el-GR" sz="2100" dirty="0" smtClean="0"/>
              <a:t>Αύξηση βάρους, ύψους, μάζας και πυκνότητας οστών</a:t>
            </a:r>
          </a:p>
          <a:p>
            <a:pPr>
              <a:lnSpc>
                <a:spcPct val="2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anose="05000000000000000000" pitchFamily="2" charset="2"/>
              <a:buChar char="p"/>
            </a:pPr>
            <a:r>
              <a:rPr lang="el-GR" sz="2100" dirty="0" smtClean="0"/>
              <a:t>Σημαντική περίοδος για την υιοθέτηση ισορροπημένων συνηθειών τρόπου ζωής</a:t>
            </a:r>
          </a:p>
          <a:p>
            <a:pPr marL="0" indent="0">
              <a:lnSpc>
                <a:spcPct val="20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None/>
            </a:pPr>
            <a:r>
              <a:rPr lang="el-GR" sz="2100" dirty="0" smtClean="0"/>
              <a:t>            Διατροφή &amp; σωματική δραστηριότητα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6588224" y="4437111"/>
            <a:ext cx="2108076" cy="1872209"/>
            <a:chOff x="6588224" y="4365103"/>
            <a:chExt cx="2108076" cy="1872209"/>
          </a:xfrm>
        </p:grpSpPr>
        <p:pic>
          <p:nvPicPr>
            <p:cNvPr id="4104" name="Picture 8" descr="http://sfari.org/images/images-2013-folder/images-news-2013/20130506newslongitudina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485"/>
            <a:stretch/>
          </p:blipFill>
          <p:spPr bwMode="auto">
            <a:xfrm>
              <a:off x="6588224" y="4509120"/>
              <a:ext cx="2108076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Elbow Connector 7"/>
            <p:cNvCxnSpPr/>
            <p:nvPr/>
          </p:nvCxnSpPr>
          <p:spPr>
            <a:xfrm flipV="1">
              <a:off x="6588224" y="4869159"/>
              <a:ext cx="1315987" cy="432048"/>
            </a:xfrm>
            <a:prstGeom prst="bentConnector3">
              <a:avLst>
                <a:gd name="adj1" fmla="val 62383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flipV="1">
              <a:off x="7425801" y="4365103"/>
              <a:ext cx="1111029" cy="504056"/>
            </a:xfrm>
            <a:prstGeom prst="bentConnector3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Δεξιό βέλος 3"/>
          <p:cNvSpPr/>
          <p:nvPr/>
        </p:nvSpPr>
        <p:spPr>
          <a:xfrm>
            <a:off x="467544" y="5661248"/>
            <a:ext cx="720080" cy="360039"/>
          </a:xfrm>
          <a:prstGeom prst="rightArrow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77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Οφέλη σωματικής δραστηριότητας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788" y="6361583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b="1" dirty="0" smtClean="0">
                <a:solidFill>
                  <a:schemeClr val="bg2">
                    <a:lumMod val="25000"/>
                  </a:schemeClr>
                </a:solidFill>
              </a:rPr>
              <a:t>Πηγή: Εκπαιδευτικό υλικό «Μέτρο – Ποικιλία – Ισορροπία»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Επεξήγηση με γραμμή 1 (γραμμή έμφασης και περιγράμματος) 2"/>
          <p:cNvSpPr/>
          <p:nvPr/>
        </p:nvSpPr>
        <p:spPr>
          <a:xfrm>
            <a:off x="395536" y="5157192"/>
            <a:ext cx="8336820" cy="864096"/>
          </a:xfrm>
          <a:prstGeom prst="accentBorderCallout1">
            <a:avLst>
              <a:gd name="adj1" fmla="val 30875"/>
              <a:gd name="adj2" fmla="val -25"/>
              <a:gd name="adj3" fmla="val 35548"/>
              <a:gd name="adj4" fmla="val -16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b="1" dirty="0" smtClean="0"/>
              <a:t>Διαλέγουμε τη δραστηριότητα που μας ταιριάζει!</a:t>
            </a:r>
            <a:endParaRPr lang="en-GB" sz="2100" b="1" dirty="0"/>
          </a:p>
        </p:txBody>
      </p:sp>
      <p:grpSp>
        <p:nvGrpSpPr>
          <p:cNvPr id="14" name="Ομάδα 13"/>
          <p:cNvGrpSpPr/>
          <p:nvPr/>
        </p:nvGrpSpPr>
        <p:grpSpPr>
          <a:xfrm>
            <a:off x="543511" y="1700808"/>
            <a:ext cx="8188845" cy="3168352"/>
            <a:chOff x="543511" y="1700808"/>
            <a:chExt cx="8188845" cy="3168352"/>
          </a:xfrm>
        </p:grpSpPr>
        <p:grpSp>
          <p:nvGrpSpPr>
            <p:cNvPr id="9" name="Ομάδα 8"/>
            <p:cNvGrpSpPr/>
            <p:nvPr/>
          </p:nvGrpSpPr>
          <p:grpSpPr>
            <a:xfrm>
              <a:off x="2699792" y="1916832"/>
              <a:ext cx="6032564" cy="2952328"/>
              <a:chOff x="2699792" y="1916832"/>
              <a:chExt cx="6032564" cy="2952328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037"/>
              <a:stretch/>
            </p:blipFill>
            <p:spPr bwMode="auto">
              <a:xfrm>
                <a:off x="2915816" y="1916832"/>
                <a:ext cx="5816540" cy="2952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Ορθογώνιο 7"/>
              <p:cNvSpPr/>
              <p:nvPr/>
            </p:nvSpPr>
            <p:spPr>
              <a:xfrm>
                <a:off x="2699792" y="2307253"/>
                <a:ext cx="1080120" cy="9887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Ομάδα 9"/>
            <p:cNvGrpSpPr/>
            <p:nvPr/>
          </p:nvGrpSpPr>
          <p:grpSpPr>
            <a:xfrm>
              <a:off x="543511" y="1700808"/>
              <a:ext cx="3236401" cy="2952328"/>
              <a:chOff x="-1000478" y="1673623"/>
              <a:chExt cx="3236401" cy="295232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60855"/>
              <a:stretch/>
            </p:blipFill>
            <p:spPr bwMode="auto">
              <a:xfrm>
                <a:off x="-1000478" y="1673623"/>
                <a:ext cx="3208539" cy="2952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Ορθογώνιο 6"/>
              <p:cNvSpPr/>
              <p:nvPr/>
            </p:nvSpPr>
            <p:spPr>
              <a:xfrm>
                <a:off x="1587851" y="3499026"/>
                <a:ext cx="648072" cy="9887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551" t="60976" r="48122"/>
            <a:stretch/>
          </p:blipFill>
          <p:spPr bwMode="auto">
            <a:xfrm>
              <a:off x="3131840" y="3609020"/>
              <a:ext cx="1584176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079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Το άθλημα που μου ταιριάζει!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Επεξήγηση με γραμμή 1 (γραμμή έμφασης και περιγράμματος) 2"/>
          <p:cNvSpPr/>
          <p:nvPr/>
        </p:nvSpPr>
        <p:spPr>
          <a:xfrm>
            <a:off x="467544" y="1844824"/>
            <a:ext cx="8298504" cy="864096"/>
          </a:xfrm>
          <a:prstGeom prst="accentBorderCallout1">
            <a:avLst>
              <a:gd name="adj1" fmla="val 30875"/>
              <a:gd name="adj2" fmla="val -25"/>
              <a:gd name="adj3" fmla="val 35548"/>
              <a:gd name="adj4" fmla="val -16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b="1" dirty="0" smtClean="0"/>
              <a:t>Διαλέγουμε τη δραστηριότητα που μας ταιριάζει!</a:t>
            </a:r>
            <a:endParaRPr lang="en-GB" sz="2100" b="1" dirty="0"/>
          </a:p>
        </p:txBody>
      </p:sp>
      <p:pic>
        <p:nvPicPr>
          <p:cNvPr id="13" name="Picture 2" descr="http://cdn.fightsports.gr/wp-content/uploads/2013/09/somatotypes-650x45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1" r="8621"/>
          <a:stretch/>
        </p:blipFill>
        <p:spPr bwMode="auto">
          <a:xfrm>
            <a:off x="2987824" y="3068960"/>
            <a:ext cx="331236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Ορθογώνιο 17"/>
          <p:cNvSpPr/>
          <p:nvPr/>
        </p:nvSpPr>
        <p:spPr>
          <a:xfrm>
            <a:off x="2699792" y="5156635"/>
            <a:ext cx="3816424" cy="360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b="1" dirty="0" err="1" smtClean="0">
                <a:solidFill>
                  <a:schemeClr val="tx1"/>
                </a:solidFill>
              </a:rPr>
              <a:t>Εκτομορφικός</a:t>
            </a:r>
            <a:r>
              <a:rPr lang="el-GR" sz="1200" b="1" dirty="0" smtClean="0">
                <a:solidFill>
                  <a:schemeClr val="tx1"/>
                </a:solidFill>
              </a:rPr>
              <a:t>    </a:t>
            </a:r>
            <a:r>
              <a:rPr lang="el-GR" sz="1200" b="1" dirty="0" err="1" smtClean="0">
                <a:solidFill>
                  <a:schemeClr val="tx1"/>
                </a:solidFill>
              </a:rPr>
              <a:t>Μεσομορφικός</a:t>
            </a:r>
            <a:r>
              <a:rPr lang="el-GR" sz="1200" b="1" dirty="0" smtClean="0">
                <a:solidFill>
                  <a:schemeClr val="tx1"/>
                </a:solidFill>
              </a:rPr>
              <a:t>   </a:t>
            </a:r>
            <a:r>
              <a:rPr lang="el-GR" sz="1200" b="1" dirty="0" err="1" smtClean="0">
                <a:solidFill>
                  <a:schemeClr val="tx1"/>
                </a:solidFill>
              </a:rPr>
              <a:t>Ενδομορφικός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" name="Επεξήγηση με γραμμή 1 10"/>
          <p:cNvSpPr/>
          <p:nvPr/>
        </p:nvSpPr>
        <p:spPr>
          <a:xfrm>
            <a:off x="467544" y="5733256"/>
            <a:ext cx="8298504" cy="648072"/>
          </a:xfrm>
          <a:prstGeom prst="borderCallout1">
            <a:avLst>
              <a:gd name="adj1" fmla="val 2582"/>
              <a:gd name="adj2" fmla="val 49511"/>
              <a:gd name="adj3" fmla="val -30065"/>
              <a:gd name="adj4" fmla="val 4943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κολύμβηση</a:t>
            </a:r>
            <a:r>
              <a:rPr lang="el-GR" dirty="0">
                <a:solidFill>
                  <a:schemeClr val="tx1"/>
                </a:solidFill>
              </a:rPr>
              <a:t>, </a:t>
            </a:r>
            <a:r>
              <a:rPr lang="el-GR" dirty="0" smtClean="0">
                <a:solidFill>
                  <a:schemeClr val="tx1"/>
                </a:solidFill>
              </a:rPr>
              <a:t>πόλο</a:t>
            </a:r>
            <a:r>
              <a:rPr lang="el-GR" dirty="0">
                <a:solidFill>
                  <a:schemeClr val="tx1"/>
                </a:solidFill>
              </a:rPr>
              <a:t>, </a:t>
            </a:r>
            <a:r>
              <a:rPr lang="el-GR" dirty="0" err="1" smtClean="0">
                <a:solidFill>
                  <a:schemeClr val="tx1"/>
                </a:solidFill>
              </a:rPr>
              <a:t>τρίαθλο</a:t>
            </a:r>
            <a:r>
              <a:rPr lang="el-GR" dirty="0">
                <a:solidFill>
                  <a:schemeClr val="tx1"/>
                </a:solidFill>
              </a:rPr>
              <a:t>, </a:t>
            </a:r>
            <a:r>
              <a:rPr lang="el-GR" dirty="0" smtClean="0">
                <a:solidFill>
                  <a:schemeClr val="tx1"/>
                </a:solidFill>
              </a:rPr>
              <a:t>αγωνίσματα </a:t>
            </a:r>
            <a:r>
              <a:rPr lang="el-GR" dirty="0">
                <a:solidFill>
                  <a:schemeClr val="tx1"/>
                </a:solidFill>
              </a:rPr>
              <a:t>αποστάσεων </a:t>
            </a:r>
            <a:r>
              <a:rPr lang="el-GR" dirty="0" smtClean="0">
                <a:solidFill>
                  <a:schemeClr val="tx1"/>
                </a:solidFill>
              </a:rPr>
              <a:t>και ποδόσφαιρο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ine Callout 2 (Border and Accent Bar) 27"/>
          <p:cNvSpPr/>
          <p:nvPr/>
        </p:nvSpPr>
        <p:spPr>
          <a:xfrm flipH="1">
            <a:off x="467544" y="3429000"/>
            <a:ext cx="2304256" cy="1727635"/>
          </a:xfrm>
          <a:prstGeom prst="accentBorderCallout2">
            <a:avLst>
              <a:gd name="adj1" fmla="val 41005"/>
              <a:gd name="adj2" fmla="val 79"/>
              <a:gd name="adj3" fmla="val 41003"/>
              <a:gd name="adj4" fmla="val -10783"/>
              <a:gd name="adj5" fmla="val 41041"/>
              <a:gd name="adj6" fmla="val -993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dirty="0">
                <a:solidFill>
                  <a:schemeClr val="tx1"/>
                </a:solidFill>
              </a:rPr>
              <a:t>άλμα εις ύψος, </a:t>
            </a:r>
            <a:r>
              <a:rPr lang="el-GR" dirty="0" smtClean="0">
                <a:solidFill>
                  <a:schemeClr val="tx1"/>
                </a:solidFill>
              </a:rPr>
              <a:t>επί </a:t>
            </a:r>
            <a:r>
              <a:rPr lang="el-GR" dirty="0" err="1">
                <a:solidFill>
                  <a:schemeClr val="tx1"/>
                </a:solidFill>
              </a:rPr>
              <a:t>κοντώ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&amp; εις </a:t>
            </a:r>
            <a:r>
              <a:rPr lang="el-GR" dirty="0">
                <a:solidFill>
                  <a:schemeClr val="tx1"/>
                </a:solidFill>
              </a:rPr>
              <a:t>μήκος, </a:t>
            </a:r>
            <a:r>
              <a:rPr lang="el-GR" dirty="0" smtClean="0">
                <a:solidFill>
                  <a:schemeClr val="tx1"/>
                </a:solidFill>
              </a:rPr>
              <a:t>βόλεϊ </a:t>
            </a:r>
            <a:r>
              <a:rPr lang="el-GR" dirty="0">
                <a:solidFill>
                  <a:schemeClr val="tx1"/>
                </a:solidFill>
              </a:rPr>
              <a:t>και </a:t>
            </a:r>
            <a:r>
              <a:rPr lang="el-GR" dirty="0" smtClean="0">
                <a:solidFill>
                  <a:schemeClr val="tx1"/>
                </a:solidFill>
              </a:rPr>
              <a:t>μπάσκετ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Line Callout 2 (Border and Accent Bar) 27"/>
          <p:cNvSpPr/>
          <p:nvPr/>
        </p:nvSpPr>
        <p:spPr>
          <a:xfrm>
            <a:off x="6461792" y="3429000"/>
            <a:ext cx="2304256" cy="1727635"/>
          </a:xfrm>
          <a:prstGeom prst="accentBorderCallout2">
            <a:avLst>
              <a:gd name="adj1" fmla="val 41005"/>
              <a:gd name="adj2" fmla="val 79"/>
              <a:gd name="adj3" fmla="val 41003"/>
              <a:gd name="adj4" fmla="val -10783"/>
              <a:gd name="adj5" fmla="val 41041"/>
              <a:gd name="adj6" fmla="val -993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dirty="0">
                <a:solidFill>
                  <a:schemeClr val="tx1"/>
                </a:solidFill>
              </a:rPr>
              <a:t>ακόντιο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l-GR" dirty="0">
                <a:solidFill>
                  <a:schemeClr val="tx1"/>
                </a:solidFill>
              </a:rPr>
              <a:t>σφαίρα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l-GR" dirty="0">
                <a:solidFill>
                  <a:schemeClr val="tx1"/>
                </a:solidFill>
              </a:rPr>
              <a:t>σφύρα </a:t>
            </a:r>
            <a:r>
              <a:rPr lang="el-GR" dirty="0" smtClean="0">
                <a:solidFill>
                  <a:schemeClr val="tx1"/>
                </a:solidFill>
              </a:rPr>
              <a:t>και </a:t>
            </a:r>
            <a:r>
              <a:rPr lang="el-GR" dirty="0">
                <a:solidFill>
                  <a:schemeClr val="tx1"/>
                </a:solidFill>
              </a:rPr>
              <a:t>δισκοβολία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1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Καθιστικές δραστηριότητες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706" y="1628800"/>
            <a:ext cx="84422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800"/>
              </a:spcBef>
            </a:pPr>
            <a:r>
              <a:rPr lang="el-GR" sz="2100" dirty="0" smtClean="0">
                <a:cs typeface="Arial" panose="020B0604020202020204" pitchFamily="34" charset="0"/>
              </a:rPr>
              <a:t>Τηλεόραση, </a:t>
            </a:r>
            <a:r>
              <a:rPr lang="el-GR" sz="2100" dirty="0">
                <a:cs typeface="Arial" panose="020B0604020202020204" pitchFamily="34" charset="0"/>
              </a:rPr>
              <a:t>ηλεκτρονικός υπολογιστής, ηλεκτρονικά παιχνίδια, </a:t>
            </a:r>
            <a:r>
              <a:rPr lang="el-GR" sz="2100" dirty="0" smtClean="0">
                <a:cs typeface="Arial" panose="020B0604020202020204" pitchFamily="34" charset="0"/>
              </a:rPr>
              <a:t>κινητό τηλέφωνο, κλπ.</a:t>
            </a:r>
            <a:endParaRPr lang="el-GR" sz="21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Wingdings" panose="05000000000000000000" pitchFamily="2" charset="2"/>
              <a:buChar char="p"/>
            </a:pPr>
            <a:r>
              <a:rPr lang="el-GR" sz="2100" dirty="0" smtClean="0">
                <a:cs typeface="Arial" panose="020B0604020202020204" pitchFamily="34" charset="0"/>
              </a:rPr>
              <a:t>Ανταγωνίζονται τη σωματική δραστηριότητα</a:t>
            </a:r>
            <a:endParaRPr lang="el-GR" sz="21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80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Wingdings" panose="05000000000000000000" pitchFamily="2" charset="2"/>
              <a:buChar char="p"/>
            </a:pPr>
            <a:r>
              <a:rPr lang="el-GR" sz="2100" dirty="0" smtClean="0">
                <a:cs typeface="Arial" panose="020B0604020202020204" pitchFamily="34" charset="0"/>
              </a:rPr>
              <a:t>Έχουν </a:t>
            </a:r>
            <a:r>
              <a:rPr lang="el-GR" sz="2100" dirty="0">
                <a:cs typeface="Arial" panose="020B0604020202020204" pitchFamily="34" charset="0"/>
              </a:rPr>
              <a:t>σχετιστεί με </a:t>
            </a:r>
            <a:r>
              <a:rPr lang="el-GR" sz="2100" dirty="0" smtClean="0">
                <a:cs typeface="Arial" panose="020B0604020202020204" pitchFamily="34" charset="0"/>
              </a:rPr>
              <a:t>αυξημένο σωματικό βάρος </a:t>
            </a:r>
          </a:p>
          <a:p>
            <a:pPr marL="342900" indent="-342900">
              <a:lnSpc>
                <a:spcPct val="200000"/>
              </a:lnSpc>
              <a:spcBef>
                <a:spcPts val="8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p"/>
            </a:pPr>
            <a:r>
              <a:rPr lang="el-GR" sz="2100" dirty="0" smtClean="0">
                <a:cs typeface="Arial" panose="020B0604020202020204" pitchFamily="34" charset="0"/>
              </a:rPr>
              <a:t>&amp; </a:t>
            </a:r>
            <a:r>
              <a:rPr lang="el-GR" sz="2100" dirty="0">
                <a:cs typeface="Arial" panose="020B0604020202020204" pitchFamily="34" charset="0"/>
              </a:rPr>
              <a:t>κακή φυσική κατάσταση </a:t>
            </a:r>
          </a:p>
        </p:txBody>
      </p:sp>
      <p:pic>
        <p:nvPicPr>
          <p:cNvPr id="15" name="Picture 2" descr="http://www.wpclipart.com/recreation/entertainment/television/cartoon_tv_cy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92896"/>
            <a:ext cx="1364974" cy="14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Επεξήγηση με γραμμή 1 (γραμμή έμφασης και περιγράμματος) 2"/>
          <p:cNvSpPr/>
          <p:nvPr/>
        </p:nvSpPr>
        <p:spPr>
          <a:xfrm>
            <a:off x="395536" y="5517232"/>
            <a:ext cx="8336820" cy="864096"/>
          </a:xfrm>
          <a:prstGeom prst="accentBorderCallout1">
            <a:avLst>
              <a:gd name="adj1" fmla="val 30875"/>
              <a:gd name="adj2" fmla="val -25"/>
              <a:gd name="adj3" fmla="val 35548"/>
              <a:gd name="adj4" fmla="val -16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b="1" dirty="0">
                <a:cs typeface="Arial" panose="020B0604020202020204" pitchFamily="34" charset="0"/>
              </a:rPr>
              <a:t>Περιορισμός στο ελάχιστο δυνατό (&lt;2 ώρες την ημέρα)</a:t>
            </a:r>
            <a:endParaRPr lang="en-GB" sz="2100" b="1" dirty="0">
              <a:cs typeface="Arial" panose="020B0604020202020204" pitchFamily="34" charset="0"/>
            </a:endParaRPr>
          </a:p>
        </p:txBody>
      </p:sp>
      <p:pic>
        <p:nvPicPr>
          <p:cNvPr id="2050" name="Picture 2" descr="http://4.bp.blogspot.com/_rMnNu4zo0uw/TIUFnOO8xmI/AAAAAAAAB_o/K1zdjtllxi4/s1600/cell+ph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07413">
            <a:off x="7938469" y="4140344"/>
            <a:ext cx="676399" cy="9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ker.com/cliparts/4/d/4/d/1347393530337437622Game%20Joypad.svg.me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44" r="19069" b="12585"/>
          <a:stretch/>
        </p:blipFill>
        <p:spPr bwMode="auto">
          <a:xfrm>
            <a:off x="6883361" y="4077072"/>
            <a:ext cx="1001007" cy="11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7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YZHN_LOGO_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708920"/>
            <a:ext cx="2592287" cy="2419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5485639"/>
            <a:ext cx="3384376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eyzin.minedu.gov.gr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691680" y="1600200"/>
            <a:ext cx="7200800" cy="990600"/>
          </a:xfrm>
        </p:spPr>
        <p:txBody>
          <a:bodyPr/>
          <a:lstStyle/>
          <a:p>
            <a:pPr algn="ctr"/>
            <a:r>
              <a:rPr lang="el-GR" b="1" dirty="0" smtClean="0"/>
              <a:t>Το Πρόγραμμα ΕΥΖΗΝ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6718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Το Πρόγραμμα ΕΥΖΗΝ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395536" y="2348880"/>
            <a:ext cx="6192688" cy="4320480"/>
            <a:chOff x="631203" y="1752368"/>
            <a:chExt cx="6461077" cy="4700969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1203" y="1752368"/>
              <a:ext cx="6441433" cy="1463125"/>
            </a:xfrm>
            <a:prstGeom prst="rect">
              <a:avLst/>
            </a:prstGeom>
          </p:spPr>
        </p:pic>
        <p:pic>
          <p:nvPicPr>
            <p:cNvPr id="5" name="Εικόνα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388" b="55780"/>
            <a:stretch/>
          </p:blipFill>
          <p:spPr>
            <a:xfrm>
              <a:off x="631203" y="3215495"/>
              <a:ext cx="6461077" cy="323784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95536" y="173274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Επισκεπτόμαστε την ιστοσελίδα του ΕΥΖΗΝ!</a:t>
            </a:r>
            <a:endParaRPr lang="en-GB" sz="2400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660232" y="2996952"/>
            <a:ext cx="2105816" cy="1800200"/>
          </a:xfrm>
          <a:prstGeom prst="wedgeRoundRectCallou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eyzin.minedu.gov.gr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5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Το Πρόγραμμα ΕΥΖΗΝ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992"/>
          <a:stretch/>
        </p:blipFill>
        <p:spPr>
          <a:xfrm>
            <a:off x="201195" y="2220338"/>
            <a:ext cx="8043213" cy="4273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73274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Μαθαίνουμε όλα τα τελευταία νέα του ΕΥΖΗΝ!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5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Το Πρόγραμμα ΕΥΖΗΝ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3274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Συμμετέχουμε στις παρουσιάσεις του ΕΥΖΗΝ!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501"/>
          <a:stretch/>
        </p:blipFill>
        <p:spPr>
          <a:xfrm>
            <a:off x="381384" y="2348880"/>
            <a:ext cx="72811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0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Το Πρόγραμμα ΕΥΖΗΝ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54" t="11641" r="25534" b="7121"/>
          <a:stretch/>
        </p:blipFill>
        <p:spPr>
          <a:xfrm>
            <a:off x="395536" y="1700808"/>
            <a:ext cx="5240443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2348880"/>
            <a:ext cx="3473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2400" b="1" dirty="0" smtClean="0"/>
              <a:t>Στην ενότητα «Εφηβικές Ανησυχίες» διαβάζουμε για θέματα που μας ενδιαφέρουν!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123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8"/>
          <p:cNvSpPr txBox="1">
            <a:spLocks/>
          </p:cNvSpPr>
          <p:nvPr/>
        </p:nvSpPr>
        <p:spPr>
          <a:xfrm>
            <a:off x="520304" y="1124744"/>
            <a:ext cx="8215064" cy="48965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ΤΡΕΦΟΜΑΙ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1"/>
                </a:solidFill>
              </a:rPr>
              <a:t>ΙΣΟΡΡΟΠΗΜΕΝΑ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ΚΙΝΟΥΜΑΙ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1"/>
                </a:solidFill>
              </a:rPr>
              <a:t>ΤΑΚΤΙΚΑ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ΑΝΑΠΤΥΣΣΟΜΑΙ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1"/>
                </a:solidFill>
              </a:rPr>
              <a:t>ΣΩΣΤΑ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http://www.clipartbest.com/cliparts/9ac/qxx/9acqxxRT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333" y="2996952"/>
            <a:ext cx="74777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lker.com/cliparts/a/e/e/0/13088970731402496941cherries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574" y="2468066"/>
            <a:ext cx="715350" cy="6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clipartlord.com/wp-content/uploads/2013/07/rule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00201">
            <a:off x="6806637" y="4067547"/>
            <a:ext cx="1588126" cy="7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5954496"/>
            <a:ext cx="3198631" cy="74796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6084259"/>
            <a:ext cx="3287060" cy="40115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91" y="5895989"/>
            <a:ext cx="1950369" cy="765823"/>
          </a:xfrm>
          <a:prstGeom prst="rect">
            <a:avLst/>
          </a:prstGeom>
        </p:spPr>
      </p:pic>
      <p:pic>
        <p:nvPicPr>
          <p:cNvPr id="12" name="Εικόνα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2"/>
          <a:stretch/>
        </p:blipFill>
        <p:spPr>
          <a:xfrm>
            <a:off x="7524328" y="15904"/>
            <a:ext cx="1619671" cy="1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nutritiondr.com/files/FamilyHealth-GrowthGra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4816"/>
            <a:ext cx="5395688" cy="43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Αύξηση βάρους στην εφηβεία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0757" y="1759282"/>
            <a:ext cx="6993608" cy="4731361"/>
            <a:chOff x="344955" y="1556792"/>
            <a:chExt cx="6993608" cy="4731361"/>
          </a:xfrm>
        </p:grpSpPr>
        <p:grpSp>
          <p:nvGrpSpPr>
            <p:cNvPr id="16" name="Group 15"/>
            <p:cNvGrpSpPr/>
            <p:nvPr/>
          </p:nvGrpSpPr>
          <p:grpSpPr>
            <a:xfrm>
              <a:off x="344955" y="1556792"/>
              <a:ext cx="6993608" cy="4731361"/>
              <a:chOff x="253661" y="1700808"/>
              <a:chExt cx="6993608" cy="473136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28440" y="1700808"/>
                <a:ext cx="553970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/>
                  <a:t>Ρυθμός αύξησης βάρους (κιλά ανά έτος)</a:t>
                </a:r>
                <a:endParaRPr lang="en-US" sz="2000" b="1" dirty="0" smtClean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-956644" y="3600088"/>
                <a:ext cx="3159273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l-GR" b="1" dirty="0" smtClean="0"/>
                  <a:t>Αύξηση βάρους (κιλά)</a:t>
                </a:r>
              </a:p>
              <a:p>
                <a:pPr algn="ctr"/>
                <a:endParaRPr lang="en-GB" sz="6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2992" y="5901254"/>
                <a:ext cx="4695158" cy="5309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l-GR" sz="1050" b="1" dirty="0" smtClean="0"/>
              </a:p>
              <a:p>
                <a:pPr algn="ctr"/>
                <a:r>
                  <a:rPr lang="el-GR" b="1" dirty="0" smtClean="0"/>
                  <a:t>Ηλικία (έτη)</a:t>
                </a:r>
                <a:endParaRPr lang="en-GB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052062" y="4439121"/>
                <a:ext cx="1195207" cy="10618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b="1" dirty="0" smtClean="0">
                    <a:solidFill>
                      <a:srgbClr val="FF66CC"/>
                    </a:solidFill>
                  </a:rPr>
                  <a:t>Κορίτσια</a:t>
                </a:r>
              </a:p>
              <a:p>
                <a:endParaRPr lang="el-GR" sz="900" b="1" dirty="0" smtClean="0">
                  <a:solidFill>
                    <a:srgbClr val="FF66CC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l-GR" b="1" dirty="0" smtClean="0">
                    <a:solidFill>
                      <a:schemeClr val="accent1"/>
                    </a:solidFill>
                  </a:rPr>
                  <a:t>Αγόρια</a:t>
                </a:r>
                <a:endParaRPr lang="en-GB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06709" y="3987461"/>
                <a:ext cx="1199579" cy="558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endParaRPr lang="en-GB" b="1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5219865" y="52837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5219865" y="473806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083619" y="5480002"/>
              <a:ext cx="394081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400" dirty="0" smtClean="0"/>
                <a:t>  0      2    </a:t>
              </a:r>
              <a:r>
                <a:rPr lang="en-US" sz="1400" dirty="0" smtClean="0"/>
                <a:t> </a:t>
              </a:r>
              <a:r>
                <a:rPr lang="el-GR" sz="1400" dirty="0" smtClean="0"/>
                <a:t> 4      6      8     10    12    14</a:t>
              </a:r>
              <a:r>
                <a:rPr lang="en-US" sz="1400" dirty="0" smtClean="0"/>
                <a:t>   16    18</a:t>
              </a:r>
            </a:p>
            <a:p>
              <a:endParaRPr lang="en-GB" sz="1400" dirty="0"/>
            </a:p>
          </p:txBody>
        </p:sp>
      </p:grpSp>
      <p:sp>
        <p:nvSpPr>
          <p:cNvPr id="25" name="TextBox 24"/>
          <p:cNvSpPr txBox="1"/>
          <p:nvPr/>
        </p:nvSpPr>
        <p:spPr>
          <a:xfrm rot="16200000">
            <a:off x="-674284" y="3845898"/>
            <a:ext cx="35075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  0        2         4        6    </a:t>
            </a:r>
            <a:r>
              <a:rPr lang="en-US" sz="1400" dirty="0" smtClean="0"/>
              <a:t> </a:t>
            </a:r>
            <a:r>
              <a:rPr lang="el-GR" sz="1400" dirty="0" smtClean="0"/>
              <a:t>    8    </a:t>
            </a:r>
            <a:r>
              <a:rPr lang="en-US" sz="1400" dirty="0" smtClean="0"/>
              <a:t> </a:t>
            </a:r>
            <a:r>
              <a:rPr lang="el-GR" sz="1400" dirty="0" smtClean="0"/>
              <a:t>   10   </a:t>
            </a:r>
            <a:r>
              <a:rPr lang="en-US" sz="1400" dirty="0" smtClean="0"/>
              <a:t> </a:t>
            </a:r>
            <a:r>
              <a:rPr lang="el-GR" sz="1400" dirty="0" smtClean="0"/>
              <a:t> 12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013411" y="3543488"/>
            <a:ext cx="109453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Line Callout 2 (Border and Accent Bar) 27"/>
          <p:cNvSpPr/>
          <p:nvPr/>
        </p:nvSpPr>
        <p:spPr>
          <a:xfrm>
            <a:off x="5432824" y="2439803"/>
            <a:ext cx="3338801" cy="1727635"/>
          </a:xfrm>
          <a:prstGeom prst="accentBorderCallout2">
            <a:avLst>
              <a:gd name="adj1" fmla="val 41556"/>
              <a:gd name="adj2" fmla="val -4881"/>
              <a:gd name="adj3" fmla="val 41738"/>
              <a:gd name="adj4" fmla="val -28971"/>
              <a:gd name="adj5" fmla="val 41776"/>
              <a:gd name="adj6" fmla="val -2798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solidFill>
                  <a:schemeClr val="tx1"/>
                </a:solidFill>
              </a:rPr>
              <a:t>Μέγιστος ρυθμός </a:t>
            </a:r>
          </a:p>
          <a:p>
            <a:pPr algn="ctr">
              <a:lnSpc>
                <a:spcPct val="150000"/>
              </a:lnSpc>
            </a:pPr>
            <a:r>
              <a:rPr lang="el-GR" dirty="0" smtClean="0">
                <a:solidFill>
                  <a:schemeClr val="tx1"/>
                </a:solidFill>
              </a:rPr>
              <a:t>Κορίτσια: 12 έτη, 7 κιλά/έτος</a:t>
            </a:r>
          </a:p>
          <a:p>
            <a:pPr algn="ctr">
              <a:lnSpc>
                <a:spcPct val="150000"/>
              </a:lnSpc>
            </a:pPr>
            <a:r>
              <a:rPr lang="el-GR" dirty="0" smtClean="0">
                <a:solidFill>
                  <a:schemeClr val="tx1"/>
                </a:solidFill>
              </a:rPr>
              <a:t>Αγόρια: 14 έτη, 10 κιλά/έτος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1" name="Picture 4" descr="https://www.vapremier.com/assets/WMG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1271" y="4850480"/>
            <a:ext cx="1504006" cy="151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3851920" y="2647760"/>
            <a:ext cx="360040" cy="36004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469756" y="3519500"/>
            <a:ext cx="360040" cy="360040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22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Αύξηση ύψους στην εφηβεία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47" y="1739816"/>
            <a:ext cx="6192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Ρυθμός αύξησης ύψους (εκατοστά ανά έτος)</a:t>
            </a:r>
            <a:endParaRPr lang="en-GB" sz="20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02061" y="2091184"/>
            <a:ext cx="6081553" cy="4506168"/>
            <a:chOff x="302061" y="2091184"/>
            <a:chExt cx="6081553" cy="4506168"/>
          </a:xfrm>
        </p:grpSpPr>
        <p:grpSp>
          <p:nvGrpSpPr>
            <p:cNvPr id="30" name="Group 29"/>
            <p:cNvGrpSpPr/>
            <p:nvPr/>
          </p:nvGrpSpPr>
          <p:grpSpPr>
            <a:xfrm>
              <a:off x="302061" y="2139926"/>
              <a:ext cx="6081553" cy="4457426"/>
              <a:chOff x="302061" y="2037141"/>
              <a:chExt cx="6081553" cy="445742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02061" y="2209958"/>
                <a:ext cx="6081553" cy="4284609"/>
                <a:chOff x="302061" y="2373138"/>
                <a:chExt cx="6081553" cy="4284609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02061" y="2373138"/>
                  <a:ext cx="6081553" cy="4284609"/>
                  <a:chOff x="164045" y="2458770"/>
                  <a:chExt cx="6081553" cy="4284609"/>
                </a:xfrm>
              </p:grpSpPr>
              <p:pic>
                <p:nvPicPr>
                  <p:cNvPr id="2050" name="Picture 2" descr="http://www.coachr.org/growth6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t="39819" b="7444"/>
                  <a:stretch/>
                </p:blipFill>
                <p:spPr bwMode="auto">
                  <a:xfrm>
                    <a:off x="473544" y="2495540"/>
                    <a:ext cx="5112567" cy="424783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991356" y="6148307"/>
                    <a:ext cx="3803124" cy="49244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l-GR" sz="700" b="1" dirty="0" smtClean="0"/>
                  </a:p>
                  <a:p>
                    <a:pPr algn="ctr"/>
                    <a:r>
                      <a:rPr lang="el-GR" b="1" dirty="0" smtClean="0"/>
                      <a:t>Ηλικία (έτη)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 rot="16200000">
                    <a:off x="-1223472" y="3846288"/>
                    <a:ext cx="3421366" cy="64633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200000"/>
                      </a:lnSpc>
                    </a:pPr>
                    <a:r>
                      <a:rPr lang="el-GR" b="1" dirty="0" smtClean="0"/>
                      <a:t>Αύξηση ύψους (εκατοστά)</a:t>
                    </a:r>
                    <a:endParaRPr lang="en-GB" b="1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4794480" y="2458770"/>
                    <a:ext cx="1451118" cy="35085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1085622" y="5789040"/>
                  <a:ext cx="406244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dirty="0" smtClean="0"/>
                    <a:t>  0      2      4      6      8    10     12   14    16    18</a:t>
                  </a:r>
                  <a:endParaRPr lang="en-GB" sz="1400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2025686" y="2420888"/>
                <a:ext cx="1377075" cy="558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endParaRPr lang="en-GB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5262011" y="4694367"/>
                <a:ext cx="792088" cy="504056"/>
                <a:chOff x="5083914" y="4488227"/>
                <a:chExt cx="792088" cy="504056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5083914" y="4992283"/>
                  <a:ext cx="79208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083914" y="4488227"/>
                  <a:ext cx="79208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35"/>
              <p:cNvSpPr txBox="1"/>
              <p:nvPr/>
            </p:nvSpPr>
            <p:spPr>
              <a:xfrm rot="16200000">
                <a:off x="-708737" y="3677612"/>
                <a:ext cx="35887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/>
                  <a:t>  0        2       4         6         8        10      12</a:t>
                </a:r>
                <a:endParaRPr lang="en-GB" sz="14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494889" y="2091184"/>
              <a:ext cx="1094537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GB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19185" y="2279921"/>
              <a:ext cx="1094537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GB" sz="2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119158" y="4497595"/>
            <a:ext cx="1195207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rgbClr val="FF66CC"/>
                </a:solidFill>
              </a:rPr>
              <a:t>Κορίτσια</a:t>
            </a:r>
          </a:p>
          <a:p>
            <a:endParaRPr lang="el-GR" sz="900" b="1" dirty="0" smtClean="0">
              <a:solidFill>
                <a:srgbClr val="FF66CC"/>
              </a:solidFill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chemeClr val="accent1"/>
                </a:solidFill>
              </a:rPr>
              <a:t>Αγόρια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49" name="Picture 4" descr="https://www.vapremier.com/assets/WMG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1271" y="4850480"/>
            <a:ext cx="1504006" cy="151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/>
          <p:nvPr/>
        </p:nvCxnSpPr>
        <p:spPr>
          <a:xfrm>
            <a:off x="1331640" y="2348880"/>
            <a:ext cx="34904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331640" y="2924944"/>
            <a:ext cx="3476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31640" y="3429000"/>
            <a:ext cx="34836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1640" y="4005064"/>
            <a:ext cx="3476819" cy="1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31640" y="4509120"/>
            <a:ext cx="3476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331640" y="5028420"/>
            <a:ext cx="3483237" cy="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1691680" y="2348880"/>
            <a:ext cx="28794" cy="3191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123728" y="2348880"/>
            <a:ext cx="0" cy="3191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2465537" y="2348248"/>
            <a:ext cx="18232" cy="3191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2835402" y="2348248"/>
            <a:ext cx="42488" cy="3191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251145" y="2348248"/>
            <a:ext cx="24711" cy="3191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649111" y="2348248"/>
            <a:ext cx="20867" cy="3191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3998871" y="2348248"/>
            <a:ext cx="31147" cy="3191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391980" y="2348248"/>
            <a:ext cx="36004" cy="3191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808459" y="2348248"/>
            <a:ext cx="13648" cy="3191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ine Callout 2 (Border and Accent Bar) 88"/>
          <p:cNvSpPr/>
          <p:nvPr/>
        </p:nvSpPr>
        <p:spPr>
          <a:xfrm>
            <a:off x="5432824" y="2439803"/>
            <a:ext cx="3338801" cy="1727635"/>
          </a:xfrm>
          <a:prstGeom prst="accentBorderCallout2">
            <a:avLst>
              <a:gd name="adj1" fmla="val 41556"/>
              <a:gd name="adj2" fmla="val -4881"/>
              <a:gd name="adj3" fmla="val 41738"/>
              <a:gd name="adj4" fmla="val -28971"/>
              <a:gd name="adj5" fmla="val 41776"/>
              <a:gd name="adj6" fmla="val -2798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solidFill>
                  <a:schemeClr val="tx1"/>
                </a:solidFill>
              </a:rPr>
              <a:t>Μέγιστος ρυθμός </a:t>
            </a:r>
          </a:p>
          <a:p>
            <a:pPr algn="ctr">
              <a:lnSpc>
                <a:spcPct val="150000"/>
              </a:lnSpc>
            </a:pPr>
            <a:r>
              <a:rPr lang="el-GR" dirty="0" smtClean="0">
                <a:solidFill>
                  <a:schemeClr val="tx1"/>
                </a:solidFill>
              </a:rPr>
              <a:t>Κορίτσια: 12 έτη, 8.5 εκ/έτος</a:t>
            </a:r>
          </a:p>
          <a:p>
            <a:pPr algn="ctr">
              <a:lnSpc>
                <a:spcPct val="150000"/>
              </a:lnSpc>
            </a:pPr>
            <a:r>
              <a:rPr lang="el-GR" dirty="0" smtClean="0">
                <a:solidFill>
                  <a:schemeClr val="tx1"/>
                </a:solidFill>
              </a:rPr>
              <a:t>Αγόρια: 14 έτη, 9.5 εκ/έτος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3839740" y="2868706"/>
            <a:ext cx="360040" cy="36004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3471073" y="3174645"/>
            <a:ext cx="360040" cy="360040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04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tcfjVYSswyo/T1gDhupgJ_I/AAAAAAAAAEU/mnDymRHcZJA/s1600/Scale_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792" y="1995489"/>
            <a:ext cx="2546584" cy="25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837076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zh-CN" sz="3600" b="1" dirty="0" smtClean="0">
                <a:solidFill>
                  <a:schemeClr val="accent1">
                    <a:lumMod val="50000"/>
                  </a:schemeClr>
                </a:solidFill>
              </a:rPr>
              <a:t>Τι σημαίνει «επιθυμητό» βάρος;</a:t>
            </a:r>
            <a:endParaRPr lang="en-US" altLang="zh-CN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95288" y="1628775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                                              </a:t>
            </a:r>
            <a:endParaRPr lang="en-US" sz="2000">
              <a:solidFill>
                <a:srgbClr val="CC3300"/>
              </a:solidFill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395536" y="1700808"/>
            <a:ext cx="8280920" cy="478383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l-GR" sz="2200" dirty="0" smtClean="0"/>
              <a:t>Το σωματικό βάρος που:</a:t>
            </a:r>
          </a:p>
          <a:p>
            <a:pPr lvl="1">
              <a:lnSpc>
                <a:spcPct val="220000"/>
              </a:lnSpc>
              <a:spcBef>
                <a:spcPts val="300"/>
              </a:spcBef>
            </a:pPr>
            <a:r>
              <a:rPr lang="el-GR" sz="2100" dirty="0" smtClean="0"/>
              <a:t>Συνοδεύει μια υγιή ανάπτυξη</a:t>
            </a:r>
          </a:p>
          <a:p>
            <a:pPr lvl="1">
              <a:lnSpc>
                <a:spcPct val="220000"/>
              </a:lnSpc>
              <a:spcBef>
                <a:spcPts val="300"/>
              </a:spcBef>
            </a:pPr>
            <a:r>
              <a:rPr lang="el-GR" sz="2100" dirty="0" smtClean="0"/>
              <a:t>Δεν προκαλεί προβλήματα υγείας</a:t>
            </a:r>
          </a:p>
          <a:p>
            <a:pPr lvl="1">
              <a:lnSpc>
                <a:spcPct val="220000"/>
              </a:lnSpc>
              <a:spcBef>
                <a:spcPts val="300"/>
              </a:spcBef>
            </a:pPr>
            <a:r>
              <a:rPr lang="el-GR" sz="2100" dirty="0" smtClean="0"/>
              <a:t>Μπορεί να διατηρηθεί χωρίς πολύ κόπο</a:t>
            </a:r>
            <a:endParaRPr lang="el-GR" sz="2100" dirty="0"/>
          </a:p>
        </p:txBody>
      </p:sp>
      <p:sp>
        <p:nvSpPr>
          <p:cNvPr id="11" name="Επεξήγηση με γραμμή 1 (γραμμή έμφασης και περιγράμματος) 8"/>
          <p:cNvSpPr/>
          <p:nvPr/>
        </p:nvSpPr>
        <p:spPr>
          <a:xfrm>
            <a:off x="467544" y="5157192"/>
            <a:ext cx="8208912" cy="1296144"/>
          </a:xfrm>
          <a:prstGeom prst="accentBorderCallout1">
            <a:avLst>
              <a:gd name="adj1" fmla="val 24698"/>
              <a:gd name="adj2" fmla="val -100"/>
              <a:gd name="adj3" fmla="val 32673"/>
              <a:gd name="adj4" fmla="val -206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100" b="1" dirty="0">
                <a:solidFill>
                  <a:schemeClr val="bg1"/>
                </a:solidFill>
              </a:rPr>
              <a:t>Πώς αξιολογείται</a:t>
            </a:r>
            <a:r>
              <a:rPr lang="en-US" sz="2100" b="1" dirty="0">
                <a:solidFill>
                  <a:schemeClr val="bg1"/>
                </a:solidFill>
              </a:rPr>
              <a:t>;</a:t>
            </a:r>
            <a:endParaRPr lang="el-GR" sz="21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l-GR" sz="2100" b="1" dirty="0">
                <a:solidFill>
                  <a:schemeClr val="bg1"/>
                </a:solidFill>
              </a:rPr>
              <a:t>Δείκτης Μάζας Σώματος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l-GR" sz="2100" b="1" dirty="0">
                <a:solidFill>
                  <a:schemeClr val="bg1"/>
                </a:solidFill>
              </a:rPr>
              <a:t>= Βάρος (κιλά)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l-GR" sz="2100" b="1" dirty="0">
                <a:solidFill>
                  <a:schemeClr val="bg1"/>
                </a:solidFill>
              </a:rPr>
              <a:t>/ Ύψος </a:t>
            </a:r>
            <a:r>
              <a:rPr lang="en-US" sz="2100" b="1" dirty="0">
                <a:solidFill>
                  <a:schemeClr val="bg1"/>
                </a:solidFill>
              </a:rPr>
              <a:t>²</a:t>
            </a:r>
            <a:r>
              <a:rPr lang="el-GR" sz="2100" b="1" dirty="0">
                <a:solidFill>
                  <a:schemeClr val="bg1"/>
                </a:solidFill>
              </a:rPr>
              <a:t> (μέτρα</a:t>
            </a:r>
            <a:r>
              <a:rPr lang="el-GR" sz="2100" b="1" dirty="0" smtClean="0">
                <a:solidFill>
                  <a:schemeClr val="bg1"/>
                </a:solidFill>
              </a:rPr>
              <a:t>)</a:t>
            </a:r>
            <a:endParaRPr lang="en-US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5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837076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zh-CN" sz="3600" b="1" dirty="0" smtClean="0">
                <a:solidFill>
                  <a:schemeClr val="accent1">
                    <a:lumMod val="50000"/>
                  </a:schemeClr>
                </a:solidFill>
              </a:rPr>
              <a:t>Τι σημαίνει «επιθυμητό» βάρος;</a:t>
            </a:r>
            <a:endParaRPr lang="en-US" altLang="zh-CN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95288" y="1628775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                                              </a:t>
            </a:r>
            <a:endParaRPr lang="en-US" sz="2000">
              <a:solidFill>
                <a:srgbClr val="CC33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5103502"/>
              </p:ext>
            </p:extLst>
          </p:nvPr>
        </p:nvGraphicFramePr>
        <p:xfrm>
          <a:off x="539553" y="1628800"/>
          <a:ext cx="8136903" cy="49777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56183"/>
                <a:gridCol w="3240360"/>
                <a:gridCol w="3240360"/>
              </a:tblGrid>
              <a:tr h="432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bg1"/>
                          </a:solidFill>
                          <a:effectLst/>
                        </a:rPr>
                        <a:t>Ηλικία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effectLst/>
                        </a:rPr>
                        <a:t>έτη)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bg1"/>
                          </a:solidFill>
                          <a:effectLst/>
                        </a:rPr>
                        <a:t>Τιμές ΔΜΣ που αντιστοιχούν σε ένα 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επιθυμητό σωματικό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effectLst/>
                        </a:rPr>
                        <a:t>βάρος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Αγόρια</a:t>
                      </a:r>
                      <a:endParaRPr lang="en-GB" sz="16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Κορίτσια</a:t>
                      </a:r>
                      <a:endParaRPr lang="en-GB" sz="16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99CC"/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15,4 – </a:t>
                      </a:r>
                      <a:r>
                        <a:rPr lang="el-GR" sz="1500" b="0" dirty="0" smtClean="0">
                          <a:solidFill>
                            <a:schemeClr val="tx1"/>
                          </a:solidFill>
                          <a:effectLst/>
                        </a:rPr>
                        <a:t>21,2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15,6 – 21,7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12,5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15,6 – 21,6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>
                          <a:solidFill>
                            <a:schemeClr val="tx1"/>
                          </a:solidFill>
                          <a:effectLst/>
                        </a:rPr>
                        <a:t>15,9 – 22,1</a:t>
                      </a:r>
                      <a:endParaRPr lang="en-GB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 smtClean="0">
                          <a:solidFill>
                            <a:schemeClr val="tx1"/>
                          </a:solidFill>
                          <a:effectLst/>
                        </a:rPr>
                        <a:t>15,8 </a:t>
                      </a: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l-GR" sz="1500" b="0" dirty="0" smtClean="0">
                          <a:solidFill>
                            <a:schemeClr val="tx1"/>
                          </a:solidFill>
                          <a:effectLst/>
                        </a:rPr>
                        <a:t>21,9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>
                          <a:solidFill>
                            <a:schemeClr val="tx1"/>
                          </a:solidFill>
                          <a:effectLst/>
                        </a:rPr>
                        <a:t>16,3 – 22,6</a:t>
                      </a:r>
                      <a:endParaRPr lang="en-GB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13,5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16,1 – 22,3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16,6 – 22,9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16,4 – 22,6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16,9 – 23,3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14,5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16,7 – 22,9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17,2 – 23,7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16,9 – 23,3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17,5 – 23,9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15,5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17,3 – 23,6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17,7 – 24,2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17,5 – 23,9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17,9 – 24,4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16,5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17,8 – 24,2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18,1 – 24,5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18,1 – 24,5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18,3 – 24,7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17,5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18,3 – 24,7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18,4 – 24,9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≥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502" marR="47502" marT="47502" marB="475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18,5 – 25,0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500" b="0" dirty="0">
                          <a:solidFill>
                            <a:schemeClr val="tx1"/>
                          </a:solidFill>
                          <a:effectLst/>
                        </a:rPr>
                        <a:t>18,5 – 25,0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39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6012160" y="2852936"/>
            <a:ext cx="2880320" cy="3240360"/>
            <a:chOff x="5580112" y="2924944"/>
            <a:chExt cx="2931841" cy="3296716"/>
          </a:xfrm>
        </p:grpSpPr>
        <p:pic>
          <p:nvPicPr>
            <p:cNvPr id="5124" name="Picture 4" descr="http://www.visualphotos.com/photo/2x4429396/rear_view_of_teenage_boy_and_girl_sitting_by_eiffel_tower_ZZ06903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82" b="2797"/>
            <a:stretch/>
          </p:blipFill>
          <p:spPr bwMode="auto">
            <a:xfrm>
              <a:off x="5580112" y="2924944"/>
              <a:ext cx="2931841" cy="3296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Ορθογώνιο 2"/>
            <p:cNvSpPr/>
            <p:nvPr/>
          </p:nvSpPr>
          <p:spPr>
            <a:xfrm>
              <a:off x="5580112" y="2924945"/>
              <a:ext cx="1016217" cy="288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Σύσταση σώματος στην εφηβεία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95536" y="1772816"/>
            <a:ext cx="8280920" cy="478383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l-GR" sz="2200" dirty="0" smtClean="0"/>
              <a:t>Διαφορές στη σύσταση του σώματος ανάμεσα στα 2 φύλα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el-GR" sz="2200" b="1" dirty="0" smtClean="0">
                <a:solidFill>
                  <a:schemeClr val="accent1"/>
                </a:solidFill>
              </a:rPr>
              <a:t>Αγόρια</a:t>
            </a:r>
            <a:endParaRPr lang="el-GR" sz="2200" dirty="0" smtClean="0"/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l-GR" sz="2100" dirty="0" smtClean="0"/>
              <a:t>Αύξηση </a:t>
            </a:r>
            <a:r>
              <a:rPr lang="el-GR" sz="2100" dirty="0"/>
              <a:t>μυϊκής μάζας κυρίως στα </a:t>
            </a:r>
            <a:r>
              <a:rPr lang="el-GR" sz="2100" dirty="0" smtClean="0"/>
              <a:t>άκρα</a:t>
            </a:r>
          </a:p>
          <a:p>
            <a:pPr>
              <a:lnSpc>
                <a:spcPct val="200000"/>
              </a:lnSpc>
              <a:buClr>
                <a:srgbClr val="FF6699"/>
              </a:buClr>
              <a:buFont typeface="Wingdings" panose="05000000000000000000" pitchFamily="2" charset="2"/>
              <a:buChar char="p"/>
            </a:pPr>
            <a:r>
              <a:rPr lang="el-GR" sz="2200" b="1" dirty="0" smtClean="0">
                <a:solidFill>
                  <a:srgbClr val="FF66CC"/>
                </a:solidFill>
              </a:rPr>
              <a:t>Κορίτσια</a:t>
            </a:r>
            <a:endParaRPr lang="el-GR" sz="2200" dirty="0" smtClean="0">
              <a:solidFill>
                <a:srgbClr val="FF66CC"/>
              </a:solidFill>
            </a:endParaRPr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l-GR" sz="2100" dirty="0" smtClean="0"/>
              <a:t>Αύξηση</a:t>
            </a:r>
            <a:r>
              <a:rPr lang="el-GR" sz="2100" dirty="0"/>
              <a:t> </a:t>
            </a:r>
            <a:r>
              <a:rPr lang="el-GR" sz="2100" dirty="0" smtClean="0"/>
              <a:t>λίπους σώματος </a:t>
            </a:r>
            <a:endParaRPr lang="en-US" sz="2100" dirty="0" smtClean="0"/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l-GR" sz="2100" dirty="0" smtClean="0"/>
              <a:t>κυρίως στους μηρούς και τους γλουτούς</a:t>
            </a:r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xmlns="" val="15546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abf066e41d96ff4f7be389f8d9c6ae859ccd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Μπλε ΙΙ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18a6007-efe9-46c2-964d-6674bd2b8f52">M2UKCR3KVD4F-2-120</_dlc_DocId>
    <_dlc_DocIdUrl xmlns="518a6007-efe9-46c2-964d-6674bd2b8f52">
      <Url>http://eyzin.minedu.gov.gr/_layouts/15/DocIdRedir.aspx?ID=M2UKCR3KVD4F-2-120</Url>
      <Description>M2UKCR3KVD4F-2-120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1F244BA10194698A9348E251357B9" ma:contentTypeVersion="1" ma:contentTypeDescription="Create a new document." ma:contentTypeScope="" ma:versionID="de4c72e96d68e01254644517b6b1a869">
  <xsd:schema xmlns:xsd="http://www.w3.org/2001/XMLSchema" xmlns:xs="http://www.w3.org/2001/XMLSchema" xmlns:p="http://schemas.microsoft.com/office/2006/metadata/properties" xmlns:ns1="http://schemas.microsoft.com/sharepoint/v3" xmlns:ns2="518a6007-efe9-46c2-964d-6674bd2b8f52" targetNamespace="http://schemas.microsoft.com/office/2006/metadata/properties" ma:root="true" ma:fieldsID="53592dedebb54236641af3d3856e5050" ns1:_="" ns2:_="">
    <xsd:import namespace="http://schemas.microsoft.com/sharepoint/v3"/>
    <xsd:import namespace="518a6007-efe9-46c2-964d-6674bd2b8f5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a6007-efe9-46c2-964d-6674bd2b8f5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680D94A-3239-428C-B16B-D410C40432A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18a6007-efe9-46c2-964d-6674bd2b8f52"/>
  </ds:schemaRefs>
</ds:datastoreItem>
</file>

<file path=customXml/itemProps2.xml><?xml version="1.0" encoding="utf-8"?>
<ds:datastoreItem xmlns:ds="http://schemas.openxmlformats.org/officeDocument/2006/customXml" ds:itemID="{9BF7728C-04FB-4461-A83C-743E58B0E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8a6007-efe9-46c2-964d-6674bd2b8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8BFBE9-6445-4EC5-93DF-8EE47C403D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02D44D4-E85D-4DB5-BC06-7B0E4612920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6640</TotalTime>
  <Words>1513</Words>
  <Application>Microsoft Office PowerPoint</Application>
  <PresentationFormat>Προβολή στην οθόνη (4:3)</PresentationFormat>
  <Paragraphs>349</Paragraphs>
  <Slides>48</Slides>
  <Notes>48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Διάμεσος</vt:lpstr>
      <vt:lpstr>ΤΡΕΦΟΜΑΙ… ! ΚΙΝΟΥΜΑΙ… ! ΑΝΑΠΤΥΣΣΟΜΑΙ… !</vt:lpstr>
      <vt:lpstr>Περιεχόμενα</vt:lpstr>
      <vt:lpstr>Σωματική ανάπτυξη</vt:lpstr>
      <vt:lpstr>Εφηβεία… γιατί είναι σημαντική;</vt:lpstr>
      <vt:lpstr>Αύξηση βάρους στην εφηβεία</vt:lpstr>
      <vt:lpstr>Αύξηση ύψους στην εφηβεία</vt:lpstr>
      <vt:lpstr>Τι σημαίνει «επιθυμητό» βάρος;</vt:lpstr>
      <vt:lpstr>Τι σημαίνει «επιθυμητό» βάρος;</vt:lpstr>
      <vt:lpstr>Σύσταση σώματος στην εφηβεία</vt:lpstr>
      <vt:lpstr>Ο σωματότυπός μου!</vt:lpstr>
      <vt:lpstr>Μέγιστη ανάπτυξη… πώς;</vt:lpstr>
      <vt:lpstr>Ισορροπημένη διατροφή</vt:lpstr>
      <vt:lpstr>Ισορροπημένη διατροφή</vt:lpstr>
      <vt:lpstr>Δημητριακά… για ενέργεια!</vt:lpstr>
      <vt:lpstr>Γαλακτοκομικά… για γερά οστά!</vt:lpstr>
      <vt:lpstr>Φρούτα &amp; Λαχανικά… για ευεξία!</vt:lpstr>
      <vt:lpstr>Κρέας… για δυνατούς μυς!</vt:lpstr>
      <vt:lpstr>Λίπη &amp; έλαια… για νοστιμιά!</vt:lpstr>
      <vt:lpstr>Τρόφιμα πλούσια σε ζάχαρη ή λίπος</vt:lpstr>
      <vt:lpstr>Γεύματα… γιατί τακτικά;</vt:lpstr>
      <vt:lpstr>Συχνότητα γευμάτων</vt:lpstr>
      <vt:lpstr>Πρωινό</vt:lpstr>
      <vt:lpstr>Πρωινό</vt:lpstr>
      <vt:lpstr>Ιδέες για ένα θρεπτικό πρωινό!</vt:lpstr>
      <vt:lpstr>Ενδιάμεσα γεύματα</vt:lpstr>
      <vt:lpstr>Ενδιάμεσα γεύματα</vt:lpstr>
      <vt:lpstr>Ενδιάμεσα γεύματα</vt:lpstr>
      <vt:lpstr>Ιδέες για θρεπτικά σνακ!</vt:lpstr>
      <vt:lpstr>Κύρια γεύματα</vt:lpstr>
      <vt:lpstr>Φτιάχνω το πιάτο μου!</vt:lpstr>
      <vt:lpstr>Φαγητό απ' έξω… γρήγορο &amp; υγιεινό!</vt:lpstr>
      <vt:lpstr>Ποσότητα… πώς την ελέγχουμε;</vt:lpstr>
      <vt:lpstr>Η «ατμόσφαιρα» των γευμάτων μου!</vt:lpstr>
      <vt:lpstr>Ενυδάτωση</vt:lpstr>
      <vt:lpstr>Ενυδάτωση… με νερό!</vt:lpstr>
      <vt:lpstr>Εκτός από νερό…</vt:lpstr>
      <vt:lpstr>Επιπτώσεις αφυδάτωσης</vt:lpstr>
      <vt:lpstr>Σωματική δραστηριότητα</vt:lpstr>
      <vt:lpstr>Σωματική δραστηριότητα… πόση;</vt:lpstr>
      <vt:lpstr>Οφέλη σωματικής δραστηριότητας</vt:lpstr>
      <vt:lpstr>Το άθλημα που μου ταιριάζει!</vt:lpstr>
      <vt:lpstr>Καθιστικές δραστηριότητες</vt:lpstr>
      <vt:lpstr>Το Πρόγραμμα ΕΥΖΗΝ</vt:lpstr>
      <vt:lpstr>Το Πρόγραμμα ΕΥΖΗΝ</vt:lpstr>
      <vt:lpstr>Το Πρόγραμμα ΕΥΖΗΝ</vt:lpstr>
      <vt:lpstr>Το Πρόγραμμα ΕΥΖΗΝ</vt:lpstr>
      <vt:lpstr>Το Πρόγραμμα ΕΥΖΗΝ</vt:lpstr>
      <vt:lpstr>Διαφάνεια 48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ΕΥΖΗΝ έφηβοι</dc:title>
  <dc:creator>Michalis Georgoulis</dc:creator>
  <cp:lastModifiedBy>user</cp:lastModifiedBy>
  <cp:revision>506</cp:revision>
  <dcterms:created xsi:type="dcterms:W3CDTF">2014-01-24T12:20:27Z</dcterms:created>
  <dcterms:modified xsi:type="dcterms:W3CDTF">2014-10-23T19:38:21Z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0x0101007E31F244BA10194698A9348E251357B9</vt:lpwstr>
  </property>
  <property fmtid="{D5CDD505-2E9C-101B-9397-08002B2CF9AE}" pid="3" name="_dlc_DocIdItemGuid">
    <vt:lpwstr>706f1db1-ef0b-4b45-b045-051eeb4a532b</vt:lpwstr>
  </property>
</Properties>
</file>