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9" r:id="rId4"/>
    <p:sldId id="260" r:id="rId5"/>
    <p:sldId id="261" r:id="rId6"/>
    <p:sldId id="262" r:id="rId7"/>
    <p:sldId id="263" r:id="rId8"/>
    <p:sldId id="264" r:id="rId9"/>
    <p:sldId id="265" r:id="rId10"/>
    <p:sldId id="266" r:id="rId11"/>
    <p:sldId id="269" r:id="rId12"/>
    <p:sldId id="267"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E13B4AA-EED3-4DFB-A2FC-E57BDB3C620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8ABFA2B-4E30-4CFF-AA78-73775F441EA8}" type="datetimeFigureOut">
              <a:rPr lang="el-GR" smtClean="0"/>
              <a:pPr/>
              <a:t>28/5/2014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FE13B4AA-EED3-4DFB-A2FC-E57BDB3C620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ABFA2B-4E30-4CFF-AA78-73775F441EA8}" type="datetimeFigureOut">
              <a:rPr lang="el-GR" smtClean="0"/>
              <a:pPr/>
              <a:t>28/5/2014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E13B4AA-EED3-4DFB-A2FC-E57BDB3C620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el.wikipedia.org/wiki/%CE%99%CF%8C%CF%82" TargetMode="External"/><Relationship Id="rId2" Type="http://schemas.openxmlformats.org/officeDocument/2006/relationships/hyperlink" Target="http://el.wikipedia.org/wiki/%CE%A6%CE%AC%CE%B3%CE%BF%CF%82"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95536" y="4509120"/>
            <a:ext cx="7854696" cy="1752600"/>
          </a:xfrm>
        </p:spPr>
        <p:txBody>
          <a:bodyPr/>
          <a:lstStyle/>
          <a:p>
            <a:r>
              <a:rPr lang="el-GR" dirty="0" smtClean="0"/>
              <a:t>	Κοντογιάννης Χρήστος</a:t>
            </a:r>
          </a:p>
          <a:p>
            <a:r>
              <a:rPr lang="el-GR" dirty="0" smtClean="0"/>
              <a:t>Μητρογιάννης Κωνσταντίνος</a:t>
            </a:r>
            <a:endParaRPr lang="el-GR" dirty="0"/>
          </a:p>
        </p:txBody>
      </p:sp>
      <p:sp>
        <p:nvSpPr>
          <p:cNvPr id="2" name="1 - Τίτλος"/>
          <p:cNvSpPr>
            <a:spLocks noGrp="1"/>
          </p:cNvSpPr>
          <p:nvPr>
            <p:ph type="ctrTitle"/>
          </p:nvPr>
        </p:nvSpPr>
        <p:spPr>
          <a:xfrm>
            <a:off x="467544" y="3429000"/>
            <a:ext cx="7772400" cy="1470025"/>
          </a:xfrm>
        </p:spPr>
        <p:txBody>
          <a:bodyPr>
            <a:normAutofit fontScale="90000"/>
          </a:bodyPr>
          <a:lstStyle/>
          <a:p>
            <a:r>
              <a:rPr lang="el-GR" b="1" dirty="0"/>
              <a:t>Δομή, Βιολογική </a:t>
            </a:r>
            <a:r>
              <a:rPr lang="el-GR" b="1" dirty="0" smtClean="0"/>
              <a:t>δράση </a:t>
            </a:r>
            <a:r>
              <a:rPr lang="el-GR" b="1" dirty="0"/>
              <a:t>των ιών και ασθένειες που προκαλούνται από ιούς</a:t>
            </a:r>
            <a:r>
              <a:rPr lang="en" dirty="0"/>
              <a:t/>
            </a:r>
            <a:br>
              <a:rPr lang="en" dirty="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1052736"/>
            <a:ext cx="8229600" cy="5040560"/>
          </a:xfrm>
        </p:spPr>
        <p:txBody>
          <a:bodyPr>
            <a:normAutofit/>
          </a:bodyPr>
          <a:lstStyle/>
          <a:p>
            <a:r>
              <a:rPr lang="el-GR" dirty="0" smtClean="0"/>
              <a:t>Ως προς τη δομή τους οι ιοί είναι σωματίδια που αποτελούνται από ένα πρωτεϊνικό περίβλημα, μέσα στο οποίο υπάρχει το γενετικό τους υλικό. Αυτό είναι συνήθως ένα μόριο νουκλεϊκού οξέος, (DNA, ή RNA) που μπορεί να είναι με μονό ή διπλό κλώνο, κυκλικό (αλυσίδα), γραμμικό ή και σε χωριστά τμήματα. To πρωτεϊνικό περίβλημα ονομάζεται καψίδιο, είναι ποικίλου σχήματος (ελικοειδές, ραβδοειδές, πολυεδρικό ή συνδυασμός) και αποτελείται από πολλές υπομονάδες ενός είδους πρωτεΐνης, ενώ η διάμετρός του ποικίλλει μεταξύ 10 και 300 νανομέτρων. </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Οι πιο σύνθετοι ιοί περιβάλλονται, έξω από το καψίδιο, με το φάκελο, που είναι τροποποιημένη κυτταρική μεμβράνη από το κύτταρο - ξενιστή. Στο εσωτερικό του καψιδίου, σε ορισμένους ιούς μαζί με το γενετικό υλικό συνυπάρχουν ένζυμα, που χρησιμοποιούνται από τον ιό κατά τη διείσδυσή του στο κύτταρο ξενιστή.</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 name="5 - Θέση περιεχομένου" descr="theate18.jpg"/>
          <p:cNvPicPr>
            <a:picLocks noGrp="1" noChangeAspect="1"/>
          </p:cNvPicPr>
          <p:nvPr>
            <p:ph idx="1"/>
          </p:nvPr>
        </p:nvPicPr>
        <p:blipFill>
          <a:blip r:embed="rId2" cstate="print"/>
          <a:stretch>
            <a:fillRect/>
          </a:stretch>
        </p:blipFill>
        <p:spPr>
          <a:xfrm>
            <a:off x="2312967" y="1935163"/>
            <a:ext cx="4518065" cy="4389437"/>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988840"/>
            <a:ext cx="7772400" cy="1362456"/>
          </a:xfrm>
        </p:spPr>
        <p:txBody>
          <a:bodyPr/>
          <a:lstStyle/>
          <a:p>
            <a:r>
              <a:rPr lang="el-GR" dirty="0" smtClean="0"/>
              <a:t>2. ΒΙΟΛΟΓΙΚΗ ΔΡΑΣΗ ΤΩΝ ΙΩΝ</a:t>
            </a:r>
            <a:br>
              <a:rPr lang="el-GR" dirty="0" smtClean="0"/>
            </a:br>
            <a:endParaRPr lang="el-GR" dirty="0"/>
          </a:p>
        </p:txBody>
      </p:sp>
      <p:sp>
        <p:nvSpPr>
          <p:cNvPr id="3" name="2 - Θέση κειμένου"/>
          <p:cNvSpPr>
            <a:spLocks noGrp="1"/>
          </p:cNvSpPr>
          <p:nvPr>
            <p:ph type="body" idx="1"/>
          </p:nvPr>
        </p:nvSpPr>
        <p:spPr/>
        <p:txBody>
          <a:bodyPr/>
          <a:lstStyle/>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2.1 Αναπαραγωγή των ιών</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Η ζωή των ιών εξαρτάται σε απόλυτο βαθμό από τα κύτταρα που προσβάλλουν, επειδή οι ιοί αναπαράγονται μόνο μέσα σε ζωντανά κύτταρα. Όσον αφορά την αναπαραγωγή υπάρχουν ιοί που διεισδύουν ολόκληροι μέσα στο κύτταρο-ξενιστή και άλλοι που αφήνουν μόνο το γενετικό τους υλικό να μπει στο κύτταρο. Εξαιτίας του γεγονότος ότι οι ιοί δεν αυτοδιπλασιάζονται, χαρακτηρίζονται ως ενδοκυτταρικά παράσιτα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052736"/>
            <a:ext cx="8229600" cy="5271864"/>
          </a:xfrm>
        </p:spPr>
        <p:txBody>
          <a:bodyPr>
            <a:normAutofit/>
          </a:bodyPr>
          <a:lstStyle/>
          <a:p>
            <a:r>
              <a:rPr lang="el-GR" dirty="0" smtClean="0"/>
              <a:t>Όταν εισβάλλει ο ιός, ολόκληρος ο μεταβολικός μηχανισμός του κυττάρου βρίσκεται κάτω από τον έλεγχο του  γενετικού υλικού του ιού. Το γενετικό τους υλικό κατευθύνει τα ένζυμα και τα ριβοσώματα, χρησιμοποιώντας τα δομικά συστατικά του κυττάρου-ξενιστή για να συνθέσει πολλαπλά αντίγραφα του γονιδιώματος του ιού και στη συνέχεια συνθέτονται οι πρωτεΐνες του καψιδίου και τα ένζυμα του ιού. Η συγκρότηση των ιών και έξοδος από το κύτταρο - ξενιστή, γίνεται με διάρρηξη της κυτταρικής μεμβράνης και καταστροφή του κυττάρου. Οι νέοι ιοί είναι έτοιμοι να μολύνουν και άλλα κύτταρα.</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Κάθε ιός έχει την ικανότητα επίσης να προσβάλλει σε διαφορετικό βαθμό το κάθε κύτταρο του οργανισμού-ξενιστή και γι’ αυτό τον λόγο δεν προτιμά μόνο ένα είδος οργανισμού, αλλά και ένα μόνο είδος κυττάρου(πχ. νευρικό κύτταρο).</a:t>
            </a:r>
          </a:p>
          <a:p>
            <a:r>
              <a:rPr lang="el-GR" dirty="0" smtClean="0"/>
              <a:t>Επίσης, ανάλογα με το κύτταρο που παρασιτούν, κατατάσσονται σε ιούς των βακτηρίων ή βακτηριοφάγους , σε ιούς των φυτών και ιούς των ζώων. </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Α)Βακτηριοφάγοι</a:t>
            </a:r>
            <a:endParaRPr lang="el-GR" sz="3200" dirty="0"/>
          </a:p>
        </p:txBody>
      </p:sp>
      <p:sp>
        <p:nvSpPr>
          <p:cNvPr id="3" name="2 - Θέση περιεχομένου"/>
          <p:cNvSpPr>
            <a:spLocks noGrp="1"/>
          </p:cNvSpPr>
          <p:nvPr>
            <p:ph idx="1"/>
          </p:nvPr>
        </p:nvSpPr>
        <p:spPr/>
        <p:txBody>
          <a:bodyPr>
            <a:normAutofit fontScale="85000" lnSpcReduction="10000"/>
          </a:bodyPr>
          <a:lstStyle/>
          <a:p>
            <a:r>
              <a:rPr lang="el-GR" dirty="0" smtClean="0"/>
              <a:t>Οι Βακτηριοφάγοι αποτελούν γενικά μια ιδιαίτερη πολύ ετερογενή ομάδα που μπορούν να ταξινομηθούν σε δύο επιμέρους γενικές ομάδες στους "</a:t>
            </a:r>
            <a:r>
              <a:rPr lang="el-GR" i="1" dirty="0" smtClean="0"/>
              <a:t>τοξικούς</a:t>
            </a:r>
            <a:r>
              <a:rPr lang="el-GR" dirty="0" smtClean="0"/>
              <a:t>" (Virulent) και στους "</a:t>
            </a:r>
            <a:r>
              <a:rPr lang="el-GR" i="1" dirty="0" smtClean="0"/>
              <a:t>ήπιους</a:t>
            </a:r>
            <a:r>
              <a:rPr lang="el-GR" dirty="0" smtClean="0"/>
              <a:t>" (Temperate). Πολλοί εξ αυτών έχουν σχήμα εικοσαέδρου όπως για παράδειγμα ο ΦΧ174 και άλλοι παρουσιάζονται ως νημάτια (π.χ. ο Μ13) και άλλοι με πολυεδρική κεφαλή και ουρά, σαν το σχήμα του χαρταετού, όπως οι τύπου Τ (Τ2, Τ4, ή Τ6). Τέλος άλλοι δεν παρουσιάζουν καθορισμένο σχήμα χαρακτηριζόμενοι ως πλειομορφικοί.</a:t>
            </a:r>
            <a:br>
              <a:rPr lang="el-GR" dirty="0" smtClean="0"/>
            </a:br>
            <a:r>
              <a:rPr lang="el-GR" dirty="0" smtClean="0"/>
              <a:t>Συνήθως οι βακτηριοφάγοι αποτελούνται από περίβλημα πρωτεΐνης και από νουκλεϊκό οξύ. Άλλοι παρουσιάζουν ως συνθετικό ένα λιπίδιο. Σημαντικότεροι τύποι βακτηριοφάγων είναι: οι τύπου Μ (Μ1, Μ13, ΜS2), οι τύπου Τ (Τ2, Τ4, Τ6), ο Spol, ο Lamda L ή λ, ο Φ6, και ο ΦΧ174.</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Κατηγορίες κύκλων ζωής</a:t>
            </a:r>
            <a:endParaRPr lang="el-GR" dirty="0"/>
          </a:p>
        </p:txBody>
      </p:sp>
      <p:sp>
        <p:nvSpPr>
          <p:cNvPr id="3" name="2 - Θέση κειμένου"/>
          <p:cNvSpPr>
            <a:spLocks noGrp="1"/>
          </p:cNvSpPr>
          <p:nvPr>
            <p:ph type="body" idx="1"/>
          </p:nvPr>
        </p:nvSpPr>
        <p:spPr/>
        <p:txBody>
          <a:bodyPr/>
          <a:lstStyle/>
          <a:p>
            <a:r>
              <a:rPr lang="el-GR" b="0" dirty="0" smtClean="0">
                <a:solidFill>
                  <a:schemeClr val="tx1"/>
                </a:solidFill>
              </a:rPr>
              <a:t>  Λυτικός</a:t>
            </a:r>
            <a:endParaRPr lang="el-GR" u="sng" dirty="0">
              <a:solidFill>
                <a:schemeClr val="tx1"/>
              </a:solidFill>
            </a:endParaRPr>
          </a:p>
        </p:txBody>
      </p:sp>
      <p:sp>
        <p:nvSpPr>
          <p:cNvPr id="4" name="3 - Θέση κειμένου"/>
          <p:cNvSpPr>
            <a:spLocks noGrp="1"/>
          </p:cNvSpPr>
          <p:nvPr>
            <p:ph type="body" sz="half" idx="3"/>
          </p:nvPr>
        </p:nvSpPr>
        <p:spPr/>
        <p:txBody>
          <a:bodyPr/>
          <a:lstStyle/>
          <a:p>
            <a:r>
              <a:rPr lang="el-GR" b="0" dirty="0" smtClean="0"/>
              <a:t>Λυσιγονικός</a:t>
            </a:r>
            <a:endParaRPr lang="el-GR" b="0" dirty="0"/>
          </a:p>
        </p:txBody>
      </p:sp>
      <p:sp>
        <p:nvSpPr>
          <p:cNvPr id="5" name="4 - Θέση περιεχομένου"/>
          <p:cNvSpPr>
            <a:spLocks noGrp="1"/>
          </p:cNvSpPr>
          <p:nvPr>
            <p:ph sz="quarter" idx="2"/>
          </p:nvPr>
        </p:nvSpPr>
        <p:spPr/>
        <p:txBody>
          <a:bodyPr>
            <a:normAutofit fontScale="92500" lnSpcReduction="20000"/>
          </a:bodyPr>
          <a:lstStyle/>
          <a:p>
            <a:r>
              <a:rPr lang="el-GR" dirty="0" smtClean="0"/>
              <a:t> Κατά τον λυτικό κύκλο, η είσοδος του γενετικού υλικού του φάγου μέσα στο βακτήριο, προγραμματίζει την καταστροφή του </a:t>
            </a:r>
            <a:r>
              <a:rPr lang="en-US" dirty="0" smtClean="0"/>
              <a:t>DNA</a:t>
            </a:r>
            <a:r>
              <a:rPr lang="el-GR" dirty="0" smtClean="0"/>
              <a:t> του ξενιστή και την παραγωγή νέων ιών καθώς και λυσοζύμης που καταστρέφει το βακτηριακό κυτταρικό τοίχωμα, που τελικά σπάζει και ελευθερώνει τους απογόνους φάγους. To βακτήρια αντιμετωπίζουν τους λυτικούς φάγους παράγοντας ειδικά ένζυμα που κόβουν το DNA του φάγου.</a:t>
            </a:r>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el-GR" dirty="0" smtClean="0"/>
              <a:t>Στον λυσιγονικό κύκλο έχει παρατηρηθεί σε φάγους που το γενετικό τους υλικό είναι διπλή έλικα DNA, πως ο φάγος συνυπάρχει με τον ξενιστή του, ενσωματώνοντας το DNA του στο βακτηριακό</a:t>
            </a:r>
            <a:r>
              <a:rPr lang="en-US" dirty="0" smtClean="0"/>
              <a:t> </a:t>
            </a:r>
            <a:r>
              <a:rPr lang="el-GR" dirty="0" smtClean="0"/>
              <a:t>χρωμόσωμα. Η ενσωματωμένη μορφή του φάγου ονομάζεται </a:t>
            </a:r>
            <a:r>
              <a:rPr lang="el-GR" i="1" dirty="0" smtClean="0"/>
              <a:t>προφάγος</a:t>
            </a:r>
            <a:r>
              <a:rPr lang="el-GR" dirty="0" smtClean="0"/>
              <a:t>. Με αυτή τη μορφή ο φάγος μπορεί να περνάει από τη μια βακτηριακή γενιά στην άλλη, ώσπου να διεγερθεί από κάποιο παράγοντα, να αποσχιστεί από το βακτηριακό χρωμόσωμα και να αρχίσει ένα λυτικό κύκλο.</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fig3vec.gif"/>
          <p:cNvPicPr>
            <a:picLocks noGrp="1" noChangeAspect="1"/>
          </p:cNvPicPr>
          <p:nvPr>
            <p:ph idx="1"/>
          </p:nvPr>
        </p:nvPicPr>
        <p:blipFill>
          <a:blip r:embed="rId2" cstate="print"/>
          <a:stretch>
            <a:fillRect/>
          </a:stretch>
        </p:blipFill>
        <p:spPr>
          <a:xfrm>
            <a:off x="1159" y="2636912"/>
            <a:ext cx="9142841" cy="3063122"/>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060848"/>
            <a:ext cx="7772400" cy="1362456"/>
          </a:xfrm>
        </p:spPr>
        <p:txBody>
          <a:bodyPr/>
          <a:lstStyle/>
          <a:p>
            <a:r>
              <a:rPr lang="en" dirty="0" smtClean="0"/>
              <a:t>1.</a:t>
            </a:r>
            <a:r>
              <a:rPr lang="el-GR" dirty="0" smtClean="0"/>
              <a:t>ΜΕΛΕΤΗ ΤΩΝ ΙΩΝ ΚΑΙ Η ΔΟΜΗ ΤΟΥΣ</a:t>
            </a:r>
            <a:br>
              <a:rPr lang="el-GR" dirty="0" smtClean="0"/>
            </a:br>
            <a:endParaRPr lang="el-GR" dirty="0"/>
          </a:p>
        </p:txBody>
      </p:sp>
      <p:sp>
        <p:nvSpPr>
          <p:cNvPr id="3" name="2 - Θέση κειμένου"/>
          <p:cNvSpPr>
            <a:spLocks noGrp="1"/>
          </p:cNvSpPr>
          <p:nvPr>
            <p:ph type="body" idx="1"/>
          </p:nvPr>
        </p:nvSpPr>
        <p:spPr/>
        <p:txBody>
          <a:bodyPr/>
          <a:lstStyle/>
          <a:p>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a:t>
            </a:r>
            <a:r>
              <a:rPr lang="el-GR" b="1" dirty="0" smtClean="0"/>
              <a:t> </a:t>
            </a:r>
            <a:r>
              <a:rPr lang="el-GR" b="1" dirty="0" err="1" smtClean="0"/>
              <a:t>Φυτοπαρασιτικοί</a:t>
            </a:r>
            <a:r>
              <a:rPr lang="el-GR" b="1" dirty="0" smtClean="0"/>
              <a:t> ιοί</a:t>
            </a:r>
            <a:br>
              <a:rPr lang="el-GR" b="1" dirty="0" smtClean="0"/>
            </a:br>
            <a:endParaRPr lang="el-GR" dirty="0"/>
          </a:p>
        </p:txBody>
      </p:sp>
      <p:sp>
        <p:nvSpPr>
          <p:cNvPr id="3" name="2 - Θέση περιεχομένου"/>
          <p:cNvSpPr>
            <a:spLocks noGrp="1"/>
          </p:cNvSpPr>
          <p:nvPr>
            <p:ph idx="1"/>
          </p:nvPr>
        </p:nvSpPr>
        <p:spPr/>
        <p:txBody>
          <a:bodyPr/>
          <a:lstStyle/>
          <a:p>
            <a:r>
              <a:rPr lang="el-GR" dirty="0" smtClean="0"/>
              <a:t>Οι </a:t>
            </a:r>
            <a:r>
              <a:rPr lang="el-GR" dirty="0" err="1" smtClean="0"/>
              <a:t>φυτοπαρασιτικοί</a:t>
            </a:r>
            <a:r>
              <a:rPr lang="el-GR" dirty="0" smtClean="0"/>
              <a:t> ιοί διαδίδονται με διάφορους τρόπους. Πολύ συχνός τρόπος μετάδοσης τους είναι με έντομα-φορείς ή νηματώδεις-φορείς. Οι ιοί, όπως και τα βακτήρια, εισέρχονται μέσα στο κύτταρο μόνο μέσω φυσικών ανοιγμάτων (</a:t>
            </a:r>
            <a:r>
              <a:rPr lang="el-GR" dirty="0" err="1" smtClean="0"/>
              <a:t>στομάτια</a:t>
            </a:r>
            <a:r>
              <a:rPr lang="el-GR" dirty="0" smtClean="0"/>
              <a:t> ή πληγές μετά το κλάδεμα). Οι προσβολές από ιούς προκαλούν μείωση της ευρωστίας και της φωτοσυνθετικής ικανότητας και σε ορισμένες περιπτώσεις προκαλούν ολοκληρωτική ξήρανση του φυτού.</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 Ιοί ζώων</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Οι ιοί των ζώων συχνά περιβάλλονται από ένα μεμβρανοειδή φάκελο που επιτρέπει εύκολη είσοδο και έξοδο μέσω της πλασματικής μεμβράνης των κυττάρων. Ο ιός εφάπτεται ενός ζωικού κυττάρου, γίνεται συγχώνευση του μεμβρανοειδούς φακέλου του με την πλασματική μεμβράνη του κυττάρου και είσοδος του καψιδίου του ιού στον ξενιστή.</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dirty="0" smtClean="0"/>
              <a:t>	Το καψίδιο αποδομείται και το RNA του ιού (+) λειτουργεί ως μήτρα για τη σύνθεση της συμπληρωματικής του RNA αλυσίδας (-). Αυτό το συμπληρωματικό RNA λειτουργεί και σα μήνυμα RNA για τις πρωτεΐνες του ιού αλλά και σαν μήτρα για τη σύνθεση του RNA του ιού. To συστατικά του ιού αυτοσυγκροτούνται σε νέα καψίδια, τα οποία με εκβλάστηση εξέρχονται από το κύτταρο, περιβαλλόμενα με μεμβρανώδη φάκελο.</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2.2 Ιώσεις</a:t>
            </a:r>
          </a:p>
        </p:txBody>
      </p:sp>
      <p:sp>
        <p:nvSpPr>
          <p:cNvPr id="3" name="2 - Θέση περιεχομένου"/>
          <p:cNvSpPr>
            <a:spLocks noGrp="1"/>
          </p:cNvSpPr>
          <p:nvPr>
            <p:ph idx="1"/>
          </p:nvPr>
        </p:nvSpPr>
        <p:spPr/>
        <p:txBody>
          <a:bodyPr/>
          <a:lstStyle/>
          <a:p>
            <a:r>
              <a:rPr lang="el-GR" dirty="0" smtClean="0"/>
              <a:t>Κατά τη διαδικασία της μόλυνσης ορισμένοι ιοί μπορεί να θανατώσουν τα κύτταρα, απελευθερώνοντας πιθανώς </a:t>
            </a:r>
            <a:r>
              <a:rPr lang="el-GR" dirty="0" err="1" smtClean="0"/>
              <a:t>υδρολυτικά</a:t>
            </a:r>
            <a:r>
              <a:rPr lang="el-GR" dirty="0" smtClean="0"/>
              <a:t> ένζυμα από τα </a:t>
            </a:r>
            <a:r>
              <a:rPr lang="el-GR" dirty="0" err="1" smtClean="0"/>
              <a:t>λυσοσώματα</a:t>
            </a:r>
            <a:r>
              <a:rPr lang="el-GR" dirty="0" smtClean="0"/>
              <a:t>. Τα μολυσμένα κύτταρα μπορεί να παράγουν τοξίνες. Οι βλάβες που μπορεί να προκαλέσει ο ιός εξαρτώνται μερικώς από την αναγεννητική ικανότητα του μολυσμένου ιστού μέσω της κυτταρικής διαίρεσης.</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Αν για παράδειγμα ασθενήσουμε από κρυολόγημα, η θεραπεία είναι πλήρης, καθώς οι ιοί μολύνουν τον επιθηλιακό ιστό της αναπνευστικής οδού, που μπορεί να αναπλαστεί αποτελεσματικά. Σε άλλες περιπτώσεις προσβάλλονται μη αναπλάσιμα κύτταρα - π.χ. τα νευρικά κύτταρα από την πολιομυελίτιδα - και συνεπώς, προκαλείται μόνιμη βλάβη.</a:t>
            </a:r>
          </a:p>
          <a:p>
            <a:endParaRPr lang="el-GR" dirty="0" smtClean="0"/>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132856"/>
            <a:ext cx="7772400" cy="1362456"/>
          </a:xfrm>
        </p:spPr>
        <p:txBody>
          <a:bodyPr/>
          <a:lstStyle/>
          <a:p>
            <a:r>
              <a:rPr lang="el-GR" dirty="0" smtClean="0"/>
              <a:t>3.Ασθένειες που προκαλούνται από ιούς</a:t>
            </a:r>
            <a:br>
              <a:rPr lang="el-GR" dirty="0" smtClean="0"/>
            </a:br>
            <a:endParaRPr lang="el-GR" dirty="0"/>
          </a:p>
        </p:txBody>
      </p:sp>
      <p:sp>
        <p:nvSpPr>
          <p:cNvPr id="3" name="2 - Θέση κειμένου"/>
          <p:cNvSpPr>
            <a:spLocks noGrp="1"/>
          </p:cNvSpPr>
          <p:nvPr>
            <p:ph type="body" idx="1"/>
          </p:nvPr>
        </p:nvSpPr>
        <p:spPr/>
        <p:txBody>
          <a:bodyPr/>
          <a:lstStyle/>
          <a:p>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Γενικευμένες νόσοι </a:t>
            </a:r>
            <a:endParaRPr lang="el-GR" dirty="0"/>
          </a:p>
        </p:txBody>
      </p:sp>
      <p:sp>
        <p:nvSpPr>
          <p:cNvPr id="3" name="2 - Θέση περιεχομένου"/>
          <p:cNvSpPr>
            <a:spLocks noGrp="1"/>
          </p:cNvSpPr>
          <p:nvPr>
            <p:ph idx="1"/>
          </p:nvPr>
        </p:nvSpPr>
        <p:spPr/>
        <p:txBody>
          <a:bodyPr/>
          <a:lstStyle/>
          <a:p>
            <a:r>
              <a:rPr lang="el-GR" dirty="0" smtClean="0"/>
              <a:t>Νόσοι κατά τις οποίες ο ιός εξαπλώνεται σε όλο το σώμα μέσω του αίματος και προσβάλλει πολλαπλά όργανα. Περιλαμβάνουν την ευλογία, τη δαμαλίτιδα, την ιλαρά, την ερυθρά, την ανεμοβλογιά, τον κίτρινο πυρετό, τους εντεροϊούς και πολλές άλλες. Χαρακτηριστικό είναι η εμφάνιση δερματικών εξανθημάτων .</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Δερματικά εξανθήματα που οφείλουν την εμφάνιση τους  στο ιό της ιλαράς.</a:t>
            </a:r>
          </a:p>
          <a:p>
            <a:pPr>
              <a:buNone/>
            </a:pPr>
            <a:endParaRPr lang="el-GR" dirty="0"/>
          </a:p>
        </p:txBody>
      </p:sp>
      <p:pic>
        <p:nvPicPr>
          <p:cNvPr id="4" name="3 - Εικόνα" descr="measles.jpg"/>
          <p:cNvPicPr>
            <a:picLocks noChangeAspect="1"/>
          </p:cNvPicPr>
          <p:nvPr/>
        </p:nvPicPr>
        <p:blipFill>
          <a:blip r:embed="rId2" cstate="print"/>
          <a:stretch>
            <a:fillRect/>
          </a:stretch>
        </p:blipFill>
        <p:spPr>
          <a:xfrm>
            <a:off x="971600" y="3140968"/>
            <a:ext cx="2362200" cy="307657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Νόσοι του νευρικού συστήματος </a:t>
            </a:r>
            <a:endParaRPr lang="el-GR" dirty="0"/>
          </a:p>
        </p:txBody>
      </p:sp>
      <p:sp>
        <p:nvSpPr>
          <p:cNvPr id="3" name="2 - Θέση περιεχομένου"/>
          <p:cNvSpPr>
            <a:spLocks noGrp="1"/>
          </p:cNvSpPr>
          <p:nvPr>
            <p:ph idx="1"/>
          </p:nvPr>
        </p:nvSpPr>
        <p:spPr/>
        <p:txBody>
          <a:bodyPr/>
          <a:lstStyle/>
          <a:p>
            <a:r>
              <a:rPr lang="el-GR" dirty="0" smtClean="0"/>
              <a:t>Πολιομυελίτιδα, άσηπτη μηνιγγίτιδα, λύσσα, εγκεφαλίτιδες.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Νόσοι της αναπνευστικής οδού </a:t>
            </a:r>
            <a:endParaRPr lang="el-GR" dirty="0"/>
          </a:p>
        </p:txBody>
      </p:sp>
      <p:sp>
        <p:nvSpPr>
          <p:cNvPr id="3" name="2 - Θέση περιεχομένου"/>
          <p:cNvSpPr>
            <a:spLocks noGrp="1"/>
          </p:cNvSpPr>
          <p:nvPr>
            <p:ph idx="1"/>
          </p:nvPr>
        </p:nvSpPr>
        <p:spPr/>
        <p:txBody>
          <a:bodyPr/>
          <a:lstStyle/>
          <a:p>
            <a:r>
              <a:rPr lang="el-GR" dirty="0" smtClean="0"/>
              <a:t>Ινφλουέντζα, παραϊνφλουέντζα, πνευμονίτιδα και βρογχιολίτιδα από τον ιό αναπνευστικού συ κυτίου, φαρυγγίτιδα από αδενοϊό, κοινό κρυολόγημα. </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628800"/>
            <a:ext cx="8229600" cy="1143000"/>
          </a:xfrm>
        </p:spPr>
        <p:txBody>
          <a:bodyPr>
            <a:normAutofit fontScale="90000"/>
          </a:bodyPr>
          <a:lstStyle/>
          <a:p>
            <a:r>
              <a:rPr lang="el-GR" dirty="0" smtClean="0"/>
              <a:t>1.1 Ο ιός στις αρχές του 19ου αιώνα</a:t>
            </a:r>
            <a:br>
              <a:rPr lang="el-GR" dirty="0" smtClean="0"/>
            </a:br>
            <a:endParaRPr lang="el-GR" dirty="0"/>
          </a:p>
        </p:txBody>
      </p:sp>
      <p:sp>
        <p:nvSpPr>
          <p:cNvPr id="3" name="2 - Θέση περιεχομένου"/>
          <p:cNvSpPr>
            <a:spLocks noGrp="1"/>
          </p:cNvSpPr>
          <p:nvPr>
            <p:ph idx="1"/>
          </p:nvPr>
        </p:nvSpPr>
        <p:spPr>
          <a:xfrm>
            <a:off x="467544" y="2636912"/>
            <a:ext cx="8229600" cy="4389120"/>
          </a:xfrm>
        </p:spPr>
        <p:txBody>
          <a:bodyPr/>
          <a:lstStyle/>
          <a:p>
            <a:r>
              <a:rPr lang="el-GR" dirty="0" smtClean="0"/>
              <a:t>Τον 19ο αιώνα οι επιστήμονες πίστευαν πως οι ιοί ήταν δηλητήριο που έριχναν μερικά ζωικά είδη. Σε αυτήν την λανθασμένη παρατήρηση οφείλουν και το όνομα τους, αφού η λέξη ιός προέρχεται από τη λέξη </a:t>
            </a:r>
            <a:r>
              <a:rPr lang="en-US" dirty="0" smtClean="0"/>
              <a:t>«</a:t>
            </a:r>
            <a:r>
              <a:rPr lang="el-GR" dirty="0" smtClean="0"/>
              <a:t>ίημι</a:t>
            </a:r>
            <a:r>
              <a:rPr lang="en-US" dirty="0" smtClean="0"/>
              <a:t>» </a:t>
            </a:r>
            <a:r>
              <a:rPr lang="el-GR" dirty="0" smtClean="0"/>
              <a:t>που σημαίνει ρίχνω και αναφέρεται στο ζωικό αυτό δηλητήριο.</a:t>
            </a: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Εντοπισμένες νόσοι του δέρματος και των βλεννογόνων </a:t>
            </a:r>
            <a:endParaRPr lang="el-GR" dirty="0"/>
          </a:p>
        </p:txBody>
      </p:sp>
      <p:sp>
        <p:nvSpPr>
          <p:cNvPr id="3" name="2 - Θέση περιεχομένου"/>
          <p:cNvSpPr>
            <a:spLocks noGrp="1"/>
          </p:cNvSpPr>
          <p:nvPr>
            <p:ph idx="1"/>
          </p:nvPr>
        </p:nvSpPr>
        <p:spPr/>
        <p:txBody>
          <a:bodyPr/>
          <a:lstStyle/>
          <a:p>
            <a:r>
              <a:rPr lang="el-GR" dirty="0" smtClean="0"/>
              <a:t>Ο ιός του απλού έρπητα τύπου Ι και ΙΙ, μολυσματική τέρμινθος, έρπητας ζωστήρας, ακροχορδόνες.</a:t>
            </a:r>
          </a:p>
          <a:p>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Νόσοι του οφθαλμού </a:t>
            </a:r>
            <a:endParaRPr lang="el-GR" dirty="0"/>
          </a:p>
        </p:txBody>
      </p:sp>
      <p:sp>
        <p:nvSpPr>
          <p:cNvPr id="3" name="2 - Θέση περιεχομένου"/>
          <p:cNvSpPr>
            <a:spLocks noGrp="1"/>
          </p:cNvSpPr>
          <p:nvPr>
            <p:ph idx="1"/>
          </p:nvPr>
        </p:nvSpPr>
        <p:spPr/>
        <p:txBody>
          <a:bodyPr/>
          <a:lstStyle/>
          <a:p>
            <a:r>
              <a:rPr lang="el-GR" dirty="0" smtClean="0"/>
              <a:t>Επιπεφυκίτιδα από αδενοϊό και ιό </a:t>
            </a:r>
            <a:r>
              <a:rPr lang="el-GR" dirty="0" err="1" smtClean="0"/>
              <a:t>Newcastle</a:t>
            </a:r>
            <a:r>
              <a:rPr lang="el-GR" dirty="0" smtClean="0"/>
              <a:t>, </a:t>
            </a:r>
            <a:r>
              <a:rPr lang="el-GR" dirty="0" err="1" smtClean="0"/>
              <a:t>ερπητική</a:t>
            </a:r>
            <a:r>
              <a:rPr lang="el-GR" dirty="0" smtClean="0"/>
              <a:t> κερατοεπιπεφυκίτιδα και επιδημική αιμοραγική επιπεφυκίτιδα.  </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Νόσοι των σιελογόνων αδένων</a:t>
            </a:r>
            <a:endParaRPr lang="el-GR" dirty="0"/>
          </a:p>
        </p:txBody>
      </p:sp>
      <p:sp>
        <p:nvSpPr>
          <p:cNvPr id="3" name="2 - Θέση περιεχομένου"/>
          <p:cNvSpPr>
            <a:spLocks noGrp="1"/>
          </p:cNvSpPr>
          <p:nvPr>
            <p:ph idx="1"/>
          </p:nvPr>
        </p:nvSpPr>
        <p:spPr/>
        <p:txBody>
          <a:bodyPr/>
          <a:lstStyle/>
          <a:p>
            <a:r>
              <a:rPr lang="el-GR" dirty="0" smtClean="0"/>
              <a:t>: Παρωτίτιδα και μεγαλοκυτταροϊός. Ο ιός της παρωτίτιδας όταν προσβάλει εφήβους ή άνδρες, μπορεί να προκαλέσει ορχίτιδα, που μπορεί, σε σπάνιες περιπτώσεις να οδηγήσει σε στείρωση. </a:t>
            </a:r>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Νόσοι του ήπατος </a:t>
            </a:r>
            <a:endParaRPr lang="el-GR" dirty="0"/>
          </a:p>
        </p:txBody>
      </p:sp>
      <p:sp>
        <p:nvSpPr>
          <p:cNvPr id="3" name="2 - Θέση περιεχομένου"/>
          <p:cNvSpPr>
            <a:spLocks noGrp="1"/>
          </p:cNvSpPr>
          <p:nvPr>
            <p:ph idx="1"/>
          </p:nvPr>
        </p:nvSpPr>
        <p:spPr/>
        <p:txBody>
          <a:bodyPr/>
          <a:lstStyle/>
          <a:p>
            <a:r>
              <a:rPr lang="el-GR" dirty="0" smtClean="0"/>
              <a:t>Ηπατίτιδα τύπου Α, Β, C, D και Ε, κίτρινος πυρετός, ερπητοϊοί (μεγαλοκυτταροϊός, ιός ΕΒ) και ιός ερυθράς. </a:t>
            </a:r>
          </a:p>
          <a:p>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Νόσοι γαστρεντερικής οδού</a:t>
            </a:r>
            <a:endParaRPr lang="el-GR" dirty="0"/>
          </a:p>
        </p:txBody>
      </p:sp>
      <p:sp>
        <p:nvSpPr>
          <p:cNvPr id="3" name="2 - Θέση περιεχομένου"/>
          <p:cNvSpPr>
            <a:spLocks noGrp="1"/>
          </p:cNvSpPr>
          <p:nvPr>
            <p:ph idx="1"/>
          </p:nvPr>
        </p:nvSpPr>
        <p:spPr/>
        <p:txBody>
          <a:bodyPr/>
          <a:lstStyle/>
          <a:p>
            <a:r>
              <a:rPr lang="el-GR" dirty="0" smtClean="0"/>
              <a:t>Ροταϊός, ιός τύπου </a:t>
            </a:r>
            <a:r>
              <a:rPr lang="en-US" dirty="0" smtClean="0"/>
              <a:t>Norwalk, </a:t>
            </a:r>
            <a:r>
              <a:rPr lang="el-GR" dirty="0" smtClean="0"/>
              <a:t>ιός </a:t>
            </a:r>
            <a:r>
              <a:rPr lang="en-US" dirty="0" smtClean="0"/>
              <a:t>Echo. </a:t>
            </a:r>
            <a:r>
              <a:rPr lang="el-GR" dirty="0" smtClean="0"/>
              <a:t> Νόσοι των κυττάρων του αίματος : Ιός ΕΒ (Epstein-</a:t>
            </a:r>
            <a:r>
              <a:rPr lang="el-GR" dirty="0" err="1" smtClean="0"/>
              <a:t>Barr</a:t>
            </a:r>
            <a:r>
              <a:rPr lang="el-GR" dirty="0" smtClean="0"/>
              <a:t>), HTLV, ιός του AIDS </a:t>
            </a:r>
            <a:r>
              <a:rPr lang="en-US" dirty="0" smtClean="0"/>
              <a:t>(HIV). </a:t>
            </a:r>
          </a:p>
          <a:p>
            <a:pPr>
              <a:buNone/>
            </a:pPr>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Ογκογόνοι ιοί</a:t>
            </a:r>
            <a:endParaRPr lang="el-GR" dirty="0"/>
          </a:p>
        </p:txBody>
      </p:sp>
      <p:sp>
        <p:nvSpPr>
          <p:cNvPr id="3" name="2 - Θέση περιεχομένου"/>
          <p:cNvSpPr>
            <a:spLocks noGrp="1"/>
          </p:cNvSpPr>
          <p:nvPr>
            <p:ph idx="1"/>
          </p:nvPr>
        </p:nvSpPr>
        <p:spPr/>
        <p:txBody>
          <a:bodyPr/>
          <a:lstStyle/>
          <a:p>
            <a:r>
              <a:rPr lang="el-GR" dirty="0" smtClean="0"/>
              <a:t>Ορισμένοι από τους ιούς έχουν ενοχοποιηθεί για την πρόκληση καρκίνου στον άνθρωπο. Σε ορισμένες περιπτώσεις υπάρχουν βάσιμες ενδείξεις ότι ιοί προκαλούν ορισμένους τύπους καρκίνου στον άνθρωπο όπως οι ιοί (ηπατίτιδας Β, Epstein-</a:t>
            </a:r>
            <a:r>
              <a:rPr lang="el-GR" dirty="0" err="1" smtClean="0"/>
              <a:t>Barr</a:t>
            </a:r>
            <a:r>
              <a:rPr lang="en-US" dirty="0" smtClean="0"/>
              <a:t>)</a:t>
            </a:r>
            <a:r>
              <a:rPr lang="el-GR" dirty="0" smtClean="0"/>
              <a:t>, ιός μολυσματικής μονοπυρήνωσης).</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ρετροϊοί αντιπροσωπεύουν τη γνωστότερη κατηγορία ιών που προκαλούν καρκίνο. Ο </a:t>
            </a:r>
            <a:r>
              <a:rPr lang="el-GR" dirty="0" err="1" smtClean="0"/>
              <a:t>ρετροϊός</a:t>
            </a:r>
            <a:r>
              <a:rPr lang="el-GR" dirty="0" smtClean="0"/>
              <a:t> HTLV-1 προκαλεί σε ενήλικες λευχαιμία τύπου Τ, ενώ ένας άλλος </a:t>
            </a:r>
            <a:r>
              <a:rPr lang="el-GR" dirty="0" err="1" smtClean="0"/>
              <a:t>ρετροϊός</a:t>
            </a:r>
            <a:r>
              <a:rPr lang="el-GR" dirty="0" smtClean="0"/>
              <a:t>, ο HIV, προκαλεί το AIDS, που εξασθενεί το ανοσοποιητικό σύστημα και αυξάνει την ευαισθησία στον καρκίνο και διάφορες μολύνσεις.</a:t>
            </a:r>
          </a:p>
          <a:p>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Όλοι οι καρκινογόνοι ιοί μεταμορφώνουν τα κύτταρα σε καρκινικά, μέσω ενσωμάτωσης του νουκλεϊκού τους οξέος στο DNA των χρωμοσωμάτων του ξενιστή (αυτή η ενσωμάτωση είναι μόνιμη). Οι DNA καρκινογόνοι ιοί, ενσωματώνουν το DNA τους άμεσα. Οι ρετροϊοί πρέπει πρώτα να συνθέσουν DNA από το RNA με την δράση της αντίστροφης μεταγραφάσης. Η μόνιμη αυτή ενσωμάτωση τον DNA του ιού σε ένα χρωμόσωμα του ξενιστή δίνει το έναυσμα για την έκφραση ογκογονιδίων που υπάρχουν στο DNA του ιού αλλά και σε φυσιολογικά κύτταρα πολλών ειδών. Σε μερικές περιπτώσεις ο ογκογόνος ιός δεν έχει ογκογονίδια, αλλά μεταμορφώνει το κύτταρο σε καρκινικό, προκαλώντας την έκφραση ή αυξάνοντας την έκφραση ενός ή περισσότερων κυτταρικών ογκογονιδίων.</a:t>
            </a:r>
          </a:p>
          <a:p>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Ορισμένες φορές, όπως στον ιό Epstein-</a:t>
            </a:r>
            <a:r>
              <a:rPr lang="el-GR" dirty="0" err="1" smtClean="0"/>
              <a:t>Barr</a:t>
            </a:r>
            <a:r>
              <a:rPr lang="el-GR" dirty="0" smtClean="0"/>
              <a:t>, ο ξενιστής, προκειμένου να αντιμετωπίσει τον ιό μετακινεί τμήμα του 13ου ζεύγους χρωμοσωμάτων στο 9ο και αντίστροφα. Η νέα αυτή γειτνίαση προκαλεί την ενεργοποίηση του </a:t>
            </a:r>
            <a:r>
              <a:rPr lang="el-GR" dirty="0" err="1" smtClean="0"/>
              <a:t>ογκογονιδίου</a:t>
            </a:r>
            <a:r>
              <a:rPr lang="el-GR" dirty="0" smtClean="0"/>
              <a:t> που εστιάζεται στο 13ο χρωμόσωμα, το οποίο μέχρι πριν την μετάθεση ήταν ανενεργό, μεταβάλλοντας έτσι το κύτταρο σε καρκινικό.</a:t>
            </a:r>
          </a:p>
          <a:p>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Αντιμετώπιση των ιώσεων</a:t>
            </a:r>
            <a:endParaRPr lang="el-GR" dirty="0"/>
          </a:p>
        </p:txBody>
      </p:sp>
      <p:sp>
        <p:nvSpPr>
          <p:cNvPr id="3" name="2 - Θέση περιεχομένου"/>
          <p:cNvSpPr>
            <a:spLocks noGrp="1"/>
          </p:cNvSpPr>
          <p:nvPr>
            <p:ph idx="1"/>
          </p:nvPr>
        </p:nvSpPr>
        <p:spPr/>
        <p:txBody>
          <a:bodyPr/>
          <a:lstStyle/>
          <a:p>
            <a:r>
              <a:rPr lang="el-GR" dirty="0" smtClean="0"/>
              <a:t>Η αντιμετώπιση των ιώσεων γίνεται κυρίως με ειδικά εμβόλια, που διεγείρουν το ανοσοποιητικό σύστημα κατά της μόλυνσης. Υπάρχουν αποτελεσματικά εμβόλια εναντίον της πολιομυελίτιδας, της ερυθράς, της παρωτίτιδας και της ιλαράς κ.α. Σχετικά πρόσφατη εξέλιξη στην φαρμακευτική τεχνολογία είναι η χρήση διάφορων </a:t>
            </a:r>
            <a:r>
              <a:rPr lang="el-GR" dirty="0" err="1" smtClean="0"/>
              <a:t>αντι</a:t>
            </a:r>
            <a:r>
              <a:rPr lang="el-GR" dirty="0" smtClean="0"/>
              <a:t>-</a:t>
            </a:r>
            <a:r>
              <a:rPr lang="el-GR" dirty="0" err="1" smtClean="0"/>
              <a:t>ιϊκών</a:t>
            </a:r>
            <a:r>
              <a:rPr lang="el-GR" dirty="0" smtClean="0"/>
              <a:t> φαρμακευτικών σκευασμάτων που παρεμβαίνουν στη σύνθεση του νουκλεϊκού οξέος του ιού.</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348880"/>
            <a:ext cx="8352928" cy="1143000"/>
          </a:xfrm>
        </p:spPr>
        <p:txBody>
          <a:bodyPr>
            <a:normAutofit fontScale="90000"/>
          </a:bodyPr>
          <a:lstStyle/>
          <a:p>
            <a:r>
              <a:rPr lang="el-GR" dirty="0" smtClean="0"/>
              <a:t>1.2 Η Ασθένεια Μωσαϊκή του Καπνού. Ανακαλύψεις σχετικά με τις ιδιότητες των ιών.</a:t>
            </a:r>
            <a:br>
              <a:rPr lang="el-GR" dirty="0" smtClean="0"/>
            </a:br>
            <a:endParaRPr lang="el-GR" dirty="0"/>
          </a:p>
        </p:txBody>
      </p:sp>
      <p:pic>
        <p:nvPicPr>
          <p:cNvPr id="4" name="3 - Θέση περιεχομένου" descr="150px-Ivanovsky.jpg"/>
          <p:cNvPicPr>
            <a:picLocks noGrp="1" noChangeAspect="1"/>
          </p:cNvPicPr>
          <p:nvPr>
            <p:ph idx="1"/>
          </p:nvPr>
        </p:nvPicPr>
        <p:blipFill>
          <a:blip r:embed="rId2" cstate="print"/>
          <a:stretch>
            <a:fillRect/>
          </a:stretch>
        </p:blipFill>
        <p:spPr>
          <a:xfrm>
            <a:off x="6156176" y="2953910"/>
            <a:ext cx="2987824" cy="3904090"/>
          </a:xfrm>
        </p:spPr>
      </p:pic>
      <p:sp>
        <p:nvSpPr>
          <p:cNvPr id="5" name="4 - Ορθογώνιο"/>
          <p:cNvSpPr/>
          <p:nvPr/>
        </p:nvSpPr>
        <p:spPr>
          <a:xfrm>
            <a:off x="0" y="3212976"/>
            <a:ext cx="5940152" cy="3293209"/>
          </a:xfrm>
          <a:prstGeom prst="rect">
            <a:avLst/>
          </a:prstGeom>
        </p:spPr>
        <p:txBody>
          <a:bodyPr wrap="square">
            <a:spAutoFit/>
          </a:bodyPr>
          <a:lstStyle/>
          <a:p>
            <a:r>
              <a:rPr lang="el-GR" sz="2600" dirty="0" smtClean="0"/>
              <a:t>Το 1892 o D.J. Ivano</a:t>
            </a:r>
            <a:r>
              <a:rPr lang="en-US" sz="2600" dirty="0" smtClean="0"/>
              <a:t>w</a:t>
            </a:r>
            <a:r>
              <a:rPr lang="el-GR" sz="2600" dirty="0" smtClean="0"/>
              <a:t>sky</a:t>
            </a:r>
            <a:r>
              <a:rPr lang="en-US" sz="2600" dirty="0" smtClean="0"/>
              <a:t>(</a:t>
            </a:r>
            <a:r>
              <a:rPr lang="el-GR" sz="2600" dirty="0" smtClean="0"/>
              <a:t>Ρώσος βοτανολόγος), βρήκε ότι το εκχύλισμα από φυτά που είχαν προσβληθεί από τη ασθένεια μωσαϊκή του καπνού, διατηρούσε την μολυσματικότητα του, ακόμη και αν το περνούσε από ηθμό ικανό να εμποδίσει το πέρασμα των βακτηρίων.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ΒΙΒΛΙΟΓΡΑΦΙΑ</a:t>
            </a:r>
            <a:endParaRPr lang="el-GR" dirty="0"/>
          </a:p>
        </p:txBody>
      </p:sp>
      <p:sp>
        <p:nvSpPr>
          <p:cNvPr id="3" name="2 - Θέση κειμένου"/>
          <p:cNvSpPr>
            <a:spLocks noGrp="1"/>
          </p:cNvSpPr>
          <p:nvPr>
            <p:ph type="body" idx="1"/>
          </p:nvPr>
        </p:nvSpPr>
        <p:spPr/>
        <p:txBody>
          <a:bodyPr>
            <a:normAutofit fontScale="25000" lnSpcReduction="20000"/>
          </a:bodyPr>
          <a:lstStyle/>
          <a:p>
            <a:r>
              <a:rPr lang="en-US" sz="11200" u="sng" dirty="0" smtClean="0">
                <a:hlinkClick r:id="rId2"/>
              </a:rPr>
              <a:t>http://el.wikipedia.org/wiki/%CE%A6%CE%AC%CE%B3%CE%BF%CF%82</a:t>
            </a:r>
          </a:p>
          <a:p>
            <a:r>
              <a:rPr lang="en-US" sz="11200" u="sng" dirty="0" smtClean="0"/>
              <a:t>http://kkeram1441.files.wordpress.com/2013/07/ceb2ceb9cebfcebbcebfceb3ceb9ceb1-ceb3ce84ceb3cf85cebccebdceb1cf83ceafcebfcf85-cebaceb5ceba.pdf</a:t>
            </a:r>
            <a:endParaRPr lang="el-GR" sz="11200" u="sng" dirty="0" smtClean="0"/>
          </a:p>
          <a:p>
            <a:r>
              <a:rPr lang="en-US" sz="11200" u="sng" dirty="0" smtClean="0">
                <a:hlinkClick r:id="rId3"/>
              </a:rPr>
              <a:t>http://el.wikipedia.org/wiki/%CE%99%CF%8C%CF%82</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611560" y="2132856"/>
            <a:ext cx="8229600" cy="4389120"/>
          </a:xfrm>
        </p:spPr>
        <p:txBody>
          <a:bodyPr/>
          <a:lstStyle/>
          <a:p>
            <a:r>
              <a:rPr lang="el-GR" dirty="0" smtClean="0"/>
              <a:t>Τις δεκαετίες που ακολούθησαν αποδείχτηκε ότι οι παράγοντες που διέρχονταν από ηθμούς με πολύ μικρούς πόρους προκαλούσαν ασθένειες. Έτσι, οι παράγοντες αυτοί ονομάστηκαν διηθητοί ιοί, οι οποίοι όπως είχε παρατηρηθεί το 1915 προσέβαλλαν και κύτταρα βακτηρίων(βακτηριοφάγοι). </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395536" y="2564904"/>
            <a:ext cx="8424936" cy="2736304"/>
          </a:xfrm>
        </p:spPr>
        <p:txBody>
          <a:bodyPr/>
          <a:lstStyle/>
          <a:p>
            <a:r>
              <a:rPr lang="el-GR" dirty="0" smtClean="0"/>
              <a:t>Μετά από 20 χρόνια(1935) ο Stanley απέδειξε ότι ο μολυσματικός ιός της μωσαϊκής του καπνού μπορούσε να κρυσταλλωθεί. Επίσης δεν αναπτυσσόταν σε βακτηριακά θρεπτικά μέσα και ήταν πρωτεϊνικής φύσεως.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700808"/>
            <a:ext cx="8229600" cy="1143000"/>
          </a:xfrm>
        </p:spPr>
        <p:txBody>
          <a:bodyPr>
            <a:normAutofit fontScale="90000"/>
          </a:bodyPr>
          <a:lstStyle/>
          <a:p>
            <a:r>
              <a:rPr lang="el-GR" dirty="0" smtClean="0"/>
              <a:t>1.3 Το ηλεκτρονικό μικροσκόπιο δίνει τα φώτα στη μελέτη των ιών</a:t>
            </a:r>
            <a:br>
              <a:rPr lang="el-GR" dirty="0" smtClean="0"/>
            </a:br>
            <a:endParaRPr lang="el-GR" dirty="0"/>
          </a:p>
        </p:txBody>
      </p:sp>
      <p:sp>
        <p:nvSpPr>
          <p:cNvPr id="3" name="2 - Θέση περιεχομένου"/>
          <p:cNvSpPr>
            <a:spLocks noGrp="1"/>
          </p:cNvSpPr>
          <p:nvPr>
            <p:ph idx="1"/>
          </p:nvPr>
        </p:nvSpPr>
        <p:spPr>
          <a:xfrm>
            <a:off x="467544" y="2276872"/>
            <a:ext cx="8003232" cy="4301832"/>
          </a:xfrm>
        </p:spPr>
        <p:txBody>
          <a:bodyPr>
            <a:normAutofit/>
          </a:bodyPr>
          <a:lstStyle/>
          <a:p>
            <a:r>
              <a:rPr lang="el-GR" dirty="0" smtClean="0"/>
              <a:t>Το 1932 κατασκευάστηκε το πρώτο ηλεκτρονικό μικροσκόπιο, με το οποίο παρατηρήθηκαν οι ραβδόμορφοι ιοί που προκαλούσαν την ασθένεια στα φύλλα του καπνού. Η συστηματική μελέτη των ιών άρχισε μετά το 1950 και συνεχίζεται έως σήμερα. Σε όλο αυτό το διάστημα η βιοχημεία και η μοριακή βιολογία των ιών έγινε απόλυτα κατανοητή συνεχίζει η μελέτη τους να αποτελεί κύριο ερευνητικό αντικείμενο πολλών επιστημονικών ομάδων.</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0" y="704088"/>
            <a:ext cx="4114800" cy="1140736"/>
          </a:xfrm>
        </p:spPr>
        <p:txBody>
          <a:bodyPr>
            <a:normAutofit/>
          </a:bodyPr>
          <a:lstStyle/>
          <a:p>
            <a:r>
              <a:rPr lang="el-GR" sz="2600" dirty="0" smtClean="0">
                <a:solidFill>
                  <a:schemeClr val="tx1"/>
                </a:solidFill>
                <a:latin typeface="+mn-lt"/>
              </a:rPr>
              <a:t>Ο ιός </a:t>
            </a:r>
            <a:r>
              <a:rPr lang="en-US" sz="2600" dirty="0" smtClean="0">
                <a:solidFill>
                  <a:schemeClr val="tx1"/>
                </a:solidFill>
                <a:latin typeface="+mn-lt"/>
              </a:rPr>
              <a:t>HPV</a:t>
            </a:r>
            <a:endParaRPr lang="el-GR" sz="2600" dirty="0">
              <a:solidFill>
                <a:schemeClr val="tx1"/>
              </a:solidFill>
              <a:latin typeface="+mn-lt"/>
            </a:endParaRPr>
          </a:p>
        </p:txBody>
      </p:sp>
      <p:sp>
        <p:nvSpPr>
          <p:cNvPr id="3" name="2 - Θέση περιεχομένου"/>
          <p:cNvSpPr>
            <a:spLocks noGrp="1"/>
          </p:cNvSpPr>
          <p:nvPr>
            <p:ph sz="half" idx="1"/>
          </p:nvPr>
        </p:nvSpPr>
        <p:spPr>
          <a:xfrm>
            <a:off x="467544" y="692696"/>
            <a:ext cx="4038600" cy="4434840"/>
          </a:xfrm>
        </p:spPr>
        <p:txBody>
          <a:bodyPr/>
          <a:lstStyle/>
          <a:p>
            <a:pPr>
              <a:buNone/>
            </a:pPr>
            <a:r>
              <a:rPr lang="el-GR" dirty="0" smtClean="0"/>
              <a:t>Το ηλεκτρονικό μικροσκόπιο στην σημερινή του μορφή</a:t>
            </a:r>
            <a:endParaRPr lang="el-GR" dirty="0"/>
          </a:p>
        </p:txBody>
      </p:sp>
      <p:pic>
        <p:nvPicPr>
          <p:cNvPr id="5" name="4 - Θέση περιεχομένου" descr="tem.jpg"/>
          <p:cNvPicPr>
            <a:picLocks noGrp="1" noChangeAspect="1"/>
          </p:cNvPicPr>
          <p:nvPr>
            <p:ph sz="half" idx="2"/>
          </p:nvPr>
        </p:nvPicPr>
        <p:blipFill>
          <a:blip r:embed="rId2" cstate="print"/>
          <a:stretch>
            <a:fillRect/>
          </a:stretch>
        </p:blipFill>
        <p:spPr>
          <a:xfrm>
            <a:off x="611560" y="2132856"/>
            <a:ext cx="3312368" cy="4416491"/>
          </a:xfrm>
        </p:spPr>
      </p:pic>
      <p:pic>
        <p:nvPicPr>
          <p:cNvPr id="6" name="5 - Εικόνα" descr="98844459B39A385F662E11B19CE4D012.jpg"/>
          <p:cNvPicPr>
            <a:picLocks noChangeAspect="1"/>
          </p:cNvPicPr>
          <p:nvPr/>
        </p:nvPicPr>
        <p:blipFill>
          <a:blip r:embed="rId3" cstate="print"/>
          <a:stretch>
            <a:fillRect/>
          </a:stretch>
        </p:blipFill>
        <p:spPr>
          <a:xfrm>
            <a:off x="4211960" y="2276872"/>
            <a:ext cx="4619625" cy="34575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1.4 Η δομή των ιών</a:t>
            </a:r>
            <a:endParaRPr lang="el-GR" dirty="0"/>
          </a:p>
        </p:txBody>
      </p:sp>
      <p:sp>
        <p:nvSpPr>
          <p:cNvPr id="3" name="2 - Θέση περιεχομένου"/>
          <p:cNvSpPr>
            <a:spLocks noGrp="1"/>
          </p:cNvSpPr>
          <p:nvPr>
            <p:ph idx="1"/>
          </p:nvPr>
        </p:nvSpPr>
        <p:spPr/>
        <p:txBody>
          <a:bodyPr>
            <a:normAutofit/>
          </a:bodyPr>
          <a:lstStyle/>
          <a:p>
            <a:r>
              <a:rPr lang="el-GR" dirty="0" smtClean="0"/>
              <a:t>Οι ιοί είναι ακυτταρικοί μικροοργανισμοί που δεν έχουν πυρήνα, οργανίδια, συστήματα παραγωγής ενέργειας και όργανα κίνησης. Είναι ενδοκυτταρικά παράσιτα και για τον πολλαπλασιασμό τους χρησιμοποιούν τους μηχανισμούς του κυττάρου – ξενιστή</a:t>
            </a:r>
            <a:r>
              <a:rPr lang="en-US" dirty="0" smtClean="0"/>
              <a:t>.</a:t>
            </a:r>
            <a:r>
              <a:rPr lang="el-GR" dirty="0" smtClean="0"/>
              <a:t> Το μέγεθός τους κυμαίνεται από 20-300 nm και δεν είναι ορατοί με το κοινό οπτικό μικροσκόπιο. Το σχήμα τους είναι συνήθως σφαιρικό, νηματοειδές ή με προεξοχές. </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TotalTime>
  <Words>1624</Words>
  <Application>Microsoft Office PowerPoint</Application>
  <PresentationFormat>Προβολή στην οθόνη (4:3)</PresentationFormat>
  <Paragraphs>68</Paragraphs>
  <Slides>40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Ροή</vt:lpstr>
      <vt:lpstr>Δομή, Βιολογική δράση των ιών και ασθένειες που προκαλούνται από ιούς </vt:lpstr>
      <vt:lpstr>1.ΜΕΛΕΤΗ ΤΩΝ ΙΩΝ ΚΑΙ Η ΔΟΜΗ ΤΟΥΣ </vt:lpstr>
      <vt:lpstr>1.1 Ο ιός στις αρχές του 19ου αιώνα </vt:lpstr>
      <vt:lpstr>1.2 Η Ασθένεια Μωσαϊκή του Καπνού. Ανακαλύψεις σχετικά με τις ιδιότητες των ιών. </vt:lpstr>
      <vt:lpstr>Διαφάνεια 5</vt:lpstr>
      <vt:lpstr>Διαφάνεια 6</vt:lpstr>
      <vt:lpstr>1.3 Το ηλεκτρονικό μικροσκόπιο δίνει τα φώτα στη μελέτη των ιών </vt:lpstr>
      <vt:lpstr>Ο ιός HPV</vt:lpstr>
      <vt:lpstr>1.4 Η δομή των ιών</vt:lpstr>
      <vt:lpstr>Διαφάνεια 10</vt:lpstr>
      <vt:lpstr>Διαφάνεια 11</vt:lpstr>
      <vt:lpstr>Διαφάνεια 12</vt:lpstr>
      <vt:lpstr>2. ΒΙΟΛΟΓΙΚΗ ΔΡΑΣΗ ΤΩΝ ΙΩΝ </vt:lpstr>
      <vt:lpstr>2.1 Αναπαραγωγή των ιών </vt:lpstr>
      <vt:lpstr>Διαφάνεια 15</vt:lpstr>
      <vt:lpstr>Διαφάνεια 16</vt:lpstr>
      <vt:lpstr>Α)Βακτηριοφάγοι</vt:lpstr>
      <vt:lpstr> Κατηγορίες κύκλων ζωής</vt:lpstr>
      <vt:lpstr>Διαφάνεια 19</vt:lpstr>
      <vt:lpstr>Β) Φυτοπαρασιτικοί ιοί </vt:lpstr>
      <vt:lpstr>Γ) Ιοί ζώων </vt:lpstr>
      <vt:lpstr>Διαφάνεια 22</vt:lpstr>
      <vt:lpstr>2.2 Ιώσεις</vt:lpstr>
      <vt:lpstr>Διαφάνεια 24</vt:lpstr>
      <vt:lpstr>3.Ασθένειες που προκαλούνται από ιούς </vt:lpstr>
      <vt:lpstr>Γενικευμένες νόσοι </vt:lpstr>
      <vt:lpstr>Διαφάνεια 27</vt:lpstr>
      <vt:lpstr>Νόσοι του νευρικού συστήματος </vt:lpstr>
      <vt:lpstr>Νόσοι της αναπνευστικής οδού </vt:lpstr>
      <vt:lpstr>Εντοπισμένες νόσοι του δέρματος και των βλεννογόνων </vt:lpstr>
      <vt:lpstr>Νόσοι του οφθαλμού </vt:lpstr>
      <vt:lpstr>Νόσοι των σιελογόνων αδένων</vt:lpstr>
      <vt:lpstr>Νόσοι του ήπατος </vt:lpstr>
      <vt:lpstr>Νόσοι γαστρεντερικής οδού</vt:lpstr>
      <vt:lpstr>Ογκογόνοι ιοί</vt:lpstr>
      <vt:lpstr>Διαφάνεια 36</vt:lpstr>
      <vt:lpstr>Διαφάνεια 37</vt:lpstr>
      <vt:lpstr>Διαφάνεια 38</vt:lpstr>
      <vt:lpstr>Αντιμετώπιση των ιώσεων</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Δομή, Βιολογική δράση των ιών και ασθένειες που προκαλούνται από ιούς</dc:title>
  <dc:creator>Κοντογιάννης</dc:creator>
  <cp:lastModifiedBy>user</cp:lastModifiedBy>
  <cp:revision>15</cp:revision>
  <dcterms:created xsi:type="dcterms:W3CDTF">2013-12-02T17:41:49Z</dcterms:created>
  <dcterms:modified xsi:type="dcterms:W3CDTF">2014-05-28T17:48:39Z</dcterms:modified>
</cp:coreProperties>
</file>