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0"/>
  </p:notesMasterIdLst>
  <p:sldIdLst>
    <p:sldId id="256" r:id="rId3"/>
    <p:sldId id="263" r:id="rId4"/>
    <p:sldId id="261" r:id="rId5"/>
    <p:sldId id="265" r:id="rId6"/>
    <p:sldId id="258" r:id="rId7"/>
    <p:sldId id="257" r:id="rId8"/>
    <p:sldId id="264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5208" autoAdjust="0"/>
  </p:normalViewPr>
  <p:slideViewPr>
    <p:cSldViewPr>
      <p:cViewPr varScale="1">
        <p:scale>
          <a:sx n="74" d="100"/>
          <a:sy n="74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64BC0D-6486-4CAF-BE22-D369AC3C9B00}" type="datetimeFigureOut">
              <a:rPr lang="el-GR" smtClean="0"/>
              <a:t>11/2/2018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DCC63-2F51-4E14-A2B7-C27B3053DF7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6553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DCC63-2F51-4E14-A2B7-C27B3053DF7B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2004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Η λογοκρισία που εφαρμόζεται ξεκινά από την πλήρη απαγόρευση όλων των διαδικτυακών τόπων ανάλογα με τη θεματική τους και φτάνει μέχρι τον αποκλεισμό επιλεγμένου περιεχομένου. </a:t>
            </a:r>
            <a:r>
              <a:rPr lang="el-GR" smtClean="0"/>
              <a:t>Άρα λοιπόν η λογοκρισία ακόμα και αν επιβάλλεται με τις καλύτερες προθέσεις ανοίγει τον δρόμο σε νέες απόπειρες περιορισμού της ελεύθερης έκφρασης και καταλήγει επικίνδυνη.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DCC63-2F51-4E14-A2B7-C27B3053DF7B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6681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 i="0" dirty="0" smtClean="0">
                <a:solidFill>
                  <a:srgbClr val="000000"/>
                </a:solidFill>
                <a:effectLst/>
                <a:latin typeface="Verdana"/>
              </a:rPr>
              <a:t>Είναι σαν να κλείνεις μια ολόκληρη βιβλιοθήκη επειδή μέσα σε αυτήν υπάρχει ένα «κακό» βιβλίο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DCC63-2F51-4E14-A2B7-C27B3053DF7B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7902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BE36A-F167-4AEF-8063-08AA05A927E7}" type="slidenum">
              <a:rPr lang="el-GR" smtClean="0">
                <a:solidFill>
                  <a:prstClr val="black"/>
                </a:solidFill>
              </a:rPr>
              <a:pPr/>
              <a:t>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937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9BD9-7034-4BED-9A71-38DDB748BBD9}" type="datetimeFigureOut">
              <a:rPr lang="el-GR" smtClean="0"/>
              <a:t>11/2/2018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6A6E-B9CD-47F7-9ACD-5C4A9E8A185B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9BD9-7034-4BED-9A71-38DDB748BBD9}" type="datetimeFigureOut">
              <a:rPr lang="el-GR" smtClean="0"/>
              <a:t>11/2/2018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6A6E-B9CD-47F7-9ACD-5C4A9E8A18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9BD9-7034-4BED-9A71-38DDB748BBD9}" type="datetimeFigureOut">
              <a:rPr lang="el-GR" smtClean="0"/>
              <a:t>11/2/2018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6A6E-B9CD-47F7-9ACD-5C4A9E8A18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84B1F-D1BC-4872-847F-D427D3F6A521}" type="datetimeFigureOut">
              <a:rPr lang="el-GR" smtClean="0"/>
              <a:pPr/>
              <a:t>11/2/2018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B41F48-2F21-4907-AE52-CF52C26BF78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0084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84B1F-D1BC-4872-847F-D427D3F6A521}" type="datetimeFigureOut">
              <a:rPr lang="el-GR" smtClean="0">
                <a:solidFill>
                  <a:prstClr val="black"/>
                </a:solidFill>
              </a:rPr>
              <a:pPr/>
              <a:t>11/2/2018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41F48-2F21-4907-AE52-CF52C26BF78A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84532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84B1F-D1BC-4872-847F-D427D3F6A521}" type="datetimeFigureOut">
              <a:rPr lang="el-GR" smtClean="0">
                <a:solidFill>
                  <a:prstClr val="black"/>
                </a:solidFill>
              </a:rPr>
              <a:pPr/>
              <a:t>11/2/2018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41F48-2F21-4907-AE52-CF52C26BF78A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259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84B1F-D1BC-4872-847F-D427D3F6A521}" type="datetimeFigureOut">
              <a:rPr lang="el-GR" smtClean="0">
                <a:solidFill>
                  <a:prstClr val="black"/>
                </a:solidFill>
              </a:rPr>
              <a:pPr/>
              <a:t>11/2/2018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41F48-2F21-4907-AE52-CF52C26BF78A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72902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84B1F-D1BC-4872-847F-D427D3F6A521}" type="datetimeFigureOut">
              <a:rPr lang="el-GR" smtClean="0">
                <a:solidFill>
                  <a:prstClr val="black"/>
                </a:solidFill>
              </a:rPr>
              <a:pPr/>
              <a:t>11/2/2018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41F48-2F21-4907-AE52-CF52C26BF78A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1045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84B1F-D1BC-4872-847F-D427D3F6A521}" type="datetimeFigureOut">
              <a:rPr lang="el-GR" smtClean="0">
                <a:solidFill>
                  <a:prstClr val="black"/>
                </a:solidFill>
              </a:rPr>
              <a:pPr/>
              <a:t>11/2/2018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41F48-2F21-4907-AE52-CF52C26BF78A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12515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84B1F-D1BC-4872-847F-D427D3F6A521}" type="datetimeFigureOut">
              <a:rPr lang="el-GR" smtClean="0">
                <a:solidFill>
                  <a:prstClr val="black"/>
                </a:solidFill>
              </a:rPr>
              <a:pPr/>
              <a:t>11/2/2018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41F48-2F21-4907-AE52-CF52C26BF78A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3242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84B1F-D1BC-4872-847F-D427D3F6A521}" type="datetimeFigureOut">
              <a:rPr lang="el-GR" smtClean="0">
                <a:solidFill>
                  <a:prstClr val="black"/>
                </a:solidFill>
              </a:rPr>
              <a:pPr/>
              <a:t>11/2/2018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41F48-2F21-4907-AE52-CF52C26BF78A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17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9BD9-7034-4BED-9A71-38DDB748BBD9}" type="datetimeFigureOut">
              <a:rPr lang="el-GR" smtClean="0"/>
              <a:t>11/2/2018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6A6E-B9CD-47F7-9ACD-5C4A9E8A185B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84B1F-D1BC-4872-847F-D427D3F6A521}" type="datetimeFigureOut">
              <a:rPr lang="el-GR" smtClean="0">
                <a:solidFill>
                  <a:prstClr val="black"/>
                </a:solidFill>
              </a:rPr>
              <a:pPr/>
              <a:t>11/2/2018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B41F48-2F21-4907-AE52-CF52C26BF78A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3646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84B1F-D1BC-4872-847F-D427D3F6A521}" type="datetimeFigureOut">
              <a:rPr lang="el-GR" smtClean="0">
                <a:solidFill>
                  <a:prstClr val="black"/>
                </a:solidFill>
              </a:rPr>
              <a:pPr/>
              <a:t>11/2/2018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41F48-2F21-4907-AE52-CF52C26BF78A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769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84B1F-D1BC-4872-847F-D427D3F6A521}" type="datetimeFigureOut">
              <a:rPr lang="el-GR" smtClean="0">
                <a:solidFill>
                  <a:prstClr val="black"/>
                </a:solidFill>
              </a:rPr>
              <a:pPr/>
              <a:t>11/2/2018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B41F48-2F21-4907-AE52-CF52C26BF78A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760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9BD9-7034-4BED-9A71-38DDB748BBD9}" type="datetimeFigureOut">
              <a:rPr lang="el-GR" smtClean="0"/>
              <a:t>11/2/2018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6A6E-B9CD-47F7-9ACD-5C4A9E8A18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9BD9-7034-4BED-9A71-38DDB748BBD9}" type="datetimeFigureOut">
              <a:rPr lang="el-GR" smtClean="0"/>
              <a:t>11/2/2018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6A6E-B9CD-47F7-9ACD-5C4A9E8A185B}" type="slidenum">
              <a:rPr lang="el-GR" smtClean="0"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9BD9-7034-4BED-9A71-38DDB748BBD9}" type="datetimeFigureOut">
              <a:rPr lang="el-GR" smtClean="0"/>
              <a:t>11/2/2018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6A6E-B9CD-47F7-9ACD-5C4A9E8A185B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9BD9-7034-4BED-9A71-38DDB748BBD9}" type="datetimeFigureOut">
              <a:rPr lang="el-GR" smtClean="0"/>
              <a:t>11/2/2018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6A6E-B9CD-47F7-9ACD-5C4A9E8A18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9BD9-7034-4BED-9A71-38DDB748BBD9}" type="datetimeFigureOut">
              <a:rPr lang="el-GR" smtClean="0"/>
              <a:t>11/2/2018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6A6E-B9CD-47F7-9ACD-5C4A9E8A18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9BD9-7034-4BED-9A71-38DDB748BBD9}" type="datetimeFigureOut">
              <a:rPr lang="el-GR" smtClean="0"/>
              <a:t>11/2/2018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6A6E-B9CD-47F7-9ACD-5C4A9E8A185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9BD9-7034-4BED-9A71-38DDB748BBD9}" type="datetimeFigureOut">
              <a:rPr lang="el-GR" smtClean="0"/>
              <a:t>11/2/2018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6A6E-B9CD-47F7-9ACD-5C4A9E8A185B}" type="slidenum">
              <a:rPr lang="el-GR" smtClean="0"/>
              <a:t>‹#›</a:t>
            </a:fld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6AD9BD9-7034-4BED-9A71-38DDB748BBD9}" type="datetimeFigureOut">
              <a:rPr lang="el-GR" smtClean="0"/>
              <a:t>11/2/2018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426A6E-B9CD-47F7-9ACD-5C4A9E8A185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84B1F-D1BC-4872-847F-D427D3F6A521}" type="datetimeFigureOut">
              <a:rPr lang="el-GR" smtClean="0">
                <a:solidFill>
                  <a:prstClr val="black"/>
                </a:solidFill>
              </a:rPr>
              <a:pPr/>
              <a:t>11/2/2018</a:t>
            </a:fld>
            <a:endParaRPr lang="el-GR">
              <a:solidFill>
                <a:prstClr val="black"/>
              </a:solidFill>
            </a:endParaRPr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>
              <a:solidFill>
                <a:prstClr val="black"/>
              </a:solidFill>
            </a:endParaRPr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3B41F48-2F21-4907-AE52-CF52C26BF78A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49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475656" y="3501008"/>
            <a:ext cx="5637010" cy="2520280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848872" cy="1793167"/>
          </a:xfrm>
        </p:spPr>
        <p:txBody>
          <a:bodyPr/>
          <a:lstStyle/>
          <a:p>
            <a:r>
              <a:rPr lang="el-GR" dirty="0" smtClean="0"/>
              <a:t>ΔΙΑΔΙΚΤΥΑΚΟΣ ΡΑΤΣΙΣΜΟΣ</a:t>
            </a:r>
            <a:br>
              <a:rPr lang="el-GR" dirty="0" smtClean="0"/>
            </a:br>
            <a:r>
              <a:rPr lang="el-GR" sz="3200" dirty="0" smtClean="0">
                <a:solidFill>
                  <a:srgbClr val="FF0000"/>
                </a:solidFill>
              </a:rPr>
              <a:t>θέμα ομάδας: τρόποι αντιμετώπισης</a:t>
            </a:r>
            <a:endParaRPr lang="el-GR" sz="3200" dirty="0"/>
          </a:p>
        </p:txBody>
      </p:sp>
      <p:pic>
        <p:nvPicPr>
          <p:cNvPr id="1026" name="Picture 2" descr="Αποτέλεσμα εικόνας για διαδικτυακός ρατσισμό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212976"/>
            <a:ext cx="2808312" cy="241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130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31640" y="476672"/>
            <a:ext cx="6512511" cy="1368152"/>
          </a:xfrm>
        </p:spPr>
        <p:txBody>
          <a:bodyPr/>
          <a:lstStyle/>
          <a:p>
            <a:r>
              <a:rPr lang="el-GR" dirty="0" smtClean="0"/>
              <a:t>ΟΡΙΣΜΟΣ</a:t>
            </a:r>
            <a:br>
              <a:rPr lang="el-GR" dirty="0" smtClean="0"/>
            </a:br>
            <a:r>
              <a:rPr lang="el-GR" dirty="0" smtClean="0"/>
              <a:t>«</a:t>
            </a:r>
            <a:r>
              <a:rPr lang="el-GR" sz="3200" dirty="0" smtClean="0">
                <a:solidFill>
                  <a:srgbClr val="FF0000"/>
                </a:solidFill>
              </a:rPr>
              <a:t>διαδικτυακός ρατσισμός»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827584" y="2132856"/>
            <a:ext cx="7560840" cy="4032448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Το φαινόμενο του ρατσισμού που εκφράζεται μέσω του διαδικτύου με σκοπό τη διάδοση κυρίως ρατσιστικής, (φύλο, χρώμα, εθνότητα κλπ), αντισημιτικής </a:t>
            </a:r>
            <a:r>
              <a:rPr lang="el-GR" dirty="0"/>
              <a:t>και ξενοφοβικής </a:t>
            </a:r>
            <a:r>
              <a:rPr lang="el-GR" dirty="0" smtClean="0"/>
              <a:t>προπαγάνδας </a:t>
            </a:r>
            <a:endParaRPr lang="en-US" dirty="0" smtClean="0"/>
          </a:p>
          <a:p>
            <a:pPr algn="just"/>
            <a:r>
              <a:rPr lang="el-GR" dirty="0"/>
              <a:t>Οι στόχοι του μίσους μπορεί να ποικίλουν από τόπο σε τόπο, αλλά καμία χώρα δεν έχει ανοσία στο πρόβλημα </a:t>
            </a:r>
            <a:endParaRPr lang="el-GR" dirty="0" smtClean="0"/>
          </a:p>
          <a:p>
            <a:pPr algn="just"/>
            <a:r>
              <a:rPr lang="el-GR" dirty="0"/>
              <a:t>το Διαδίκτυο μπορεί να χρησιμοποιηθεί ώστε να ενισχύσει το εχθρικό κλίμα εναντίον συγκεκριμένων ομάδων</a:t>
            </a:r>
          </a:p>
        </p:txBody>
      </p:sp>
    </p:spTree>
    <p:extLst>
      <p:ext uri="{BB962C8B-B14F-4D97-AF65-F5344CB8AC3E}">
        <p14:creationId xmlns:p14="http://schemas.microsoft.com/office/powerpoint/2010/main" val="36261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11765"/>
            <a:ext cx="7848872" cy="1143000"/>
          </a:xfrm>
        </p:spPr>
        <p:txBody>
          <a:bodyPr/>
          <a:lstStyle/>
          <a:p>
            <a:r>
              <a:rPr lang="el-GR" sz="3200" dirty="0" smtClean="0"/>
              <a:t>ΤΙ ΛΕΕΙ Η ΕΥΡΩΠΑΪΚΗ ΝΟΜΟΘΕΣΙΑ ΓΙΑ ΤΟ ΘΕΜΑ Ι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611560" y="2060848"/>
            <a:ext cx="7704856" cy="3474720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Σύμφωνα με το </a:t>
            </a:r>
            <a:r>
              <a:rPr lang="el-GR" b="1" dirty="0"/>
              <a:t>άρθρο 14 </a:t>
            </a:r>
            <a:r>
              <a:rPr lang="el-GR" dirty="0"/>
              <a:t>της Ευρωπαϊκής Σύμβασης για την </a:t>
            </a:r>
            <a:r>
              <a:rPr lang="el-GR" b="1" dirty="0"/>
              <a:t>Προστασία των Δικαιωμάτων του Ανθρώπου και των Θεμελιωδών Ελευθεριών</a:t>
            </a:r>
            <a:r>
              <a:rPr lang="el-GR" dirty="0"/>
              <a:t>, η απόλαυση των ανθρωπίνων δικαιωμάτων και των θεμελιωδών ελευθεριών που αναγνωρίζονται στη σύμβαση δεν μπορεί να είναι αντικείμενο καμίας διάκρισης φύλου, φυλής, χρώματος, γλώσσας, θρησκείας, πολιτικών ή άλλων πεποιθήσεων, εθνικής ή κοινωνικής προέλευσης, συμμετοχής σε εθνική μειονότητα, περιουσίας, γέννησης ή άλλης κατάστασης.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92696"/>
            <a:ext cx="1872208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458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755576" y="2485898"/>
            <a:ext cx="7704856" cy="4032448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Σύμφωνα </a:t>
            </a:r>
            <a:r>
              <a:rPr lang="el-GR" dirty="0"/>
              <a:t>με το </a:t>
            </a:r>
            <a:r>
              <a:rPr lang="el-GR" b="1" dirty="0"/>
              <a:t>Πρόσθετο Πρωτόκολλο της Σύμβασης για το Έγκλημα  στον Κυβερνοχώρο του Συμβουλίου της Ευρώπης</a:t>
            </a:r>
            <a:r>
              <a:rPr lang="el-GR" dirty="0"/>
              <a:t>, ομιλία μίσους ορίζεται το: «ρατσιστικό και ξενοφοβικό υλικό». Ρατσιστικό και ξενοφοβικό υλικό προσδιορίζεται κάθε είδους γραπτό κείμενο, εικόνα ή άλλη αναπαράσταση ιδεών και θεωριών που συνηγορεί, προωθεί ή προκαλεί έχθρα, διακρίσεις ή βία εις βάρος κάποιου ατόμου ή ομάδας ατόμων, χρησιμοποιώντας ως πρόφαση για οποιαδήποτε από τις παραπάνω πράξεις τη φυλή, το χρώμα, την καταγωγή, την εθνική προέλευση και την θρησκεία. </a:t>
            </a: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04856" cy="1143000"/>
          </a:xfrm>
        </p:spPr>
        <p:txBody>
          <a:bodyPr/>
          <a:lstStyle/>
          <a:p>
            <a:r>
              <a:rPr lang="el-GR" sz="3200" dirty="0" smtClean="0"/>
              <a:t>ΤΙ ΛΕΕΙ Η ΕΥΡΩΠΑΪΚΗ ΝΟΜΟΘΕΣΙΑ ΓΙΑ ΤΟ ΘΕΜΑ ΙΙ</a:t>
            </a:r>
            <a:endParaRPr lang="el-GR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2624336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278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08912" cy="1143000"/>
          </a:xfrm>
        </p:spPr>
        <p:txBody>
          <a:bodyPr/>
          <a:lstStyle/>
          <a:p>
            <a:r>
              <a:rPr lang="el-GR" dirty="0" smtClean="0"/>
              <a:t>ΤΡΟΠΟΙ ΑΝΤΙΜΕΤΩΠΙΣΗΣ Ι</a:t>
            </a:r>
            <a:br>
              <a:rPr lang="el-GR" dirty="0" smtClean="0"/>
            </a:br>
            <a:r>
              <a:rPr lang="el-GR" sz="2800" dirty="0" smtClean="0">
                <a:solidFill>
                  <a:srgbClr val="FF0000"/>
                </a:solidFill>
              </a:rPr>
              <a:t>σε επίπεδο πολιτείας &amp; διεθνών οργανισμών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683568" y="2132856"/>
            <a:ext cx="7776864" cy="4392488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Η σωστή ενημέρωση των πολιτών:</a:t>
            </a:r>
            <a:endParaRPr lang="el-GR" dirty="0" smtClean="0"/>
          </a:p>
          <a:p>
            <a:pPr marL="45720" indent="0" algn="just">
              <a:buNone/>
            </a:pPr>
            <a:r>
              <a:rPr lang="el-GR" dirty="0" smtClean="0"/>
              <a:t>Μέσω </a:t>
            </a:r>
            <a:r>
              <a:rPr lang="el-GR" dirty="0"/>
              <a:t>της παιδείας μπορούμε, τουλάχιστον στους νέους να καλλιεργούμε το σεβασμό της ανθρώπινης προσωπικότητας και να τους μαθαίνουμε να αποδέχονται τη διαφορετικότητα. </a:t>
            </a:r>
            <a:endParaRPr lang="el-GR" dirty="0" smtClean="0"/>
          </a:p>
          <a:p>
            <a:pPr algn="just"/>
            <a:r>
              <a:rPr lang="el-GR" dirty="0" smtClean="0"/>
              <a:t>Να </a:t>
            </a:r>
            <a:r>
              <a:rPr lang="el-GR" dirty="0"/>
              <a:t>οργανωθούν κινήματα πολιτών που αγωνίζονται κατά του ρατσισμού</a:t>
            </a:r>
          </a:p>
          <a:p>
            <a:pPr algn="just"/>
            <a:r>
              <a:rPr lang="el-GR" dirty="0" smtClean="0"/>
              <a:t> Για να καταπολεμηθεί η απήχηση των ρατσιστικών ιδεών θα πρέπει να αντιμετωπιστεί η φτώχεια και η ανεργία που μαστίζει ένα σημαντικό τμήμα του πληθυσμού των Ευρωπαϊκών χωρών.</a:t>
            </a:r>
          </a:p>
          <a:p>
            <a:pPr algn="just"/>
            <a:r>
              <a:rPr lang="el-GR" dirty="0"/>
              <a:t>η καλλιέργεια της κριτικής σκέψης και ιδιαίτερα όσον αφορά τα νεαρά άτομα θα βοηθήσει στη μείωση  αυτού του φαινομένου.</a:t>
            </a:r>
          </a:p>
          <a:p>
            <a:pPr algn="just"/>
            <a:r>
              <a:rPr lang="el-GR" dirty="0"/>
              <a:t>σε καμία περίπτωση δεν προτείνεται η λογοκρισία ή το κλείσιμο των ιστοσελίδων και ο περιορισμός της ελεύθερης έκφρασης μέσω του Διαδικτύου</a:t>
            </a:r>
          </a:p>
          <a:p>
            <a:pPr algn="just"/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5386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704856" cy="1143000"/>
          </a:xfrm>
        </p:spPr>
        <p:txBody>
          <a:bodyPr/>
          <a:lstStyle/>
          <a:p>
            <a:r>
              <a:rPr lang="el-GR" dirty="0" smtClean="0"/>
              <a:t>ΤΡΟΠΟΙ ΑΝΤΙΜΕΤΩΠΙΣΗΣ ΙΙ</a:t>
            </a:r>
            <a:br>
              <a:rPr lang="el-GR" dirty="0" smtClean="0"/>
            </a:br>
            <a:r>
              <a:rPr lang="el-GR" sz="3200" dirty="0" smtClean="0">
                <a:solidFill>
                  <a:srgbClr val="FF0000"/>
                </a:solidFill>
              </a:rPr>
              <a:t>σε επίπεδο χρηστών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3"/>
          </p:nvPr>
        </p:nvSpPr>
        <p:spPr>
          <a:xfrm>
            <a:off x="755576" y="1988840"/>
            <a:ext cx="7488832" cy="3834760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Αγνόηση </a:t>
            </a:r>
            <a:r>
              <a:rPr lang="el-GR" dirty="0"/>
              <a:t>ενοχλητικών μηνυμάτων, σε περίπτωση ωστόσο απειλών συνιστάται αναφορά των μηνυμάτων και λήψη προληπτικών μέτρων .</a:t>
            </a:r>
          </a:p>
          <a:p>
            <a:pPr algn="just"/>
            <a:r>
              <a:rPr lang="el-GR" dirty="0"/>
              <a:t>Αποκλεισμός του αποστολέα που στέλνει απειλητικά ή ενοχλητικά μηνύματα</a:t>
            </a:r>
          </a:p>
          <a:p>
            <a:pPr algn="just"/>
            <a:r>
              <a:rPr lang="el-GR" dirty="0"/>
              <a:t>Αναφορά του περιστατικού στην Αστυνομία είτε σε κάποια αρμόδια υπηρεσία Δίωξης Ηλεκτρονικού εγκλήματος</a:t>
            </a:r>
          </a:p>
          <a:p>
            <a:pPr algn="just"/>
            <a:r>
              <a:rPr lang="el-GR" dirty="0"/>
              <a:t>Αναφορά της περίστασης στον γονέα ή τον κηδεμόνα του ατόμου</a:t>
            </a:r>
          </a:p>
          <a:p>
            <a:pPr algn="just"/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046" y="5639941"/>
            <a:ext cx="5914426" cy="1218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078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WordArt 2"/>
          <p:cNvSpPr>
            <a:spLocks noChangeArrowheads="1" noChangeShapeType="1" noTextEdit="1"/>
          </p:cNvSpPr>
          <p:nvPr/>
        </p:nvSpPr>
        <p:spPr bwMode="auto">
          <a:xfrm>
            <a:off x="2266950" y="1137681"/>
            <a:ext cx="6408738" cy="1009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l-GR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Τ   Ε    Λ   Ο    Σ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698321" y="2407551"/>
            <a:ext cx="7199313" cy="4450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20040" indent="-320040" algn="ctr">
              <a:lnSpc>
                <a:spcPct val="150000"/>
              </a:lnSpc>
              <a:spcBef>
                <a:spcPts val="700"/>
              </a:spcBef>
              <a:buClr>
                <a:srgbClr val="FEB80A"/>
              </a:buClr>
              <a:buSzPct val="60000"/>
            </a:pPr>
            <a:r>
              <a:rPr lang="el-GR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Σας </a:t>
            </a:r>
            <a:r>
              <a:rPr lang="el-G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ευχαριστώ για την προσοχή </a:t>
            </a:r>
            <a:r>
              <a:rPr lang="el-GR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σας!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l-GR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150000"/>
              </a:lnSpc>
              <a:spcBef>
                <a:spcPct val="20000"/>
              </a:spcBef>
              <a:buClr>
                <a:srgbClr val="FF8119"/>
              </a:buClr>
              <a:buSzPct val="80000"/>
              <a:buFont typeface="Wingdings" pitchFamily="2" charset="2"/>
              <a:buNone/>
            </a:pPr>
            <a:endParaRPr lang="el-GR" sz="96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3" cstate="print"/>
          <a:srcRect l="22435" t="18541" r="66341" b="17209"/>
          <a:stretch>
            <a:fillRect/>
          </a:stretch>
        </p:blipFill>
        <p:spPr bwMode="auto">
          <a:xfrm>
            <a:off x="0" y="0"/>
            <a:ext cx="14763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519" y="4063735"/>
            <a:ext cx="3600400" cy="279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134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νοή">
  <a:themeElements>
    <a:clrScheme name="Πνοή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Πνοή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νοή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89</TotalTime>
  <Words>493</Words>
  <Application>Microsoft Office PowerPoint</Application>
  <PresentationFormat>Προβολή στην οθόνη (4:3)</PresentationFormat>
  <Paragraphs>29</Paragraphs>
  <Slides>7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7</vt:i4>
      </vt:variant>
    </vt:vector>
  </HeadingPairs>
  <TitlesOfParts>
    <vt:vector size="9" baseType="lpstr">
      <vt:lpstr>Πνοή</vt:lpstr>
      <vt:lpstr>3_Συγκέντρωση</vt:lpstr>
      <vt:lpstr>ΔΙΑΔΙΚΤΥΑΚΟΣ ΡΑΤΣΙΣΜΟΣ θέμα ομάδας: τρόποι αντιμετώπισης</vt:lpstr>
      <vt:lpstr>ΟΡΙΣΜΟΣ «διαδικτυακός ρατσισμός»</vt:lpstr>
      <vt:lpstr>ΤΙ ΛΕΕΙ Η ΕΥΡΩΠΑΪΚΗ ΝΟΜΟΘΕΣΙΑ ΓΙΑ ΤΟ ΘΕΜΑ Ι</vt:lpstr>
      <vt:lpstr>ΤΙ ΛΕΕΙ Η ΕΥΡΩΠΑΪΚΗ ΝΟΜΟΘΕΣΙΑ ΓΙΑ ΤΟ ΘΕΜΑ ΙΙ</vt:lpstr>
      <vt:lpstr>ΤΡΟΠΟΙ ΑΝΤΙΜΕΤΩΠΙΣΗΣ Ι σε επίπεδο πολιτείας &amp; διεθνών οργανισμών</vt:lpstr>
      <vt:lpstr>ΤΡΟΠΟΙ ΑΝΤΙΜΕΤΩΠΙΣΗΣ ΙΙ σε επίπεδο χρηστών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ΔΙΑΔΙΚΤΥΑΚΟΣ ΡΑΤΣΙΣΜΟΣ</dc:title>
  <dc:creator>x-user</dc:creator>
  <cp:lastModifiedBy>user</cp:lastModifiedBy>
  <cp:revision>12</cp:revision>
  <dcterms:created xsi:type="dcterms:W3CDTF">2015-12-02T20:20:54Z</dcterms:created>
  <dcterms:modified xsi:type="dcterms:W3CDTF">2018-02-11T11:09:45Z</dcterms:modified>
</cp:coreProperties>
</file>