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55A67-AD3D-481F-B4E3-32E9237BD478}" v="59" dt="2026-01-27T20:25:23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TIRIOS CHRISTODOULOU" userId="83a2a357-2a7e-447d-bced-447bc3db8b2c" providerId="ADAL" clId="{85AACFB2-A9F8-42F8-8DC5-C01DD14801BB}"/>
    <pc:docChg chg="undo custSel addSld delSld modSld">
      <pc:chgData name="SOTIRIOS CHRISTODOULOU" userId="83a2a357-2a7e-447d-bced-447bc3db8b2c" providerId="ADAL" clId="{85AACFB2-A9F8-42F8-8DC5-C01DD14801BB}" dt="2026-01-27T20:25:29.556" v="308" actId="313"/>
      <pc:docMkLst>
        <pc:docMk/>
      </pc:docMkLst>
      <pc:sldChg chg="modSp mod">
        <pc:chgData name="SOTIRIOS CHRISTODOULOU" userId="83a2a357-2a7e-447d-bced-447bc3db8b2c" providerId="ADAL" clId="{85AACFB2-A9F8-42F8-8DC5-C01DD14801BB}" dt="2026-01-27T19:34:48.860" v="9" actId="20577"/>
        <pc:sldMkLst>
          <pc:docMk/>
          <pc:sldMk cId="1066885613" sldId="256"/>
        </pc:sldMkLst>
        <pc:spChg chg="mod">
          <ac:chgData name="SOTIRIOS CHRISTODOULOU" userId="83a2a357-2a7e-447d-bced-447bc3db8b2c" providerId="ADAL" clId="{85AACFB2-A9F8-42F8-8DC5-C01DD14801BB}" dt="2026-01-27T19:34:48.860" v="9" actId="20577"/>
          <ac:spMkLst>
            <pc:docMk/>
            <pc:sldMk cId="1066885613" sldId="256"/>
            <ac:spMk id="3" creationId="{5DB7F133-ACFF-01F4-5081-4F51A7D5D661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690420007" sldId="257"/>
        </pc:sldMkLst>
      </pc:sldChg>
      <pc:sldChg chg="modSp new mod">
        <pc:chgData name="SOTIRIOS CHRISTODOULOU" userId="83a2a357-2a7e-447d-bced-447bc3db8b2c" providerId="ADAL" clId="{85AACFB2-A9F8-42F8-8DC5-C01DD14801BB}" dt="2026-01-27T19:40:22.950" v="45" actId="5793"/>
        <pc:sldMkLst>
          <pc:docMk/>
          <pc:sldMk cId="4027518620" sldId="257"/>
        </pc:sldMkLst>
        <pc:spChg chg="mod">
          <ac:chgData name="SOTIRIOS CHRISTODOULOU" userId="83a2a357-2a7e-447d-bced-447bc3db8b2c" providerId="ADAL" clId="{85AACFB2-A9F8-42F8-8DC5-C01DD14801BB}" dt="2026-01-27T19:39:24.643" v="41" actId="14100"/>
          <ac:spMkLst>
            <pc:docMk/>
            <pc:sldMk cId="4027518620" sldId="257"/>
            <ac:spMk id="2" creationId="{FD70DA64-1093-1FB0-E953-8F7CBC831CF2}"/>
          </ac:spMkLst>
        </pc:spChg>
        <pc:spChg chg="mod">
          <ac:chgData name="SOTIRIOS CHRISTODOULOU" userId="83a2a357-2a7e-447d-bced-447bc3db8b2c" providerId="ADAL" clId="{85AACFB2-A9F8-42F8-8DC5-C01DD14801BB}" dt="2026-01-27T19:40:22.950" v="45" actId="5793"/>
          <ac:spMkLst>
            <pc:docMk/>
            <pc:sldMk cId="4027518620" sldId="257"/>
            <ac:spMk id="3" creationId="{9FCDA845-F76F-C8FE-5316-2B1CFA15DF82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19:40:56.147" v="51" actId="5793"/>
        <pc:sldMkLst>
          <pc:docMk/>
          <pc:sldMk cId="569155816" sldId="258"/>
        </pc:sldMkLst>
        <pc:spChg chg="mod">
          <ac:chgData name="SOTIRIOS CHRISTODOULOU" userId="83a2a357-2a7e-447d-bced-447bc3db8b2c" providerId="ADAL" clId="{85AACFB2-A9F8-42F8-8DC5-C01DD14801BB}" dt="2026-01-27T19:40:56.147" v="51" actId="5793"/>
          <ac:spMkLst>
            <pc:docMk/>
            <pc:sldMk cId="569155816" sldId="258"/>
            <ac:spMk id="3" creationId="{69F478DD-E862-021A-417E-EBE5B0386D38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411559640" sldId="258"/>
        </pc:sldMkLst>
      </pc:sldChg>
      <pc:sldChg chg="modSp add mod">
        <pc:chgData name="SOTIRIOS CHRISTODOULOU" userId="83a2a357-2a7e-447d-bced-447bc3db8b2c" providerId="ADAL" clId="{85AACFB2-A9F8-42F8-8DC5-C01DD14801BB}" dt="2026-01-27T19:41:17.898" v="57" actId="27636"/>
        <pc:sldMkLst>
          <pc:docMk/>
          <pc:sldMk cId="2630041659" sldId="259"/>
        </pc:sldMkLst>
        <pc:spChg chg="mod">
          <ac:chgData name="SOTIRIOS CHRISTODOULOU" userId="83a2a357-2a7e-447d-bced-447bc3db8b2c" providerId="ADAL" clId="{85AACFB2-A9F8-42F8-8DC5-C01DD14801BB}" dt="2026-01-27T19:41:17.898" v="57" actId="27636"/>
          <ac:spMkLst>
            <pc:docMk/>
            <pc:sldMk cId="2630041659" sldId="259"/>
            <ac:spMk id="3" creationId="{D7A7C5C7-463B-A657-9302-24865DBBBE1E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2795744545" sldId="259"/>
        </pc:sldMkLst>
      </pc:sldChg>
      <pc:sldChg chg="addSp modSp add mod">
        <pc:chgData name="SOTIRIOS CHRISTODOULOU" userId="83a2a357-2a7e-447d-bced-447bc3db8b2c" providerId="ADAL" clId="{85AACFB2-A9F8-42F8-8DC5-C01DD14801BB}" dt="2026-01-27T19:41:48.972" v="65" actId="5793"/>
        <pc:sldMkLst>
          <pc:docMk/>
          <pc:sldMk cId="281199082" sldId="260"/>
        </pc:sldMkLst>
        <pc:spChg chg="mod">
          <ac:chgData name="SOTIRIOS CHRISTODOULOU" userId="83a2a357-2a7e-447d-bced-447bc3db8b2c" providerId="ADAL" clId="{85AACFB2-A9F8-42F8-8DC5-C01DD14801BB}" dt="2026-01-27T19:41:48.972" v="65" actId="5793"/>
          <ac:spMkLst>
            <pc:docMk/>
            <pc:sldMk cId="281199082" sldId="260"/>
            <ac:spMk id="3" creationId="{DBF5D201-66E8-15EE-9DEB-2DEADF8E2DA1}"/>
          </ac:spMkLst>
        </pc:spChg>
        <pc:spChg chg="add">
          <ac:chgData name="SOTIRIOS CHRISTODOULOU" userId="83a2a357-2a7e-447d-bced-447bc3db8b2c" providerId="ADAL" clId="{85AACFB2-A9F8-42F8-8DC5-C01DD14801BB}" dt="2026-01-27T19:41:30.192" v="59"/>
          <ac:spMkLst>
            <pc:docMk/>
            <pc:sldMk cId="281199082" sldId="260"/>
            <ac:spMk id="4" creationId="{4048A268-004D-AEF7-EC69-FAE29B94DA18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36705001" sldId="260"/>
        </pc:sldMkLst>
      </pc:sldChg>
      <pc:sldChg chg="addSp modSp add mod">
        <pc:chgData name="SOTIRIOS CHRISTODOULOU" userId="83a2a357-2a7e-447d-bced-447bc3db8b2c" providerId="ADAL" clId="{85AACFB2-A9F8-42F8-8DC5-C01DD14801BB}" dt="2026-01-27T19:43:06.089" v="76" actId="20577"/>
        <pc:sldMkLst>
          <pc:docMk/>
          <pc:sldMk cId="2819594636" sldId="261"/>
        </pc:sldMkLst>
        <pc:spChg chg="mod">
          <ac:chgData name="SOTIRIOS CHRISTODOULOU" userId="83a2a357-2a7e-447d-bced-447bc3db8b2c" providerId="ADAL" clId="{85AACFB2-A9F8-42F8-8DC5-C01DD14801BB}" dt="2026-01-27T19:43:06.089" v="76" actId="20577"/>
          <ac:spMkLst>
            <pc:docMk/>
            <pc:sldMk cId="2819594636" sldId="261"/>
            <ac:spMk id="3" creationId="{29187071-B961-5D24-D798-40ECAFD76F5B}"/>
          </ac:spMkLst>
        </pc:spChg>
        <pc:spChg chg="add">
          <ac:chgData name="SOTIRIOS CHRISTODOULOU" userId="83a2a357-2a7e-447d-bced-447bc3db8b2c" providerId="ADAL" clId="{85AACFB2-A9F8-42F8-8DC5-C01DD14801BB}" dt="2026-01-27T19:42:10.621" v="67"/>
          <ac:spMkLst>
            <pc:docMk/>
            <pc:sldMk cId="2819594636" sldId="261"/>
            <ac:spMk id="4" creationId="{C14DA141-E909-A25F-2576-146EA63C7C87}"/>
          </ac:spMkLst>
        </pc:spChg>
        <pc:spChg chg="add">
          <ac:chgData name="SOTIRIOS CHRISTODOULOU" userId="83a2a357-2a7e-447d-bced-447bc3db8b2c" providerId="ADAL" clId="{85AACFB2-A9F8-42F8-8DC5-C01DD14801BB}" dt="2026-01-27T19:42:22.476" v="69"/>
          <ac:spMkLst>
            <pc:docMk/>
            <pc:sldMk cId="2819594636" sldId="261"/>
            <ac:spMk id="5" creationId="{5D4A365E-CB6A-EBB1-C44A-56C3E5C61923}"/>
          </ac:spMkLst>
        </pc:spChg>
        <pc:spChg chg="add">
          <ac:chgData name="SOTIRIOS CHRISTODOULOU" userId="83a2a357-2a7e-447d-bced-447bc3db8b2c" providerId="ADAL" clId="{85AACFB2-A9F8-42F8-8DC5-C01DD14801BB}" dt="2026-01-27T19:42:34.321" v="70"/>
          <ac:spMkLst>
            <pc:docMk/>
            <pc:sldMk cId="2819594636" sldId="261"/>
            <ac:spMk id="6" creationId="{F8274ED9-7EED-CE01-772D-8CCAA174217C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547734588" sldId="261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204660495" sldId="262"/>
        </pc:sldMkLst>
      </pc:sldChg>
      <pc:sldChg chg="modSp add mod">
        <pc:chgData name="SOTIRIOS CHRISTODOULOU" userId="83a2a357-2a7e-447d-bced-447bc3db8b2c" providerId="ADAL" clId="{85AACFB2-A9F8-42F8-8DC5-C01DD14801BB}" dt="2026-01-27T19:43:33.040" v="79" actId="5793"/>
        <pc:sldMkLst>
          <pc:docMk/>
          <pc:sldMk cId="1832182715" sldId="262"/>
        </pc:sldMkLst>
        <pc:spChg chg="mod">
          <ac:chgData name="SOTIRIOS CHRISTODOULOU" userId="83a2a357-2a7e-447d-bced-447bc3db8b2c" providerId="ADAL" clId="{85AACFB2-A9F8-42F8-8DC5-C01DD14801BB}" dt="2026-01-27T19:43:33.040" v="79" actId="5793"/>
          <ac:spMkLst>
            <pc:docMk/>
            <pc:sldMk cId="1832182715" sldId="262"/>
            <ac:spMk id="3" creationId="{519CD458-19F6-2DA5-19F7-CD9F05AEA5D1}"/>
          </ac:spMkLst>
        </pc:spChg>
      </pc:sldChg>
      <pc:sldChg chg="modSp add">
        <pc:chgData name="SOTIRIOS CHRISTODOULOU" userId="83a2a357-2a7e-447d-bced-447bc3db8b2c" providerId="ADAL" clId="{85AACFB2-A9F8-42F8-8DC5-C01DD14801BB}" dt="2026-01-27T19:43:45.989" v="81"/>
        <pc:sldMkLst>
          <pc:docMk/>
          <pc:sldMk cId="1743754488" sldId="263"/>
        </pc:sldMkLst>
        <pc:spChg chg="mod">
          <ac:chgData name="SOTIRIOS CHRISTODOULOU" userId="83a2a357-2a7e-447d-bced-447bc3db8b2c" providerId="ADAL" clId="{85AACFB2-A9F8-42F8-8DC5-C01DD14801BB}" dt="2026-01-27T19:43:45.989" v="81"/>
          <ac:spMkLst>
            <pc:docMk/>
            <pc:sldMk cId="1743754488" sldId="263"/>
            <ac:spMk id="3" creationId="{7E1481BE-D0C9-11F4-B445-2BA0A9A1DB82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088702409" sldId="263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81573413" sldId="264"/>
        </pc:sldMkLst>
      </pc:sldChg>
      <pc:sldChg chg="addSp delSp modSp add mod">
        <pc:chgData name="SOTIRIOS CHRISTODOULOU" userId="83a2a357-2a7e-447d-bced-447bc3db8b2c" providerId="ADAL" clId="{85AACFB2-A9F8-42F8-8DC5-C01DD14801BB}" dt="2026-01-27T20:00:14.205" v="109" actId="20577"/>
        <pc:sldMkLst>
          <pc:docMk/>
          <pc:sldMk cId="1241161786" sldId="264"/>
        </pc:sldMkLst>
        <pc:spChg chg="mod">
          <ac:chgData name="SOTIRIOS CHRISTODOULOU" userId="83a2a357-2a7e-447d-bced-447bc3db8b2c" providerId="ADAL" clId="{85AACFB2-A9F8-42F8-8DC5-C01DD14801BB}" dt="2026-01-27T19:59:20.478" v="100" actId="20577"/>
          <ac:spMkLst>
            <pc:docMk/>
            <pc:sldMk cId="1241161786" sldId="264"/>
            <ac:spMk id="2" creationId="{ADDBDF76-8270-06B0-8EDB-97BB55408427}"/>
          </ac:spMkLst>
        </pc:spChg>
        <pc:spChg chg="add del mod">
          <ac:chgData name="SOTIRIOS CHRISTODOULOU" userId="83a2a357-2a7e-447d-bced-447bc3db8b2c" providerId="ADAL" clId="{85AACFB2-A9F8-42F8-8DC5-C01DD14801BB}" dt="2026-01-27T20:00:04.538" v="108"/>
          <ac:spMkLst>
            <pc:docMk/>
            <pc:sldMk cId="1241161786" sldId="264"/>
            <ac:spMk id="3" creationId="{197F590F-346B-885C-BEC8-496A8FABB63D}"/>
          </ac:spMkLst>
        </pc:spChg>
        <pc:spChg chg="add mod">
          <ac:chgData name="SOTIRIOS CHRISTODOULOU" userId="83a2a357-2a7e-447d-bced-447bc3db8b2c" providerId="ADAL" clId="{85AACFB2-A9F8-42F8-8DC5-C01DD14801BB}" dt="2026-01-27T19:59:56.746" v="107"/>
          <ac:spMkLst>
            <pc:docMk/>
            <pc:sldMk cId="1241161786" sldId="264"/>
            <ac:spMk id="4" creationId="{A26B6FDE-6D5F-AB26-A6A3-0A8D3A5B69EA}"/>
          </ac:spMkLst>
        </pc:spChg>
        <pc:spChg chg="add mod">
          <ac:chgData name="SOTIRIOS CHRISTODOULOU" userId="83a2a357-2a7e-447d-bced-447bc3db8b2c" providerId="ADAL" clId="{85AACFB2-A9F8-42F8-8DC5-C01DD14801BB}" dt="2026-01-27T20:00:14.205" v="109" actId="20577"/>
          <ac:spMkLst>
            <pc:docMk/>
            <pc:sldMk cId="1241161786" sldId="264"/>
            <ac:spMk id="5" creationId="{68A92C45-BD06-5FA1-29BF-C02A607B22A5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64381592" sldId="265"/>
        </pc:sldMkLst>
      </pc:sldChg>
      <pc:sldChg chg="add del">
        <pc:chgData name="SOTIRIOS CHRISTODOULOU" userId="83a2a357-2a7e-447d-bced-447bc3db8b2c" providerId="ADAL" clId="{85AACFB2-A9F8-42F8-8DC5-C01DD14801BB}" dt="2026-01-27T19:59:56.183" v="106" actId="2890"/>
        <pc:sldMkLst>
          <pc:docMk/>
          <pc:sldMk cId="3716039093" sldId="265"/>
        </pc:sldMkLst>
      </pc:sldChg>
      <pc:sldChg chg="addSp delSp modSp add mod chgLayout">
        <pc:chgData name="SOTIRIOS CHRISTODOULOU" userId="83a2a357-2a7e-447d-bced-447bc3db8b2c" providerId="ADAL" clId="{85AACFB2-A9F8-42F8-8DC5-C01DD14801BB}" dt="2026-01-27T20:00:44.356" v="116" actId="20577"/>
        <pc:sldMkLst>
          <pc:docMk/>
          <pc:sldMk cId="4123525010" sldId="265"/>
        </pc:sldMkLst>
        <pc:spChg chg="mod ord">
          <ac:chgData name="SOTIRIOS CHRISTODOULOU" userId="83a2a357-2a7e-447d-bced-447bc3db8b2c" providerId="ADAL" clId="{85AACFB2-A9F8-42F8-8DC5-C01DD14801BB}" dt="2026-01-27T20:00:39.287" v="114" actId="700"/>
          <ac:spMkLst>
            <pc:docMk/>
            <pc:sldMk cId="4123525010" sldId="265"/>
            <ac:spMk id="2" creationId="{3C96683E-8701-D1C8-89B2-B82ADBDCE419}"/>
          </ac:spMkLst>
        </pc:spChg>
        <pc:spChg chg="add mod">
          <ac:chgData name="SOTIRIOS CHRISTODOULOU" userId="83a2a357-2a7e-447d-bced-447bc3db8b2c" providerId="ADAL" clId="{85AACFB2-A9F8-42F8-8DC5-C01DD14801BB}" dt="2026-01-27T20:00:34.382" v="113"/>
          <ac:spMkLst>
            <pc:docMk/>
            <pc:sldMk cId="4123525010" sldId="265"/>
            <ac:spMk id="3" creationId="{6E7561F5-7EDD-4C23-E1BD-4790CA7A26B1}"/>
          </ac:spMkLst>
        </pc:spChg>
        <pc:spChg chg="add del mod ord">
          <ac:chgData name="SOTIRIOS CHRISTODOULOU" userId="83a2a357-2a7e-447d-bced-447bc3db8b2c" providerId="ADAL" clId="{85AACFB2-A9F8-42F8-8DC5-C01DD14801BB}" dt="2026-01-27T20:00:41.354" v="115"/>
          <ac:spMkLst>
            <pc:docMk/>
            <pc:sldMk cId="4123525010" sldId="265"/>
            <ac:spMk id="4" creationId="{EC2CF647-DA3B-4D85-5A30-3448482C1903}"/>
          </ac:spMkLst>
        </pc:spChg>
        <pc:spChg chg="add del mod">
          <ac:chgData name="SOTIRIOS CHRISTODOULOU" userId="83a2a357-2a7e-447d-bced-447bc3db8b2c" providerId="ADAL" clId="{85AACFB2-A9F8-42F8-8DC5-C01DD14801BB}" dt="2026-01-27T20:00:39.287" v="114" actId="700"/>
          <ac:spMkLst>
            <pc:docMk/>
            <pc:sldMk cId="4123525010" sldId="265"/>
            <ac:spMk id="5" creationId="{6C00CE31-668E-45AA-6F9A-666BC513D5AD}"/>
          </ac:spMkLst>
        </pc:spChg>
        <pc:spChg chg="add mod">
          <ac:chgData name="SOTIRIOS CHRISTODOULOU" userId="83a2a357-2a7e-447d-bced-447bc3db8b2c" providerId="ADAL" clId="{85AACFB2-A9F8-42F8-8DC5-C01DD14801BB}" dt="2026-01-27T20:00:44.356" v="116" actId="20577"/>
          <ac:spMkLst>
            <pc:docMk/>
            <pc:sldMk cId="4123525010" sldId="265"/>
            <ac:spMk id="6" creationId="{B1886B40-F86E-3CDA-C858-5516726C2B82}"/>
          </ac:spMkLst>
        </pc:spChg>
      </pc:sldChg>
      <pc:sldChg chg="add del">
        <pc:chgData name="SOTIRIOS CHRISTODOULOU" userId="83a2a357-2a7e-447d-bced-447bc3db8b2c" providerId="ADAL" clId="{85AACFB2-A9F8-42F8-8DC5-C01DD14801BB}" dt="2026-01-27T19:59:55.462" v="105" actId="2890"/>
        <pc:sldMkLst>
          <pc:docMk/>
          <pc:sldMk cId="1146411779" sldId="266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151124071" sldId="266"/>
        </pc:sldMkLst>
      </pc:sldChg>
      <pc:sldChg chg="addSp delSp modSp add mod chgLayout">
        <pc:chgData name="SOTIRIOS CHRISTODOULOU" userId="83a2a357-2a7e-447d-bced-447bc3db8b2c" providerId="ADAL" clId="{85AACFB2-A9F8-42F8-8DC5-C01DD14801BB}" dt="2026-01-27T20:01:31.901" v="127" actId="113"/>
        <pc:sldMkLst>
          <pc:docMk/>
          <pc:sldMk cId="1676680060" sldId="266"/>
        </pc:sldMkLst>
        <pc:spChg chg="mod ord">
          <ac:chgData name="SOTIRIOS CHRISTODOULOU" userId="83a2a357-2a7e-447d-bced-447bc3db8b2c" providerId="ADAL" clId="{85AACFB2-A9F8-42F8-8DC5-C01DD14801BB}" dt="2026-01-27T20:01:15.125" v="121" actId="700"/>
          <ac:spMkLst>
            <pc:docMk/>
            <pc:sldMk cId="1676680060" sldId="266"/>
            <ac:spMk id="2" creationId="{2574475E-D9A1-1D24-37A4-F8206AF1469D}"/>
          </ac:spMkLst>
        </pc:spChg>
        <pc:spChg chg="add">
          <ac:chgData name="SOTIRIOS CHRISTODOULOU" userId="83a2a357-2a7e-447d-bced-447bc3db8b2c" providerId="ADAL" clId="{85AACFB2-A9F8-42F8-8DC5-C01DD14801BB}" dt="2026-01-27T20:00:57.101" v="118"/>
          <ac:spMkLst>
            <pc:docMk/>
            <pc:sldMk cId="1676680060" sldId="266"/>
            <ac:spMk id="3" creationId="{2751475A-D625-0F70-C4FD-A00952589D35}"/>
          </ac:spMkLst>
        </pc:spChg>
        <pc:spChg chg="add mod ord">
          <ac:chgData name="SOTIRIOS CHRISTODOULOU" userId="83a2a357-2a7e-447d-bced-447bc3db8b2c" providerId="ADAL" clId="{85AACFB2-A9F8-42F8-8DC5-C01DD14801BB}" dt="2026-01-27T20:01:31.901" v="127" actId="113"/>
          <ac:spMkLst>
            <pc:docMk/>
            <pc:sldMk cId="1676680060" sldId="266"/>
            <ac:spMk id="4" creationId="{70C0EE58-75BF-105E-333C-B97F2B8C79DB}"/>
          </ac:spMkLst>
        </pc:spChg>
        <pc:spChg chg="del mod">
          <ac:chgData name="SOTIRIOS CHRISTODOULOU" userId="83a2a357-2a7e-447d-bced-447bc3db8b2c" providerId="ADAL" clId="{85AACFB2-A9F8-42F8-8DC5-C01DD14801BB}" dt="2026-01-27T20:01:09.853" v="120" actId="478"/>
          <ac:spMkLst>
            <pc:docMk/>
            <pc:sldMk cId="1676680060" sldId="266"/>
            <ac:spMk id="6" creationId="{BFC3ABD3-4205-B297-0D84-0D7FA958CA58}"/>
          </ac:spMkLst>
        </pc:spChg>
      </pc:sldChg>
      <pc:sldChg chg="add">
        <pc:chgData name="SOTIRIOS CHRISTODOULOU" userId="83a2a357-2a7e-447d-bced-447bc3db8b2c" providerId="ADAL" clId="{85AACFB2-A9F8-42F8-8DC5-C01DD14801BB}" dt="2026-01-27T20:01:34.401" v="128" actId="2890"/>
        <pc:sldMkLst>
          <pc:docMk/>
          <pc:sldMk cId="1334283580" sldId="267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2879702212" sldId="267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836445790" sldId="268"/>
        </pc:sldMkLst>
      </pc:sldChg>
      <pc:sldChg chg="addSp delSp modSp add mod">
        <pc:chgData name="SOTIRIOS CHRISTODOULOU" userId="83a2a357-2a7e-447d-bced-447bc3db8b2c" providerId="ADAL" clId="{85AACFB2-A9F8-42F8-8DC5-C01DD14801BB}" dt="2026-01-27T20:02:01.996" v="136" actId="14100"/>
        <pc:sldMkLst>
          <pc:docMk/>
          <pc:sldMk cId="4147040364" sldId="268"/>
        </pc:sldMkLst>
        <pc:spChg chg="add">
          <ac:chgData name="SOTIRIOS CHRISTODOULOU" userId="83a2a357-2a7e-447d-bced-447bc3db8b2c" providerId="ADAL" clId="{85AACFB2-A9F8-42F8-8DC5-C01DD14801BB}" dt="2026-01-27T20:01:47.285" v="130"/>
          <ac:spMkLst>
            <pc:docMk/>
            <pc:sldMk cId="4147040364" sldId="268"/>
            <ac:spMk id="3" creationId="{9C103026-CAD3-6A85-732F-FD530E836A46}"/>
          </ac:spMkLst>
        </pc:spChg>
        <pc:spChg chg="del mod">
          <ac:chgData name="SOTIRIOS CHRISTODOULOU" userId="83a2a357-2a7e-447d-bced-447bc3db8b2c" providerId="ADAL" clId="{85AACFB2-A9F8-42F8-8DC5-C01DD14801BB}" dt="2026-01-27T20:01:50.207" v="132"/>
          <ac:spMkLst>
            <pc:docMk/>
            <pc:sldMk cId="4147040364" sldId="268"/>
            <ac:spMk id="4" creationId="{CEE27C75-4920-2E6F-0C9B-B1D62F25FDFC}"/>
          </ac:spMkLst>
        </pc:spChg>
        <pc:spChg chg="add mod">
          <ac:chgData name="SOTIRIOS CHRISTODOULOU" userId="83a2a357-2a7e-447d-bced-447bc3db8b2c" providerId="ADAL" clId="{85AACFB2-A9F8-42F8-8DC5-C01DD14801BB}" dt="2026-01-27T20:02:01.996" v="136" actId="14100"/>
          <ac:spMkLst>
            <pc:docMk/>
            <pc:sldMk cId="4147040364" sldId="268"/>
            <ac:spMk id="5" creationId="{69898C8D-2E8A-0197-45A1-34057B6C7512}"/>
          </ac:spMkLst>
        </pc:spChg>
      </pc:sldChg>
      <pc:sldChg chg="addSp delSp modSp add mod chgLayout">
        <pc:chgData name="SOTIRIOS CHRISTODOULOU" userId="83a2a357-2a7e-447d-bced-447bc3db8b2c" providerId="ADAL" clId="{85AACFB2-A9F8-42F8-8DC5-C01DD14801BB}" dt="2026-01-27T20:05:12.010" v="143" actId="5793"/>
        <pc:sldMkLst>
          <pc:docMk/>
          <pc:sldMk cId="262041873" sldId="269"/>
        </pc:sldMkLst>
        <pc:spChg chg="mod ord">
          <ac:chgData name="SOTIRIOS CHRISTODOULOU" userId="83a2a357-2a7e-447d-bced-447bc3db8b2c" providerId="ADAL" clId="{85AACFB2-A9F8-42F8-8DC5-C01DD14801BB}" dt="2026-01-27T20:05:00.451" v="141" actId="700"/>
          <ac:spMkLst>
            <pc:docMk/>
            <pc:sldMk cId="262041873" sldId="269"/>
            <ac:spMk id="2" creationId="{B3CE8D2A-AB9A-0B2D-A12F-E2C250B9645D}"/>
          </ac:spMkLst>
        </pc:spChg>
        <pc:spChg chg="add mod ord">
          <ac:chgData name="SOTIRIOS CHRISTODOULOU" userId="83a2a357-2a7e-447d-bced-447bc3db8b2c" providerId="ADAL" clId="{85AACFB2-A9F8-42F8-8DC5-C01DD14801BB}" dt="2026-01-27T20:05:12.010" v="143" actId="5793"/>
          <ac:spMkLst>
            <pc:docMk/>
            <pc:sldMk cId="262041873" sldId="269"/>
            <ac:spMk id="3" creationId="{D2809BB3-72E8-5AD1-8193-C137D041F242}"/>
          </ac:spMkLst>
        </pc:spChg>
        <pc:spChg chg="del mod">
          <ac:chgData name="SOTIRIOS CHRISTODOULOU" userId="83a2a357-2a7e-447d-bced-447bc3db8b2c" providerId="ADAL" clId="{85AACFB2-A9F8-42F8-8DC5-C01DD14801BB}" dt="2026-01-27T20:04:56.637" v="140" actId="478"/>
          <ac:spMkLst>
            <pc:docMk/>
            <pc:sldMk cId="262041873" sldId="269"/>
            <ac:spMk id="5" creationId="{0577777F-C8E5-F253-037D-685540B14D74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482234520" sldId="269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26388171" sldId="270"/>
        </pc:sldMkLst>
      </pc:sldChg>
      <pc:sldChg chg="modSp add mod">
        <pc:chgData name="SOTIRIOS CHRISTODOULOU" userId="83a2a357-2a7e-447d-bced-447bc3db8b2c" providerId="ADAL" clId="{85AACFB2-A9F8-42F8-8DC5-C01DD14801BB}" dt="2026-01-27T20:05:25.846" v="147" actId="5793"/>
        <pc:sldMkLst>
          <pc:docMk/>
          <pc:sldMk cId="615899788" sldId="270"/>
        </pc:sldMkLst>
        <pc:spChg chg="mod">
          <ac:chgData name="SOTIRIOS CHRISTODOULOU" userId="83a2a357-2a7e-447d-bced-447bc3db8b2c" providerId="ADAL" clId="{85AACFB2-A9F8-42F8-8DC5-C01DD14801BB}" dt="2026-01-27T20:05:25.846" v="147" actId="5793"/>
          <ac:spMkLst>
            <pc:docMk/>
            <pc:sldMk cId="615899788" sldId="270"/>
            <ac:spMk id="3" creationId="{B3FDD4CE-074D-E714-2F0C-BB3890EFACB2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20:05:40.886" v="151" actId="5793"/>
        <pc:sldMkLst>
          <pc:docMk/>
          <pc:sldMk cId="1129556384" sldId="271"/>
        </pc:sldMkLst>
        <pc:spChg chg="mod">
          <ac:chgData name="SOTIRIOS CHRISTODOULOU" userId="83a2a357-2a7e-447d-bced-447bc3db8b2c" providerId="ADAL" clId="{85AACFB2-A9F8-42F8-8DC5-C01DD14801BB}" dt="2026-01-27T20:05:40.886" v="151" actId="5793"/>
          <ac:spMkLst>
            <pc:docMk/>
            <pc:sldMk cId="1129556384" sldId="271"/>
            <ac:spMk id="3" creationId="{98EC26A5-DB78-061D-0870-B305B7F3B523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717278692" sldId="271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170707430" sldId="272"/>
        </pc:sldMkLst>
      </pc:sldChg>
      <pc:sldChg chg="modSp add mod">
        <pc:chgData name="SOTIRIOS CHRISTODOULOU" userId="83a2a357-2a7e-447d-bced-447bc3db8b2c" providerId="ADAL" clId="{85AACFB2-A9F8-42F8-8DC5-C01DD14801BB}" dt="2026-01-27T20:05:59.530" v="154" actId="5793"/>
        <pc:sldMkLst>
          <pc:docMk/>
          <pc:sldMk cId="2365244371" sldId="272"/>
        </pc:sldMkLst>
        <pc:spChg chg="mod">
          <ac:chgData name="SOTIRIOS CHRISTODOULOU" userId="83a2a357-2a7e-447d-bced-447bc3db8b2c" providerId="ADAL" clId="{85AACFB2-A9F8-42F8-8DC5-C01DD14801BB}" dt="2026-01-27T20:05:59.530" v="154" actId="5793"/>
          <ac:spMkLst>
            <pc:docMk/>
            <pc:sldMk cId="2365244371" sldId="272"/>
            <ac:spMk id="3" creationId="{FFFBBE1B-1A9F-B81C-387B-42C9DF165716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886084824" sldId="273"/>
        </pc:sldMkLst>
      </pc:sldChg>
      <pc:sldChg chg="modSp add mod">
        <pc:chgData name="SOTIRIOS CHRISTODOULOU" userId="83a2a357-2a7e-447d-bced-447bc3db8b2c" providerId="ADAL" clId="{85AACFB2-A9F8-42F8-8DC5-C01DD14801BB}" dt="2026-01-27T20:12:16.096" v="196" actId="20577"/>
        <pc:sldMkLst>
          <pc:docMk/>
          <pc:sldMk cId="3803599751" sldId="273"/>
        </pc:sldMkLst>
        <pc:spChg chg="mod">
          <ac:chgData name="SOTIRIOS CHRISTODOULOU" userId="83a2a357-2a7e-447d-bced-447bc3db8b2c" providerId="ADAL" clId="{85AACFB2-A9F8-42F8-8DC5-C01DD14801BB}" dt="2026-01-27T20:12:16.096" v="196" actId="20577"/>
          <ac:spMkLst>
            <pc:docMk/>
            <pc:sldMk cId="3803599751" sldId="273"/>
            <ac:spMk id="2" creationId="{FA531027-7484-2BB2-CA56-675C9D7C998A}"/>
          </ac:spMkLst>
        </pc:spChg>
        <pc:spChg chg="mod">
          <ac:chgData name="SOTIRIOS CHRISTODOULOU" userId="83a2a357-2a7e-447d-bced-447bc3db8b2c" providerId="ADAL" clId="{85AACFB2-A9F8-42F8-8DC5-C01DD14801BB}" dt="2026-01-27T20:07:18.647" v="157" actId="5793"/>
          <ac:spMkLst>
            <pc:docMk/>
            <pc:sldMk cId="3803599751" sldId="273"/>
            <ac:spMk id="3" creationId="{32AE3248-6ADB-38BE-732E-22B2F36D0D8F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2479384549" sldId="274"/>
        </pc:sldMkLst>
      </pc:sldChg>
      <pc:sldChg chg="modSp add mod">
        <pc:chgData name="SOTIRIOS CHRISTODOULOU" userId="83a2a357-2a7e-447d-bced-447bc3db8b2c" providerId="ADAL" clId="{85AACFB2-A9F8-42F8-8DC5-C01DD14801BB}" dt="2026-01-27T20:12:22.615" v="197"/>
        <pc:sldMkLst>
          <pc:docMk/>
          <pc:sldMk cId="2486598732" sldId="274"/>
        </pc:sldMkLst>
        <pc:spChg chg="mod">
          <ac:chgData name="SOTIRIOS CHRISTODOULOU" userId="83a2a357-2a7e-447d-bced-447bc3db8b2c" providerId="ADAL" clId="{85AACFB2-A9F8-42F8-8DC5-C01DD14801BB}" dt="2026-01-27T20:12:22.615" v="197"/>
          <ac:spMkLst>
            <pc:docMk/>
            <pc:sldMk cId="2486598732" sldId="274"/>
            <ac:spMk id="2" creationId="{DCD43206-E41F-C20C-8AD4-F330BC3598F5}"/>
          </ac:spMkLst>
        </pc:spChg>
        <pc:spChg chg="mod">
          <ac:chgData name="SOTIRIOS CHRISTODOULOU" userId="83a2a357-2a7e-447d-bced-447bc3db8b2c" providerId="ADAL" clId="{85AACFB2-A9F8-42F8-8DC5-C01DD14801BB}" dt="2026-01-27T20:07:43.124" v="161" actId="5793"/>
          <ac:spMkLst>
            <pc:docMk/>
            <pc:sldMk cId="2486598732" sldId="274"/>
            <ac:spMk id="3" creationId="{5B43B56B-05A0-1B49-9EBF-D61AB1866C6D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20:12:26.370" v="198"/>
        <pc:sldMkLst>
          <pc:docMk/>
          <pc:sldMk cId="1011961454" sldId="275"/>
        </pc:sldMkLst>
        <pc:spChg chg="mod">
          <ac:chgData name="SOTIRIOS CHRISTODOULOU" userId="83a2a357-2a7e-447d-bced-447bc3db8b2c" providerId="ADAL" clId="{85AACFB2-A9F8-42F8-8DC5-C01DD14801BB}" dt="2026-01-27T20:12:26.370" v="198"/>
          <ac:spMkLst>
            <pc:docMk/>
            <pc:sldMk cId="1011961454" sldId="275"/>
            <ac:spMk id="2" creationId="{5724A3F0-104F-1734-E6D2-B7174DBB7AC0}"/>
          </ac:spMkLst>
        </pc:spChg>
        <pc:spChg chg="mod">
          <ac:chgData name="SOTIRIOS CHRISTODOULOU" userId="83a2a357-2a7e-447d-bced-447bc3db8b2c" providerId="ADAL" clId="{85AACFB2-A9F8-42F8-8DC5-C01DD14801BB}" dt="2026-01-27T20:08:02.480" v="165" actId="5793"/>
          <ac:spMkLst>
            <pc:docMk/>
            <pc:sldMk cId="1011961454" sldId="275"/>
            <ac:spMk id="3" creationId="{748700B3-714E-DE2C-B944-76B3AB89A22F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122724764" sldId="276"/>
        </pc:sldMkLst>
      </pc:sldChg>
      <pc:sldChg chg="modSp add mod">
        <pc:chgData name="SOTIRIOS CHRISTODOULOU" userId="83a2a357-2a7e-447d-bced-447bc3db8b2c" providerId="ADAL" clId="{85AACFB2-A9F8-42F8-8DC5-C01DD14801BB}" dt="2026-01-27T20:12:31.198" v="199"/>
        <pc:sldMkLst>
          <pc:docMk/>
          <pc:sldMk cId="1375127434" sldId="276"/>
        </pc:sldMkLst>
        <pc:spChg chg="mod">
          <ac:chgData name="SOTIRIOS CHRISTODOULOU" userId="83a2a357-2a7e-447d-bced-447bc3db8b2c" providerId="ADAL" clId="{85AACFB2-A9F8-42F8-8DC5-C01DD14801BB}" dt="2026-01-27T20:12:31.198" v="199"/>
          <ac:spMkLst>
            <pc:docMk/>
            <pc:sldMk cId="1375127434" sldId="276"/>
            <ac:spMk id="2" creationId="{CB422ADE-65DE-26B8-1FC7-706C7D811263}"/>
          </ac:spMkLst>
        </pc:spChg>
        <pc:spChg chg="mod">
          <ac:chgData name="SOTIRIOS CHRISTODOULOU" userId="83a2a357-2a7e-447d-bced-447bc3db8b2c" providerId="ADAL" clId="{85AACFB2-A9F8-42F8-8DC5-C01DD14801BB}" dt="2026-01-27T20:08:30.210" v="170" actId="5793"/>
          <ac:spMkLst>
            <pc:docMk/>
            <pc:sldMk cId="1375127434" sldId="276"/>
            <ac:spMk id="3" creationId="{FBFA504B-4C33-70BB-FF14-051E3656F0CE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582599713" sldId="277"/>
        </pc:sldMkLst>
      </pc:sldChg>
      <pc:sldChg chg="modSp add mod">
        <pc:chgData name="SOTIRIOS CHRISTODOULOU" userId="83a2a357-2a7e-447d-bced-447bc3db8b2c" providerId="ADAL" clId="{85AACFB2-A9F8-42F8-8DC5-C01DD14801BB}" dt="2026-01-27T20:13:24.905" v="203" actId="5793"/>
        <pc:sldMkLst>
          <pc:docMk/>
          <pc:sldMk cId="3490897825" sldId="277"/>
        </pc:sldMkLst>
        <pc:spChg chg="mod">
          <ac:chgData name="SOTIRIOS CHRISTODOULOU" userId="83a2a357-2a7e-447d-bced-447bc3db8b2c" providerId="ADAL" clId="{85AACFB2-A9F8-42F8-8DC5-C01DD14801BB}" dt="2026-01-27T20:12:35.946" v="200"/>
          <ac:spMkLst>
            <pc:docMk/>
            <pc:sldMk cId="3490897825" sldId="277"/>
            <ac:spMk id="2" creationId="{66311CC8-EF27-9392-56DB-E44D87E178BA}"/>
          </ac:spMkLst>
        </pc:spChg>
        <pc:spChg chg="mod">
          <ac:chgData name="SOTIRIOS CHRISTODOULOU" userId="83a2a357-2a7e-447d-bced-447bc3db8b2c" providerId="ADAL" clId="{85AACFB2-A9F8-42F8-8DC5-C01DD14801BB}" dt="2026-01-27T20:13:24.905" v="203" actId="5793"/>
          <ac:spMkLst>
            <pc:docMk/>
            <pc:sldMk cId="3490897825" sldId="277"/>
            <ac:spMk id="3" creationId="{86251EF5-B2E3-605D-2B1E-F53706C50CFA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20:13:46.083" v="207" actId="5793"/>
        <pc:sldMkLst>
          <pc:docMk/>
          <pc:sldMk cId="1639149191" sldId="278"/>
        </pc:sldMkLst>
        <pc:spChg chg="mod">
          <ac:chgData name="SOTIRIOS CHRISTODOULOU" userId="83a2a357-2a7e-447d-bced-447bc3db8b2c" providerId="ADAL" clId="{85AACFB2-A9F8-42F8-8DC5-C01DD14801BB}" dt="2026-01-27T20:13:46.083" v="207" actId="5793"/>
          <ac:spMkLst>
            <pc:docMk/>
            <pc:sldMk cId="1639149191" sldId="278"/>
            <ac:spMk id="3" creationId="{EE0FDEF9-C5BA-22AD-9992-EA0526767CB3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496626435" sldId="278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538682049" sldId="279"/>
        </pc:sldMkLst>
      </pc:sldChg>
      <pc:sldChg chg="modSp add mod">
        <pc:chgData name="SOTIRIOS CHRISTODOULOU" userId="83a2a357-2a7e-447d-bced-447bc3db8b2c" providerId="ADAL" clId="{85AACFB2-A9F8-42F8-8DC5-C01DD14801BB}" dt="2026-01-27T20:14:07.094" v="211" actId="5793"/>
        <pc:sldMkLst>
          <pc:docMk/>
          <pc:sldMk cId="3631534841" sldId="279"/>
        </pc:sldMkLst>
        <pc:spChg chg="mod">
          <ac:chgData name="SOTIRIOS CHRISTODOULOU" userId="83a2a357-2a7e-447d-bced-447bc3db8b2c" providerId="ADAL" clId="{85AACFB2-A9F8-42F8-8DC5-C01DD14801BB}" dt="2026-01-27T20:14:07.094" v="211" actId="5793"/>
          <ac:spMkLst>
            <pc:docMk/>
            <pc:sldMk cId="3631534841" sldId="279"/>
            <ac:spMk id="3" creationId="{151B5BF7-1DDE-99D6-60D4-29CCD3D0017C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20:14:23.366" v="215" actId="5793"/>
        <pc:sldMkLst>
          <pc:docMk/>
          <pc:sldMk cId="887637999" sldId="280"/>
        </pc:sldMkLst>
        <pc:spChg chg="mod">
          <ac:chgData name="SOTIRIOS CHRISTODOULOU" userId="83a2a357-2a7e-447d-bced-447bc3db8b2c" providerId="ADAL" clId="{85AACFB2-A9F8-42F8-8DC5-C01DD14801BB}" dt="2026-01-27T20:14:23.366" v="215" actId="5793"/>
          <ac:spMkLst>
            <pc:docMk/>
            <pc:sldMk cId="887637999" sldId="280"/>
            <ac:spMk id="3" creationId="{09243C32-85F2-62AE-CEC5-7D2D6464613F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3876041720" sldId="280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248211588" sldId="281"/>
        </pc:sldMkLst>
      </pc:sldChg>
      <pc:sldChg chg="modSp add mod">
        <pc:chgData name="SOTIRIOS CHRISTODOULOU" userId="83a2a357-2a7e-447d-bced-447bc3db8b2c" providerId="ADAL" clId="{85AACFB2-A9F8-42F8-8DC5-C01DD14801BB}" dt="2026-01-27T20:19:52.102" v="252" actId="14100"/>
        <pc:sldMkLst>
          <pc:docMk/>
          <pc:sldMk cId="2269797571" sldId="281"/>
        </pc:sldMkLst>
        <pc:spChg chg="mod">
          <ac:chgData name="SOTIRIOS CHRISTODOULOU" userId="83a2a357-2a7e-447d-bced-447bc3db8b2c" providerId="ADAL" clId="{85AACFB2-A9F8-42F8-8DC5-C01DD14801BB}" dt="2026-01-27T20:19:00.571" v="244" actId="20577"/>
          <ac:spMkLst>
            <pc:docMk/>
            <pc:sldMk cId="2269797571" sldId="281"/>
            <ac:spMk id="2" creationId="{F86A6CCD-6B69-FCE1-C025-EE1A4226EB27}"/>
          </ac:spMkLst>
        </pc:spChg>
        <pc:spChg chg="mod">
          <ac:chgData name="SOTIRIOS CHRISTODOULOU" userId="83a2a357-2a7e-447d-bced-447bc3db8b2c" providerId="ADAL" clId="{85AACFB2-A9F8-42F8-8DC5-C01DD14801BB}" dt="2026-01-27T20:19:52.102" v="252" actId="14100"/>
          <ac:spMkLst>
            <pc:docMk/>
            <pc:sldMk cId="2269797571" sldId="281"/>
            <ac:spMk id="3" creationId="{319F711F-C267-3AC3-6B2A-EC79A5F230EC}"/>
          </ac:spMkLst>
        </pc:spChg>
      </pc:sldChg>
      <pc:sldChg chg="modSp add mod">
        <pc:chgData name="SOTIRIOS CHRISTODOULOU" userId="83a2a357-2a7e-447d-bced-447bc3db8b2c" providerId="ADAL" clId="{85AACFB2-A9F8-42F8-8DC5-C01DD14801BB}" dt="2026-01-27T20:20:06.693" v="259" actId="27636"/>
        <pc:sldMkLst>
          <pc:docMk/>
          <pc:sldMk cId="132041079" sldId="282"/>
        </pc:sldMkLst>
        <pc:spChg chg="mod">
          <ac:chgData name="SOTIRIOS CHRISTODOULOU" userId="83a2a357-2a7e-447d-bced-447bc3db8b2c" providerId="ADAL" clId="{85AACFB2-A9F8-42F8-8DC5-C01DD14801BB}" dt="2026-01-27T20:20:06.693" v="259" actId="27636"/>
          <ac:spMkLst>
            <pc:docMk/>
            <pc:sldMk cId="132041079" sldId="282"/>
            <ac:spMk id="3" creationId="{DDDA0CCA-95C2-C137-9DB2-9AAB05E7BF56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2039547178" sldId="282"/>
        </pc:sldMkLst>
      </pc:sldChg>
      <pc:sldChg chg="modSp new mod">
        <pc:chgData name="SOTIRIOS CHRISTODOULOU" userId="83a2a357-2a7e-447d-bced-447bc3db8b2c" providerId="ADAL" clId="{85AACFB2-A9F8-42F8-8DC5-C01DD14801BB}" dt="2026-01-27T20:25:29.556" v="308" actId="313"/>
        <pc:sldMkLst>
          <pc:docMk/>
          <pc:sldMk cId="167676309" sldId="283"/>
        </pc:sldMkLst>
        <pc:spChg chg="mod">
          <ac:chgData name="SOTIRIOS CHRISTODOULOU" userId="83a2a357-2a7e-447d-bced-447bc3db8b2c" providerId="ADAL" clId="{85AACFB2-A9F8-42F8-8DC5-C01DD14801BB}" dt="2026-01-27T20:22:10.190" v="270" actId="20577"/>
          <ac:spMkLst>
            <pc:docMk/>
            <pc:sldMk cId="167676309" sldId="283"/>
            <ac:spMk id="2" creationId="{F1B3EB1C-05DA-C973-4C27-7616CA17D30B}"/>
          </ac:spMkLst>
        </pc:spChg>
        <pc:spChg chg="mod">
          <ac:chgData name="SOTIRIOS CHRISTODOULOU" userId="83a2a357-2a7e-447d-bced-447bc3db8b2c" providerId="ADAL" clId="{85AACFB2-A9F8-42F8-8DC5-C01DD14801BB}" dt="2026-01-27T20:25:29.556" v="308" actId="313"/>
          <ac:spMkLst>
            <pc:docMk/>
            <pc:sldMk cId="167676309" sldId="283"/>
            <ac:spMk id="3" creationId="{E3219B52-7072-EDF4-3A53-F1852CD206EC}"/>
          </ac:spMkLst>
        </pc:spChg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084920678" sldId="283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4158039497" sldId="284"/>
        </pc:sldMkLst>
      </pc:sldChg>
      <pc:sldChg chg="del">
        <pc:chgData name="SOTIRIOS CHRISTODOULOU" userId="83a2a357-2a7e-447d-bced-447bc3db8b2c" providerId="ADAL" clId="{85AACFB2-A9F8-42F8-8DC5-C01DD14801BB}" dt="2026-01-27T19:34:56.733" v="10" actId="47"/>
        <pc:sldMkLst>
          <pc:docMk/>
          <pc:sldMk cId="519318431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OnioWmoGkU" TargetMode="External"/><Relationship Id="rId2" Type="http://schemas.openxmlformats.org/officeDocument/2006/relationships/hyperlink" Target="https://www.youtube.com/watch?v=hF1NR8oXZVs&amp;t=14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E44C-854B-46C2-CF67-033CF99773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l-GR" dirty="0"/>
            </a:br>
            <a:r>
              <a:rPr lang="el-GR" b="1" dirty="0"/>
              <a:t>ΕΦΑΡΜΟΓΕΣ </a:t>
            </a:r>
            <a:r>
              <a:rPr lang="en-GB" b="1" dirty="0"/>
              <a:t>AI </a:t>
            </a:r>
            <a:br>
              <a:rPr lang="en-GB" dirty="0"/>
            </a:br>
            <a:r>
              <a:rPr lang="el-GR" b="1" dirty="0"/>
              <a:t>ΣΕ ΟΡΓΑΝΙΣΜΟΥΣ ΚΑΙ ΕΠΙΧΕΙΡΗΣΕΙΣ </a:t>
            </a:r>
            <a:endParaRPr lang="el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7F133-ACFF-01F4-5081-4F51A7D5D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4777379"/>
            <a:ext cx="10006381" cy="1727115"/>
          </a:xfrm>
        </p:spPr>
        <p:txBody>
          <a:bodyPr>
            <a:normAutofit/>
          </a:bodyPr>
          <a:lstStyle/>
          <a:p>
            <a:r>
              <a:rPr lang="el-GR" b="1" dirty="0"/>
              <a:t>1. Η ΣΥΝΕΙΣΦΟΡΑ ΤΗΣ ΤΕΧΝΗΤΗΣ</a:t>
            </a:r>
            <a:r>
              <a:rPr lang="en-US" b="1" dirty="0"/>
              <a:t> </a:t>
            </a:r>
            <a:r>
              <a:rPr lang="el-GR" b="1" dirty="0"/>
              <a:t>ΝΟΗΜΟΣΥΝΗΣ ΣΤΗ ΔΙΟΙΚΗΣΗ</a:t>
            </a:r>
            <a:r>
              <a:rPr lang="en-US" b="1" dirty="0"/>
              <a:t> </a:t>
            </a:r>
            <a:r>
              <a:rPr lang="el-GR" b="1" dirty="0"/>
              <a:t>ΕΠΙΧΕΙΡΗΣΕΩΝ ΚΑΙ ΟΡΓΑΝΙΣΜΩΝ</a:t>
            </a:r>
            <a:endParaRPr lang="en-US" b="1" dirty="0"/>
          </a:p>
          <a:p>
            <a:r>
              <a:rPr lang="el-GR" dirty="0" err="1"/>
              <a:t>Τζημου</a:t>
            </a:r>
            <a:r>
              <a:rPr lang="el-GR" dirty="0"/>
              <a:t> </a:t>
            </a:r>
            <a:r>
              <a:rPr lang="el-GR" dirty="0" err="1"/>
              <a:t>δεσποινα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688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9E46C-7CC8-EB97-7007-FB7051039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6683E-8701-D1C8-89B2-B82ADBDCE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2.4: Εφαρμογές ΤΝ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1886B40-F86E-3CDA-C858-5516726C2B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03312" y="2580998"/>
            <a:ext cx="882145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Chatbots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Λογισμικά που συνομιλούν με χρήστες μέσω κειμένου ή φωνής.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Παρέχουν 24/7 υποστήριξη και αυτοματοποίηση εξυπηρέτησης.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Χρησιμοποιούνται σε μάρκετινγκ, εξυπηρέτηση πελατών, κρατήσεις και εκπαίδευση.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Παραδείγματα: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Chatbots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σε Facebook,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Apple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Microsoft,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Collect.chat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Αναγνώριση Εικόνας και Προσώπου: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Αναγνώριση αντικειμένων και ταυτοποίηση προσώπων μέσω βαθιάς μάθησης.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Εφαρμογές: ξεκλείδωμα κινητών, πληρωμές με πρόσωπο, συστήματα ασφαλείας.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Συμβάλλει στην ασφάλεια, ταχύτητα και ευκολία καθημερινών διαδικασιών.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2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F8E9A-97D8-031A-CC68-823272EC5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475E-D9A1-1D24-37A4-F8206AF14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2.4: Εφαρμογές ΤΝ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C0EE58-75BF-105E-333C-B97F2B8C7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Συστήματα Σύστασης </a:t>
            </a:r>
            <a:r>
              <a:rPr lang="el-GR" dirty="0"/>
              <a:t>(</a:t>
            </a:r>
            <a:r>
              <a:rPr lang="el-GR" dirty="0" err="1"/>
              <a:t>Recommender</a:t>
            </a:r>
            <a:r>
              <a:rPr lang="el-GR" dirty="0"/>
              <a:t> Systems):Αναλύουν τη συμπεριφορά χρηστών για προτάσεις προϊόντων ή </a:t>
            </a:r>
            <a:r>
              <a:rPr lang="el-GR" dirty="0" err="1"/>
              <a:t>υπηρεσιών.Ενισχύουν</a:t>
            </a:r>
            <a:r>
              <a:rPr lang="el-GR" dirty="0"/>
              <a:t> την αφοσίωση και τις </a:t>
            </a:r>
            <a:r>
              <a:rPr lang="el-GR" dirty="0" err="1"/>
              <a:t>πωλήσεις.Παράδειγμα</a:t>
            </a:r>
            <a:r>
              <a:rPr lang="el-GR" dirty="0"/>
              <a:t>: σύστημα προτάσεων της North </a:t>
            </a:r>
            <a:r>
              <a:rPr lang="el-GR" dirty="0" err="1"/>
              <a:t>Face</a:t>
            </a:r>
            <a:r>
              <a:rPr lang="el-GR" dirty="0"/>
              <a:t> (</a:t>
            </a:r>
            <a:r>
              <a:rPr lang="el-GR" dirty="0" err="1"/>
              <a:t>Expert</a:t>
            </a:r>
            <a:r>
              <a:rPr lang="el-GR" dirty="0"/>
              <a:t> </a:t>
            </a:r>
            <a:r>
              <a:rPr lang="el-GR" dirty="0" err="1"/>
              <a:t>Personal</a:t>
            </a:r>
            <a:r>
              <a:rPr lang="el-GR" dirty="0"/>
              <a:t> </a:t>
            </a:r>
            <a:r>
              <a:rPr lang="el-GR" dirty="0" err="1"/>
              <a:t>Shopper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b="1" dirty="0" err="1"/>
              <a:t>Αυτοοδηγούμενα</a:t>
            </a:r>
            <a:r>
              <a:rPr lang="el-GR" b="1" dirty="0"/>
              <a:t> </a:t>
            </a:r>
            <a:r>
              <a:rPr lang="el-GR" b="1" dirty="0" err="1"/>
              <a:t>Αυτοκίνητα</a:t>
            </a:r>
            <a:r>
              <a:rPr lang="el-GR" dirty="0" err="1"/>
              <a:t>:Χρησιμοποιούν</a:t>
            </a:r>
            <a:r>
              <a:rPr lang="el-GR" dirty="0"/>
              <a:t> αισθητήρες, GPS και </a:t>
            </a:r>
            <a:r>
              <a:rPr lang="el-GR" dirty="0" err="1"/>
              <a:t>νευρωνικά</a:t>
            </a:r>
            <a:r>
              <a:rPr lang="el-GR" dirty="0"/>
              <a:t> δίκτυα για κατανόηση </a:t>
            </a:r>
            <a:r>
              <a:rPr lang="el-GR" dirty="0" err="1"/>
              <a:t>περιβάλλοντος.Βελτιστοποιούν</a:t>
            </a:r>
            <a:r>
              <a:rPr lang="el-GR" dirty="0"/>
              <a:t> διαδρομές, μειώνουν καύσιμα και χρόνο </a:t>
            </a:r>
            <a:r>
              <a:rPr lang="el-GR" dirty="0" err="1"/>
              <a:t>ταξιδιού.Ενισχύουν</a:t>
            </a:r>
            <a:r>
              <a:rPr lang="el-GR" dirty="0"/>
              <a:t> την παραγωγικότητα και τη φιλική προς το περιβάλλον εικόνα επιχειρήσεων.</a:t>
            </a:r>
          </a:p>
        </p:txBody>
      </p:sp>
    </p:spTree>
    <p:extLst>
      <p:ext uri="{BB962C8B-B14F-4D97-AF65-F5344CB8AC3E}">
        <p14:creationId xmlns:p14="http://schemas.microsoft.com/office/powerpoint/2010/main" val="1676680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B4A88-B532-30E7-BC54-635C2B86F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DEFE6-91D2-A6AB-E803-9DF742A58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2.4: Εφαρμογές ΤΝ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877DB-3EBE-28BD-3D19-53A28656B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Συστήματα Σύστασης </a:t>
            </a:r>
            <a:r>
              <a:rPr lang="el-GR" dirty="0"/>
              <a:t>(</a:t>
            </a:r>
            <a:r>
              <a:rPr lang="el-GR" dirty="0" err="1"/>
              <a:t>Recommender</a:t>
            </a:r>
            <a:r>
              <a:rPr lang="el-GR" dirty="0"/>
              <a:t> Systems):Αναλύουν τη συμπεριφορά χρηστών για προτάσεις προϊόντων ή </a:t>
            </a:r>
            <a:r>
              <a:rPr lang="el-GR" dirty="0" err="1"/>
              <a:t>υπηρεσιών.Ενισχύουν</a:t>
            </a:r>
            <a:r>
              <a:rPr lang="el-GR" dirty="0"/>
              <a:t> την αφοσίωση και τις </a:t>
            </a:r>
            <a:r>
              <a:rPr lang="el-GR" dirty="0" err="1"/>
              <a:t>πωλήσεις.Παράδειγμα</a:t>
            </a:r>
            <a:r>
              <a:rPr lang="el-GR" dirty="0"/>
              <a:t>: σύστημα προτάσεων της North </a:t>
            </a:r>
            <a:r>
              <a:rPr lang="el-GR" dirty="0" err="1"/>
              <a:t>Face</a:t>
            </a:r>
            <a:r>
              <a:rPr lang="el-GR" dirty="0"/>
              <a:t> (</a:t>
            </a:r>
            <a:r>
              <a:rPr lang="el-GR" dirty="0" err="1"/>
              <a:t>Expert</a:t>
            </a:r>
            <a:r>
              <a:rPr lang="el-GR" dirty="0"/>
              <a:t> </a:t>
            </a:r>
            <a:r>
              <a:rPr lang="el-GR" dirty="0" err="1"/>
              <a:t>Personal</a:t>
            </a:r>
            <a:r>
              <a:rPr lang="el-GR" dirty="0"/>
              <a:t> </a:t>
            </a:r>
            <a:r>
              <a:rPr lang="el-GR" dirty="0" err="1"/>
              <a:t>Shopper</a:t>
            </a:r>
            <a:r>
              <a:rPr lang="el-GR" dirty="0"/>
              <a:t>).</a:t>
            </a:r>
          </a:p>
          <a:p>
            <a:endParaRPr lang="el-GR" dirty="0"/>
          </a:p>
          <a:p>
            <a:r>
              <a:rPr lang="el-GR" b="1" dirty="0" err="1"/>
              <a:t>Αυτοοδηγούμενα</a:t>
            </a:r>
            <a:r>
              <a:rPr lang="el-GR" b="1" dirty="0"/>
              <a:t> </a:t>
            </a:r>
            <a:r>
              <a:rPr lang="el-GR" b="1" dirty="0" err="1"/>
              <a:t>Αυτοκίνητα</a:t>
            </a:r>
            <a:r>
              <a:rPr lang="el-GR" dirty="0" err="1"/>
              <a:t>:Χρησιμοποιούν</a:t>
            </a:r>
            <a:r>
              <a:rPr lang="el-GR" dirty="0"/>
              <a:t> αισθητήρες, GPS και </a:t>
            </a:r>
            <a:r>
              <a:rPr lang="el-GR" dirty="0" err="1"/>
              <a:t>νευρωνικά</a:t>
            </a:r>
            <a:r>
              <a:rPr lang="el-GR" dirty="0"/>
              <a:t> δίκτυα για κατανόηση </a:t>
            </a:r>
            <a:r>
              <a:rPr lang="el-GR" dirty="0" err="1"/>
              <a:t>περιβάλλοντος.Βελτιστοποιούν</a:t>
            </a:r>
            <a:r>
              <a:rPr lang="el-GR" dirty="0"/>
              <a:t> διαδρομές, μειώνουν καύσιμα και χρόνο </a:t>
            </a:r>
            <a:r>
              <a:rPr lang="el-GR" dirty="0" err="1"/>
              <a:t>ταξιδιού.Ενισχύουν</a:t>
            </a:r>
            <a:r>
              <a:rPr lang="el-GR" dirty="0"/>
              <a:t> την παραγωγικότητα και τη φιλική προς το περιβάλλον εικόνα επιχειρήσεων.</a:t>
            </a:r>
          </a:p>
        </p:txBody>
      </p:sp>
    </p:spTree>
    <p:extLst>
      <p:ext uri="{BB962C8B-B14F-4D97-AF65-F5344CB8AC3E}">
        <p14:creationId xmlns:p14="http://schemas.microsoft.com/office/powerpoint/2010/main" val="133428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168B5-C3FB-C20A-DCFF-ED886DEEF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E0B30-FCEE-C129-1FEB-CDA09979F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2.4: Εφαρμογές ΤΝ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898C8D-2E8A-0197-45A1-34057B6C75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5280" y="2158801"/>
            <a:ext cx="1162812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Προβλέψεις (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Predictive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Analytics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Πρόβλεψη πωλήσεων, ζήτησης και συμπεριφοράς πελατών.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Ανίχνευση απάτης σε χρηματοοικονομικούς και φαρμακευτικούς τομείς.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Υποστήριξη στρατηγικών ανθρώπινου δυναμικού (πρόσληψη, αποχώρηση).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Ομαδοποίηση / </a:t>
            </a:r>
            <a:r>
              <a:rPr kumimoji="0" lang="el-GR" altLang="el-GR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Τμηματοποίηση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Πελατών: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Ομαδοποίηση πελατών με κοινά χαρακτηριστικά (ηλικία, φύλο, ενδιαφέροντα).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Υποστήριξη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στοχευμένου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μάρκετινγκ και καλύτερης κατανόησης της αγοράς.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Δημιουργία εξειδικευμένων μοντέλων πρόβλεψης ανά ομάδα.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Ρομποτική: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Ρομπότ που αισθάνονται, σκέφτονται και δρουν μέσω αισθητήρων και αλγορίθμων.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Εφαρμογές σε βιομηχανία, υπηρεσίες και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διαδραστικά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περιβάλλοντα.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βαθιά και ενισχυτική μάθηση ενισχύουν την αυτονομία και την ασφάλεια των ρομπότ.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40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96FC7-CB0B-7E14-5592-DFCBD05F7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E8D2A-AB9A-0B2D-A12F-E2C250B9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2.5.Η Τεχνητή νοημοσύνη στις επιχειρήσεις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09BB3-72E8-5AD1-8193-C137D041F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Γενικά Οφέλη και Στρατηγική Σημασία</a:t>
            </a:r>
          </a:p>
          <a:p>
            <a:r>
              <a:rPr lang="el-GR" b="1" dirty="0"/>
              <a:t>Βελτίωση Αποδοτικότητας:</a:t>
            </a:r>
            <a:r>
              <a:rPr lang="el-GR" dirty="0"/>
              <a:t> Η ΤΝ αποτελεί εργαλείο-κλειδί για την ενίσχυση της παραγωγικότητας, της ταχύτητας και της οικονομικής ανάπτυξης.</a:t>
            </a:r>
          </a:p>
          <a:p>
            <a:r>
              <a:rPr lang="el-GR" b="1" dirty="0"/>
              <a:t>Ασφάλεια:</a:t>
            </a:r>
            <a:r>
              <a:rPr lang="el-GR" dirty="0"/>
              <a:t> Χρησιμοποιείται για την προστασία δεδομένων, την ενίσχυση της </a:t>
            </a:r>
            <a:r>
              <a:rPr lang="el-GR" dirty="0" err="1"/>
              <a:t>κυβερνοασφάλειας</a:t>
            </a:r>
            <a:r>
              <a:rPr lang="el-GR" dirty="0"/>
              <a:t> και τον εντοπισμό νομικών ζητημάτων.</a:t>
            </a:r>
          </a:p>
          <a:p>
            <a:r>
              <a:rPr lang="el-GR" b="1" dirty="0"/>
              <a:t>Λήψη Αποφάσεων:</a:t>
            </a:r>
            <a:r>
              <a:rPr lang="el-GR" dirty="0"/>
              <a:t> Μεταβαίνει από την απλή πρόβλεψη (</a:t>
            </a:r>
            <a:r>
              <a:rPr lang="el-GR" dirty="0" err="1"/>
              <a:t>predictive</a:t>
            </a:r>
            <a:r>
              <a:rPr lang="el-GR" dirty="0"/>
              <a:t>) στην καθοδηγούμενη ανάλυση (</a:t>
            </a:r>
            <a:r>
              <a:rPr lang="el-GR" dirty="0" err="1"/>
              <a:t>prescriptive</a:t>
            </a:r>
            <a:r>
              <a:rPr lang="el-GR" dirty="0"/>
              <a:t>), επιτρέποντας στους διευθυντές να λαμβάνουν ταχύτερες και ποιοτικότερες αποφάσεις.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041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C3B0C-B44C-5576-59AE-D6A56887D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D6E93-1D19-F5D5-3D8F-4A5F3C83A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2.5.Η Τεχνητή νοημοσύνη στις επιχειρήσεις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DD4CE-074D-E714-2F0C-BB3890EFA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/>
              <a:t>Βασικοί Τομείς Εφαρμογής</a:t>
            </a:r>
          </a:p>
          <a:p>
            <a:r>
              <a:rPr lang="el-GR" b="1" dirty="0"/>
              <a:t>Μάρκετινγκ &amp; Πωλήσεις:</a:t>
            </a:r>
            <a:r>
              <a:rPr lang="el-GR" dirty="0"/>
              <a:t> * Εξατομικευμένες προτάσεις προϊόντων και δυναμική τιμολόγηση.</a:t>
            </a:r>
          </a:p>
          <a:p>
            <a:pPr lvl="1"/>
            <a:r>
              <a:rPr lang="el-GR" dirty="0"/>
              <a:t>Χρήση </a:t>
            </a:r>
            <a:r>
              <a:rPr lang="el-GR" b="1" dirty="0" err="1"/>
              <a:t>Chatbots</a:t>
            </a:r>
            <a:r>
              <a:rPr lang="el-GR" dirty="0"/>
              <a:t> για 24ωρη εξυπηρέτηση πελατών.</a:t>
            </a:r>
          </a:p>
          <a:p>
            <a:pPr lvl="1"/>
            <a:r>
              <a:rPr lang="el-GR" b="1" dirty="0"/>
              <a:t>Ανάλυση συναισθήματος (</a:t>
            </a:r>
            <a:r>
              <a:rPr lang="el-GR" b="1" dirty="0" err="1"/>
              <a:t>Sentiment</a:t>
            </a:r>
            <a:r>
              <a:rPr lang="el-GR" b="1" dirty="0"/>
              <a:t> </a:t>
            </a:r>
            <a:r>
              <a:rPr lang="el-GR" b="1" dirty="0" err="1"/>
              <a:t>Analysis</a:t>
            </a:r>
            <a:r>
              <a:rPr lang="el-GR" b="1" dirty="0"/>
              <a:t>)</a:t>
            </a:r>
            <a:r>
              <a:rPr lang="el-GR" dirty="0"/>
              <a:t> για τη διαχείριση της φήμης της εταιρείας.</a:t>
            </a:r>
          </a:p>
          <a:p>
            <a:r>
              <a:rPr lang="el-GR" b="1" dirty="0"/>
              <a:t>Διαχείριση Ανθρώπινου Δυναμικού (HR):</a:t>
            </a:r>
            <a:r>
              <a:rPr lang="el-GR" dirty="0"/>
              <a:t> * Αυτοματοποίηση προσλήψεων και αντιστοίχιση υποψηφίων με θέσεις εργασίας.</a:t>
            </a:r>
          </a:p>
          <a:p>
            <a:pPr lvl="1"/>
            <a:r>
              <a:rPr lang="el-GR" dirty="0"/>
              <a:t>Εντοπισμός αναγκών για εκπαίδευση του προσωπικού.</a:t>
            </a:r>
          </a:p>
          <a:p>
            <a:r>
              <a:rPr lang="el-GR" b="1" dirty="0" err="1"/>
              <a:t>Logistics</a:t>
            </a:r>
            <a:r>
              <a:rPr lang="el-GR" b="1" dirty="0"/>
              <a:t> &amp; Παραγωγή:</a:t>
            </a:r>
            <a:r>
              <a:rPr lang="el-GR" dirty="0"/>
              <a:t> * Αυτοματοποίηση αποθηκών με ρομπότ (π.χ. </a:t>
            </a:r>
            <a:r>
              <a:rPr lang="el-GR" dirty="0" err="1"/>
              <a:t>Amazon</a:t>
            </a:r>
            <a:r>
              <a:rPr lang="el-GR" dirty="0"/>
              <a:t> </a:t>
            </a:r>
            <a:r>
              <a:rPr lang="el-GR" dirty="0" err="1"/>
              <a:t>Kiva</a:t>
            </a:r>
            <a:r>
              <a:rPr lang="el-GR" dirty="0"/>
              <a:t>).</a:t>
            </a:r>
          </a:p>
          <a:p>
            <a:pPr lvl="1"/>
            <a:r>
              <a:rPr lang="el-GR" dirty="0"/>
              <a:t>Πρόβλεψη ζήτησης και βελτιστοποίηση των αλυσίδων διανομής.</a:t>
            </a:r>
          </a:p>
          <a:p>
            <a:pPr lvl="1"/>
            <a:r>
              <a:rPr lang="el-GR" dirty="0"/>
              <a:t>Μείωση του "νεκρού χρόνου" (</a:t>
            </a:r>
            <a:r>
              <a:rPr lang="el-GR" dirty="0" err="1"/>
              <a:t>downtime</a:t>
            </a:r>
            <a:r>
              <a:rPr lang="el-GR" dirty="0"/>
              <a:t>) στη βιομηχανία μέσω προληπτικής συντήρησης.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589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442A9-0059-AAB6-0B4C-B1EE1A14D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C148A-A17C-5A71-B277-2722C159E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2.5.Η Τεχνητή νοημοσύνη στις επιχειρήσεις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C26A5-DB78-061D-0870-B305B7F3B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Οικονομικός Αντίκτυπος και Δεδομένα</a:t>
            </a:r>
          </a:p>
          <a:p>
            <a:r>
              <a:rPr lang="el-GR" b="1" dirty="0"/>
              <a:t>Μείωση Κόστους:</a:t>
            </a:r>
            <a:r>
              <a:rPr lang="el-GR" dirty="0"/>
              <a:t> Η ρομποτική αυτοματοποίηση διαδικασιών (RPA) μπορεί να μειώσει τα λειτουργικά έξοδα έως και </a:t>
            </a:r>
            <a:r>
              <a:rPr lang="el-GR" b="1" dirty="0"/>
              <a:t>65%</a:t>
            </a:r>
            <a:r>
              <a:rPr lang="el-GR" dirty="0"/>
              <a:t>.</a:t>
            </a:r>
          </a:p>
          <a:p>
            <a:r>
              <a:rPr lang="el-GR" b="1" dirty="0"/>
              <a:t>Αύξηση Εσόδων:</a:t>
            </a:r>
            <a:r>
              <a:rPr lang="el-GR" dirty="0"/>
              <a:t> Η χρήση ΤΝ οδηγεί σε νέα επιχειρηματικά μοντέλα και καινοτομίες (π.χ. </a:t>
            </a:r>
            <a:r>
              <a:rPr lang="el-GR" dirty="0" err="1"/>
              <a:t>Netflix</a:t>
            </a:r>
            <a:r>
              <a:rPr lang="el-GR" dirty="0"/>
              <a:t>, </a:t>
            </a:r>
            <a:r>
              <a:rPr lang="el-GR" dirty="0" err="1"/>
              <a:t>Uber</a:t>
            </a:r>
            <a:r>
              <a:rPr lang="el-GR" dirty="0"/>
              <a:t>, </a:t>
            </a:r>
            <a:r>
              <a:rPr lang="el-GR" dirty="0" err="1"/>
              <a:t>Airbnb</a:t>
            </a:r>
            <a:r>
              <a:rPr lang="el-GR" dirty="0"/>
              <a:t>).</a:t>
            </a:r>
          </a:p>
          <a:p>
            <a:r>
              <a:rPr lang="el-GR" b="1" dirty="0"/>
              <a:t>Η Αξία των Δεδομένων:</a:t>
            </a:r>
            <a:r>
              <a:rPr lang="el-GR" dirty="0"/>
              <a:t> Η επιτυχία της ΤΝ βασίζεται στην απόκτηση και ανάλυση δεδομένων υψηλής ποιότητας από κοινωνικά δίκτυα, αισθητήρες (</a:t>
            </a:r>
            <a:r>
              <a:rPr lang="el-GR" dirty="0" err="1"/>
              <a:t>IoT</a:t>
            </a:r>
            <a:r>
              <a:rPr lang="el-GR" dirty="0"/>
              <a:t>) και </a:t>
            </a:r>
            <a:r>
              <a:rPr lang="el-GR" dirty="0" err="1"/>
              <a:t>drones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9556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9840A-A8FD-6720-FEAA-AF05CAF2B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AA2FD-C086-0DC8-6E50-AB8D174BE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2.5.Η Τεχνητή νοημοσύνη στις επιχειρήσεις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BBE1B-1A9F-B81C-387B-42C9DF165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Χαρακτηριστικά Παραδείγματα Επιχειρήσεων</a:t>
            </a:r>
          </a:p>
          <a:p>
            <a:r>
              <a:rPr lang="el-GR" b="1" dirty="0" err="1"/>
              <a:t>Starbucks</a:t>
            </a:r>
            <a:r>
              <a:rPr lang="el-GR" b="1" dirty="0"/>
              <a:t>:</a:t>
            </a:r>
            <a:r>
              <a:rPr lang="el-GR" dirty="0"/>
              <a:t> Αύξηση εσόδων κατά 250 εκατ. δολάρια μέσω εξατομικευμένων email </a:t>
            </a:r>
            <a:r>
              <a:rPr lang="el-GR" dirty="0" err="1"/>
              <a:t>marketing</a:t>
            </a:r>
            <a:r>
              <a:rPr lang="el-GR" dirty="0"/>
              <a:t>.</a:t>
            </a:r>
          </a:p>
          <a:p>
            <a:r>
              <a:rPr lang="el-GR" b="1" dirty="0" err="1"/>
              <a:t>Netflix</a:t>
            </a:r>
            <a:r>
              <a:rPr lang="el-GR" b="1" dirty="0"/>
              <a:t>:</a:t>
            </a:r>
            <a:r>
              <a:rPr lang="el-GR" dirty="0"/>
              <a:t> Πρωτοπόρος στη χρήση αλγορίθμων για εξατομικευμένες προτάσεις περιεχομένου.</a:t>
            </a:r>
          </a:p>
          <a:p>
            <a:r>
              <a:rPr lang="el-GR" b="1" dirty="0" err="1"/>
              <a:t>Goldman</a:t>
            </a:r>
            <a:r>
              <a:rPr lang="el-GR" b="1" dirty="0"/>
              <a:t> </a:t>
            </a:r>
            <a:r>
              <a:rPr lang="el-GR" b="1" dirty="0" err="1"/>
              <a:t>Sachs</a:t>
            </a:r>
            <a:r>
              <a:rPr lang="el-GR" b="1" dirty="0"/>
              <a:t>:</a:t>
            </a:r>
            <a:r>
              <a:rPr lang="el-GR" dirty="0"/>
              <a:t> Ανάλυση εκατομμυρίων αναφορών για την πρόβλεψη τιμών μετοχών.</a:t>
            </a:r>
          </a:p>
          <a:p>
            <a:r>
              <a:rPr lang="el-GR" b="1" dirty="0" err="1"/>
              <a:t>Fanuc</a:t>
            </a:r>
            <a:r>
              <a:rPr lang="el-GR" b="1" dirty="0"/>
              <a:t>:</a:t>
            </a:r>
            <a:r>
              <a:rPr lang="el-GR" dirty="0"/>
              <a:t> Συνεργασία με </a:t>
            </a:r>
            <a:r>
              <a:rPr lang="el-GR" dirty="0" err="1"/>
              <a:t>Cisco</a:t>
            </a:r>
            <a:r>
              <a:rPr lang="el-GR" dirty="0"/>
              <a:t> για την επίτευξη "μηδενικού χρόνου διακοπής" στην παραγωγή.</a:t>
            </a:r>
          </a:p>
          <a:p>
            <a:r>
              <a:rPr lang="el-GR" b="1" dirty="0" err="1"/>
              <a:t>Pepper</a:t>
            </a:r>
            <a:r>
              <a:rPr lang="el-GR" b="1" dirty="0"/>
              <a:t> &amp; </a:t>
            </a:r>
            <a:r>
              <a:rPr lang="el-GR" b="1" dirty="0" err="1"/>
              <a:t>Rachel</a:t>
            </a:r>
            <a:r>
              <a:rPr lang="el-GR" b="1" dirty="0"/>
              <a:t>:</a:t>
            </a:r>
            <a:r>
              <a:rPr lang="el-GR" dirty="0"/>
              <a:t> Ανθρωπόμορφα ρομπότ που ενισχύουν τις πωλήσεις στο λιανεμπόριο.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5244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805CC-5B25-0A85-CC8F-BCE085E4F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1027-7484-2BB2-CA56-675C9D7C9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E3248-6ADB-38BE-732E-22B2F36D0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Η Κατάσταση στην Ελλάδα (Στατιστικά 2025-2026)</a:t>
            </a:r>
          </a:p>
          <a:p>
            <a:r>
              <a:rPr lang="el-GR" b="1" dirty="0"/>
              <a:t>Ραγδαία Ανάπτυξη:</a:t>
            </a:r>
            <a:r>
              <a:rPr lang="el-GR" dirty="0"/>
              <a:t> Το </a:t>
            </a:r>
            <a:r>
              <a:rPr lang="el-GR" b="1" dirty="0"/>
              <a:t>34%</a:t>
            </a:r>
            <a:r>
              <a:rPr lang="el-GR" dirty="0"/>
              <a:t> των ελληνικών επιχειρήσεων χρησιμοποιεί πλέον συστηματικά την ΤΝ, σημειώνοντας αύξηση </a:t>
            </a:r>
            <a:r>
              <a:rPr lang="el-GR" b="1" dirty="0"/>
              <a:t>55%</a:t>
            </a:r>
            <a:r>
              <a:rPr lang="el-GR" dirty="0"/>
              <a:t> σε σχέση με το προηγούμενο έτος (ο δεύτερος υψηλότερος ρυθμός στην Ευρώπη).</a:t>
            </a:r>
          </a:p>
          <a:p>
            <a:r>
              <a:rPr lang="el-GR" b="1" dirty="0"/>
              <a:t>Πλήθος Επιχειρήσεων:</a:t>
            </a:r>
            <a:r>
              <a:rPr lang="el-GR" dirty="0"/>
              <a:t> Πάνω από </a:t>
            </a:r>
            <a:r>
              <a:rPr lang="el-GR" b="1" dirty="0"/>
              <a:t>400.000</a:t>
            </a:r>
            <a:r>
              <a:rPr lang="el-GR" dirty="0"/>
              <a:t> ελληνικές επιχειρήσεις αξιοποιούν λύσεις ΤΝ, με περίπου </a:t>
            </a:r>
            <a:r>
              <a:rPr lang="el-GR" b="1" dirty="0"/>
              <a:t>60.000</a:t>
            </a:r>
            <a:r>
              <a:rPr lang="el-GR" dirty="0"/>
              <a:t> από αυτές να τις υιοθετούν μόλις τον τελευταίο χρόνο.</a:t>
            </a:r>
          </a:p>
          <a:p>
            <a:r>
              <a:rPr lang="el-GR" b="1" dirty="0"/>
              <a:t>Οικονομικό Όφελος:</a:t>
            </a:r>
            <a:r>
              <a:rPr lang="el-GR" dirty="0"/>
              <a:t> Το </a:t>
            </a:r>
            <a:r>
              <a:rPr lang="el-GR" b="1" dirty="0"/>
              <a:t>89%</a:t>
            </a:r>
            <a:r>
              <a:rPr lang="el-GR" dirty="0"/>
              <a:t> των εταιρειών που εφάρμοσαν ΤΝ αναφέρουν αύξηση εσόδων, με μέσο όρο ανόδου </a:t>
            </a:r>
            <a:r>
              <a:rPr lang="el-GR" b="1" dirty="0"/>
              <a:t>18%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3599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6922C-D114-600A-9AFE-D02F8EE08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43206-E41F-C20C-8AD4-F330BC359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3B56B-05A0-1B49-9EBF-D61AB1866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/>
              <a:t>Ελληνικές Επιχειρήσεις &amp; Παραδείγματα</a:t>
            </a:r>
          </a:p>
          <a:p>
            <a:r>
              <a:rPr lang="el-GR" dirty="0"/>
              <a:t>Οι μεγάλες ελληνικές επιχειρήσεις ηγούνται της ενσωμάτωσης, εστιάζοντας στη βελτιστοποίηση παραγωγής και την εμπειρία του πελάτη:</a:t>
            </a:r>
          </a:p>
          <a:p>
            <a:r>
              <a:rPr lang="el-GR" b="1" dirty="0"/>
              <a:t>Όμιλος ΤΙΤΑΝ:</a:t>
            </a:r>
            <a:r>
              <a:rPr lang="el-GR" dirty="0"/>
              <a:t> Χρησιμοποιεί ΤΝ για τη βελτιστοποίηση της παραγωγικής διαδικασίας και τη μείωση του ενεργειακού αποτυπώματος (βιώσιμη ανάπτυξη).</a:t>
            </a:r>
          </a:p>
          <a:p>
            <a:r>
              <a:rPr lang="el-GR" b="1" dirty="0"/>
              <a:t>Τραπεζικός Τομέας (</a:t>
            </a:r>
            <a:r>
              <a:rPr lang="el-GR" b="1" dirty="0" err="1"/>
              <a:t>Eurobank</a:t>
            </a:r>
            <a:r>
              <a:rPr lang="el-GR" b="1" dirty="0"/>
              <a:t>, Εθνική, Πειραιώς):</a:t>
            </a:r>
            <a:r>
              <a:rPr lang="el-GR" dirty="0"/>
              <a:t> Εφαρμογή ΤΝ για την αξιολόγηση κινδύνων, την προστασία από απάτες και την αυτοματοποιημένη εξυπηρέτηση μέσω ψηφιακών βοηθών.</a:t>
            </a:r>
          </a:p>
          <a:p>
            <a:r>
              <a:rPr lang="el-GR" b="1" dirty="0"/>
              <a:t>COSMOTE / </a:t>
            </a:r>
            <a:r>
              <a:rPr lang="el-GR" b="1" dirty="0" err="1"/>
              <a:t>Vodafone</a:t>
            </a:r>
            <a:r>
              <a:rPr lang="el-GR" b="1" dirty="0"/>
              <a:t>:</a:t>
            </a:r>
            <a:r>
              <a:rPr lang="el-GR" dirty="0"/>
              <a:t> Χρήση αλγορίθμων για την πρόβλεψη βλαβών στο δίκτυο και εξατομικευμένες προσφορές στους συνδρομητές.</a:t>
            </a:r>
          </a:p>
          <a:p>
            <a:r>
              <a:rPr lang="el-GR" b="1" dirty="0"/>
              <a:t>Coca-Cola 3E:</a:t>
            </a:r>
            <a:r>
              <a:rPr lang="el-GR" dirty="0"/>
              <a:t> Εφαρμογή ΤΝ στην εφοδιαστική αλυσίδα και στις στρατηγικές πωλήσεων για την πρόβλεψη της ζήτησης.</a:t>
            </a:r>
          </a:p>
          <a:p>
            <a:r>
              <a:rPr lang="el-GR" b="1" dirty="0"/>
              <a:t>Μυτιληναίος (Energy &amp; </a:t>
            </a:r>
            <a:r>
              <a:rPr lang="el-GR" b="1" dirty="0" err="1"/>
              <a:t>Metals</a:t>
            </a:r>
            <a:r>
              <a:rPr lang="el-GR" b="1" dirty="0"/>
              <a:t>):</a:t>
            </a:r>
            <a:r>
              <a:rPr lang="el-GR" dirty="0"/>
              <a:t> Ενσωμάτωση έξυπνων συστημάτων για τη διαχείριση της ενέργειας και τον έλεγχο βιομηχανικών μονάδων.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6598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DA64-1093-1FB0-E953-8F7CBC83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DA845-F76F-C8FE-5316-2B1CFA15D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Κύριες προσεγγίσεις/ορισμοί ΤΝ (4 “τετράγωνα”):</a:t>
            </a:r>
            <a:endParaRPr lang="el-GR" dirty="0"/>
          </a:p>
          <a:p>
            <a:r>
              <a:rPr lang="el-GR" b="1" dirty="0"/>
              <a:t>Ανθρώπινη δράση:</a:t>
            </a:r>
            <a:r>
              <a:rPr lang="el-GR" dirty="0"/>
              <a:t> π.χ. </a:t>
            </a:r>
            <a:r>
              <a:rPr lang="el-GR" b="1" dirty="0"/>
              <a:t>Δοκιμή </a:t>
            </a:r>
            <a:r>
              <a:rPr lang="el-GR" b="1" dirty="0" err="1"/>
              <a:t>Turing</a:t>
            </a:r>
            <a:r>
              <a:rPr lang="el-GR" dirty="0"/>
              <a:t> (αν ο άνθρωπος δεν ξεχωρίζει μηχανή από άνθρωπο σε διάλογο).</a:t>
            </a:r>
          </a:p>
          <a:p>
            <a:r>
              <a:rPr lang="el-GR" b="1" dirty="0"/>
              <a:t>Ανθρώπινη σκέψη:</a:t>
            </a:r>
            <a:r>
              <a:rPr lang="el-GR" dirty="0"/>
              <a:t> </a:t>
            </a:r>
            <a:r>
              <a:rPr lang="el-GR" b="1" dirty="0"/>
              <a:t>γνωστικά μοντέλα</a:t>
            </a:r>
            <a:r>
              <a:rPr lang="el-GR" dirty="0"/>
              <a:t> (προσομοίωση τρόπου που σκέφτεται ο άνθρωπος).</a:t>
            </a:r>
          </a:p>
          <a:p>
            <a:r>
              <a:rPr lang="el-GR" b="1" dirty="0"/>
              <a:t>Ορθολογική σκέψη:</a:t>
            </a:r>
            <a:r>
              <a:rPr lang="el-GR" dirty="0"/>
              <a:t> “</a:t>
            </a:r>
            <a:r>
              <a:rPr lang="el-GR" b="1" dirty="0"/>
              <a:t>νόμοι της σκέψης</a:t>
            </a:r>
            <a:r>
              <a:rPr lang="el-GR" dirty="0"/>
              <a:t>”, λογικός συλλογισμός (Αριστοτέλης, τυπική λογική, πιθανότητες).</a:t>
            </a:r>
          </a:p>
          <a:p>
            <a:r>
              <a:rPr lang="el-GR" b="1" dirty="0"/>
              <a:t>Ορθολογική δράση:</a:t>
            </a:r>
            <a:r>
              <a:rPr lang="el-GR" dirty="0"/>
              <a:t> </a:t>
            </a:r>
            <a:r>
              <a:rPr lang="el-GR" b="1" dirty="0"/>
              <a:t>ορθολογικός παράγοντας/πράκτορας</a:t>
            </a:r>
            <a:r>
              <a:rPr lang="el-GR" dirty="0"/>
              <a:t> που επιλέγει την καλύτερη ενέργεια για ένα στόχο, ειδικά υπό αβεβαιότητα.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7518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41052-4139-EFC4-3530-95EAEF31E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A3F0-104F-1734-E6D2-B7174DBB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700B3-714E-DE2C-B944-76B3AB89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Το Οικοσύστημα των </a:t>
            </a:r>
            <a:r>
              <a:rPr lang="el-GR" b="1" dirty="0" err="1"/>
              <a:t>Startups</a:t>
            </a:r>
            <a:r>
              <a:rPr lang="el-GR" b="1" dirty="0"/>
              <a:t> (Ελληνικό DNA)</a:t>
            </a:r>
          </a:p>
          <a:p>
            <a:r>
              <a:rPr lang="el-GR" dirty="0"/>
              <a:t>Οι νεοφυείς επιχειρήσεις αποτελούν την «ατμομηχανή» της καινοτομίας, με πάνω από τις μισές να αναπτύσσουν αμιγώς AI προϊόντα:</a:t>
            </a:r>
          </a:p>
          <a:p>
            <a:r>
              <a:rPr lang="el-GR" b="1" dirty="0" err="1"/>
              <a:t>Runway</a:t>
            </a:r>
            <a:r>
              <a:rPr lang="el-GR" b="1" dirty="0"/>
              <a:t>:</a:t>
            </a:r>
            <a:r>
              <a:rPr lang="el-GR" dirty="0"/>
              <a:t> Διεθνές </a:t>
            </a:r>
            <a:r>
              <a:rPr lang="el-GR" dirty="0" err="1"/>
              <a:t>success</a:t>
            </a:r>
            <a:r>
              <a:rPr lang="el-GR" dirty="0"/>
              <a:t> </a:t>
            </a:r>
            <a:r>
              <a:rPr lang="el-GR" dirty="0" err="1"/>
              <a:t>story</a:t>
            </a:r>
            <a:r>
              <a:rPr lang="el-GR" dirty="0"/>
              <a:t> (με Έλληνα συνιδρυτή) στην παραγωγή βίντεο μέσω ΤΝ.</a:t>
            </a:r>
          </a:p>
          <a:p>
            <a:r>
              <a:rPr lang="el-GR" b="1" dirty="0" err="1"/>
              <a:t>Saronic</a:t>
            </a:r>
            <a:r>
              <a:rPr lang="el-GR" b="1" dirty="0"/>
              <a:t> Technologies:</a:t>
            </a:r>
            <a:r>
              <a:rPr lang="el-GR" dirty="0"/>
              <a:t> Εστιάζει στην αμυντική τεχνολογία και την αυτόνομη ναυσιπλοΐα.</a:t>
            </a:r>
          </a:p>
          <a:p>
            <a:r>
              <a:rPr lang="el-GR" b="1" dirty="0"/>
              <a:t>Oumi.ai &amp; </a:t>
            </a:r>
            <a:r>
              <a:rPr lang="el-GR" b="1" dirty="0" err="1"/>
              <a:t>Wondercraft</a:t>
            </a:r>
            <a:r>
              <a:rPr lang="el-GR" b="1" dirty="0"/>
              <a:t>:</a:t>
            </a:r>
            <a:r>
              <a:rPr lang="el-GR" dirty="0"/>
              <a:t> Πρωτοπορούν στην προσβασιμότητα της ΤΝ και τη δημιουργία περιεχομένου ήχου.</a:t>
            </a:r>
          </a:p>
          <a:p>
            <a:r>
              <a:rPr lang="el-GR" b="1" dirty="0" err="1"/>
              <a:t>TileDB</a:t>
            </a:r>
            <a:r>
              <a:rPr lang="el-GR" b="1" dirty="0"/>
              <a:t>:</a:t>
            </a:r>
            <a:r>
              <a:rPr lang="el-GR" dirty="0"/>
              <a:t> Πλατφόρμα διαχείρισης μεγάλων δεδομένων που χρησιμοποιείται σε παγκόσμιο επίπεδο.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11961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5C2C6-DB65-E64A-51E5-5CF3BEB4C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22ADE-65DE-26B8-1FC7-706C7D81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A504B-4C33-70BB-FF14-051E3656F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/>
              <a:t>Υποδομές και Δημόσιος Τομέας</a:t>
            </a:r>
          </a:p>
          <a:p>
            <a:r>
              <a:rPr lang="el-GR" b="1" dirty="0" err="1"/>
              <a:t>Υπερυπολογιστής</a:t>
            </a:r>
            <a:r>
              <a:rPr lang="el-GR" b="1" dirty="0"/>
              <a:t> «Δαίδαλος»:</a:t>
            </a:r>
            <a:r>
              <a:rPr lang="el-GR" dirty="0"/>
              <a:t> Η κατασκευή του ενισχύει την εγχώρια υποδομή για την εκπαίδευση σύνθετων μοντέλων ΤΝ.</a:t>
            </a:r>
          </a:p>
          <a:p>
            <a:r>
              <a:rPr lang="el-GR" b="1" dirty="0" err="1"/>
              <a:t>mAIgov</a:t>
            </a:r>
            <a:r>
              <a:rPr lang="el-GR" b="1" dirty="0"/>
              <a:t>:</a:t>
            </a:r>
            <a:r>
              <a:rPr lang="el-GR" dirty="0"/>
              <a:t> Ο πρώτος ψηφιακός βοηθός του ελληνικού δημοσίου που διευκολύνει την επικοινωνία των πολιτών με το κράτος.</a:t>
            </a:r>
          </a:p>
          <a:p>
            <a:br>
              <a:rPr lang="el-GR" dirty="0"/>
            </a:br>
            <a:endParaRPr lang="el-GR" dirty="0"/>
          </a:p>
          <a:p>
            <a:pPr marL="0" indent="0">
              <a:buNone/>
            </a:pPr>
            <a:r>
              <a:rPr lang="el-GR" b="1" dirty="0"/>
              <a:t>Κύριες Προκλήσεις</a:t>
            </a:r>
          </a:p>
          <a:p>
            <a:r>
              <a:rPr lang="el-GR" b="1" dirty="0"/>
              <a:t>Έλλειμμα Δεξιοτήτων:</a:t>
            </a:r>
            <a:r>
              <a:rPr lang="el-GR" dirty="0"/>
              <a:t> Μόνο το </a:t>
            </a:r>
            <a:r>
              <a:rPr lang="el-GR" b="1" dirty="0"/>
              <a:t>18%</a:t>
            </a:r>
            <a:r>
              <a:rPr lang="el-GR" dirty="0"/>
              <a:t> των επιχειρήσεων δηλώνει ότι διαθέτει το απαραίτητο ταλέντο για την πλήρη αξιοποίηση της ΤΝ.</a:t>
            </a:r>
          </a:p>
          <a:p>
            <a:r>
              <a:rPr lang="el-GR" b="1" dirty="0"/>
              <a:t>Στρατηγική:</a:t>
            </a:r>
            <a:r>
              <a:rPr lang="el-GR" dirty="0"/>
              <a:t> Ενώ οι </a:t>
            </a:r>
            <a:r>
              <a:rPr lang="el-GR" dirty="0" err="1"/>
              <a:t>startups</a:t>
            </a:r>
            <a:r>
              <a:rPr lang="el-GR" dirty="0"/>
              <a:t> προηγούνται, οι μεγάλες παραδοσιακές επιχειρήσεις βρίσκονται ακόμα στο στάδιο των πιλοτικών εφαρμογών και χρειάζονται πιο ολιστική στρατηγική.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5127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F05F2-CA32-676D-F94A-5241E2093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11CC8-EF27-9392-56DB-E44D87E1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51EF5-B2E3-605D-2B1E-F53706C50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Η Κατάσταση στην Ελλάδα &amp; η Στρατηγική</a:t>
            </a:r>
          </a:p>
          <a:p>
            <a:r>
              <a:rPr lang="el-GR" b="1" dirty="0"/>
              <a:t>Αρχικά βήματα:</a:t>
            </a:r>
            <a:r>
              <a:rPr lang="el-GR" dirty="0"/>
              <a:t> Αν και πάνω από 35 μεγάλες επιχειρήσεις ήδη εφαρμόζουν λύσεις ΤΝ, η υιοθέτηση παραμένει σε πρώιμο στάδιο και συχνά στερείται μιας συνολικής, συστηματικής στρατηγικής.</a:t>
            </a:r>
          </a:p>
          <a:p>
            <a:r>
              <a:rPr lang="el-GR" b="1" dirty="0"/>
              <a:t>Πυλώνες επιτυχίας:</a:t>
            </a:r>
            <a:r>
              <a:rPr lang="el-GR" dirty="0"/>
              <a:t> Η επιτυχημένη εφαρμογή βασίζεται σε 5 παράγοντες: στρατηγική αναγνώριση ευκαιριών, επαναλαμβανόμενη ανάλυση χρήσεων, </a:t>
            </a:r>
            <a:r>
              <a:rPr lang="el-GR" dirty="0" err="1"/>
              <a:t>διαλειτουργικές</a:t>
            </a:r>
            <a:r>
              <a:rPr lang="el-GR" dirty="0"/>
              <a:t> ομάδες, σταδιακή υλοποίηση και πλήρη ενσωμάτωση στις επιχειρηματικές διαδικασίες.</a:t>
            </a:r>
          </a:p>
          <a:p>
            <a:r>
              <a:rPr lang="el-GR" b="1" dirty="0"/>
              <a:t>Προσδοκώμενα οφέλη:</a:t>
            </a:r>
            <a:r>
              <a:rPr lang="el-GR" dirty="0"/>
              <a:t> Το </a:t>
            </a:r>
            <a:r>
              <a:rPr lang="el-GR" b="1" dirty="0"/>
              <a:t>73%</a:t>
            </a:r>
            <a:r>
              <a:rPr lang="el-GR" dirty="0"/>
              <a:t> των επιχειρηματιών εστιάζει στη </a:t>
            </a:r>
            <a:r>
              <a:rPr lang="el-GR" b="1" dirty="0"/>
              <a:t>βελτιστοποίηση των λειτουργιών</a:t>
            </a:r>
            <a:r>
              <a:rPr lang="el-GR" dirty="0"/>
              <a:t>, ενώ ακολουθούν ο μετασχηματισμός προϊόντων και η βελτίωση της εμπειρίας του πελάτη.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908978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82A86-FF2E-F115-D15F-0C8AFC636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DE41-CB29-D10A-E50C-E2555CE9A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FDEF9-C5BA-22AD-9992-EA0526767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Οικονομικός Αντίκτυπος &amp; Ανταγωνιστικότητα</a:t>
            </a:r>
          </a:p>
          <a:p>
            <a:r>
              <a:rPr lang="el-GR" b="1" dirty="0"/>
              <a:t>Μεγέθη ανάπτυξης:</a:t>
            </a:r>
            <a:r>
              <a:rPr lang="el-GR" dirty="0"/>
              <a:t> Η ΤΝ μπορεί να αυξήσει το ΑΕΠ της χώρας κατά </a:t>
            </a:r>
            <a:r>
              <a:rPr lang="el-GR" b="1" dirty="0"/>
              <a:t>195 δισ. δολάρια σε 15 έτη</a:t>
            </a:r>
            <a:r>
              <a:rPr lang="el-GR" dirty="0"/>
              <a:t>, με τις επιχειρήσεις να προσδοκούν αύξηση εσόδων έως 30% σε μια τετραετία.</a:t>
            </a:r>
          </a:p>
          <a:p>
            <a:r>
              <a:rPr lang="el-GR" b="1" dirty="0"/>
              <a:t>Πλεονεκτήματα:</a:t>
            </a:r>
            <a:r>
              <a:rPr lang="el-GR" dirty="0"/>
              <a:t> Οι εταιρείες που επενδύουν στην ΤΝ εμφανίζουν έως και </a:t>
            </a:r>
            <a:r>
              <a:rPr lang="el-GR" b="1" dirty="0"/>
              <a:t>17% υψηλότερα περιθώρια κέρδους</a:t>
            </a:r>
            <a:r>
              <a:rPr lang="el-GR" dirty="0"/>
              <a:t> και σημαντική μείωση στις δαπάνες R&amp;D (10%-25%).</a:t>
            </a:r>
          </a:p>
          <a:p>
            <a:r>
              <a:rPr lang="el-GR" b="1" dirty="0"/>
              <a:t>Ανάσχεση </a:t>
            </a:r>
            <a:r>
              <a:rPr lang="el-GR" b="1" dirty="0" err="1"/>
              <a:t>Brain</a:t>
            </a:r>
            <a:r>
              <a:rPr lang="el-GR" b="1" dirty="0"/>
              <a:t> </a:t>
            </a:r>
            <a:r>
              <a:rPr lang="el-GR" b="1" dirty="0" err="1"/>
              <a:t>Drain</a:t>
            </a:r>
            <a:r>
              <a:rPr lang="el-GR" b="1" dirty="0"/>
              <a:t>:</a:t>
            </a:r>
            <a:r>
              <a:rPr lang="el-GR" dirty="0"/>
              <a:t> Η επένδυση στην τεχνολογία αιχμής συμβάλλει στη διατήρηση του εξειδικευμένου δυναμικού (STEM) εντός της χώρας.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9149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D051-F931-FCE7-B563-450C6DAB8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98A20-79AA-9F03-CDC3-4FC5A453D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B5BF7-1DDE-99D6-60D4-29CCD3D0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Κατηγορίες Επιχειρήσεων &amp; Προκλήσεις</a:t>
            </a:r>
          </a:p>
          <a:p>
            <a:r>
              <a:rPr lang="el-GR" b="1" dirty="0"/>
              <a:t>Νεοφυείς (</a:t>
            </a:r>
            <a:r>
              <a:rPr lang="el-GR" b="1" dirty="0" err="1"/>
              <a:t>Startups</a:t>
            </a:r>
            <a:r>
              <a:rPr lang="el-GR" b="1" dirty="0"/>
              <a:t>):</a:t>
            </a:r>
            <a:r>
              <a:rPr lang="el-GR" dirty="0"/>
              <a:t> Διαθέτουν ευελιξία και ταλέντο, αλλά υστερούν σε πρόσβαση σε μεγάλα δεδομένα (</a:t>
            </a:r>
            <a:r>
              <a:rPr lang="el-GR" dirty="0" err="1"/>
              <a:t>Big</a:t>
            </a:r>
            <a:r>
              <a:rPr lang="el-GR" dirty="0"/>
              <a:t> </a:t>
            </a:r>
            <a:r>
              <a:rPr lang="el-GR" dirty="0" err="1"/>
              <a:t>Data</a:t>
            </a:r>
            <a:r>
              <a:rPr lang="el-GR" dirty="0"/>
              <a:t>) και χρηματοδότηση υποδομών.</a:t>
            </a:r>
          </a:p>
          <a:p>
            <a:r>
              <a:rPr lang="el-GR" b="1" dirty="0"/>
              <a:t>Μεγάλες Επιχειρήσεις:</a:t>
            </a:r>
            <a:r>
              <a:rPr lang="el-GR" dirty="0"/>
              <a:t> Έχουν κεφάλαια και όγκο δεδομένων, αλλά αντιμετωπίζουν δυσκαμψία στη λήψη αποφάσεων και προβλήματα με αδόμητα ή παλιά δεδομένα.</a:t>
            </a:r>
          </a:p>
          <a:p>
            <a:r>
              <a:rPr lang="el-GR" b="1" dirty="0"/>
              <a:t>Καινοτόμες Επιχειρήσεις:</a:t>
            </a:r>
            <a:r>
              <a:rPr lang="el-GR" dirty="0"/>
              <a:t> Ο "χρυσός μέσος", που συνδυάζει την ευελιξία των </a:t>
            </a:r>
            <a:r>
              <a:rPr lang="el-GR" dirty="0" err="1"/>
              <a:t>startups</a:t>
            </a:r>
            <a:r>
              <a:rPr lang="el-GR" dirty="0"/>
              <a:t> με τους πόρους των μεγάλων εταιρειών.</a:t>
            </a:r>
          </a:p>
          <a:p>
            <a:r>
              <a:rPr lang="el-GR" b="1" dirty="0"/>
              <a:t>Εμπόδια:</a:t>
            </a:r>
            <a:r>
              <a:rPr lang="el-GR" dirty="0"/>
              <a:t> Η έλλειψη δεξιοτήτων, το υψηλό κόστος, η κακή ποιότητα δεδομένων και ο "φόβος του αγνώστου" αποτελούν τους κύριους ανασταλτικούς παράγοντες.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1534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791B2-6297-E3EA-2B13-35BE0FBA5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F666-42F1-2C71-B88B-D1A0FA7F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2.6. ΕΛΛΑΔΑ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43C32-85F2-62AE-CEC5-7D2D64646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Θεσμικό Πλαίσιο &amp; Εθνική Στρατηγική</a:t>
            </a:r>
          </a:p>
          <a:p>
            <a:r>
              <a:rPr lang="el-GR" b="1" dirty="0"/>
              <a:t>Δυναμική παρουσία:</a:t>
            </a:r>
            <a:r>
              <a:rPr lang="el-GR" dirty="0"/>
              <a:t> Σύμφωνα με τον DESI 2021, η Ελλάδα κατετάγη </a:t>
            </a:r>
            <a:r>
              <a:rPr lang="el-GR" b="1" dirty="0"/>
              <a:t>3η στην ΕΕ</a:t>
            </a:r>
            <a:r>
              <a:rPr lang="el-GR" dirty="0"/>
              <a:t> στη χρήση ΤΝ, με 1 στις 3 επιχειρήσεις να χρησιμοποιεί τουλάχιστον δύο σχετικές εφαρμογές.</a:t>
            </a:r>
          </a:p>
          <a:p>
            <a:r>
              <a:rPr lang="el-GR" b="1" dirty="0"/>
              <a:t>Κρατικές πρωτοβουλίες:</a:t>
            </a:r>
            <a:r>
              <a:rPr lang="el-GR" dirty="0"/>
              <a:t> * Έκδοση της </a:t>
            </a:r>
            <a:r>
              <a:rPr lang="el-GR" b="1" dirty="0"/>
              <a:t>Βίβλου Ψηφιακού Μετασχηματισμού (2020-2025)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Θεσμοθέτηση του </a:t>
            </a:r>
            <a:r>
              <a:rPr lang="el-GR" b="1" dirty="0"/>
              <a:t>Παρατηρητηρίου Τεχνητής Νοημοσύνης</a:t>
            </a:r>
            <a:r>
              <a:rPr lang="el-GR" dirty="0"/>
              <a:t> (Νόμος 4961/2022).</a:t>
            </a:r>
          </a:p>
          <a:p>
            <a:pPr lvl="1"/>
            <a:r>
              <a:rPr lang="el-GR" dirty="0"/>
              <a:t>Ίδρυση </a:t>
            </a:r>
            <a:r>
              <a:rPr lang="el-GR" b="1" dirty="0"/>
              <a:t>Κέντρου Αριστείας</a:t>
            </a:r>
            <a:r>
              <a:rPr lang="el-GR" dirty="0"/>
              <a:t> για τη σύνδεση της επιστήμης με την επιχειρηματικότητα.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76379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57A45-8F82-4508-3887-348F16B57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A6CCD-6B69-FCE1-C025-EE1A4226E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ΜΕΛΕΤΕΣ ΠΕΡΙΠΤΩΣΗΣ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F711F-C267-3AC3-6B2A-EC79A5F23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0160"/>
            <a:ext cx="11545889" cy="5577840"/>
          </a:xfrm>
        </p:spPr>
        <p:txBody>
          <a:bodyPr>
            <a:normAutofit/>
          </a:bodyPr>
          <a:lstStyle/>
          <a:p>
            <a:r>
              <a:rPr lang="el-GR" b="1" dirty="0"/>
              <a:t>Κύριες Μελέτες Περίπτωσης (</a:t>
            </a:r>
            <a:r>
              <a:rPr lang="el-GR" b="1" dirty="0" err="1"/>
              <a:t>Case</a:t>
            </a:r>
            <a:r>
              <a:rPr lang="el-GR" b="1" dirty="0"/>
              <a:t> </a:t>
            </a:r>
            <a:r>
              <a:rPr lang="el-GR" b="1" dirty="0" err="1"/>
              <a:t>Studies</a:t>
            </a:r>
            <a:r>
              <a:rPr lang="el-GR" b="1" dirty="0"/>
              <a:t>)</a:t>
            </a:r>
          </a:p>
          <a:p>
            <a:r>
              <a:rPr lang="el-GR" b="1" dirty="0"/>
              <a:t>Ταξίδια &amp; Εξυπηρέτηση:</a:t>
            </a:r>
            <a:r>
              <a:rPr lang="el-GR" dirty="0"/>
              <a:t> * </a:t>
            </a:r>
            <a:r>
              <a:rPr lang="el-GR" b="1" dirty="0"/>
              <a:t>ΔΑΑ (</a:t>
            </a:r>
            <a:r>
              <a:rPr lang="el-GR" b="1" dirty="0" err="1"/>
              <a:t>Pepper</a:t>
            </a:r>
            <a:r>
              <a:rPr lang="el-GR" b="1" dirty="0"/>
              <a:t> </a:t>
            </a:r>
            <a:r>
              <a:rPr lang="el-GR" b="1" dirty="0" err="1"/>
              <a:t>Robots</a:t>
            </a:r>
            <a:r>
              <a:rPr lang="el-GR" b="1" dirty="0"/>
              <a:t>):</a:t>
            </a:r>
            <a:r>
              <a:rPr lang="el-GR" dirty="0"/>
              <a:t> Πολύγλωσσα ρομπότ για πληροφορίες πτήσεων και ψυχαγωγία επιβατών.</a:t>
            </a:r>
          </a:p>
          <a:p>
            <a:pPr lvl="1"/>
            <a:r>
              <a:rPr lang="el-GR" b="1" dirty="0" err="1"/>
              <a:t>Omilia</a:t>
            </a:r>
            <a:r>
              <a:rPr lang="el-GR" b="1" dirty="0"/>
              <a:t> &amp; </a:t>
            </a:r>
            <a:r>
              <a:rPr lang="el-GR" b="1" dirty="0" err="1"/>
              <a:t>Behavioral</a:t>
            </a:r>
            <a:r>
              <a:rPr lang="el-GR" b="1" dirty="0"/>
              <a:t> </a:t>
            </a:r>
            <a:r>
              <a:rPr lang="el-GR" b="1" dirty="0" err="1"/>
              <a:t>Signals</a:t>
            </a:r>
            <a:r>
              <a:rPr lang="el-GR" b="1" dirty="0"/>
              <a:t>:</a:t>
            </a:r>
            <a:r>
              <a:rPr lang="el-GR" dirty="0"/>
              <a:t> Προηγμένα συστήματα φωνητικής αναγνώρισης, NLU και ανάλυσης συναισθήματος για τη βελτίωση της εξυπηρέτησης πελατών.</a:t>
            </a:r>
          </a:p>
          <a:p>
            <a:r>
              <a:rPr lang="el-GR" b="1" dirty="0"/>
              <a:t>Χρηματοοικονομικά &amp; Ασφάλειες:</a:t>
            </a:r>
            <a:endParaRPr lang="el-GR" dirty="0"/>
          </a:p>
          <a:p>
            <a:pPr lvl="1"/>
            <a:r>
              <a:rPr lang="el-GR" b="1" dirty="0" err="1"/>
              <a:t>Cardlink</a:t>
            </a:r>
            <a:r>
              <a:rPr lang="el-GR" b="1" dirty="0"/>
              <a:t>:</a:t>
            </a:r>
            <a:r>
              <a:rPr lang="el-GR" dirty="0"/>
              <a:t> Πρόβλεψη όγκου συναλλαγών και διασφάλιση ομαλής λειτουργίας των POS μέσω ML.</a:t>
            </a:r>
          </a:p>
          <a:p>
            <a:pPr lvl="1"/>
            <a:r>
              <a:rPr lang="el-GR" b="1" dirty="0" err="1"/>
              <a:t>Hellas</a:t>
            </a:r>
            <a:r>
              <a:rPr lang="el-GR" b="1" dirty="0"/>
              <a:t> </a:t>
            </a:r>
            <a:r>
              <a:rPr lang="el-GR" b="1" dirty="0" err="1"/>
              <a:t>Direct</a:t>
            </a:r>
            <a:r>
              <a:rPr lang="el-GR" b="1" dirty="0"/>
              <a:t>:</a:t>
            </a:r>
            <a:r>
              <a:rPr lang="el-GR" dirty="0"/>
              <a:t> Αυτοματοποιημένη τιμολόγηση ασφαλιστηρίων με βάση πολλαπλές παραμέτρους και δεδομένα.</a:t>
            </a:r>
          </a:p>
          <a:p>
            <a:r>
              <a:rPr lang="el-GR" b="1" dirty="0"/>
              <a:t>Ναυτιλία (</a:t>
            </a:r>
            <a:r>
              <a:rPr lang="el-GR" b="1" dirty="0" err="1"/>
              <a:t>Digital</a:t>
            </a:r>
            <a:r>
              <a:rPr lang="el-GR" b="1" dirty="0"/>
              <a:t> Shipping):</a:t>
            </a:r>
            <a:endParaRPr lang="el-GR" dirty="0"/>
          </a:p>
          <a:p>
            <a:pPr lvl="1"/>
            <a:r>
              <a:rPr lang="el-GR" b="1" dirty="0"/>
              <a:t>METIS, </a:t>
            </a:r>
            <a:r>
              <a:rPr lang="el-GR" b="1" dirty="0" err="1"/>
              <a:t>Signal</a:t>
            </a:r>
            <a:r>
              <a:rPr lang="el-GR" b="1" dirty="0"/>
              <a:t> Maritime, </a:t>
            </a:r>
            <a:r>
              <a:rPr lang="el-GR" b="1" dirty="0" err="1"/>
              <a:t>VesselBot</a:t>
            </a:r>
            <a:r>
              <a:rPr lang="el-GR" b="1" dirty="0"/>
              <a:t>:</a:t>
            </a:r>
            <a:r>
              <a:rPr lang="el-GR" dirty="0"/>
              <a:t> Βελτιστοποίηση ταξιδιών, πρόβλεψη συντήρησης πλοίων, ανάλυση δεδομένων αγοράς και αυτοματοποίηση ναυλώσεων.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9797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69E9F-CD3D-AF42-590B-DA69812B8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378CB-E11E-F5EE-8410-9BDB1134F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ΜΕΛΕΤΕΣ ΠΕΡΙΠΤΩΣΗΣ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A0CCA-95C2-C137-9DB2-9AAB05E7B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173480"/>
            <a:ext cx="1161288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.</a:t>
            </a:r>
          </a:p>
          <a:p>
            <a:r>
              <a:rPr lang="el-GR" b="1" dirty="0"/>
              <a:t>Υγεία &amp; Βιοτεχνολογία:</a:t>
            </a:r>
            <a:endParaRPr lang="el-GR" dirty="0"/>
          </a:p>
          <a:p>
            <a:pPr lvl="1"/>
            <a:r>
              <a:rPr lang="el-GR" b="1" dirty="0"/>
              <a:t>Intelligencia.ai:</a:t>
            </a:r>
            <a:r>
              <a:rPr lang="el-GR" dirty="0"/>
              <a:t> Αξιολόγηση κινδύνου και πιθανότητας επιτυχίας κλινικών δοκιμών φαρμάκων.</a:t>
            </a:r>
          </a:p>
          <a:p>
            <a:pPr lvl="1"/>
            <a:r>
              <a:rPr lang="el-GR" b="1" dirty="0" err="1"/>
              <a:t>Purposeful</a:t>
            </a:r>
            <a:r>
              <a:rPr lang="el-GR" b="1" dirty="0"/>
              <a:t>:</a:t>
            </a:r>
            <a:r>
              <a:rPr lang="el-GR" dirty="0"/>
              <a:t> Ανακάλυψη νέων θεραπειών για σπάνιες παθήσεις μέσω </a:t>
            </a:r>
            <a:r>
              <a:rPr lang="el-GR" dirty="0" err="1"/>
              <a:t>επαναπρογραμματισμού</a:t>
            </a:r>
            <a:r>
              <a:rPr lang="el-GR" dirty="0"/>
              <a:t> υπαρχόντων φαρμάκων.</a:t>
            </a:r>
          </a:p>
          <a:p>
            <a:r>
              <a:rPr lang="el-GR" b="1" dirty="0"/>
              <a:t>Βιομηχανία &amp; Παραγωγή:</a:t>
            </a:r>
            <a:endParaRPr lang="el-GR" dirty="0"/>
          </a:p>
          <a:p>
            <a:pPr lvl="1"/>
            <a:r>
              <a:rPr lang="el-GR" b="1" dirty="0"/>
              <a:t>Motor Oil:</a:t>
            </a:r>
            <a:r>
              <a:rPr lang="el-GR" dirty="0"/>
              <a:t> Προγνωστική συντήρηση εξοπλισμού διυλιστηρίου με αισθητήρες </a:t>
            </a:r>
            <a:r>
              <a:rPr lang="el-GR" dirty="0" err="1"/>
              <a:t>IoT</a:t>
            </a:r>
            <a:r>
              <a:rPr lang="el-GR" dirty="0"/>
              <a:t>.</a:t>
            </a:r>
          </a:p>
          <a:p>
            <a:pPr lvl="1"/>
            <a:r>
              <a:rPr lang="el-GR" b="1" dirty="0" err="1"/>
              <a:t>Augmenta</a:t>
            </a:r>
            <a:r>
              <a:rPr lang="el-GR" b="1" dirty="0"/>
              <a:t>:</a:t>
            </a:r>
            <a:r>
              <a:rPr lang="el-GR" dirty="0"/>
              <a:t> Έξυπνη γεωργία με κάμερες AI για βελτίωση της σοδειάς και μείωση χημικών.</a:t>
            </a:r>
          </a:p>
          <a:p>
            <a:pPr lvl="1"/>
            <a:r>
              <a:rPr lang="el-GR" b="1" dirty="0" err="1"/>
              <a:t>Gizelis</a:t>
            </a:r>
            <a:r>
              <a:rPr lang="el-GR" b="1" dirty="0"/>
              <a:t> </a:t>
            </a:r>
            <a:r>
              <a:rPr lang="el-GR" b="1" dirty="0" err="1"/>
              <a:t>Robotics</a:t>
            </a:r>
            <a:r>
              <a:rPr lang="el-GR" b="1" dirty="0"/>
              <a:t>:</a:t>
            </a:r>
            <a:r>
              <a:rPr lang="el-GR" dirty="0"/>
              <a:t> Αυτόνομα ρομπότ απολύμανσης και βιομηχανικοί αυτοματισμοί.</a:t>
            </a:r>
          </a:p>
          <a:p>
            <a:r>
              <a:rPr lang="el-GR" b="1" dirty="0"/>
              <a:t>HR &amp; </a:t>
            </a:r>
            <a:r>
              <a:rPr lang="el-GR" b="1" dirty="0" err="1"/>
              <a:t>Marketing</a:t>
            </a:r>
            <a:r>
              <a:rPr lang="el-GR" b="1" dirty="0"/>
              <a:t>:</a:t>
            </a:r>
            <a:endParaRPr lang="el-GR" dirty="0"/>
          </a:p>
          <a:p>
            <a:pPr lvl="1"/>
            <a:r>
              <a:rPr lang="el-GR" b="1" dirty="0" err="1"/>
              <a:t>Workable</a:t>
            </a:r>
            <a:r>
              <a:rPr lang="el-GR" b="1" dirty="0"/>
              <a:t> &amp; </a:t>
            </a:r>
            <a:r>
              <a:rPr lang="el-GR" b="1" dirty="0" err="1"/>
              <a:t>Workathlon</a:t>
            </a:r>
            <a:r>
              <a:rPr lang="el-GR" b="1" dirty="0"/>
              <a:t>:</a:t>
            </a:r>
            <a:r>
              <a:rPr lang="el-GR" dirty="0"/>
              <a:t> Αυτοματοποιημένη αξιολόγηση βιογραφικών και αντιστοίχιση υποψηφίων.</a:t>
            </a:r>
          </a:p>
          <a:p>
            <a:pPr lvl="1"/>
            <a:r>
              <a:rPr lang="el-GR" b="1" dirty="0" err="1"/>
              <a:t>isMOOD</a:t>
            </a:r>
            <a:r>
              <a:rPr lang="el-GR" b="1" dirty="0"/>
              <a:t>, </a:t>
            </a:r>
            <a:r>
              <a:rPr lang="el-GR" b="1" dirty="0" err="1"/>
              <a:t>Persado</a:t>
            </a:r>
            <a:r>
              <a:rPr lang="el-GR" b="1" dirty="0"/>
              <a:t> &amp; </a:t>
            </a:r>
            <a:r>
              <a:rPr lang="el-GR" b="1" dirty="0" err="1"/>
              <a:t>Pobuca</a:t>
            </a:r>
            <a:r>
              <a:rPr lang="el-GR" b="1" dirty="0"/>
              <a:t>:</a:t>
            </a:r>
            <a:r>
              <a:rPr lang="el-GR" dirty="0"/>
              <a:t> Ανάλυση συναισθήματος στα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media</a:t>
            </a:r>
            <a:r>
              <a:rPr lang="el-GR" dirty="0"/>
              <a:t> και δημιουργία εξατομικευμένου περιεχομένου μάρκετινγκ.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041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3EB1C-05DA-C973-4C27-7616CA17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ΒΙΝΤΕΟ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19B52-7072-EDF4-3A53-F1852CD20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Τεχνητή Νοημοσύνη για Ελληνικές Επιχειρήσεις (υλικό 48</a:t>
            </a:r>
            <a:r>
              <a:rPr lang="el-GR" b="1" dirty="0">
                <a:hlinkClick r:id="rId2"/>
              </a:rPr>
              <a:t>’)</a:t>
            </a:r>
            <a:endParaRPr lang="el-GR" dirty="0">
              <a:hlinkClick r:id="rId2"/>
            </a:endParaRPr>
          </a:p>
          <a:p>
            <a:r>
              <a:rPr lang="en-GB" dirty="0">
                <a:hlinkClick r:id="rId2"/>
              </a:rPr>
              <a:t>https://www.youtube.com/watch?v=hF1NR8oXZVs&amp;t=14s</a:t>
            </a:r>
            <a:endParaRPr lang="el-GR" dirty="0"/>
          </a:p>
          <a:p>
            <a:r>
              <a:rPr lang="el-GR" b="1" dirty="0"/>
              <a:t>Η Τεχνητή Νοημοσύνη ως μοχλός </a:t>
            </a:r>
            <a:r>
              <a:rPr lang="el-GR" b="1" dirty="0" err="1"/>
              <a:t>επανεφεύρεσης</a:t>
            </a:r>
            <a:r>
              <a:rPr lang="el-GR" b="1" dirty="0"/>
              <a:t> των επιχειρήσεων 23’</a:t>
            </a:r>
          </a:p>
          <a:p>
            <a:r>
              <a:rPr lang="en-GB" dirty="0">
                <a:hlinkClick r:id="rId3"/>
              </a:rPr>
              <a:t>https://www.youtube.com/watch?v=mOnioWmoGkU</a:t>
            </a:r>
            <a:endParaRPr lang="el-GR" dirty="0"/>
          </a:p>
          <a:p>
            <a:r>
              <a:rPr lang="en-US" b="1" dirty="0"/>
              <a:t>How AI Could Empower Any Business | Andrew Ng | TED</a:t>
            </a:r>
            <a:r>
              <a:rPr lang="el-GR" b="1"/>
              <a:t> 11’</a:t>
            </a:r>
            <a:endParaRPr lang="el-GR" dirty="0"/>
          </a:p>
          <a:p>
            <a:r>
              <a:rPr lang="en-GB" dirty="0"/>
              <a:t>https://www.youtube.com/watch?v=reUZRyXxUs4&amp;t=131s 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676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03CD1-F9D9-CCD9-AC0C-488611095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7D0C-252C-BA8F-B0DA-D5EC047E0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478DD-E862-021A-417E-EBE5B0386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Τι απαιτείται για να “περάσει” ένα σύστημα το </a:t>
            </a:r>
            <a:r>
              <a:rPr lang="el-GR" b="1" dirty="0" err="1"/>
              <a:t>Turing</a:t>
            </a:r>
            <a:r>
              <a:rPr lang="el-GR" b="1" dirty="0"/>
              <a:t> </a:t>
            </a:r>
            <a:r>
              <a:rPr lang="el-GR" b="1" dirty="0" err="1"/>
              <a:t>test</a:t>
            </a:r>
            <a:r>
              <a:rPr lang="el-GR" b="1" dirty="0"/>
              <a:t> (ικανότητες):</a:t>
            </a:r>
            <a:endParaRPr lang="el-GR" dirty="0"/>
          </a:p>
          <a:p>
            <a:r>
              <a:rPr lang="el-GR" b="1" dirty="0"/>
              <a:t>NLP</a:t>
            </a:r>
            <a:r>
              <a:rPr lang="el-GR" dirty="0"/>
              <a:t> (για επικοινωνία), </a:t>
            </a:r>
            <a:r>
              <a:rPr lang="el-GR" b="1" dirty="0"/>
              <a:t>αναπαράσταση γνώσης</a:t>
            </a:r>
            <a:r>
              <a:rPr lang="el-GR" dirty="0"/>
              <a:t>, </a:t>
            </a:r>
            <a:r>
              <a:rPr lang="el-GR" b="1" dirty="0"/>
              <a:t>αυτοματοποιημένος συλλογισμός</a:t>
            </a:r>
            <a:r>
              <a:rPr lang="el-GR" dirty="0"/>
              <a:t>, </a:t>
            </a:r>
            <a:r>
              <a:rPr lang="el-GR" b="1" dirty="0"/>
              <a:t>μηχανική μάθηση</a:t>
            </a:r>
            <a:r>
              <a:rPr lang="el-GR" dirty="0"/>
              <a:t>.</a:t>
            </a:r>
          </a:p>
          <a:p>
            <a:r>
              <a:rPr lang="el-GR" dirty="0"/>
              <a:t>Στην “ολική” εκδοχή: </a:t>
            </a:r>
            <a:r>
              <a:rPr lang="el-GR" b="1" dirty="0"/>
              <a:t>υπολογιστική όραση</a:t>
            </a:r>
            <a:r>
              <a:rPr lang="el-GR" dirty="0"/>
              <a:t> + </a:t>
            </a:r>
            <a:r>
              <a:rPr lang="el-GR" b="1" dirty="0"/>
              <a:t>ρομποτική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b="1" dirty="0"/>
              <a:t>Γιατί εκτοξεύτηκε η ΤΝ τα τελευταία χρόνια:</a:t>
            </a:r>
            <a:endParaRPr lang="el-GR" dirty="0"/>
          </a:p>
          <a:p>
            <a:r>
              <a:rPr lang="el-GR" dirty="0"/>
              <a:t>Περισσότερη </a:t>
            </a:r>
            <a:r>
              <a:rPr lang="el-GR" b="1" dirty="0"/>
              <a:t>υπολογιστική ισχύς</a:t>
            </a:r>
            <a:r>
              <a:rPr lang="el-GR" dirty="0"/>
              <a:t>, καλύτεροι </a:t>
            </a:r>
            <a:r>
              <a:rPr lang="el-GR" b="1" dirty="0"/>
              <a:t>αλγόριθμοι</a:t>
            </a:r>
            <a:r>
              <a:rPr lang="el-GR" dirty="0"/>
              <a:t>, </a:t>
            </a:r>
            <a:r>
              <a:rPr lang="el-GR" b="1" dirty="0"/>
              <a:t>πολλά δεδομένα</a:t>
            </a:r>
            <a:r>
              <a:rPr lang="el-GR" dirty="0"/>
              <a:t> (</a:t>
            </a:r>
            <a:r>
              <a:rPr lang="el-GR" dirty="0" err="1"/>
              <a:t>ψηφιοποίηση</a:t>
            </a:r>
            <a:r>
              <a:rPr lang="el-GR" dirty="0"/>
              <a:t>), και μεγάλες </a:t>
            </a:r>
            <a:r>
              <a:rPr lang="el-GR" b="1" dirty="0"/>
              <a:t>επενδύσεις</a:t>
            </a:r>
            <a:r>
              <a:rPr lang="el-GR" dirty="0"/>
              <a:t> από εταιρείες (π.χ. </a:t>
            </a:r>
            <a:r>
              <a:rPr lang="el-GR" dirty="0" err="1"/>
              <a:t>Google</a:t>
            </a:r>
            <a:r>
              <a:rPr lang="el-GR" dirty="0"/>
              <a:t>, </a:t>
            </a:r>
            <a:r>
              <a:rPr lang="el-GR" dirty="0" err="1"/>
              <a:t>Amazon</a:t>
            </a:r>
            <a:r>
              <a:rPr lang="el-GR" dirty="0"/>
              <a:t> κ.ά.).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915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4B29A-5AC9-49FA-040F-48642B9A8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0E911-7674-3E9A-ED38-E28C22CAF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7C5C7-463B-A657-9302-24865DBBB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524000"/>
            <a:ext cx="9562173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Βασικές τεχνολογίες ΤΝ που αναλύονται:</a:t>
            </a:r>
            <a:endParaRPr lang="el-GR" dirty="0"/>
          </a:p>
          <a:p>
            <a:r>
              <a:rPr lang="el-GR" b="1" dirty="0" err="1"/>
              <a:t>Νευρωνικά</a:t>
            </a:r>
            <a:r>
              <a:rPr lang="el-GR" b="1" dirty="0"/>
              <a:t> Δίκτυα (ANN):</a:t>
            </a:r>
            <a:endParaRPr lang="el-GR" dirty="0"/>
          </a:p>
          <a:p>
            <a:pPr lvl="1"/>
            <a:r>
              <a:rPr lang="el-GR" dirty="0"/>
              <a:t>Μαθαίνουν από δεδομένα, πολύ καλά σε </a:t>
            </a:r>
            <a:r>
              <a:rPr lang="el-GR" b="1" dirty="0"/>
              <a:t>ταξινόμηση/πρόβλεψη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Χρήσεις: πωλήσεις, έλεγχος διαδικασιών, ανάλυση πελατών, ποιότητα δεδομένων, </a:t>
            </a:r>
            <a:r>
              <a:rPr lang="el-GR" dirty="0" err="1"/>
              <a:t>risk</a:t>
            </a:r>
            <a:r>
              <a:rPr lang="el-GR" dirty="0"/>
              <a:t> </a:t>
            </a:r>
            <a:r>
              <a:rPr lang="el-GR" dirty="0" err="1"/>
              <a:t>management</a:t>
            </a:r>
            <a:r>
              <a:rPr lang="el-GR" dirty="0"/>
              <a:t>, </a:t>
            </a:r>
            <a:r>
              <a:rPr lang="el-GR" dirty="0" err="1"/>
              <a:t>marketing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Μειονέκτημα: συχνά </a:t>
            </a:r>
            <a:r>
              <a:rPr lang="el-GR" b="1" dirty="0"/>
              <a:t>δύσκολη ερμηνεία</a:t>
            </a:r>
            <a:r>
              <a:rPr lang="el-GR" dirty="0"/>
              <a:t> (</a:t>
            </a:r>
            <a:r>
              <a:rPr lang="el-GR" dirty="0" err="1"/>
              <a:t>black</a:t>
            </a:r>
            <a:r>
              <a:rPr lang="el-GR" dirty="0"/>
              <a:t> </a:t>
            </a:r>
            <a:r>
              <a:rPr lang="el-GR" dirty="0" err="1"/>
              <a:t>box</a:t>
            </a:r>
            <a:r>
              <a:rPr lang="el-GR" dirty="0"/>
              <a:t>).</a:t>
            </a:r>
          </a:p>
          <a:p>
            <a:r>
              <a:rPr lang="el-GR" b="1" dirty="0"/>
              <a:t>Βαθιά Μάθηση (</a:t>
            </a:r>
            <a:r>
              <a:rPr lang="el-GR" b="1" dirty="0" err="1"/>
              <a:t>Deep</a:t>
            </a:r>
            <a:r>
              <a:rPr lang="el-GR" b="1" dirty="0"/>
              <a:t> </a:t>
            </a:r>
            <a:r>
              <a:rPr lang="el-GR" b="1" dirty="0" err="1"/>
              <a:t>Learning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dirty="0" err="1"/>
              <a:t>Νευρωνικά</a:t>
            </a:r>
            <a:r>
              <a:rPr lang="el-GR" dirty="0"/>
              <a:t> δίκτυα με πολλά επίπεδα, για πολύπλοκα δεδομένα (κείμενο/ομιλία/εικόνα).</a:t>
            </a:r>
          </a:p>
          <a:p>
            <a:pPr lvl="1"/>
            <a:r>
              <a:rPr lang="el-GR" dirty="0"/>
              <a:t>Κατηγορίες: μη εποπτευόμενη/γεννητική, εποπτευόμενη, υβριδική.</a:t>
            </a:r>
          </a:p>
          <a:p>
            <a:pPr lvl="1"/>
            <a:r>
              <a:rPr lang="el-GR" dirty="0"/>
              <a:t>Παραδείγματα μοντέλων: </a:t>
            </a:r>
            <a:r>
              <a:rPr lang="el-GR" dirty="0" err="1"/>
              <a:t>autoencoders</a:t>
            </a:r>
            <a:r>
              <a:rPr lang="el-GR" dirty="0"/>
              <a:t>, CNN, RNN, </a:t>
            </a:r>
            <a:r>
              <a:rPr lang="el-GR" dirty="0" err="1"/>
              <a:t>deep</a:t>
            </a:r>
            <a:r>
              <a:rPr lang="el-GR" dirty="0"/>
              <a:t> </a:t>
            </a:r>
            <a:r>
              <a:rPr lang="el-GR" dirty="0" err="1"/>
              <a:t>belief</a:t>
            </a:r>
            <a:r>
              <a:rPr lang="el-GR" dirty="0"/>
              <a:t> </a:t>
            </a:r>
            <a:r>
              <a:rPr lang="el-GR" dirty="0" err="1"/>
              <a:t>networks</a:t>
            </a:r>
            <a:r>
              <a:rPr lang="el-GR" dirty="0"/>
              <a:t>, ενισχυτική μάθηση με NN.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004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644CE-A8C1-250B-78F3-A1CF842F3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B991-4698-30DD-62B5-5A5B1E90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5D201-66E8-15EE-9DEB-2DEADF8E2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524000"/>
            <a:ext cx="9562173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Βασικές τεχνολογίες ΤΝ που αναλύονται: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b="1" dirty="0"/>
              <a:t>Συστήματα Συστάσεων (</a:t>
            </a:r>
            <a:r>
              <a:rPr lang="el-GR" b="1" dirty="0" err="1"/>
              <a:t>Recommender</a:t>
            </a:r>
            <a:r>
              <a:rPr lang="el-GR" b="1" dirty="0"/>
              <a:t> Systems):</a:t>
            </a:r>
            <a:endParaRPr lang="el-GR" dirty="0"/>
          </a:p>
          <a:p>
            <a:pPr lvl="1"/>
            <a:r>
              <a:rPr lang="el-GR" dirty="0"/>
              <a:t>Προβλέπουν τι θα αρέσει σε έναν χρήστη.</a:t>
            </a:r>
          </a:p>
          <a:p>
            <a:pPr lvl="1"/>
            <a:r>
              <a:rPr lang="el-GR" dirty="0"/>
              <a:t>Μέθοδοι: </a:t>
            </a:r>
            <a:r>
              <a:rPr lang="el-GR" b="1" dirty="0" err="1"/>
              <a:t>content-based</a:t>
            </a:r>
            <a:r>
              <a:rPr lang="el-GR" dirty="0"/>
              <a:t>, </a:t>
            </a:r>
            <a:r>
              <a:rPr lang="el-GR" b="1" dirty="0" err="1"/>
              <a:t>collaborative</a:t>
            </a:r>
            <a:r>
              <a:rPr lang="el-GR" b="1" dirty="0"/>
              <a:t> </a:t>
            </a:r>
            <a:r>
              <a:rPr lang="el-GR" b="1" dirty="0" err="1"/>
              <a:t>filtering</a:t>
            </a:r>
            <a:r>
              <a:rPr lang="el-GR" dirty="0"/>
              <a:t>, </a:t>
            </a:r>
            <a:r>
              <a:rPr lang="el-GR" b="1" dirty="0" err="1"/>
              <a:t>hybrid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Παραδείγματα: </a:t>
            </a:r>
            <a:r>
              <a:rPr lang="el-GR" dirty="0" err="1"/>
              <a:t>Amazon</a:t>
            </a:r>
            <a:r>
              <a:rPr lang="el-GR" dirty="0"/>
              <a:t>/</a:t>
            </a:r>
            <a:r>
              <a:rPr lang="el-GR" dirty="0" err="1"/>
              <a:t>Netflix</a:t>
            </a:r>
            <a:r>
              <a:rPr lang="el-GR" dirty="0"/>
              <a:t>/</a:t>
            </a:r>
            <a:r>
              <a:rPr lang="el-GR" dirty="0" err="1"/>
              <a:t>Spotify</a:t>
            </a:r>
            <a:r>
              <a:rPr lang="el-GR" dirty="0"/>
              <a:t> προτάσεις βάσει ιστορικού, </a:t>
            </a:r>
            <a:r>
              <a:rPr lang="el-GR" dirty="0" err="1"/>
              <a:t>clicks</a:t>
            </a:r>
            <a:r>
              <a:rPr lang="el-GR" dirty="0"/>
              <a:t>, αγορών, αξιολογήσεων.</a:t>
            </a:r>
          </a:p>
          <a:p>
            <a:r>
              <a:rPr lang="el-GR" b="1" dirty="0"/>
              <a:t>Επεξεργασία Φυσικής Γλώσσας (NLP):</a:t>
            </a:r>
            <a:endParaRPr lang="el-GR" dirty="0"/>
          </a:p>
          <a:p>
            <a:pPr lvl="1"/>
            <a:r>
              <a:rPr lang="el-GR" dirty="0"/>
              <a:t>Διαχειρίζεται </a:t>
            </a:r>
            <a:r>
              <a:rPr lang="el-GR" b="1" dirty="0"/>
              <a:t>μη δομημένα κείμενα</a:t>
            </a:r>
            <a:r>
              <a:rPr lang="el-GR" dirty="0"/>
              <a:t> (</a:t>
            </a:r>
            <a:r>
              <a:rPr lang="el-GR" dirty="0" err="1"/>
              <a:t>emails</a:t>
            </a:r>
            <a:r>
              <a:rPr lang="el-GR" dirty="0"/>
              <a:t>, PDF, Word, </a:t>
            </a:r>
            <a:r>
              <a:rPr lang="el-GR" dirty="0" err="1"/>
              <a:t>web</a:t>
            </a:r>
            <a:r>
              <a:rPr lang="el-GR" dirty="0"/>
              <a:t>).</a:t>
            </a:r>
          </a:p>
          <a:p>
            <a:pPr lvl="1"/>
            <a:r>
              <a:rPr lang="el-GR" dirty="0"/>
              <a:t>Εφαρμογές: </a:t>
            </a:r>
            <a:r>
              <a:rPr lang="el-GR" b="1" dirty="0"/>
              <a:t>ανάλυση συναισθήματος</a:t>
            </a:r>
            <a:r>
              <a:rPr lang="el-GR" dirty="0"/>
              <a:t>, ταξινόμηση εγγράφων, περίληψη κειμένων, εξαγωγή γνώσης.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199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37129-9C79-465A-1A19-A2D849CAC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83DE6-B3A3-ACF8-9F91-B5BEDE835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87071-B961-5D24-D798-40ECAFD76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524000"/>
            <a:ext cx="9562173" cy="4724399"/>
          </a:xfrm>
        </p:spPr>
        <p:txBody>
          <a:bodyPr>
            <a:normAutofit/>
          </a:bodyPr>
          <a:lstStyle/>
          <a:p>
            <a:r>
              <a:rPr lang="el-GR" dirty="0"/>
              <a:t>Ενδεικτικές εφαρμογές ΤΝ στην καθημερινότητα/αγορά:</a:t>
            </a:r>
          </a:p>
          <a:p>
            <a:pPr lvl="1"/>
            <a:r>
              <a:rPr lang="el-GR" dirty="0"/>
              <a:t>Αναγνώριση ομιλίας, μηχανική μετάφραση, </a:t>
            </a:r>
            <a:r>
              <a:rPr lang="el-GR" dirty="0" err="1"/>
              <a:t>chatbots</a:t>
            </a:r>
            <a:r>
              <a:rPr lang="el-GR" dirty="0"/>
              <a:t>, αναγνώριση εικόνας/προσώπου, αυτόνομα οχήματα, προβλέψεις, ομαδοποίηση/</a:t>
            </a:r>
            <a:r>
              <a:rPr lang="el-GR" dirty="0" err="1"/>
              <a:t>τμηματοποίηση</a:t>
            </a:r>
            <a:r>
              <a:rPr lang="el-GR" dirty="0"/>
              <a:t>, ρομποτική.</a:t>
            </a:r>
          </a:p>
          <a:p>
            <a:pPr lvl="1"/>
            <a:r>
              <a:rPr lang="el-GR" dirty="0"/>
              <a:t>Επιχειρηματικά οφέλη από υιοθέτηση </a:t>
            </a:r>
            <a:r>
              <a:rPr lang="el-GR" dirty="0" err="1"/>
              <a:t>ΤΝ:Βελτιστοποίηση</a:t>
            </a:r>
            <a:r>
              <a:rPr lang="el-GR" dirty="0"/>
              <a:t> διαδικασιών, μείωση κόστους, αύξηση εσόδων, καλύτερη εμπειρία πελάτη, καινοτομία και νέα επιχειρηματικά μοντέλα.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959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947A3-CE96-133B-119F-ED241F0C3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3608E-B368-4FBD-E919-FD3862DF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CD458-19F6-2DA5-19F7-CD9F05AEA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524000"/>
            <a:ext cx="9562173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ΤΝ και Ελλάδα (υιοθέτηση/ωριμότητα):</a:t>
            </a:r>
            <a:endParaRPr lang="el-GR" dirty="0"/>
          </a:p>
          <a:p>
            <a:r>
              <a:rPr lang="el-GR" dirty="0"/>
              <a:t>Αναγνωρίζονται </a:t>
            </a:r>
            <a:r>
              <a:rPr lang="el-GR" b="1" dirty="0"/>
              <a:t>προκλήσεις</a:t>
            </a:r>
            <a:r>
              <a:rPr lang="el-GR" dirty="0"/>
              <a:t>: ελλείψεις δεξιοτήτων, υποδομές, ποιότητα δεδομένων, κόστος επένδυσης.</a:t>
            </a:r>
          </a:p>
          <a:p>
            <a:r>
              <a:rPr lang="el-GR" dirty="0"/>
              <a:t>Υπάρχουν </a:t>
            </a:r>
            <a:r>
              <a:rPr lang="el-GR" b="1" dirty="0"/>
              <a:t>ευκαιρίες</a:t>
            </a:r>
            <a:r>
              <a:rPr lang="el-GR" dirty="0"/>
              <a:t>: ανταγωνιστικότητα, ψηφιακός μετασχηματισμός, πιθανή ενίσχυση παραγωγικότητας/ΑΕΠ.</a:t>
            </a:r>
          </a:p>
          <a:p>
            <a:r>
              <a:rPr lang="el-GR" dirty="0"/>
              <a:t>Αναφέρονται παραδείγματα ελληνικών εταιρειών που εφαρμόζουν ΤΝ (ενδεικτικά: ΔΑΑ, </a:t>
            </a:r>
            <a:r>
              <a:rPr lang="el-GR" dirty="0" err="1"/>
              <a:t>Hellas</a:t>
            </a:r>
            <a:r>
              <a:rPr lang="el-GR" dirty="0"/>
              <a:t> </a:t>
            </a:r>
            <a:r>
              <a:rPr lang="el-GR" dirty="0" err="1"/>
              <a:t>Direct</a:t>
            </a:r>
            <a:r>
              <a:rPr lang="el-GR" dirty="0"/>
              <a:t>, </a:t>
            </a:r>
            <a:r>
              <a:rPr lang="el-GR" dirty="0" err="1"/>
              <a:t>Workable</a:t>
            </a:r>
            <a:r>
              <a:rPr lang="el-GR" dirty="0"/>
              <a:t>, Motor Oil, </a:t>
            </a:r>
            <a:r>
              <a:rPr lang="el-GR" dirty="0" err="1"/>
              <a:t>Space</a:t>
            </a:r>
            <a:r>
              <a:rPr lang="el-GR" dirty="0"/>
              <a:t> </a:t>
            </a:r>
            <a:r>
              <a:rPr lang="el-GR" dirty="0" err="1"/>
              <a:t>Hellas</a:t>
            </a:r>
            <a:r>
              <a:rPr lang="el-GR" dirty="0"/>
              <a:t> κ.ά.).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2182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949F8-879C-7E13-6919-AE1AA212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C780-47F0-3412-D644-E463BB443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2.1-2.3: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481BE-D0C9-11F4-B445-2BA0A9A1D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524000"/>
            <a:ext cx="9562173" cy="4724399"/>
          </a:xfrm>
        </p:spPr>
        <p:txBody>
          <a:bodyPr>
            <a:normAutofit/>
          </a:bodyPr>
          <a:lstStyle/>
          <a:p>
            <a:r>
              <a:rPr lang="el-GR" b="1" dirty="0"/>
              <a:t>Ηθικές/κοινωνικές διαστάσεις:</a:t>
            </a:r>
            <a:endParaRPr lang="el-GR" dirty="0"/>
          </a:p>
          <a:p>
            <a:pPr lvl="1"/>
            <a:r>
              <a:rPr lang="el-GR" dirty="0"/>
              <a:t>Ανάγκη για </a:t>
            </a:r>
            <a:r>
              <a:rPr lang="el-GR" b="1" dirty="0"/>
              <a:t>κριτική σκέψη</a:t>
            </a:r>
            <a:r>
              <a:rPr lang="el-GR" dirty="0"/>
              <a:t>, στρατηγικό σχεδιασμό, υπεύθυνη χρήση, και επενδύσεις ώστε να “ωριμάσει” και να διαχυθεί η τεχνολογία.</a:t>
            </a:r>
          </a:p>
          <a:p>
            <a:r>
              <a:rPr lang="el-GR" b="1" dirty="0"/>
              <a:t>Έννοιες-κλειδιά (ενδεικτικά):</a:t>
            </a:r>
            <a:endParaRPr lang="el-GR" dirty="0"/>
          </a:p>
          <a:p>
            <a:pPr lvl="1"/>
            <a:r>
              <a:rPr lang="el-GR" dirty="0" err="1"/>
              <a:t>Chatbot</a:t>
            </a:r>
            <a:r>
              <a:rPr lang="el-GR" dirty="0"/>
              <a:t>, NLP, αναγνώριση ομιλίας/εικόνας/προσώπου, συστάσεις, </a:t>
            </a:r>
            <a:r>
              <a:rPr lang="el-GR" dirty="0" err="1"/>
              <a:t>Turing</a:t>
            </a:r>
            <a:r>
              <a:rPr lang="el-GR" dirty="0"/>
              <a:t> </a:t>
            </a:r>
            <a:r>
              <a:rPr lang="el-GR" dirty="0" err="1"/>
              <a:t>test</a:t>
            </a:r>
            <a:r>
              <a:rPr lang="el-GR" dirty="0"/>
              <a:t>, ορθολογικός παράγοντας, ML/DL/NN, </a:t>
            </a:r>
            <a:r>
              <a:rPr lang="el-GR" dirty="0" err="1"/>
              <a:t>τμηματοποίηση</a:t>
            </a:r>
            <a:r>
              <a:rPr lang="el-GR" dirty="0"/>
              <a:t> πελατών, ρομποτική, ψηφιακός μετασχηματισμός, καινοτομία, </a:t>
            </a:r>
            <a:r>
              <a:rPr lang="el-GR" dirty="0" err="1"/>
              <a:t>IoT</a:t>
            </a:r>
            <a:r>
              <a:rPr lang="el-GR" dirty="0"/>
              <a:t>, </a:t>
            </a:r>
            <a:r>
              <a:rPr lang="el-GR" dirty="0" err="1"/>
              <a:t>crowdsourcing</a:t>
            </a:r>
            <a:r>
              <a:rPr lang="el-GR" dirty="0"/>
              <a:t>, ανάλυση συναισθήματος.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4375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EAADC-AA51-725E-164A-8FDE05F98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BDF76-8270-06B0-8EDB-97BB55408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ΚΕΦΑΛΑΙΑ 2.4: Εφαρμογές ΤΝ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8A92C45-BD06-5FA1-29BF-C02A607B22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7363" y="2178040"/>
            <a:ext cx="1165678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Αναγνώριση Ομιλίας (ASR):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Μετατρέπει την ανθρώπινη ομιλία σε γραπτό κείμενο.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Υποστηρίζει πολλές γλώσσες και μεγάλα λεξιλόγια.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Χρησιμοποιείται σε υπαγόρευση, φωνητικές εντολές, αναζητήσεις, ιατρικές εφαρμογές και αυτόματη μετάφραση.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Παραμένει απαιτητική λόγω θορύβου και μεταβολών στο ηχητικό σήμα.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Μηχανική Μετάφραση: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Αυτόματη μετάφραση κειμένων από μία γλώσσα σε άλλη.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Βασικές κατηγορίες: στατιστική και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νευρωνική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μετάφραση.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νευρωνική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μετάφραση (με βαθιά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νευρωνικά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δίκτυα) προσφέρει υψηλότερη ποιότητα.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Παραδείγματα εφαρμογών: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Translate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Skype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Translator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6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193</TotalTime>
  <Words>2422</Words>
  <Application>Microsoft Office PowerPoint</Application>
  <PresentationFormat>Widescreen</PresentationFormat>
  <Paragraphs>200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Century Gothic</vt:lpstr>
      <vt:lpstr>Wingdings 3</vt:lpstr>
      <vt:lpstr>Ion</vt:lpstr>
      <vt:lpstr> ΕΦΑΡΜΟΓΕΣ AI  ΣΕ ΟΡΓΑΝΙΣΜΟΥΣ ΚΑΙ ΕΠΙΧΕΙΡΗΣΕΙΣ </vt:lpstr>
      <vt:lpstr>ΚΕΦΑΛΑΙΑ 2.1-2.3:</vt:lpstr>
      <vt:lpstr>ΚΕΦΑΛΑΙΑ 2.1-2.3:</vt:lpstr>
      <vt:lpstr>ΚΕΦΑΛΑΙΑ 2.1-2.3:</vt:lpstr>
      <vt:lpstr>ΚΕΦΑΛΑΙΑ 2.1-2.3:</vt:lpstr>
      <vt:lpstr>ΚΕΦΑΛΑΙΑ 2.1-2.3:</vt:lpstr>
      <vt:lpstr>ΚΕΦΑΛΑΙΑ 2.1-2.3:</vt:lpstr>
      <vt:lpstr>ΚΕΦΑΛΑΙΑ 2.1-2.3:</vt:lpstr>
      <vt:lpstr>ΚΕΦΑΛΑΙΑ 2.4: Εφαρμογές ΤΝ</vt:lpstr>
      <vt:lpstr>ΚΕΦΑΛΑΙΑ 2.4: Εφαρμογές ΤΝ</vt:lpstr>
      <vt:lpstr>ΚΕΦΑΛΑΙΑ 2.4: Εφαρμογές ΤΝ</vt:lpstr>
      <vt:lpstr>ΚΕΦΑΛΑΙΑ 2.4: Εφαρμογές ΤΝ</vt:lpstr>
      <vt:lpstr>ΚΕΦΑΛΑΙΑ 2.4: Εφαρμογές ΤΝ</vt:lpstr>
      <vt:lpstr>ΚΕΦΑΛΑΙΑ 2.5.Η Τεχνητή νοημοσύνη στις επιχειρήσεις</vt:lpstr>
      <vt:lpstr>ΚΕΦΑΛΑΙΑ 2.5.Η Τεχνητή νοημοσύνη στις επιχειρήσεις</vt:lpstr>
      <vt:lpstr>ΚΕΦΑΛΑΙΑ 2.5.Η Τεχνητή νοημοσύνη στις επιχειρήσεις</vt:lpstr>
      <vt:lpstr>ΚΕΦΑΛΑΙΑ 2.5.Η Τεχνητή νοημοσύνη στις επιχειρήσεις</vt:lpstr>
      <vt:lpstr>ΚΕΦΑΛΑΙΑ 2.6. ΕΛΛΑΔΑ</vt:lpstr>
      <vt:lpstr>ΚΕΦΑΛΑΙΑ 2.6. ΕΛΛΑΔΑ</vt:lpstr>
      <vt:lpstr>ΚΕΦΑΛΑΙΑ 2.6. ΕΛΛΑΔΑ</vt:lpstr>
      <vt:lpstr>ΚΕΦΑΛΑΙΑ 2.6. ΕΛΛΑΔΑ</vt:lpstr>
      <vt:lpstr>ΚΕΦΑΛΑΙΑ 2.6. ΕΛΛΑΔΑ</vt:lpstr>
      <vt:lpstr>ΚΕΦΑΛΑΙΑ 2.6. ΕΛΛΑΔΑ</vt:lpstr>
      <vt:lpstr>ΚΕΦΑΛΑΙΑ 2.6. ΕΛΛΑΔΑ</vt:lpstr>
      <vt:lpstr>ΚΕΦΑΛΑΙΑ 2.6. ΕΛΛΑΔΑ</vt:lpstr>
      <vt:lpstr>ΜΕΛΕΤΕΣ ΠΕΡΙΠΤΩΣΗΣ</vt:lpstr>
      <vt:lpstr>ΜΕΛΕΤΕΣ ΠΕΡΙΠΤΩΣΗΣ</vt:lpstr>
      <vt:lpstr>ΒΙΝΤΕΟ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Χριστοδούλου Σωτήριος</dc:creator>
  <cp:lastModifiedBy>SOTIRIOS CHRISTODOULOU</cp:lastModifiedBy>
  <cp:revision>2</cp:revision>
  <dcterms:created xsi:type="dcterms:W3CDTF">2025-12-23T15:07:41Z</dcterms:created>
  <dcterms:modified xsi:type="dcterms:W3CDTF">2026-01-27T20:25:30Z</dcterms:modified>
</cp:coreProperties>
</file>