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3" r:id="rId7"/>
    <p:sldId id="264" r:id="rId8"/>
    <p:sldId id="266" r:id="rId9"/>
    <p:sldId id="267" r:id="rId10"/>
    <p:sldId id="268" r:id="rId11"/>
    <p:sldId id="269" r:id="rId12"/>
    <p:sldId id="270" r:id="rId13"/>
    <p:sldId id="271" r:id="rId14"/>
    <p:sldId id="273" r:id="rId15"/>
    <p:sldId id="272" r:id="rId16"/>
    <p:sldId id="274" r:id="rId17"/>
    <p:sldId id="275" r:id="rId18"/>
    <p:sldId id="276" r:id="rId19"/>
    <p:sldId id="277" r:id="rId20"/>
    <p:sldId id="278" r:id="rId21"/>
    <p:sldId id="279" r:id="rId22"/>
    <p:sldId id="280" r:id="rId23"/>
    <p:sldId id="281" r:id="rId24"/>
    <p:sldId id="282" r:id="rId25"/>
    <p:sldId id="284" r:id="rId26"/>
    <p:sldId id="285" r:id="rId27"/>
    <p:sldId id="286" r:id="rId28"/>
    <p:sldId id="287" r:id="rId29"/>
    <p:sldId id="288" r:id="rId30"/>
    <p:sldId id="289" r:id="rId31"/>
    <p:sldId id="290" r:id="rId32"/>
    <p:sldId id="291" r:id="rId33"/>
    <p:sldId id="292" r:id="rId34"/>
    <p:sldId id="293" r:id="rId35"/>
    <p:sldId id="294" r:id="rId36"/>
    <p:sldId id="283"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8" r:id="rId50"/>
    <p:sldId id="309" r:id="rId51"/>
    <p:sldId id="307" r:id="rId52"/>
    <p:sldId id="310" r:id="rId53"/>
    <p:sldId id="311" r:id="rId54"/>
    <p:sldId id="312" r:id="rId55"/>
    <p:sldId id="313" r:id="rId56"/>
    <p:sldId id="314" r:id="rId57"/>
    <p:sldId id="315" r:id="rId58"/>
    <p:sldId id="329"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EB4E57-D1CA-4570-871D-66A0150D8621}" v="205" dt="2025-10-31T17:32:23.6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82" autoAdjust="0"/>
    <p:restoredTop sz="94660"/>
  </p:normalViewPr>
  <p:slideViewPr>
    <p:cSldViewPr snapToGrid="0">
      <p:cViewPr varScale="1">
        <p:scale>
          <a:sx n="62" d="100"/>
          <a:sy n="62" d="100"/>
        </p:scale>
        <p:origin x="90" y="10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TIRIOS CHRISTODOULOU" userId="83a2a357-2a7e-447d-bced-447bc3db8b2c" providerId="ADAL" clId="{85AACFB2-A9F8-42F8-8DC5-C01DD14801BB}"/>
    <pc:docChg chg="undo custSel addSld delSld modSld sldOrd">
      <pc:chgData name="SOTIRIOS CHRISTODOULOU" userId="83a2a357-2a7e-447d-bced-447bc3db8b2c" providerId="ADAL" clId="{85AACFB2-A9F8-42F8-8DC5-C01DD14801BB}" dt="2025-10-31T18:09:32.875" v="858" actId="14100"/>
      <pc:docMkLst>
        <pc:docMk/>
      </pc:docMkLst>
      <pc:sldChg chg="modSp">
        <pc:chgData name="SOTIRIOS CHRISTODOULOU" userId="83a2a357-2a7e-447d-bced-447bc3db8b2c" providerId="ADAL" clId="{85AACFB2-A9F8-42F8-8DC5-C01DD14801BB}" dt="2025-10-27T09:25:54.790" v="0"/>
        <pc:sldMkLst>
          <pc:docMk/>
          <pc:sldMk cId="550389684" sldId="256"/>
        </pc:sldMkLst>
        <pc:spChg chg="mod">
          <ac:chgData name="SOTIRIOS CHRISTODOULOU" userId="83a2a357-2a7e-447d-bced-447bc3db8b2c" providerId="ADAL" clId="{85AACFB2-A9F8-42F8-8DC5-C01DD14801BB}" dt="2025-10-27T09:25:54.790" v="0"/>
          <ac:spMkLst>
            <pc:docMk/>
            <pc:sldMk cId="550389684" sldId="256"/>
            <ac:spMk id="2" creationId="{DC26417E-7B3B-ECAF-0D2E-EB445D34CC9C}"/>
          </ac:spMkLst>
        </pc:spChg>
      </pc:sldChg>
      <pc:sldChg chg="addSp delSp modSp new mod">
        <pc:chgData name="SOTIRIOS CHRISTODOULOU" userId="83a2a357-2a7e-447d-bced-447bc3db8b2c" providerId="ADAL" clId="{85AACFB2-A9F8-42F8-8DC5-C01DD14801BB}" dt="2025-10-27T09:28:02.335" v="36" actId="6549"/>
        <pc:sldMkLst>
          <pc:docMk/>
          <pc:sldMk cId="1533675143" sldId="257"/>
        </pc:sldMkLst>
        <pc:spChg chg="mod">
          <ac:chgData name="SOTIRIOS CHRISTODOULOU" userId="83a2a357-2a7e-447d-bced-447bc3db8b2c" providerId="ADAL" clId="{85AACFB2-A9F8-42F8-8DC5-C01DD14801BB}" dt="2025-10-27T09:26:14.257" v="29" actId="20577"/>
          <ac:spMkLst>
            <pc:docMk/>
            <pc:sldMk cId="1533675143" sldId="257"/>
            <ac:spMk id="2" creationId="{5A40940A-E71F-9667-5701-D677CEA45D40}"/>
          </ac:spMkLst>
        </pc:spChg>
        <pc:spChg chg="add del mod">
          <ac:chgData name="SOTIRIOS CHRISTODOULOU" userId="83a2a357-2a7e-447d-bced-447bc3db8b2c" providerId="ADAL" clId="{85AACFB2-A9F8-42F8-8DC5-C01DD14801BB}" dt="2025-10-27T09:28:02.335" v="36" actId="6549"/>
          <ac:spMkLst>
            <pc:docMk/>
            <pc:sldMk cId="1533675143" sldId="257"/>
            <ac:spMk id="3" creationId="{6982B3A2-4330-8B43-3B54-B8A8CC53086A}"/>
          </ac:spMkLst>
        </pc:spChg>
      </pc:sldChg>
      <pc:sldChg chg="del">
        <pc:chgData name="SOTIRIOS CHRISTODOULOU" userId="83a2a357-2a7e-447d-bced-447bc3db8b2c" providerId="ADAL" clId="{85AACFB2-A9F8-42F8-8DC5-C01DD14801BB}" dt="2025-10-27T09:25:59.877" v="1" actId="47"/>
        <pc:sldMkLst>
          <pc:docMk/>
          <pc:sldMk cId="3155411750" sldId="257"/>
        </pc:sldMkLst>
      </pc:sldChg>
      <pc:sldChg chg="modSp new mod">
        <pc:chgData name="SOTIRIOS CHRISTODOULOU" userId="83a2a357-2a7e-447d-bced-447bc3db8b2c" providerId="ADAL" clId="{85AACFB2-A9F8-42F8-8DC5-C01DD14801BB}" dt="2025-10-27T09:29:25.225" v="50" actId="27636"/>
        <pc:sldMkLst>
          <pc:docMk/>
          <pc:sldMk cId="2441980201" sldId="258"/>
        </pc:sldMkLst>
        <pc:spChg chg="mod">
          <ac:chgData name="SOTIRIOS CHRISTODOULOU" userId="83a2a357-2a7e-447d-bced-447bc3db8b2c" providerId="ADAL" clId="{85AACFB2-A9F8-42F8-8DC5-C01DD14801BB}" dt="2025-10-27T09:28:47.311" v="38"/>
          <ac:spMkLst>
            <pc:docMk/>
            <pc:sldMk cId="2441980201" sldId="258"/>
            <ac:spMk id="2" creationId="{A1EA1002-D837-624F-50EA-B86FC788F3D1}"/>
          </ac:spMkLst>
        </pc:spChg>
        <pc:spChg chg="mod">
          <ac:chgData name="SOTIRIOS CHRISTODOULOU" userId="83a2a357-2a7e-447d-bced-447bc3db8b2c" providerId="ADAL" clId="{85AACFB2-A9F8-42F8-8DC5-C01DD14801BB}" dt="2025-10-27T09:29:25.225" v="50" actId="27636"/>
          <ac:spMkLst>
            <pc:docMk/>
            <pc:sldMk cId="2441980201" sldId="258"/>
            <ac:spMk id="3" creationId="{659509A4-5A3D-4B54-1093-6B30F695224A}"/>
          </ac:spMkLst>
        </pc:spChg>
      </pc:sldChg>
      <pc:sldChg chg="del">
        <pc:chgData name="SOTIRIOS CHRISTODOULOU" userId="83a2a357-2a7e-447d-bced-447bc3db8b2c" providerId="ADAL" clId="{85AACFB2-A9F8-42F8-8DC5-C01DD14801BB}" dt="2025-10-27T09:25:59.877" v="1" actId="47"/>
        <pc:sldMkLst>
          <pc:docMk/>
          <pc:sldMk cId="2590382277" sldId="258"/>
        </pc:sldMkLst>
      </pc:sldChg>
      <pc:sldChg chg="del">
        <pc:chgData name="SOTIRIOS CHRISTODOULOU" userId="83a2a357-2a7e-447d-bced-447bc3db8b2c" providerId="ADAL" clId="{85AACFB2-A9F8-42F8-8DC5-C01DD14801BB}" dt="2025-10-27T09:25:59.877" v="1" actId="47"/>
        <pc:sldMkLst>
          <pc:docMk/>
          <pc:sldMk cId="4067388809" sldId="259"/>
        </pc:sldMkLst>
      </pc:sldChg>
      <pc:sldChg chg="modSp new mod">
        <pc:chgData name="SOTIRIOS CHRISTODOULOU" userId="83a2a357-2a7e-447d-bced-447bc3db8b2c" providerId="ADAL" clId="{85AACFB2-A9F8-42F8-8DC5-C01DD14801BB}" dt="2025-10-27T09:32:55.038" v="76" actId="1076"/>
        <pc:sldMkLst>
          <pc:docMk/>
          <pc:sldMk cId="4076682377" sldId="259"/>
        </pc:sldMkLst>
        <pc:spChg chg="mod">
          <ac:chgData name="SOTIRIOS CHRISTODOULOU" userId="83a2a357-2a7e-447d-bced-447bc3db8b2c" providerId="ADAL" clId="{85AACFB2-A9F8-42F8-8DC5-C01DD14801BB}" dt="2025-10-27T09:30:15.240" v="52"/>
          <ac:spMkLst>
            <pc:docMk/>
            <pc:sldMk cId="4076682377" sldId="259"/>
            <ac:spMk id="2" creationId="{0761AF6F-AA6F-77EA-8D99-0B05AD1FFA10}"/>
          </ac:spMkLst>
        </pc:spChg>
        <pc:spChg chg="mod">
          <ac:chgData name="SOTIRIOS CHRISTODOULOU" userId="83a2a357-2a7e-447d-bced-447bc3db8b2c" providerId="ADAL" clId="{85AACFB2-A9F8-42F8-8DC5-C01DD14801BB}" dt="2025-10-27T09:32:55.038" v="76" actId="1076"/>
          <ac:spMkLst>
            <pc:docMk/>
            <pc:sldMk cId="4076682377" sldId="259"/>
            <ac:spMk id="3" creationId="{41DD6FD3-DDF6-3073-DB15-9C82C0E8E226}"/>
          </ac:spMkLst>
        </pc:spChg>
      </pc:sldChg>
      <pc:sldChg chg="modSp new mod">
        <pc:chgData name="SOTIRIOS CHRISTODOULOU" userId="83a2a357-2a7e-447d-bced-447bc3db8b2c" providerId="ADAL" clId="{85AACFB2-A9F8-42F8-8DC5-C01DD14801BB}" dt="2025-10-27T09:40:31.069" v="144" actId="20577"/>
        <pc:sldMkLst>
          <pc:docMk/>
          <pc:sldMk cId="1040631520" sldId="260"/>
        </pc:sldMkLst>
        <pc:spChg chg="mod">
          <ac:chgData name="SOTIRIOS CHRISTODOULOU" userId="83a2a357-2a7e-447d-bced-447bc3db8b2c" providerId="ADAL" clId="{85AACFB2-A9F8-42F8-8DC5-C01DD14801BB}" dt="2025-10-27T09:40:31.069" v="144" actId="20577"/>
          <ac:spMkLst>
            <pc:docMk/>
            <pc:sldMk cId="1040631520" sldId="260"/>
            <ac:spMk id="2" creationId="{F7E0C92F-8980-0D9E-C1B4-3221F8FEAADA}"/>
          </ac:spMkLst>
        </pc:spChg>
        <pc:spChg chg="mod">
          <ac:chgData name="SOTIRIOS CHRISTODOULOU" userId="83a2a357-2a7e-447d-bced-447bc3db8b2c" providerId="ADAL" clId="{85AACFB2-A9F8-42F8-8DC5-C01DD14801BB}" dt="2025-10-27T09:34:15.272" v="80" actId="27636"/>
          <ac:spMkLst>
            <pc:docMk/>
            <pc:sldMk cId="1040631520" sldId="260"/>
            <ac:spMk id="3" creationId="{BEF8E080-9622-02DD-D008-9B8F6F2D759E}"/>
          </ac:spMkLst>
        </pc:spChg>
      </pc:sldChg>
      <pc:sldChg chg="del">
        <pc:chgData name="SOTIRIOS CHRISTODOULOU" userId="83a2a357-2a7e-447d-bced-447bc3db8b2c" providerId="ADAL" clId="{85AACFB2-A9F8-42F8-8DC5-C01DD14801BB}" dt="2025-10-27T09:25:59.877" v="1" actId="47"/>
        <pc:sldMkLst>
          <pc:docMk/>
          <pc:sldMk cId="1109508064" sldId="260"/>
        </pc:sldMkLst>
      </pc:sldChg>
      <pc:sldChg chg="addSp delSp modSp add del mod">
        <pc:chgData name="SOTIRIOS CHRISTODOULOU" userId="83a2a357-2a7e-447d-bced-447bc3db8b2c" providerId="ADAL" clId="{85AACFB2-A9F8-42F8-8DC5-C01DD14801BB}" dt="2025-10-27T18:31:14.173" v="245" actId="47"/>
        <pc:sldMkLst>
          <pc:docMk/>
          <pc:sldMk cId="1419775048" sldId="261"/>
        </pc:sldMkLst>
      </pc:sldChg>
      <pc:sldChg chg="del">
        <pc:chgData name="SOTIRIOS CHRISTODOULOU" userId="83a2a357-2a7e-447d-bced-447bc3db8b2c" providerId="ADAL" clId="{85AACFB2-A9F8-42F8-8DC5-C01DD14801BB}" dt="2025-10-27T09:25:59.877" v="1" actId="47"/>
        <pc:sldMkLst>
          <pc:docMk/>
          <pc:sldMk cId="2212444540" sldId="261"/>
        </pc:sldMkLst>
      </pc:sldChg>
      <pc:sldChg chg="del">
        <pc:chgData name="SOTIRIOS CHRISTODOULOU" userId="83a2a357-2a7e-447d-bced-447bc3db8b2c" providerId="ADAL" clId="{85AACFB2-A9F8-42F8-8DC5-C01DD14801BB}" dt="2025-10-27T09:25:59.877" v="1" actId="47"/>
        <pc:sldMkLst>
          <pc:docMk/>
          <pc:sldMk cId="107036615" sldId="262"/>
        </pc:sldMkLst>
      </pc:sldChg>
      <pc:sldChg chg="addSp delSp modSp new del mod">
        <pc:chgData name="SOTIRIOS CHRISTODOULOU" userId="83a2a357-2a7e-447d-bced-447bc3db8b2c" providerId="ADAL" clId="{85AACFB2-A9F8-42F8-8DC5-C01DD14801BB}" dt="2025-10-27T18:31:15.026" v="246" actId="47"/>
        <pc:sldMkLst>
          <pc:docMk/>
          <pc:sldMk cId="1999937565" sldId="262"/>
        </pc:sldMkLst>
      </pc:sldChg>
      <pc:sldChg chg="addSp delSp modSp add del mod">
        <pc:chgData name="SOTIRIOS CHRISTODOULOU" userId="83a2a357-2a7e-447d-bced-447bc3db8b2c" providerId="ADAL" clId="{85AACFB2-A9F8-42F8-8DC5-C01DD14801BB}" dt="2025-10-27T09:36:55.365" v="125" actId="47"/>
        <pc:sldMkLst>
          <pc:docMk/>
          <pc:sldMk cId="2482988032" sldId="262"/>
        </pc:sldMkLst>
      </pc:sldChg>
      <pc:sldChg chg="del">
        <pc:chgData name="SOTIRIOS CHRISTODOULOU" userId="83a2a357-2a7e-447d-bced-447bc3db8b2c" providerId="ADAL" clId="{85AACFB2-A9F8-42F8-8DC5-C01DD14801BB}" dt="2025-10-27T09:25:59.877" v="1" actId="47"/>
        <pc:sldMkLst>
          <pc:docMk/>
          <pc:sldMk cId="2245529059" sldId="263"/>
        </pc:sldMkLst>
      </pc:sldChg>
      <pc:sldChg chg="addSp delSp modSp new mod">
        <pc:chgData name="SOTIRIOS CHRISTODOULOU" userId="83a2a357-2a7e-447d-bced-447bc3db8b2c" providerId="ADAL" clId="{85AACFB2-A9F8-42F8-8DC5-C01DD14801BB}" dt="2025-10-27T18:21:54.180" v="154" actId="6549"/>
        <pc:sldMkLst>
          <pc:docMk/>
          <pc:sldMk cId="2997968834" sldId="263"/>
        </pc:sldMkLst>
        <pc:spChg chg="mod">
          <ac:chgData name="SOTIRIOS CHRISTODOULOU" userId="83a2a357-2a7e-447d-bced-447bc3db8b2c" providerId="ADAL" clId="{85AACFB2-A9F8-42F8-8DC5-C01DD14801BB}" dt="2025-10-27T18:21:28.260" v="146"/>
          <ac:spMkLst>
            <pc:docMk/>
            <pc:sldMk cId="2997968834" sldId="263"/>
            <ac:spMk id="2" creationId="{0B93DE55-E7B0-5AF4-E223-C77DCEB56884}"/>
          </ac:spMkLst>
        </pc:spChg>
        <pc:spChg chg="add del mod">
          <ac:chgData name="SOTIRIOS CHRISTODOULOU" userId="83a2a357-2a7e-447d-bced-447bc3db8b2c" providerId="ADAL" clId="{85AACFB2-A9F8-42F8-8DC5-C01DD14801BB}" dt="2025-10-27T18:21:54.180" v="154" actId="6549"/>
          <ac:spMkLst>
            <pc:docMk/>
            <pc:sldMk cId="2997968834" sldId="263"/>
            <ac:spMk id="3" creationId="{C316CA54-760B-AD9E-08AB-AA063DC2C256}"/>
          </ac:spMkLst>
        </pc:spChg>
      </pc:sldChg>
      <pc:sldChg chg="del">
        <pc:chgData name="SOTIRIOS CHRISTODOULOU" userId="83a2a357-2a7e-447d-bced-447bc3db8b2c" providerId="ADAL" clId="{85AACFB2-A9F8-42F8-8DC5-C01DD14801BB}" dt="2025-10-27T09:25:59.877" v="1" actId="47"/>
        <pc:sldMkLst>
          <pc:docMk/>
          <pc:sldMk cId="1187600799" sldId="264"/>
        </pc:sldMkLst>
      </pc:sldChg>
      <pc:sldChg chg="modSp add mod">
        <pc:chgData name="SOTIRIOS CHRISTODOULOU" userId="83a2a357-2a7e-447d-bced-447bc3db8b2c" providerId="ADAL" clId="{85AACFB2-A9F8-42F8-8DC5-C01DD14801BB}" dt="2025-10-28T19:02:32.553" v="691" actId="313"/>
        <pc:sldMkLst>
          <pc:docMk/>
          <pc:sldMk cId="1727712017" sldId="264"/>
        </pc:sldMkLst>
        <pc:spChg chg="mod">
          <ac:chgData name="SOTIRIOS CHRISTODOULOU" userId="83a2a357-2a7e-447d-bced-447bc3db8b2c" providerId="ADAL" clId="{85AACFB2-A9F8-42F8-8DC5-C01DD14801BB}" dt="2025-10-28T19:02:32.553" v="691" actId="313"/>
          <ac:spMkLst>
            <pc:docMk/>
            <pc:sldMk cId="1727712017" sldId="264"/>
            <ac:spMk id="3" creationId="{7F0FB008-DE01-670B-5507-4D9EE0F12830}"/>
          </ac:spMkLst>
        </pc:spChg>
      </pc:sldChg>
      <pc:sldChg chg="addSp delSp modSp new del mod">
        <pc:chgData name="SOTIRIOS CHRISTODOULOU" userId="83a2a357-2a7e-447d-bced-447bc3db8b2c" providerId="ADAL" clId="{85AACFB2-A9F8-42F8-8DC5-C01DD14801BB}" dt="2025-10-27T18:31:12.817" v="244" actId="47"/>
        <pc:sldMkLst>
          <pc:docMk/>
          <pc:sldMk cId="701812644" sldId="265"/>
        </pc:sldMkLst>
      </pc:sldChg>
      <pc:sldChg chg="del">
        <pc:chgData name="SOTIRIOS CHRISTODOULOU" userId="83a2a357-2a7e-447d-bced-447bc3db8b2c" providerId="ADAL" clId="{85AACFB2-A9F8-42F8-8DC5-C01DD14801BB}" dt="2025-10-27T09:25:59.877" v="1" actId="47"/>
        <pc:sldMkLst>
          <pc:docMk/>
          <pc:sldMk cId="3950235013" sldId="265"/>
        </pc:sldMkLst>
      </pc:sldChg>
      <pc:sldChg chg="addSp delSp modSp new mod">
        <pc:chgData name="SOTIRIOS CHRISTODOULOU" userId="83a2a357-2a7e-447d-bced-447bc3db8b2c" providerId="ADAL" clId="{85AACFB2-A9F8-42F8-8DC5-C01DD14801BB}" dt="2025-10-30T17:27:09.980" v="703" actId="113"/>
        <pc:sldMkLst>
          <pc:docMk/>
          <pc:sldMk cId="48709703" sldId="266"/>
        </pc:sldMkLst>
        <pc:spChg chg="mod">
          <ac:chgData name="SOTIRIOS CHRISTODOULOU" userId="83a2a357-2a7e-447d-bced-447bc3db8b2c" providerId="ADAL" clId="{85AACFB2-A9F8-42F8-8DC5-C01DD14801BB}" dt="2025-10-27T18:28:43.361" v="206" actId="1076"/>
          <ac:spMkLst>
            <pc:docMk/>
            <pc:sldMk cId="48709703" sldId="266"/>
            <ac:spMk id="2" creationId="{EF8C3AD5-C4EF-44B9-498A-C924E0361958}"/>
          </ac:spMkLst>
        </pc:spChg>
        <pc:spChg chg="add del mod">
          <ac:chgData name="SOTIRIOS CHRISTODOULOU" userId="83a2a357-2a7e-447d-bced-447bc3db8b2c" providerId="ADAL" clId="{85AACFB2-A9F8-42F8-8DC5-C01DD14801BB}" dt="2025-10-30T17:27:09.980" v="703" actId="113"/>
          <ac:spMkLst>
            <pc:docMk/>
            <pc:sldMk cId="48709703" sldId="266"/>
            <ac:spMk id="3" creationId="{F79E00C7-204C-C489-778B-8A1D15128BFF}"/>
          </ac:spMkLst>
        </pc:spChg>
      </pc:sldChg>
      <pc:sldChg chg="del">
        <pc:chgData name="SOTIRIOS CHRISTODOULOU" userId="83a2a357-2a7e-447d-bced-447bc3db8b2c" providerId="ADAL" clId="{85AACFB2-A9F8-42F8-8DC5-C01DD14801BB}" dt="2025-10-27T09:25:59.877" v="1" actId="47"/>
        <pc:sldMkLst>
          <pc:docMk/>
          <pc:sldMk cId="2460613218" sldId="266"/>
        </pc:sldMkLst>
      </pc:sldChg>
      <pc:sldChg chg="del">
        <pc:chgData name="SOTIRIOS CHRISTODOULOU" userId="83a2a357-2a7e-447d-bced-447bc3db8b2c" providerId="ADAL" clId="{85AACFB2-A9F8-42F8-8DC5-C01DD14801BB}" dt="2025-10-27T09:25:59.877" v="1" actId="47"/>
        <pc:sldMkLst>
          <pc:docMk/>
          <pc:sldMk cId="2165573" sldId="267"/>
        </pc:sldMkLst>
      </pc:sldChg>
      <pc:sldChg chg="modSp add mod">
        <pc:chgData name="SOTIRIOS CHRISTODOULOU" userId="83a2a357-2a7e-447d-bced-447bc3db8b2c" providerId="ADAL" clId="{85AACFB2-A9F8-42F8-8DC5-C01DD14801BB}" dt="2025-10-28T19:04:33.070" v="699" actId="313"/>
        <pc:sldMkLst>
          <pc:docMk/>
          <pc:sldMk cId="900002085" sldId="267"/>
        </pc:sldMkLst>
        <pc:spChg chg="mod">
          <ac:chgData name="SOTIRIOS CHRISTODOULOU" userId="83a2a357-2a7e-447d-bced-447bc3db8b2c" providerId="ADAL" clId="{85AACFB2-A9F8-42F8-8DC5-C01DD14801BB}" dt="2025-10-28T19:04:33.070" v="699" actId="313"/>
          <ac:spMkLst>
            <pc:docMk/>
            <pc:sldMk cId="900002085" sldId="267"/>
            <ac:spMk id="3" creationId="{7CBAAEFA-70B7-73ED-64BD-BD19CC4BA46B}"/>
          </ac:spMkLst>
        </pc:spChg>
      </pc:sldChg>
      <pc:sldChg chg="addSp delSp modSp new mod">
        <pc:chgData name="SOTIRIOS CHRISTODOULOU" userId="83a2a357-2a7e-447d-bced-447bc3db8b2c" providerId="ADAL" clId="{85AACFB2-A9F8-42F8-8DC5-C01DD14801BB}" dt="2025-10-30T17:27:45.015" v="706" actId="14100"/>
        <pc:sldMkLst>
          <pc:docMk/>
          <pc:sldMk cId="2844326496" sldId="268"/>
        </pc:sldMkLst>
        <pc:spChg chg="mod">
          <ac:chgData name="SOTIRIOS CHRISTODOULOU" userId="83a2a357-2a7e-447d-bced-447bc3db8b2c" providerId="ADAL" clId="{85AACFB2-A9F8-42F8-8DC5-C01DD14801BB}" dt="2025-10-27T18:32:38.996" v="271" actId="20577"/>
          <ac:spMkLst>
            <pc:docMk/>
            <pc:sldMk cId="2844326496" sldId="268"/>
            <ac:spMk id="2" creationId="{EEFEA53E-7C2D-DB8C-540D-795A54B9448F}"/>
          </ac:spMkLst>
        </pc:spChg>
        <pc:picChg chg="add mod">
          <ac:chgData name="SOTIRIOS CHRISTODOULOU" userId="83a2a357-2a7e-447d-bced-447bc3db8b2c" providerId="ADAL" clId="{85AACFB2-A9F8-42F8-8DC5-C01DD14801BB}" dt="2025-10-30T17:27:45.015" v="706" actId="14100"/>
          <ac:picMkLst>
            <pc:docMk/>
            <pc:sldMk cId="2844326496" sldId="268"/>
            <ac:picMk id="5" creationId="{D246F6CD-FF96-92BD-3C37-25262D4B4EED}"/>
          </ac:picMkLst>
        </pc:picChg>
      </pc:sldChg>
      <pc:sldChg chg="del">
        <pc:chgData name="SOTIRIOS CHRISTODOULOU" userId="83a2a357-2a7e-447d-bced-447bc3db8b2c" providerId="ADAL" clId="{85AACFB2-A9F8-42F8-8DC5-C01DD14801BB}" dt="2025-10-27T09:25:59.877" v="1" actId="47"/>
        <pc:sldMkLst>
          <pc:docMk/>
          <pc:sldMk cId="4175824756" sldId="268"/>
        </pc:sldMkLst>
      </pc:sldChg>
      <pc:sldChg chg="del">
        <pc:chgData name="SOTIRIOS CHRISTODOULOU" userId="83a2a357-2a7e-447d-bced-447bc3db8b2c" providerId="ADAL" clId="{85AACFB2-A9F8-42F8-8DC5-C01DD14801BB}" dt="2025-10-27T09:25:59.877" v="1" actId="47"/>
        <pc:sldMkLst>
          <pc:docMk/>
          <pc:sldMk cId="967558432" sldId="269"/>
        </pc:sldMkLst>
      </pc:sldChg>
      <pc:sldChg chg="modSp new mod">
        <pc:chgData name="SOTIRIOS CHRISTODOULOU" userId="83a2a357-2a7e-447d-bced-447bc3db8b2c" providerId="ADAL" clId="{85AACFB2-A9F8-42F8-8DC5-C01DD14801BB}" dt="2025-10-27T18:51:16.565" v="284" actId="27636"/>
        <pc:sldMkLst>
          <pc:docMk/>
          <pc:sldMk cId="2973853561" sldId="269"/>
        </pc:sldMkLst>
        <pc:spChg chg="mod">
          <ac:chgData name="SOTIRIOS CHRISTODOULOU" userId="83a2a357-2a7e-447d-bced-447bc3db8b2c" providerId="ADAL" clId="{85AACFB2-A9F8-42F8-8DC5-C01DD14801BB}" dt="2025-10-27T18:50:23.923" v="273"/>
          <ac:spMkLst>
            <pc:docMk/>
            <pc:sldMk cId="2973853561" sldId="269"/>
            <ac:spMk id="2" creationId="{01522CAD-E01A-B6BF-9C72-FB472A20D015}"/>
          </ac:spMkLst>
        </pc:spChg>
        <pc:spChg chg="mod">
          <ac:chgData name="SOTIRIOS CHRISTODOULOU" userId="83a2a357-2a7e-447d-bced-447bc3db8b2c" providerId="ADAL" clId="{85AACFB2-A9F8-42F8-8DC5-C01DD14801BB}" dt="2025-10-27T18:51:16.565" v="284" actId="27636"/>
          <ac:spMkLst>
            <pc:docMk/>
            <pc:sldMk cId="2973853561" sldId="269"/>
            <ac:spMk id="3" creationId="{9061DC48-24AD-D20E-C774-DC7EA874F36F}"/>
          </ac:spMkLst>
        </pc:spChg>
      </pc:sldChg>
      <pc:sldChg chg="del">
        <pc:chgData name="SOTIRIOS CHRISTODOULOU" userId="83a2a357-2a7e-447d-bced-447bc3db8b2c" providerId="ADAL" clId="{85AACFB2-A9F8-42F8-8DC5-C01DD14801BB}" dt="2025-10-27T09:25:59.877" v="1" actId="47"/>
        <pc:sldMkLst>
          <pc:docMk/>
          <pc:sldMk cId="3199166776" sldId="270"/>
        </pc:sldMkLst>
      </pc:sldChg>
      <pc:sldChg chg="modSp add mod">
        <pc:chgData name="SOTIRIOS CHRISTODOULOU" userId="83a2a357-2a7e-447d-bced-447bc3db8b2c" providerId="ADAL" clId="{85AACFB2-A9F8-42F8-8DC5-C01DD14801BB}" dt="2025-10-27T18:51:50.698" v="291" actId="5793"/>
        <pc:sldMkLst>
          <pc:docMk/>
          <pc:sldMk cId="3884418556" sldId="270"/>
        </pc:sldMkLst>
        <pc:spChg chg="mod">
          <ac:chgData name="SOTIRIOS CHRISTODOULOU" userId="83a2a357-2a7e-447d-bced-447bc3db8b2c" providerId="ADAL" clId="{85AACFB2-A9F8-42F8-8DC5-C01DD14801BB}" dt="2025-10-27T18:51:50.698" v="291" actId="5793"/>
          <ac:spMkLst>
            <pc:docMk/>
            <pc:sldMk cId="3884418556" sldId="270"/>
            <ac:spMk id="3" creationId="{790C7EC3-ABE9-06A6-F09E-18EB0A47930A}"/>
          </ac:spMkLst>
        </pc:spChg>
      </pc:sldChg>
      <pc:sldChg chg="del">
        <pc:chgData name="SOTIRIOS CHRISTODOULOU" userId="83a2a357-2a7e-447d-bced-447bc3db8b2c" providerId="ADAL" clId="{85AACFB2-A9F8-42F8-8DC5-C01DD14801BB}" dt="2025-10-27T09:25:59.877" v="1" actId="47"/>
        <pc:sldMkLst>
          <pc:docMk/>
          <pc:sldMk cId="910818769" sldId="271"/>
        </pc:sldMkLst>
      </pc:sldChg>
      <pc:sldChg chg="modSp add mod">
        <pc:chgData name="SOTIRIOS CHRISTODOULOU" userId="83a2a357-2a7e-447d-bced-447bc3db8b2c" providerId="ADAL" clId="{85AACFB2-A9F8-42F8-8DC5-C01DD14801BB}" dt="2025-10-27T18:52:11.708" v="297" actId="27636"/>
        <pc:sldMkLst>
          <pc:docMk/>
          <pc:sldMk cId="2898380666" sldId="271"/>
        </pc:sldMkLst>
        <pc:spChg chg="mod">
          <ac:chgData name="SOTIRIOS CHRISTODOULOU" userId="83a2a357-2a7e-447d-bced-447bc3db8b2c" providerId="ADAL" clId="{85AACFB2-A9F8-42F8-8DC5-C01DD14801BB}" dt="2025-10-27T18:52:11.708" v="297" actId="27636"/>
          <ac:spMkLst>
            <pc:docMk/>
            <pc:sldMk cId="2898380666" sldId="271"/>
            <ac:spMk id="3" creationId="{CECB934E-01C2-7426-288D-773FEFCAF48D}"/>
          </ac:spMkLst>
        </pc:spChg>
      </pc:sldChg>
      <pc:sldChg chg="del">
        <pc:chgData name="SOTIRIOS CHRISTODOULOU" userId="83a2a357-2a7e-447d-bced-447bc3db8b2c" providerId="ADAL" clId="{85AACFB2-A9F8-42F8-8DC5-C01DD14801BB}" dt="2025-10-27T09:25:59.877" v="1" actId="47"/>
        <pc:sldMkLst>
          <pc:docMk/>
          <pc:sldMk cId="1012232423" sldId="272"/>
        </pc:sldMkLst>
      </pc:sldChg>
      <pc:sldChg chg="addSp modSp add mod">
        <pc:chgData name="SOTIRIOS CHRISTODOULOU" userId="83a2a357-2a7e-447d-bced-447bc3db8b2c" providerId="ADAL" clId="{85AACFB2-A9F8-42F8-8DC5-C01DD14801BB}" dt="2025-10-27T18:53:11.157" v="304" actId="27636"/>
        <pc:sldMkLst>
          <pc:docMk/>
          <pc:sldMk cId="2201832961" sldId="272"/>
        </pc:sldMkLst>
        <pc:spChg chg="mod">
          <ac:chgData name="SOTIRIOS CHRISTODOULOU" userId="83a2a357-2a7e-447d-bced-447bc3db8b2c" providerId="ADAL" clId="{85AACFB2-A9F8-42F8-8DC5-C01DD14801BB}" dt="2025-10-27T18:53:11.157" v="304" actId="27636"/>
          <ac:spMkLst>
            <pc:docMk/>
            <pc:sldMk cId="2201832961" sldId="272"/>
            <ac:spMk id="3" creationId="{F67B1A7A-79A4-188A-4004-098B58F668D5}"/>
          </ac:spMkLst>
        </pc:spChg>
      </pc:sldChg>
      <pc:sldChg chg="addSp modSp add mod ord">
        <pc:chgData name="SOTIRIOS CHRISTODOULOU" userId="83a2a357-2a7e-447d-bced-447bc3db8b2c" providerId="ADAL" clId="{85AACFB2-A9F8-42F8-8DC5-C01DD14801BB}" dt="2025-10-30T17:41:21.602" v="709" actId="113"/>
        <pc:sldMkLst>
          <pc:docMk/>
          <pc:sldMk cId="94499313" sldId="273"/>
        </pc:sldMkLst>
        <pc:spChg chg="mod">
          <ac:chgData name="SOTIRIOS CHRISTODOULOU" userId="83a2a357-2a7e-447d-bced-447bc3db8b2c" providerId="ADAL" clId="{85AACFB2-A9F8-42F8-8DC5-C01DD14801BB}" dt="2025-10-30T17:41:21.602" v="709" actId="113"/>
          <ac:spMkLst>
            <pc:docMk/>
            <pc:sldMk cId="94499313" sldId="273"/>
            <ac:spMk id="3" creationId="{C64461DD-2810-1664-1782-7AA80103CF29}"/>
          </ac:spMkLst>
        </pc:spChg>
      </pc:sldChg>
      <pc:sldChg chg="del">
        <pc:chgData name="SOTIRIOS CHRISTODOULOU" userId="83a2a357-2a7e-447d-bced-447bc3db8b2c" providerId="ADAL" clId="{85AACFB2-A9F8-42F8-8DC5-C01DD14801BB}" dt="2025-10-27T09:25:59.877" v="1" actId="47"/>
        <pc:sldMkLst>
          <pc:docMk/>
          <pc:sldMk cId="2030438847" sldId="273"/>
        </pc:sldMkLst>
      </pc:sldChg>
      <pc:sldChg chg="del">
        <pc:chgData name="SOTIRIOS CHRISTODOULOU" userId="83a2a357-2a7e-447d-bced-447bc3db8b2c" providerId="ADAL" clId="{85AACFB2-A9F8-42F8-8DC5-C01DD14801BB}" dt="2025-10-27T09:25:59.877" v="1" actId="47"/>
        <pc:sldMkLst>
          <pc:docMk/>
          <pc:sldMk cId="2525139320" sldId="274"/>
        </pc:sldMkLst>
      </pc:sldChg>
      <pc:sldChg chg="modSp new mod">
        <pc:chgData name="SOTIRIOS CHRISTODOULOU" userId="83a2a357-2a7e-447d-bced-447bc3db8b2c" providerId="ADAL" clId="{85AACFB2-A9F8-42F8-8DC5-C01DD14801BB}" dt="2025-10-27T18:57:07.025" v="349" actId="1076"/>
        <pc:sldMkLst>
          <pc:docMk/>
          <pc:sldMk cId="3921648294" sldId="274"/>
        </pc:sldMkLst>
        <pc:spChg chg="mod">
          <ac:chgData name="SOTIRIOS CHRISTODOULOU" userId="83a2a357-2a7e-447d-bced-447bc3db8b2c" providerId="ADAL" clId="{85AACFB2-A9F8-42F8-8DC5-C01DD14801BB}" dt="2025-10-27T18:55:51.912" v="334"/>
          <ac:spMkLst>
            <pc:docMk/>
            <pc:sldMk cId="3921648294" sldId="274"/>
            <ac:spMk id="2" creationId="{65DEAC9F-4551-8D84-7B53-67A729C34579}"/>
          </ac:spMkLst>
        </pc:spChg>
        <pc:spChg chg="mod">
          <ac:chgData name="SOTIRIOS CHRISTODOULOU" userId="83a2a357-2a7e-447d-bced-447bc3db8b2c" providerId="ADAL" clId="{85AACFB2-A9F8-42F8-8DC5-C01DD14801BB}" dt="2025-10-27T18:57:07.025" v="349" actId="1076"/>
          <ac:spMkLst>
            <pc:docMk/>
            <pc:sldMk cId="3921648294" sldId="274"/>
            <ac:spMk id="3" creationId="{AB61378A-2A65-66BC-DF6C-BFDA03E4201B}"/>
          </ac:spMkLst>
        </pc:spChg>
      </pc:sldChg>
      <pc:sldChg chg="modSp add mod">
        <pc:chgData name="SOTIRIOS CHRISTODOULOU" userId="83a2a357-2a7e-447d-bced-447bc3db8b2c" providerId="ADAL" clId="{85AACFB2-A9F8-42F8-8DC5-C01DD14801BB}" dt="2025-10-27T18:57:11.612" v="351" actId="27636"/>
        <pc:sldMkLst>
          <pc:docMk/>
          <pc:sldMk cId="263486292" sldId="275"/>
        </pc:sldMkLst>
        <pc:spChg chg="mod">
          <ac:chgData name="SOTIRIOS CHRISTODOULOU" userId="83a2a357-2a7e-447d-bced-447bc3db8b2c" providerId="ADAL" clId="{85AACFB2-A9F8-42F8-8DC5-C01DD14801BB}" dt="2025-10-27T18:57:11.612" v="351" actId="27636"/>
          <ac:spMkLst>
            <pc:docMk/>
            <pc:sldMk cId="263486292" sldId="275"/>
            <ac:spMk id="3" creationId="{6AB39DF5-CA5C-CF3B-9601-CB43886DC87C}"/>
          </ac:spMkLst>
        </pc:spChg>
      </pc:sldChg>
      <pc:sldChg chg="del">
        <pc:chgData name="SOTIRIOS CHRISTODOULOU" userId="83a2a357-2a7e-447d-bced-447bc3db8b2c" providerId="ADAL" clId="{85AACFB2-A9F8-42F8-8DC5-C01DD14801BB}" dt="2025-10-27T09:25:59.877" v="1" actId="47"/>
        <pc:sldMkLst>
          <pc:docMk/>
          <pc:sldMk cId="1933457072" sldId="275"/>
        </pc:sldMkLst>
      </pc:sldChg>
      <pc:sldChg chg="addSp modSp add mod chgLayout">
        <pc:chgData name="SOTIRIOS CHRISTODOULOU" userId="83a2a357-2a7e-447d-bced-447bc3db8b2c" providerId="ADAL" clId="{85AACFB2-A9F8-42F8-8DC5-C01DD14801BB}" dt="2025-10-27T20:06:58.109" v="466" actId="313"/>
        <pc:sldMkLst>
          <pc:docMk/>
          <pc:sldMk cId="3175740390" sldId="276"/>
        </pc:sldMkLst>
        <pc:spChg chg="mod ord">
          <ac:chgData name="SOTIRIOS CHRISTODOULOU" userId="83a2a357-2a7e-447d-bced-447bc3db8b2c" providerId="ADAL" clId="{85AACFB2-A9F8-42F8-8DC5-C01DD14801BB}" dt="2025-10-27T20:06:25.166" v="458" actId="700"/>
          <ac:spMkLst>
            <pc:docMk/>
            <pc:sldMk cId="3175740390" sldId="276"/>
            <ac:spMk id="2" creationId="{D83E88C7-8918-D09A-7902-23C8170F0DF9}"/>
          </ac:spMkLst>
        </pc:spChg>
        <pc:spChg chg="mod ord">
          <ac:chgData name="SOTIRIOS CHRISTODOULOU" userId="83a2a357-2a7e-447d-bced-447bc3db8b2c" providerId="ADAL" clId="{85AACFB2-A9F8-42F8-8DC5-C01DD14801BB}" dt="2025-10-27T20:06:25.166" v="458" actId="700"/>
          <ac:spMkLst>
            <pc:docMk/>
            <pc:sldMk cId="3175740390" sldId="276"/>
            <ac:spMk id="3" creationId="{1B81AD38-80CB-F2AB-41A4-8BC637698E44}"/>
          </ac:spMkLst>
        </pc:spChg>
        <pc:spChg chg="add mod">
          <ac:chgData name="SOTIRIOS CHRISTODOULOU" userId="83a2a357-2a7e-447d-bced-447bc3db8b2c" providerId="ADAL" clId="{85AACFB2-A9F8-42F8-8DC5-C01DD14801BB}" dt="2025-10-27T20:06:58.109" v="466" actId="313"/>
          <ac:spMkLst>
            <pc:docMk/>
            <pc:sldMk cId="3175740390" sldId="276"/>
            <ac:spMk id="5" creationId="{05897C25-BD1B-8B78-9453-6ACADECE16F9}"/>
          </ac:spMkLst>
        </pc:spChg>
      </pc:sldChg>
      <pc:sldChg chg="del">
        <pc:chgData name="SOTIRIOS CHRISTODOULOU" userId="83a2a357-2a7e-447d-bced-447bc3db8b2c" providerId="ADAL" clId="{85AACFB2-A9F8-42F8-8DC5-C01DD14801BB}" dt="2025-10-27T09:25:59.877" v="1" actId="47"/>
        <pc:sldMkLst>
          <pc:docMk/>
          <pc:sldMk cId="4210264449" sldId="276"/>
        </pc:sldMkLst>
      </pc:sldChg>
      <pc:sldChg chg="modSp new mod">
        <pc:chgData name="SOTIRIOS CHRISTODOULOU" userId="83a2a357-2a7e-447d-bced-447bc3db8b2c" providerId="ADAL" clId="{85AACFB2-A9F8-42F8-8DC5-C01DD14801BB}" dt="2025-10-30T19:05:22.878" v="712" actId="1076"/>
        <pc:sldMkLst>
          <pc:docMk/>
          <pc:sldMk cId="301104611" sldId="277"/>
        </pc:sldMkLst>
        <pc:spChg chg="mod">
          <ac:chgData name="SOTIRIOS CHRISTODOULOU" userId="83a2a357-2a7e-447d-bced-447bc3db8b2c" providerId="ADAL" clId="{85AACFB2-A9F8-42F8-8DC5-C01DD14801BB}" dt="2025-10-27T19:40:30.864" v="364"/>
          <ac:spMkLst>
            <pc:docMk/>
            <pc:sldMk cId="301104611" sldId="277"/>
            <ac:spMk id="2" creationId="{12218E98-AA09-1FC5-81EC-9DF6C41B167A}"/>
          </ac:spMkLst>
        </pc:spChg>
        <pc:spChg chg="mod">
          <ac:chgData name="SOTIRIOS CHRISTODOULOU" userId="83a2a357-2a7e-447d-bced-447bc3db8b2c" providerId="ADAL" clId="{85AACFB2-A9F8-42F8-8DC5-C01DD14801BB}" dt="2025-10-30T19:05:22.878" v="712" actId="1076"/>
          <ac:spMkLst>
            <pc:docMk/>
            <pc:sldMk cId="301104611" sldId="277"/>
            <ac:spMk id="3" creationId="{BA6B335E-F6C6-54BC-D0F2-15A342DA33AC}"/>
          </ac:spMkLst>
        </pc:spChg>
      </pc:sldChg>
      <pc:sldChg chg="del">
        <pc:chgData name="SOTIRIOS CHRISTODOULOU" userId="83a2a357-2a7e-447d-bced-447bc3db8b2c" providerId="ADAL" clId="{85AACFB2-A9F8-42F8-8DC5-C01DD14801BB}" dt="2025-10-27T09:25:59.877" v="1" actId="47"/>
        <pc:sldMkLst>
          <pc:docMk/>
          <pc:sldMk cId="4168911620" sldId="277"/>
        </pc:sldMkLst>
      </pc:sldChg>
      <pc:sldChg chg="modSp add mod">
        <pc:chgData name="SOTIRIOS CHRISTODOULOU" userId="83a2a357-2a7e-447d-bced-447bc3db8b2c" providerId="ADAL" clId="{85AACFB2-A9F8-42F8-8DC5-C01DD14801BB}" dt="2025-10-27T19:42:43.983" v="381" actId="27636"/>
        <pc:sldMkLst>
          <pc:docMk/>
          <pc:sldMk cId="1188354888" sldId="278"/>
        </pc:sldMkLst>
        <pc:spChg chg="mod">
          <ac:chgData name="SOTIRIOS CHRISTODOULOU" userId="83a2a357-2a7e-447d-bced-447bc3db8b2c" providerId="ADAL" clId="{85AACFB2-A9F8-42F8-8DC5-C01DD14801BB}" dt="2025-10-27T19:42:43.983" v="381" actId="27636"/>
          <ac:spMkLst>
            <pc:docMk/>
            <pc:sldMk cId="1188354888" sldId="278"/>
            <ac:spMk id="3" creationId="{B8F5399A-C1BC-AFFD-72A9-08F543841B5C}"/>
          </ac:spMkLst>
        </pc:spChg>
      </pc:sldChg>
      <pc:sldChg chg="del">
        <pc:chgData name="SOTIRIOS CHRISTODOULOU" userId="83a2a357-2a7e-447d-bced-447bc3db8b2c" providerId="ADAL" clId="{85AACFB2-A9F8-42F8-8DC5-C01DD14801BB}" dt="2025-10-27T09:25:59.877" v="1" actId="47"/>
        <pc:sldMkLst>
          <pc:docMk/>
          <pc:sldMk cId="1813950275" sldId="278"/>
        </pc:sldMkLst>
      </pc:sldChg>
      <pc:sldChg chg="modSp new mod">
        <pc:chgData name="SOTIRIOS CHRISTODOULOU" userId="83a2a357-2a7e-447d-bced-447bc3db8b2c" providerId="ADAL" clId="{85AACFB2-A9F8-42F8-8DC5-C01DD14801BB}" dt="2025-10-27T19:53:11.751" v="390" actId="27636"/>
        <pc:sldMkLst>
          <pc:docMk/>
          <pc:sldMk cId="560108651" sldId="279"/>
        </pc:sldMkLst>
        <pc:spChg chg="mod">
          <ac:chgData name="SOTIRIOS CHRISTODOULOU" userId="83a2a357-2a7e-447d-bced-447bc3db8b2c" providerId="ADAL" clId="{85AACFB2-A9F8-42F8-8DC5-C01DD14801BB}" dt="2025-10-27T19:53:06.106" v="387" actId="1076"/>
          <ac:spMkLst>
            <pc:docMk/>
            <pc:sldMk cId="560108651" sldId="279"/>
            <ac:spMk id="2" creationId="{83773B4A-12F7-1514-B1FA-B9CD2E492F46}"/>
          </ac:spMkLst>
        </pc:spChg>
        <pc:spChg chg="mod">
          <ac:chgData name="SOTIRIOS CHRISTODOULOU" userId="83a2a357-2a7e-447d-bced-447bc3db8b2c" providerId="ADAL" clId="{85AACFB2-A9F8-42F8-8DC5-C01DD14801BB}" dt="2025-10-27T19:53:11.751" v="390" actId="27636"/>
          <ac:spMkLst>
            <pc:docMk/>
            <pc:sldMk cId="560108651" sldId="279"/>
            <ac:spMk id="3" creationId="{25398E2D-8AE0-37CA-81AB-5A534D5BC014}"/>
          </ac:spMkLst>
        </pc:spChg>
      </pc:sldChg>
      <pc:sldChg chg="del">
        <pc:chgData name="SOTIRIOS CHRISTODOULOU" userId="83a2a357-2a7e-447d-bced-447bc3db8b2c" providerId="ADAL" clId="{85AACFB2-A9F8-42F8-8DC5-C01DD14801BB}" dt="2025-10-27T09:25:59.877" v="1" actId="47"/>
        <pc:sldMkLst>
          <pc:docMk/>
          <pc:sldMk cId="3935569381" sldId="279"/>
        </pc:sldMkLst>
      </pc:sldChg>
      <pc:sldChg chg="del">
        <pc:chgData name="SOTIRIOS CHRISTODOULOU" userId="83a2a357-2a7e-447d-bced-447bc3db8b2c" providerId="ADAL" clId="{85AACFB2-A9F8-42F8-8DC5-C01DD14801BB}" dt="2025-10-27T09:25:59.877" v="1" actId="47"/>
        <pc:sldMkLst>
          <pc:docMk/>
          <pc:sldMk cId="649429279" sldId="280"/>
        </pc:sldMkLst>
      </pc:sldChg>
      <pc:sldChg chg="modSp add mod">
        <pc:chgData name="SOTIRIOS CHRISTODOULOU" userId="83a2a357-2a7e-447d-bced-447bc3db8b2c" providerId="ADAL" clId="{85AACFB2-A9F8-42F8-8DC5-C01DD14801BB}" dt="2025-10-27T19:54:43.567" v="400" actId="27636"/>
        <pc:sldMkLst>
          <pc:docMk/>
          <pc:sldMk cId="1531742299" sldId="280"/>
        </pc:sldMkLst>
        <pc:spChg chg="mod">
          <ac:chgData name="SOTIRIOS CHRISTODOULOU" userId="83a2a357-2a7e-447d-bced-447bc3db8b2c" providerId="ADAL" clId="{85AACFB2-A9F8-42F8-8DC5-C01DD14801BB}" dt="2025-10-27T19:54:43.567" v="400" actId="27636"/>
          <ac:spMkLst>
            <pc:docMk/>
            <pc:sldMk cId="1531742299" sldId="280"/>
            <ac:spMk id="3" creationId="{64D43DDC-8500-B6C2-E176-48A4C073690E}"/>
          </ac:spMkLst>
        </pc:spChg>
      </pc:sldChg>
      <pc:sldChg chg="addSp modSp add mod">
        <pc:chgData name="SOTIRIOS CHRISTODOULOU" userId="83a2a357-2a7e-447d-bced-447bc3db8b2c" providerId="ADAL" clId="{85AACFB2-A9F8-42F8-8DC5-C01DD14801BB}" dt="2025-10-27T19:55:48.378" v="412" actId="6549"/>
        <pc:sldMkLst>
          <pc:docMk/>
          <pc:sldMk cId="1600275675" sldId="281"/>
        </pc:sldMkLst>
        <pc:spChg chg="mod">
          <ac:chgData name="SOTIRIOS CHRISTODOULOU" userId="83a2a357-2a7e-447d-bced-447bc3db8b2c" providerId="ADAL" clId="{85AACFB2-A9F8-42F8-8DC5-C01DD14801BB}" dt="2025-10-27T19:55:11.351" v="402"/>
          <ac:spMkLst>
            <pc:docMk/>
            <pc:sldMk cId="1600275675" sldId="281"/>
            <ac:spMk id="2" creationId="{911008CC-91C0-F741-3719-5A24AAA78408}"/>
          </ac:spMkLst>
        </pc:spChg>
        <pc:spChg chg="mod">
          <ac:chgData name="SOTIRIOS CHRISTODOULOU" userId="83a2a357-2a7e-447d-bced-447bc3db8b2c" providerId="ADAL" clId="{85AACFB2-A9F8-42F8-8DC5-C01DD14801BB}" dt="2025-10-27T19:55:48.378" v="412" actId="6549"/>
          <ac:spMkLst>
            <pc:docMk/>
            <pc:sldMk cId="1600275675" sldId="281"/>
            <ac:spMk id="3" creationId="{26B92AA2-AE20-687E-E226-EE864DC4F0B0}"/>
          </ac:spMkLst>
        </pc:spChg>
      </pc:sldChg>
      <pc:sldChg chg="del">
        <pc:chgData name="SOTIRIOS CHRISTODOULOU" userId="83a2a357-2a7e-447d-bced-447bc3db8b2c" providerId="ADAL" clId="{85AACFB2-A9F8-42F8-8DC5-C01DD14801BB}" dt="2025-10-27T09:25:59.877" v="1" actId="47"/>
        <pc:sldMkLst>
          <pc:docMk/>
          <pc:sldMk cId="2756329543" sldId="281"/>
        </pc:sldMkLst>
      </pc:sldChg>
      <pc:sldChg chg="del">
        <pc:chgData name="SOTIRIOS CHRISTODOULOU" userId="83a2a357-2a7e-447d-bced-447bc3db8b2c" providerId="ADAL" clId="{85AACFB2-A9F8-42F8-8DC5-C01DD14801BB}" dt="2025-10-27T09:25:59.877" v="1" actId="47"/>
        <pc:sldMkLst>
          <pc:docMk/>
          <pc:sldMk cId="3331616950" sldId="282"/>
        </pc:sldMkLst>
      </pc:sldChg>
      <pc:sldChg chg="modSp new mod">
        <pc:chgData name="SOTIRIOS CHRISTODOULOU" userId="83a2a357-2a7e-447d-bced-447bc3db8b2c" providerId="ADAL" clId="{85AACFB2-A9F8-42F8-8DC5-C01DD14801BB}" dt="2025-10-27T20:19:18.651" v="523" actId="27636"/>
        <pc:sldMkLst>
          <pc:docMk/>
          <pc:sldMk cId="4045208046" sldId="282"/>
        </pc:sldMkLst>
        <pc:spChg chg="mod">
          <ac:chgData name="SOTIRIOS CHRISTODOULOU" userId="83a2a357-2a7e-447d-bced-447bc3db8b2c" providerId="ADAL" clId="{85AACFB2-A9F8-42F8-8DC5-C01DD14801BB}" dt="2025-10-27T19:56:27.601" v="414"/>
          <ac:spMkLst>
            <pc:docMk/>
            <pc:sldMk cId="4045208046" sldId="282"/>
            <ac:spMk id="2" creationId="{05A8BF95-9D4C-C43D-83F8-E51ADD2700A5}"/>
          </ac:spMkLst>
        </pc:spChg>
        <pc:spChg chg="mod">
          <ac:chgData name="SOTIRIOS CHRISTODOULOU" userId="83a2a357-2a7e-447d-bced-447bc3db8b2c" providerId="ADAL" clId="{85AACFB2-A9F8-42F8-8DC5-C01DD14801BB}" dt="2025-10-27T20:19:18.651" v="523" actId="27636"/>
          <ac:spMkLst>
            <pc:docMk/>
            <pc:sldMk cId="4045208046" sldId="282"/>
            <ac:spMk id="3" creationId="{82F2E042-4CE1-C83B-5F46-E7A49AA52555}"/>
          </ac:spMkLst>
        </pc:spChg>
      </pc:sldChg>
      <pc:sldChg chg="del">
        <pc:chgData name="SOTIRIOS CHRISTODOULOU" userId="83a2a357-2a7e-447d-bced-447bc3db8b2c" providerId="ADAL" clId="{85AACFB2-A9F8-42F8-8DC5-C01DD14801BB}" dt="2025-10-27T09:25:59.877" v="1" actId="47"/>
        <pc:sldMkLst>
          <pc:docMk/>
          <pc:sldMk cId="1124170839" sldId="283"/>
        </pc:sldMkLst>
      </pc:sldChg>
      <pc:sldChg chg="modSp new mod ord">
        <pc:chgData name="SOTIRIOS CHRISTODOULOU" userId="83a2a357-2a7e-447d-bced-447bc3db8b2c" providerId="ADAL" clId="{85AACFB2-A9F8-42F8-8DC5-C01DD14801BB}" dt="2025-10-27T20:20:13.869" v="534" actId="313"/>
        <pc:sldMkLst>
          <pc:docMk/>
          <pc:sldMk cId="3073687527" sldId="283"/>
        </pc:sldMkLst>
        <pc:spChg chg="mod">
          <ac:chgData name="SOTIRIOS CHRISTODOULOU" userId="83a2a357-2a7e-447d-bced-447bc3db8b2c" providerId="ADAL" clId="{85AACFB2-A9F8-42F8-8DC5-C01DD14801BB}" dt="2025-10-27T20:01:01.876" v="432" actId="20577"/>
          <ac:spMkLst>
            <pc:docMk/>
            <pc:sldMk cId="3073687527" sldId="283"/>
            <ac:spMk id="2" creationId="{30790137-5EBC-E4AB-C8F5-81E1FA4E2E30}"/>
          </ac:spMkLst>
        </pc:spChg>
        <pc:spChg chg="mod">
          <ac:chgData name="SOTIRIOS CHRISTODOULOU" userId="83a2a357-2a7e-447d-bced-447bc3db8b2c" providerId="ADAL" clId="{85AACFB2-A9F8-42F8-8DC5-C01DD14801BB}" dt="2025-10-27T20:20:13.869" v="534" actId="313"/>
          <ac:spMkLst>
            <pc:docMk/>
            <pc:sldMk cId="3073687527" sldId="283"/>
            <ac:spMk id="3" creationId="{F0A5B28B-4C87-E8B6-63E9-941E4B971CFC}"/>
          </ac:spMkLst>
        </pc:spChg>
      </pc:sldChg>
      <pc:sldChg chg="modSp new mod">
        <pc:chgData name="SOTIRIOS CHRISTODOULOU" userId="83a2a357-2a7e-447d-bced-447bc3db8b2c" providerId="ADAL" clId="{85AACFB2-A9F8-42F8-8DC5-C01DD14801BB}" dt="2025-10-31T16:12:18.873" v="717" actId="1076"/>
        <pc:sldMkLst>
          <pc:docMk/>
          <pc:sldMk cId="2503339082" sldId="284"/>
        </pc:sldMkLst>
        <pc:spChg chg="mod">
          <ac:chgData name="SOTIRIOS CHRISTODOULOU" userId="83a2a357-2a7e-447d-bced-447bc3db8b2c" providerId="ADAL" clId="{85AACFB2-A9F8-42F8-8DC5-C01DD14801BB}" dt="2025-10-27T20:12:48.899" v="468"/>
          <ac:spMkLst>
            <pc:docMk/>
            <pc:sldMk cId="2503339082" sldId="284"/>
            <ac:spMk id="2" creationId="{020FF663-156C-8B72-3289-B969EA9B3183}"/>
          </ac:spMkLst>
        </pc:spChg>
        <pc:spChg chg="mod">
          <ac:chgData name="SOTIRIOS CHRISTODOULOU" userId="83a2a357-2a7e-447d-bced-447bc3db8b2c" providerId="ADAL" clId="{85AACFB2-A9F8-42F8-8DC5-C01DD14801BB}" dt="2025-10-31T16:12:18.873" v="717" actId="1076"/>
          <ac:spMkLst>
            <pc:docMk/>
            <pc:sldMk cId="2503339082" sldId="284"/>
            <ac:spMk id="3" creationId="{502B27EB-DDFF-9049-3815-9B944D2B741B}"/>
          </ac:spMkLst>
        </pc:spChg>
      </pc:sldChg>
      <pc:sldChg chg="del">
        <pc:chgData name="SOTIRIOS CHRISTODOULOU" userId="83a2a357-2a7e-447d-bced-447bc3db8b2c" providerId="ADAL" clId="{85AACFB2-A9F8-42F8-8DC5-C01DD14801BB}" dt="2025-10-27T09:25:59.877" v="1" actId="47"/>
        <pc:sldMkLst>
          <pc:docMk/>
          <pc:sldMk cId="3334192461" sldId="284"/>
        </pc:sldMkLst>
      </pc:sldChg>
      <pc:sldChg chg="del">
        <pc:chgData name="SOTIRIOS CHRISTODOULOU" userId="83a2a357-2a7e-447d-bced-447bc3db8b2c" providerId="ADAL" clId="{85AACFB2-A9F8-42F8-8DC5-C01DD14801BB}" dt="2025-10-27T09:25:59.877" v="1" actId="47"/>
        <pc:sldMkLst>
          <pc:docMk/>
          <pc:sldMk cId="318068802" sldId="285"/>
        </pc:sldMkLst>
      </pc:sldChg>
      <pc:sldChg chg="modSp add mod">
        <pc:chgData name="SOTIRIOS CHRISTODOULOU" userId="83a2a357-2a7e-447d-bced-447bc3db8b2c" providerId="ADAL" clId="{85AACFB2-A9F8-42F8-8DC5-C01DD14801BB}" dt="2025-10-27T20:13:21.805" v="475" actId="1076"/>
        <pc:sldMkLst>
          <pc:docMk/>
          <pc:sldMk cId="4032935119" sldId="285"/>
        </pc:sldMkLst>
        <pc:spChg chg="mod">
          <ac:chgData name="SOTIRIOS CHRISTODOULOU" userId="83a2a357-2a7e-447d-bced-447bc3db8b2c" providerId="ADAL" clId="{85AACFB2-A9F8-42F8-8DC5-C01DD14801BB}" dt="2025-10-27T20:13:21.805" v="475" actId="1076"/>
          <ac:spMkLst>
            <pc:docMk/>
            <pc:sldMk cId="4032935119" sldId="285"/>
            <ac:spMk id="3" creationId="{14ED4C02-9E51-716C-57F6-E5BFFF4F7D3C}"/>
          </ac:spMkLst>
        </pc:spChg>
      </pc:sldChg>
      <pc:sldChg chg="modSp add">
        <pc:chgData name="SOTIRIOS CHRISTODOULOU" userId="83a2a357-2a7e-447d-bced-447bc3db8b2c" providerId="ADAL" clId="{85AACFB2-A9F8-42F8-8DC5-C01DD14801BB}" dt="2025-10-27T20:13:33.354" v="477"/>
        <pc:sldMkLst>
          <pc:docMk/>
          <pc:sldMk cId="935121808" sldId="286"/>
        </pc:sldMkLst>
        <pc:spChg chg="mod">
          <ac:chgData name="SOTIRIOS CHRISTODOULOU" userId="83a2a357-2a7e-447d-bced-447bc3db8b2c" providerId="ADAL" clId="{85AACFB2-A9F8-42F8-8DC5-C01DD14801BB}" dt="2025-10-27T20:13:33.354" v="477"/>
          <ac:spMkLst>
            <pc:docMk/>
            <pc:sldMk cId="935121808" sldId="286"/>
            <ac:spMk id="3" creationId="{6FB649F2-6CFE-0D74-0FD6-B3BAAD20C144}"/>
          </ac:spMkLst>
        </pc:spChg>
      </pc:sldChg>
      <pc:sldChg chg="modSp add">
        <pc:chgData name="SOTIRIOS CHRISTODOULOU" userId="83a2a357-2a7e-447d-bced-447bc3db8b2c" providerId="ADAL" clId="{85AACFB2-A9F8-42F8-8DC5-C01DD14801BB}" dt="2025-10-27T20:13:45.229" v="479"/>
        <pc:sldMkLst>
          <pc:docMk/>
          <pc:sldMk cId="2371250802" sldId="287"/>
        </pc:sldMkLst>
        <pc:spChg chg="mod">
          <ac:chgData name="SOTIRIOS CHRISTODOULOU" userId="83a2a357-2a7e-447d-bced-447bc3db8b2c" providerId="ADAL" clId="{85AACFB2-A9F8-42F8-8DC5-C01DD14801BB}" dt="2025-10-27T20:13:45.229" v="479"/>
          <ac:spMkLst>
            <pc:docMk/>
            <pc:sldMk cId="2371250802" sldId="287"/>
            <ac:spMk id="3" creationId="{60091F88-1F95-E9C1-0906-3F22419718D8}"/>
          </ac:spMkLst>
        </pc:spChg>
      </pc:sldChg>
      <pc:sldChg chg="modSp new mod">
        <pc:chgData name="SOTIRIOS CHRISTODOULOU" userId="83a2a357-2a7e-447d-bced-447bc3db8b2c" providerId="ADAL" clId="{85AACFB2-A9F8-42F8-8DC5-C01DD14801BB}" dt="2025-10-27T20:14:50.066" v="487"/>
        <pc:sldMkLst>
          <pc:docMk/>
          <pc:sldMk cId="2352125103" sldId="288"/>
        </pc:sldMkLst>
        <pc:spChg chg="mod">
          <ac:chgData name="SOTIRIOS CHRISTODOULOU" userId="83a2a357-2a7e-447d-bced-447bc3db8b2c" providerId="ADAL" clId="{85AACFB2-A9F8-42F8-8DC5-C01DD14801BB}" dt="2025-10-27T20:14:44.179" v="484" actId="1076"/>
          <ac:spMkLst>
            <pc:docMk/>
            <pc:sldMk cId="2352125103" sldId="288"/>
            <ac:spMk id="2" creationId="{7AA7998E-EDDD-99EB-71BF-B6E093ABF9A9}"/>
          </ac:spMkLst>
        </pc:spChg>
        <pc:spChg chg="mod">
          <ac:chgData name="SOTIRIOS CHRISTODOULOU" userId="83a2a357-2a7e-447d-bced-447bc3db8b2c" providerId="ADAL" clId="{85AACFB2-A9F8-42F8-8DC5-C01DD14801BB}" dt="2025-10-27T20:14:50.066" v="487"/>
          <ac:spMkLst>
            <pc:docMk/>
            <pc:sldMk cId="2352125103" sldId="288"/>
            <ac:spMk id="3" creationId="{470DA131-3608-4CE1-FAA9-564BB0D5C5A5}"/>
          </ac:spMkLst>
        </pc:spChg>
      </pc:sldChg>
      <pc:sldChg chg="modSp add">
        <pc:chgData name="SOTIRIOS CHRISTODOULOU" userId="83a2a357-2a7e-447d-bced-447bc3db8b2c" providerId="ADAL" clId="{85AACFB2-A9F8-42F8-8DC5-C01DD14801BB}" dt="2025-10-27T20:15:01.938" v="489"/>
        <pc:sldMkLst>
          <pc:docMk/>
          <pc:sldMk cId="1875479243" sldId="289"/>
        </pc:sldMkLst>
        <pc:spChg chg="mod">
          <ac:chgData name="SOTIRIOS CHRISTODOULOU" userId="83a2a357-2a7e-447d-bced-447bc3db8b2c" providerId="ADAL" clId="{85AACFB2-A9F8-42F8-8DC5-C01DD14801BB}" dt="2025-10-27T20:15:01.938" v="489"/>
          <ac:spMkLst>
            <pc:docMk/>
            <pc:sldMk cId="1875479243" sldId="289"/>
            <ac:spMk id="3" creationId="{EA2D61C7-E2FA-0288-ACF0-F3405881B6C3}"/>
          </ac:spMkLst>
        </pc:spChg>
      </pc:sldChg>
      <pc:sldChg chg="modSp new mod">
        <pc:chgData name="SOTIRIOS CHRISTODOULOU" userId="83a2a357-2a7e-447d-bced-447bc3db8b2c" providerId="ADAL" clId="{85AACFB2-A9F8-42F8-8DC5-C01DD14801BB}" dt="2025-10-31T16:18:25.256" v="719" actId="27636"/>
        <pc:sldMkLst>
          <pc:docMk/>
          <pc:sldMk cId="2055781677" sldId="290"/>
        </pc:sldMkLst>
        <pc:spChg chg="mod">
          <ac:chgData name="SOTIRIOS CHRISTODOULOU" userId="83a2a357-2a7e-447d-bced-447bc3db8b2c" providerId="ADAL" clId="{85AACFB2-A9F8-42F8-8DC5-C01DD14801BB}" dt="2025-10-27T20:15:13.160" v="492" actId="27636"/>
          <ac:spMkLst>
            <pc:docMk/>
            <pc:sldMk cId="2055781677" sldId="290"/>
            <ac:spMk id="2" creationId="{61DA9D96-64F3-C459-D24E-5DC284DBBA0A}"/>
          </ac:spMkLst>
        </pc:spChg>
        <pc:spChg chg="mod">
          <ac:chgData name="SOTIRIOS CHRISTODOULOU" userId="83a2a357-2a7e-447d-bced-447bc3db8b2c" providerId="ADAL" clId="{85AACFB2-A9F8-42F8-8DC5-C01DD14801BB}" dt="2025-10-31T16:18:25.256" v="719" actId="27636"/>
          <ac:spMkLst>
            <pc:docMk/>
            <pc:sldMk cId="2055781677" sldId="290"/>
            <ac:spMk id="3" creationId="{E9E039DD-8016-A56F-BD48-319D480B6CCB}"/>
          </ac:spMkLst>
        </pc:spChg>
      </pc:sldChg>
      <pc:sldChg chg="modSp add mod">
        <pc:chgData name="SOTIRIOS CHRISTODOULOU" userId="83a2a357-2a7e-447d-bced-447bc3db8b2c" providerId="ADAL" clId="{85AACFB2-A9F8-42F8-8DC5-C01DD14801BB}" dt="2025-10-31T16:19:24.927" v="721" actId="5793"/>
        <pc:sldMkLst>
          <pc:docMk/>
          <pc:sldMk cId="1026228342" sldId="291"/>
        </pc:sldMkLst>
        <pc:spChg chg="mod">
          <ac:chgData name="SOTIRIOS CHRISTODOULOU" userId="83a2a357-2a7e-447d-bced-447bc3db8b2c" providerId="ADAL" clId="{85AACFB2-A9F8-42F8-8DC5-C01DD14801BB}" dt="2025-10-31T16:19:24.927" v="721" actId="5793"/>
          <ac:spMkLst>
            <pc:docMk/>
            <pc:sldMk cId="1026228342" sldId="291"/>
            <ac:spMk id="3" creationId="{C0656585-DF95-5510-1030-B311F4D8991D}"/>
          </ac:spMkLst>
        </pc:spChg>
      </pc:sldChg>
      <pc:sldChg chg="modSp add mod">
        <pc:chgData name="SOTIRIOS CHRISTODOULOU" userId="83a2a357-2a7e-447d-bced-447bc3db8b2c" providerId="ADAL" clId="{85AACFB2-A9F8-42F8-8DC5-C01DD14801BB}" dt="2025-10-27T20:16:06.069" v="499" actId="5793"/>
        <pc:sldMkLst>
          <pc:docMk/>
          <pc:sldMk cId="322331459" sldId="292"/>
        </pc:sldMkLst>
        <pc:spChg chg="mod">
          <ac:chgData name="SOTIRIOS CHRISTODOULOU" userId="83a2a357-2a7e-447d-bced-447bc3db8b2c" providerId="ADAL" clId="{85AACFB2-A9F8-42F8-8DC5-C01DD14801BB}" dt="2025-10-27T20:16:06.069" v="499" actId="5793"/>
          <ac:spMkLst>
            <pc:docMk/>
            <pc:sldMk cId="322331459" sldId="292"/>
            <ac:spMk id="3" creationId="{E005428D-496A-3703-CDBA-713A34CCB57F}"/>
          </ac:spMkLst>
        </pc:spChg>
      </pc:sldChg>
      <pc:sldChg chg="modSp add mod">
        <pc:chgData name="SOTIRIOS CHRISTODOULOU" userId="83a2a357-2a7e-447d-bced-447bc3db8b2c" providerId="ADAL" clId="{85AACFB2-A9F8-42F8-8DC5-C01DD14801BB}" dt="2025-10-27T20:16:41.030" v="510" actId="27636"/>
        <pc:sldMkLst>
          <pc:docMk/>
          <pc:sldMk cId="3152435816" sldId="293"/>
        </pc:sldMkLst>
        <pc:spChg chg="mod">
          <ac:chgData name="SOTIRIOS CHRISTODOULOU" userId="83a2a357-2a7e-447d-bced-447bc3db8b2c" providerId="ADAL" clId="{85AACFB2-A9F8-42F8-8DC5-C01DD14801BB}" dt="2025-10-27T20:16:27.848" v="505" actId="14100"/>
          <ac:spMkLst>
            <pc:docMk/>
            <pc:sldMk cId="3152435816" sldId="293"/>
            <ac:spMk id="2" creationId="{D6FDE29F-28FD-A269-D036-1FF652680792}"/>
          </ac:spMkLst>
        </pc:spChg>
        <pc:spChg chg="mod">
          <ac:chgData name="SOTIRIOS CHRISTODOULOU" userId="83a2a357-2a7e-447d-bced-447bc3db8b2c" providerId="ADAL" clId="{85AACFB2-A9F8-42F8-8DC5-C01DD14801BB}" dt="2025-10-27T20:16:41.030" v="510" actId="27636"/>
          <ac:spMkLst>
            <pc:docMk/>
            <pc:sldMk cId="3152435816" sldId="293"/>
            <ac:spMk id="3" creationId="{F073AE1C-C48E-BA47-D3A0-0EEFD88E55C1}"/>
          </ac:spMkLst>
        </pc:spChg>
      </pc:sldChg>
      <pc:sldChg chg="modSp add mod">
        <pc:chgData name="SOTIRIOS CHRISTODOULOU" userId="83a2a357-2a7e-447d-bced-447bc3db8b2c" providerId="ADAL" clId="{85AACFB2-A9F8-42F8-8DC5-C01DD14801BB}" dt="2025-10-31T17:05:54.856" v="825" actId="5793"/>
        <pc:sldMkLst>
          <pc:docMk/>
          <pc:sldMk cId="3965063445" sldId="294"/>
        </pc:sldMkLst>
        <pc:spChg chg="mod">
          <ac:chgData name="SOTIRIOS CHRISTODOULOU" userId="83a2a357-2a7e-447d-bced-447bc3db8b2c" providerId="ADAL" clId="{85AACFB2-A9F8-42F8-8DC5-C01DD14801BB}" dt="2025-10-31T17:05:54.856" v="825" actId="5793"/>
          <ac:spMkLst>
            <pc:docMk/>
            <pc:sldMk cId="3965063445" sldId="294"/>
            <ac:spMk id="3" creationId="{D2C8349C-D04A-5D03-9A91-68A1C296BE30}"/>
          </ac:spMkLst>
        </pc:spChg>
      </pc:sldChg>
      <pc:sldChg chg="addSp delSp modSp new mod">
        <pc:chgData name="SOTIRIOS CHRISTODOULOU" userId="83a2a357-2a7e-447d-bced-447bc3db8b2c" providerId="ADAL" clId="{85AACFB2-A9F8-42F8-8DC5-C01DD14801BB}" dt="2025-10-31T18:06:53.403" v="849" actId="1076"/>
        <pc:sldMkLst>
          <pc:docMk/>
          <pc:sldMk cId="83568990" sldId="295"/>
        </pc:sldMkLst>
        <pc:spChg chg="mod">
          <ac:chgData name="SOTIRIOS CHRISTODOULOU" userId="83a2a357-2a7e-447d-bced-447bc3db8b2c" providerId="ADAL" clId="{85AACFB2-A9F8-42F8-8DC5-C01DD14801BB}" dt="2025-10-31T18:06:24.436" v="846" actId="14100"/>
          <ac:spMkLst>
            <pc:docMk/>
            <pc:sldMk cId="83568990" sldId="295"/>
            <ac:spMk id="2" creationId="{92B2883E-8737-5D4E-1E23-F4DC07A1C0C1}"/>
          </ac:spMkLst>
        </pc:spChg>
        <pc:spChg chg="add del mod">
          <ac:chgData name="SOTIRIOS CHRISTODOULOU" userId="83a2a357-2a7e-447d-bced-447bc3db8b2c" providerId="ADAL" clId="{85AACFB2-A9F8-42F8-8DC5-C01DD14801BB}" dt="2025-10-31T18:06:53.403" v="849" actId="1076"/>
          <ac:spMkLst>
            <pc:docMk/>
            <pc:sldMk cId="83568990" sldId="295"/>
            <ac:spMk id="3" creationId="{2ADD0221-F3AA-2735-B011-DEC023C09150}"/>
          </ac:spMkLst>
        </pc:spChg>
      </pc:sldChg>
      <pc:sldChg chg="modSp new mod">
        <pc:chgData name="SOTIRIOS CHRISTODOULOU" userId="83a2a357-2a7e-447d-bced-447bc3db8b2c" providerId="ADAL" clId="{85AACFB2-A9F8-42F8-8DC5-C01DD14801BB}" dt="2025-10-31T18:08:20.199" v="856" actId="27636"/>
        <pc:sldMkLst>
          <pc:docMk/>
          <pc:sldMk cId="869402445" sldId="296"/>
        </pc:sldMkLst>
        <pc:spChg chg="mod">
          <ac:chgData name="SOTIRIOS CHRISTODOULOU" userId="83a2a357-2a7e-447d-bced-447bc3db8b2c" providerId="ADAL" clId="{85AACFB2-A9F8-42F8-8DC5-C01DD14801BB}" dt="2025-10-28T17:56:17.274" v="555" actId="20577"/>
          <ac:spMkLst>
            <pc:docMk/>
            <pc:sldMk cId="869402445" sldId="296"/>
            <ac:spMk id="2" creationId="{CE271CD3-FA39-2D3C-0BCC-E20FA06CEC7E}"/>
          </ac:spMkLst>
        </pc:spChg>
        <pc:spChg chg="mod">
          <ac:chgData name="SOTIRIOS CHRISTODOULOU" userId="83a2a357-2a7e-447d-bced-447bc3db8b2c" providerId="ADAL" clId="{85AACFB2-A9F8-42F8-8DC5-C01DD14801BB}" dt="2025-10-31T18:08:20.199" v="856" actId="27636"/>
          <ac:spMkLst>
            <pc:docMk/>
            <pc:sldMk cId="869402445" sldId="296"/>
            <ac:spMk id="3" creationId="{D5A02ED6-F374-F47C-8D36-B7B9A052CB2E}"/>
          </ac:spMkLst>
        </pc:spChg>
      </pc:sldChg>
      <pc:sldChg chg="addSp delSp modSp new mod">
        <pc:chgData name="SOTIRIOS CHRISTODOULOU" userId="83a2a357-2a7e-447d-bced-447bc3db8b2c" providerId="ADAL" clId="{85AACFB2-A9F8-42F8-8DC5-C01DD14801BB}" dt="2025-10-31T18:09:32.875" v="858" actId="14100"/>
        <pc:sldMkLst>
          <pc:docMk/>
          <pc:sldMk cId="84285249" sldId="297"/>
        </pc:sldMkLst>
        <pc:spChg chg="mod">
          <ac:chgData name="SOTIRIOS CHRISTODOULOU" userId="83a2a357-2a7e-447d-bced-447bc3db8b2c" providerId="ADAL" clId="{85AACFB2-A9F8-42F8-8DC5-C01DD14801BB}" dt="2025-10-31T18:09:32.875" v="858" actId="14100"/>
          <ac:spMkLst>
            <pc:docMk/>
            <pc:sldMk cId="84285249" sldId="297"/>
            <ac:spMk id="2" creationId="{C29DC666-74F2-3F0B-9637-9508E24A4455}"/>
          </ac:spMkLst>
        </pc:spChg>
        <pc:spChg chg="add mod">
          <ac:chgData name="SOTIRIOS CHRISTODOULOU" userId="83a2a357-2a7e-447d-bced-447bc3db8b2c" providerId="ADAL" clId="{85AACFB2-A9F8-42F8-8DC5-C01DD14801BB}" dt="2025-10-28T17:58:23.134" v="598" actId="20577"/>
          <ac:spMkLst>
            <pc:docMk/>
            <pc:sldMk cId="84285249" sldId="297"/>
            <ac:spMk id="6" creationId="{C26AF66A-E6D3-0FAA-BC76-A62C92D3F773}"/>
          </ac:spMkLst>
        </pc:spChg>
      </pc:sldChg>
      <pc:sldChg chg="modSp new mod">
        <pc:chgData name="SOTIRIOS CHRISTODOULOU" userId="83a2a357-2a7e-447d-bced-447bc3db8b2c" providerId="ADAL" clId="{85AACFB2-A9F8-42F8-8DC5-C01DD14801BB}" dt="2025-10-28T18:11:10.830" v="633" actId="27636"/>
        <pc:sldMkLst>
          <pc:docMk/>
          <pc:sldMk cId="1847461086" sldId="298"/>
        </pc:sldMkLst>
        <pc:spChg chg="mod">
          <ac:chgData name="SOTIRIOS CHRISTODOULOU" userId="83a2a357-2a7e-447d-bced-447bc3db8b2c" providerId="ADAL" clId="{85AACFB2-A9F8-42F8-8DC5-C01DD14801BB}" dt="2025-10-28T17:58:53.142" v="601" actId="14100"/>
          <ac:spMkLst>
            <pc:docMk/>
            <pc:sldMk cId="1847461086" sldId="298"/>
            <ac:spMk id="2" creationId="{F93B03DE-4D91-FD55-5AA1-9D7E480F439C}"/>
          </ac:spMkLst>
        </pc:spChg>
        <pc:spChg chg="mod">
          <ac:chgData name="SOTIRIOS CHRISTODOULOU" userId="83a2a357-2a7e-447d-bced-447bc3db8b2c" providerId="ADAL" clId="{85AACFB2-A9F8-42F8-8DC5-C01DD14801BB}" dt="2025-10-28T18:11:10.830" v="633" actId="27636"/>
          <ac:spMkLst>
            <pc:docMk/>
            <pc:sldMk cId="1847461086" sldId="298"/>
            <ac:spMk id="3" creationId="{283AEB4C-F2EF-F5A1-8257-0F92F4E935B9}"/>
          </ac:spMkLst>
        </pc:spChg>
      </pc:sldChg>
      <pc:sldChg chg="modSp new mod">
        <pc:chgData name="SOTIRIOS CHRISTODOULOU" userId="83a2a357-2a7e-447d-bced-447bc3db8b2c" providerId="ADAL" clId="{85AACFB2-A9F8-42F8-8DC5-C01DD14801BB}" dt="2025-10-28T18:48:37.101" v="643" actId="27636"/>
        <pc:sldMkLst>
          <pc:docMk/>
          <pc:sldMk cId="781404849" sldId="299"/>
        </pc:sldMkLst>
        <pc:spChg chg="mod">
          <ac:chgData name="SOTIRIOS CHRISTODOULOU" userId="83a2a357-2a7e-447d-bced-447bc3db8b2c" providerId="ADAL" clId="{85AACFB2-A9F8-42F8-8DC5-C01DD14801BB}" dt="2025-10-28T18:48:13.072" v="637" actId="1076"/>
          <ac:spMkLst>
            <pc:docMk/>
            <pc:sldMk cId="781404849" sldId="299"/>
            <ac:spMk id="2" creationId="{325383B9-6BE0-2FB7-ED26-FECFD8DDB220}"/>
          </ac:spMkLst>
        </pc:spChg>
        <pc:spChg chg="mod">
          <ac:chgData name="SOTIRIOS CHRISTODOULOU" userId="83a2a357-2a7e-447d-bced-447bc3db8b2c" providerId="ADAL" clId="{85AACFB2-A9F8-42F8-8DC5-C01DD14801BB}" dt="2025-10-28T18:48:37.101" v="643" actId="27636"/>
          <ac:spMkLst>
            <pc:docMk/>
            <pc:sldMk cId="781404849" sldId="299"/>
            <ac:spMk id="3" creationId="{8121F9A8-58CA-6632-9056-B87DE38C705B}"/>
          </ac:spMkLst>
        </pc:spChg>
      </pc:sldChg>
      <pc:sldChg chg="modSp new mod">
        <pc:chgData name="SOTIRIOS CHRISTODOULOU" userId="83a2a357-2a7e-447d-bced-447bc3db8b2c" providerId="ADAL" clId="{85AACFB2-A9F8-42F8-8DC5-C01DD14801BB}" dt="2025-10-28T18:50:02.722" v="653" actId="1076"/>
        <pc:sldMkLst>
          <pc:docMk/>
          <pc:sldMk cId="4102520162" sldId="300"/>
        </pc:sldMkLst>
        <pc:spChg chg="mod">
          <ac:chgData name="SOTIRIOS CHRISTODOULOU" userId="83a2a357-2a7e-447d-bced-447bc3db8b2c" providerId="ADAL" clId="{85AACFB2-A9F8-42F8-8DC5-C01DD14801BB}" dt="2025-10-28T18:49:30.821" v="645"/>
          <ac:spMkLst>
            <pc:docMk/>
            <pc:sldMk cId="4102520162" sldId="300"/>
            <ac:spMk id="2" creationId="{E0726AB9-5737-F4F1-428E-C3F4C7BAB41F}"/>
          </ac:spMkLst>
        </pc:spChg>
        <pc:spChg chg="mod">
          <ac:chgData name="SOTIRIOS CHRISTODOULOU" userId="83a2a357-2a7e-447d-bced-447bc3db8b2c" providerId="ADAL" clId="{85AACFB2-A9F8-42F8-8DC5-C01DD14801BB}" dt="2025-10-28T18:50:02.722" v="653" actId="1076"/>
          <ac:spMkLst>
            <pc:docMk/>
            <pc:sldMk cId="4102520162" sldId="300"/>
            <ac:spMk id="3" creationId="{479E0E44-7A6E-95BB-C0B3-78AB4B1BFAD3}"/>
          </ac:spMkLst>
        </pc:spChg>
      </pc:sldChg>
      <pc:sldChg chg="modSp new mod">
        <pc:chgData name="SOTIRIOS CHRISTODOULOU" userId="83a2a357-2a7e-447d-bced-447bc3db8b2c" providerId="ADAL" clId="{85AACFB2-A9F8-42F8-8DC5-C01DD14801BB}" dt="2025-10-28T18:50:55.150" v="671"/>
        <pc:sldMkLst>
          <pc:docMk/>
          <pc:sldMk cId="2027984674" sldId="301"/>
        </pc:sldMkLst>
        <pc:spChg chg="mod">
          <ac:chgData name="SOTIRIOS CHRISTODOULOU" userId="83a2a357-2a7e-447d-bced-447bc3db8b2c" providerId="ADAL" clId="{85AACFB2-A9F8-42F8-8DC5-C01DD14801BB}" dt="2025-10-28T18:50:55.150" v="671"/>
          <ac:spMkLst>
            <pc:docMk/>
            <pc:sldMk cId="2027984674" sldId="301"/>
            <ac:spMk id="2" creationId="{470CDC5F-D99F-123F-1A9F-7B6C3293B06A}"/>
          </ac:spMkLst>
        </pc:spChg>
        <pc:spChg chg="mod">
          <ac:chgData name="SOTIRIOS CHRISTODOULOU" userId="83a2a357-2a7e-447d-bced-447bc3db8b2c" providerId="ADAL" clId="{85AACFB2-A9F8-42F8-8DC5-C01DD14801BB}" dt="2025-10-28T18:50:50.181" v="667" actId="1076"/>
          <ac:spMkLst>
            <pc:docMk/>
            <pc:sldMk cId="2027984674" sldId="301"/>
            <ac:spMk id="3" creationId="{27254C21-FAE3-C63B-1618-B9F05DEB77CB}"/>
          </ac:spMkLst>
        </pc:spChg>
      </pc:sldChg>
      <pc:sldChg chg="modSp new mod">
        <pc:chgData name="SOTIRIOS CHRISTODOULOU" userId="83a2a357-2a7e-447d-bced-447bc3db8b2c" providerId="ADAL" clId="{85AACFB2-A9F8-42F8-8DC5-C01DD14801BB}" dt="2025-10-31T16:29:34.037" v="732" actId="27636"/>
        <pc:sldMkLst>
          <pc:docMk/>
          <pc:sldMk cId="639288566" sldId="302"/>
        </pc:sldMkLst>
        <pc:spChg chg="mod">
          <ac:chgData name="SOTIRIOS CHRISTODOULOU" userId="83a2a357-2a7e-447d-bced-447bc3db8b2c" providerId="ADAL" clId="{85AACFB2-A9F8-42F8-8DC5-C01DD14801BB}" dt="2025-10-31T16:29:06.510" v="723"/>
          <ac:spMkLst>
            <pc:docMk/>
            <pc:sldMk cId="639288566" sldId="302"/>
            <ac:spMk id="2" creationId="{76AF3286-128A-5084-8AF8-394D37B34DF6}"/>
          </ac:spMkLst>
        </pc:spChg>
        <pc:spChg chg="mod">
          <ac:chgData name="SOTIRIOS CHRISTODOULOU" userId="83a2a357-2a7e-447d-bced-447bc3db8b2c" providerId="ADAL" clId="{85AACFB2-A9F8-42F8-8DC5-C01DD14801BB}" dt="2025-10-31T16:29:34.037" v="732" actId="27636"/>
          <ac:spMkLst>
            <pc:docMk/>
            <pc:sldMk cId="639288566" sldId="302"/>
            <ac:spMk id="3" creationId="{962E894C-4735-AFBE-B72D-AA2F01BD2330}"/>
          </ac:spMkLst>
        </pc:spChg>
      </pc:sldChg>
      <pc:sldChg chg="modSp new mod">
        <pc:chgData name="SOTIRIOS CHRISTODOULOU" userId="83a2a357-2a7e-447d-bced-447bc3db8b2c" providerId="ADAL" clId="{85AACFB2-A9F8-42F8-8DC5-C01DD14801BB}" dt="2025-10-31T16:55:42.977" v="795" actId="27636"/>
        <pc:sldMkLst>
          <pc:docMk/>
          <pc:sldMk cId="2238003722" sldId="303"/>
        </pc:sldMkLst>
        <pc:spChg chg="mod">
          <ac:chgData name="SOTIRIOS CHRISTODOULOU" userId="83a2a357-2a7e-447d-bced-447bc3db8b2c" providerId="ADAL" clId="{85AACFB2-A9F8-42F8-8DC5-C01DD14801BB}" dt="2025-10-31T16:31:06.589" v="734"/>
          <ac:spMkLst>
            <pc:docMk/>
            <pc:sldMk cId="2238003722" sldId="303"/>
            <ac:spMk id="2" creationId="{3F7125E3-0734-D427-C2E8-E0750049CAA8}"/>
          </ac:spMkLst>
        </pc:spChg>
        <pc:spChg chg="mod">
          <ac:chgData name="SOTIRIOS CHRISTODOULOU" userId="83a2a357-2a7e-447d-bced-447bc3db8b2c" providerId="ADAL" clId="{85AACFB2-A9F8-42F8-8DC5-C01DD14801BB}" dt="2025-10-31T16:55:42.977" v="795" actId="27636"/>
          <ac:spMkLst>
            <pc:docMk/>
            <pc:sldMk cId="2238003722" sldId="303"/>
            <ac:spMk id="3" creationId="{324C35A2-D303-834E-7E9C-58C3B6B2EB07}"/>
          </ac:spMkLst>
        </pc:spChg>
      </pc:sldChg>
      <pc:sldChg chg="modSp add mod">
        <pc:chgData name="SOTIRIOS CHRISTODOULOU" userId="83a2a357-2a7e-447d-bced-447bc3db8b2c" providerId="ADAL" clId="{85AACFB2-A9F8-42F8-8DC5-C01DD14801BB}" dt="2025-10-31T16:31:52.447" v="742" actId="14100"/>
        <pc:sldMkLst>
          <pc:docMk/>
          <pc:sldMk cId="295453556" sldId="304"/>
        </pc:sldMkLst>
        <pc:spChg chg="mod">
          <ac:chgData name="SOTIRIOS CHRISTODOULOU" userId="83a2a357-2a7e-447d-bced-447bc3db8b2c" providerId="ADAL" clId="{85AACFB2-A9F8-42F8-8DC5-C01DD14801BB}" dt="2025-10-31T16:31:52.447" v="742" actId="14100"/>
          <ac:spMkLst>
            <pc:docMk/>
            <pc:sldMk cId="295453556" sldId="304"/>
            <ac:spMk id="2" creationId="{C75B2F3C-EF96-EF87-10F3-CD36816E37EE}"/>
          </ac:spMkLst>
        </pc:spChg>
        <pc:spChg chg="mod">
          <ac:chgData name="SOTIRIOS CHRISTODOULOU" userId="83a2a357-2a7e-447d-bced-447bc3db8b2c" providerId="ADAL" clId="{85AACFB2-A9F8-42F8-8DC5-C01DD14801BB}" dt="2025-10-31T16:31:47.869" v="741" actId="27636"/>
          <ac:spMkLst>
            <pc:docMk/>
            <pc:sldMk cId="295453556" sldId="304"/>
            <ac:spMk id="3" creationId="{59518517-A59C-2013-5749-4E986C8C836E}"/>
          </ac:spMkLst>
        </pc:spChg>
      </pc:sldChg>
      <pc:sldChg chg="modSp add">
        <pc:chgData name="SOTIRIOS CHRISTODOULOU" userId="83a2a357-2a7e-447d-bced-447bc3db8b2c" providerId="ADAL" clId="{85AACFB2-A9F8-42F8-8DC5-C01DD14801BB}" dt="2025-10-31T16:47:30.788" v="744"/>
        <pc:sldMkLst>
          <pc:docMk/>
          <pc:sldMk cId="126781674" sldId="305"/>
        </pc:sldMkLst>
        <pc:spChg chg="mod">
          <ac:chgData name="SOTIRIOS CHRISTODOULOU" userId="83a2a357-2a7e-447d-bced-447bc3db8b2c" providerId="ADAL" clId="{85AACFB2-A9F8-42F8-8DC5-C01DD14801BB}" dt="2025-10-31T16:47:30.788" v="744"/>
          <ac:spMkLst>
            <pc:docMk/>
            <pc:sldMk cId="126781674" sldId="305"/>
            <ac:spMk id="3" creationId="{C289D50D-72D5-690F-2850-626ADD58C113}"/>
          </ac:spMkLst>
        </pc:spChg>
      </pc:sldChg>
      <pc:sldChg chg="modSp add mod">
        <pc:chgData name="SOTIRIOS CHRISTODOULOU" userId="83a2a357-2a7e-447d-bced-447bc3db8b2c" providerId="ADAL" clId="{85AACFB2-A9F8-42F8-8DC5-C01DD14801BB}" dt="2025-10-31T16:47:45.878" v="747" actId="27636"/>
        <pc:sldMkLst>
          <pc:docMk/>
          <pc:sldMk cId="2130678280" sldId="306"/>
        </pc:sldMkLst>
        <pc:spChg chg="mod">
          <ac:chgData name="SOTIRIOS CHRISTODOULOU" userId="83a2a357-2a7e-447d-bced-447bc3db8b2c" providerId="ADAL" clId="{85AACFB2-A9F8-42F8-8DC5-C01DD14801BB}" dt="2025-10-31T16:47:45.878" v="747" actId="27636"/>
          <ac:spMkLst>
            <pc:docMk/>
            <pc:sldMk cId="2130678280" sldId="306"/>
            <ac:spMk id="3" creationId="{A48427A9-167A-3939-80D3-77590F4D1F48}"/>
          </ac:spMkLst>
        </pc:spChg>
      </pc:sldChg>
      <pc:sldChg chg="modSp new mod">
        <pc:chgData name="SOTIRIOS CHRISTODOULOU" userId="83a2a357-2a7e-447d-bced-447bc3db8b2c" providerId="ADAL" clId="{85AACFB2-A9F8-42F8-8DC5-C01DD14801BB}" dt="2025-10-31T16:53:11.673" v="793" actId="27636"/>
        <pc:sldMkLst>
          <pc:docMk/>
          <pc:sldMk cId="2776620783" sldId="307"/>
        </pc:sldMkLst>
        <pc:spChg chg="mod">
          <ac:chgData name="SOTIRIOS CHRISTODOULOU" userId="83a2a357-2a7e-447d-bced-447bc3db8b2c" providerId="ADAL" clId="{85AACFB2-A9F8-42F8-8DC5-C01DD14801BB}" dt="2025-10-31T16:53:03.252" v="789" actId="404"/>
          <ac:spMkLst>
            <pc:docMk/>
            <pc:sldMk cId="2776620783" sldId="307"/>
            <ac:spMk id="2" creationId="{5B86F814-0BD1-B23F-5E4C-EA01753BE0DB}"/>
          </ac:spMkLst>
        </pc:spChg>
        <pc:spChg chg="mod">
          <ac:chgData name="SOTIRIOS CHRISTODOULOU" userId="83a2a357-2a7e-447d-bced-447bc3db8b2c" providerId="ADAL" clId="{85AACFB2-A9F8-42F8-8DC5-C01DD14801BB}" dt="2025-10-31T16:53:11.673" v="793" actId="27636"/>
          <ac:spMkLst>
            <pc:docMk/>
            <pc:sldMk cId="2776620783" sldId="307"/>
            <ac:spMk id="3" creationId="{661EE7F8-C56F-EB60-248C-4FA14BC2BDB4}"/>
          </ac:spMkLst>
        </pc:spChg>
      </pc:sldChg>
      <pc:sldChg chg="modSp new mod">
        <pc:chgData name="SOTIRIOS CHRISTODOULOU" userId="83a2a357-2a7e-447d-bced-447bc3db8b2c" providerId="ADAL" clId="{85AACFB2-A9F8-42F8-8DC5-C01DD14801BB}" dt="2025-10-31T16:56:15.886" v="811" actId="27636"/>
        <pc:sldMkLst>
          <pc:docMk/>
          <pc:sldMk cId="3448477758" sldId="308"/>
        </pc:sldMkLst>
        <pc:spChg chg="mod">
          <ac:chgData name="SOTIRIOS CHRISTODOULOU" userId="83a2a357-2a7e-447d-bced-447bc3db8b2c" providerId="ADAL" clId="{85AACFB2-A9F8-42F8-8DC5-C01DD14801BB}" dt="2025-10-31T16:56:10.708" v="808" actId="1076"/>
          <ac:spMkLst>
            <pc:docMk/>
            <pc:sldMk cId="3448477758" sldId="308"/>
            <ac:spMk id="2" creationId="{067F3425-0960-8FDE-970B-0114988691F5}"/>
          </ac:spMkLst>
        </pc:spChg>
        <pc:spChg chg="mod">
          <ac:chgData name="SOTIRIOS CHRISTODOULOU" userId="83a2a357-2a7e-447d-bced-447bc3db8b2c" providerId="ADAL" clId="{85AACFB2-A9F8-42F8-8DC5-C01DD14801BB}" dt="2025-10-31T16:56:15.886" v="811" actId="27636"/>
          <ac:spMkLst>
            <pc:docMk/>
            <pc:sldMk cId="3448477758" sldId="308"/>
            <ac:spMk id="3" creationId="{3073F862-2A3F-23F5-E536-15BC37E5E51A}"/>
          </ac:spMkLst>
        </pc:spChg>
      </pc:sldChg>
      <pc:sldChg chg="modSp new mod">
        <pc:chgData name="SOTIRIOS CHRISTODOULOU" userId="83a2a357-2a7e-447d-bced-447bc3db8b2c" providerId="ADAL" clId="{85AACFB2-A9F8-42F8-8DC5-C01DD14801BB}" dt="2025-10-31T17:16:38.255" v="827" actId="20577"/>
        <pc:sldMkLst>
          <pc:docMk/>
          <pc:sldMk cId="625218279" sldId="309"/>
        </pc:sldMkLst>
        <pc:spChg chg="mod">
          <ac:chgData name="SOTIRIOS CHRISTODOULOU" userId="83a2a357-2a7e-447d-bced-447bc3db8b2c" providerId="ADAL" clId="{85AACFB2-A9F8-42F8-8DC5-C01DD14801BB}" dt="2025-10-31T17:16:38.255" v="827" actId="20577"/>
          <ac:spMkLst>
            <pc:docMk/>
            <pc:sldMk cId="625218279" sldId="309"/>
            <ac:spMk id="2" creationId="{D06C836F-D3E9-B90F-753B-F100BE9F6E66}"/>
          </ac:spMkLst>
        </pc:spChg>
        <pc:spChg chg="mod">
          <ac:chgData name="SOTIRIOS CHRISTODOULOU" userId="83a2a357-2a7e-447d-bced-447bc3db8b2c" providerId="ADAL" clId="{85AACFB2-A9F8-42F8-8DC5-C01DD14801BB}" dt="2025-10-31T17:00:03.188" v="824" actId="14100"/>
          <ac:spMkLst>
            <pc:docMk/>
            <pc:sldMk cId="625218279" sldId="309"/>
            <ac:spMk id="3" creationId="{F9FB5B26-9A4E-E299-55E7-4EFF0546F638}"/>
          </ac:spMkLst>
        </pc:spChg>
      </pc:sldChg>
      <pc:sldChg chg="modSp new mod">
        <pc:chgData name="SOTIRIOS CHRISTODOULOU" userId="83a2a357-2a7e-447d-bced-447bc3db8b2c" providerId="ADAL" clId="{85AACFB2-A9F8-42F8-8DC5-C01DD14801BB}" dt="2025-10-31T17:29:51.186" v="836" actId="6549"/>
        <pc:sldMkLst>
          <pc:docMk/>
          <pc:sldMk cId="4247379396" sldId="310"/>
        </pc:sldMkLst>
        <pc:spChg chg="mod">
          <ac:chgData name="SOTIRIOS CHRISTODOULOU" userId="83a2a357-2a7e-447d-bced-447bc3db8b2c" providerId="ADAL" clId="{85AACFB2-A9F8-42F8-8DC5-C01DD14801BB}" dt="2025-10-31T17:26:40.176" v="832" actId="14100"/>
          <ac:spMkLst>
            <pc:docMk/>
            <pc:sldMk cId="4247379396" sldId="310"/>
            <ac:spMk id="2" creationId="{9EC68EE8-29CF-EDD6-B57C-CDDCF224AA78}"/>
          </ac:spMkLst>
        </pc:spChg>
        <pc:spChg chg="mod">
          <ac:chgData name="SOTIRIOS CHRISTODOULOU" userId="83a2a357-2a7e-447d-bced-447bc3db8b2c" providerId="ADAL" clId="{85AACFB2-A9F8-42F8-8DC5-C01DD14801BB}" dt="2025-10-31T17:29:51.186" v="836" actId="6549"/>
          <ac:spMkLst>
            <pc:docMk/>
            <pc:sldMk cId="4247379396" sldId="310"/>
            <ac:spMk id="3" creationId="{470C09CB-B599-39F1-021B-012CEF53B788}"/>
          </ac:spMkLst>
        </pc:spChg>
      </pc:sldChg>
      <pc:sldChg chg="modSp add">
        <pc:chgData name="SOTIRIOS CHRISTODOULOU" userId="83a2a357-2a7e-447d-bced-447bc3db8b2c" providerId="ADAL" clId="{85AACFB2-A9F8-42F8-8DC5-C01DD14801BB}" dt="2025-10-31T17:30:07.642" v="838"/>
        <pc:sldMkLst>
          <pc:docMk/>
          <pc:sldMk cId="1989550522" sldId="311"/>
        </pc:sldMkLst>
        <pc:spChg chg="mod">
          <ac:chgData name="SOTIRIOS CHRISTODOULOU" userId="83a2a357-2a7e-447d-bced-447bc3db8b2c" providerId="ADAL" clId="{85AACFB2-A9F8-42F8-8DC5-C01DD14801BB}" dt="2025-10-31T17:30:07.642" v="838"/>
          <ac:spMkLst>
            <pc:docMk/>
            <pc:sldMk cId="1989550522" sldId="311"/>
            <ac:spMk id="3" creationId="{9CF9B6DD-BDE2-F98D-DF07-5ED65CC88E5E}"/>
          </ac:spMkLst>
        </pc:spChg>
      </pc:sldChg>
      <pc:sldChg chg="modSp add mod">
        <pc:chgData name="SOTIRIOS CHRISTODOULOU" userId="83a2a357-2a7e-447d-bced-447bc3db8b2c" providerId="ADAL" clId="{85AACFB2-A9F8-42F8-8DC5-C01DD14801BB}" dt="2025-10-31T17:30:22.438" v="841" actId="27636"/>
        <pc:sldMkLst>
          <pc:docMk/>
          <pc:sldMk cId="2528467324" sldId="312"/>
        </pc:sldMkLst>
        <pc:spChg chg="mod">
          <ac:chgData name="SOTIRIOS CHRISTODOULOU" userId="83a2a357-2a7e-447d-bced-447bc3db8b2c" providerId="ADAL" clId="{85AACFB2-A9F8-42F8-8DC5-C01DD14801BB}" dt="2025-10-31T17:30:22.438" v="841" actId="27636"/>
          <ac:spMkLst>
            <pc:docMk/>
            <pc:sldMk cId="2528467324" sldId="312"/>
            <ac:spMk id="3" creationId="{D8EC4738-03F7-860F-5728-E7839BA7EA9E}"/>
          </ac:spMkLst>
        </pc:spChg>
      </pc:sldChg>
      <pc:sldChg chg="modSp new">
        <pc:chgData name="SOTIRIOS CHRISTODOULOU" userId="83a2a357-2a7e-447d-bced-447bc3db8b2c" providerId="ADAL" clId="{85AACFB2-A9F8-42F8-8DC5-C01DD14801BB}" dt="2025-10-31T17:32:23.665" v="843"/>
        <pc:sldMkLst>
          <pc:docMk/>
          <pc:sldMk cId="2212243877" sldId="313"/>
        </pc:sldMkLst>
        <pc:spChg chg="mod">
          <ac:chgData name="SOTIRIOS CHRISTODOULOU" userId="83a2a357-2a7e-447d-bced-447bc3db8b2c" providerId="ADAL" clId="{85AACFB2-A9F8-42F8-8DC5-C01DD14801BB}" dt="2025-10-31T17:32:23.665" v="843"/>
          <ac:spMkLst>
            <pc:docMk/>
            <pc:sldMk cId="2212243877" sldId="313"/>
            <ac:spMk id="2" creationId="{8E9F0386-10A4-7988-B366-B68E662EE2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l-G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l-G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l-G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l-G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l-G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l-G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l-G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l-G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l-G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l-G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l-G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l-GR"/>
            </a:p>
          </p:txBody>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l-G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l-G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l-G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l-G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l-G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l-G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l-G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l-G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l-G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l-G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l-G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l-G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4qVRBYAdLA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youtube.com/watch?v=W01tIRP_Rqs" TargetMode="External"/><Relationship Id="rId2" Type="http://schemas.openxmlformats.org/officeDocument/2006/relationships/hyperlink" Target="https://www.youtube.com/watch?v=JnnaDNNb380&amp;list=PL8dPuuaLjXtO65LeD2p4_Sb5XQ51par_b&amp;index=7"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youtube.com/watch?v=1FZ0A1QCMWc" TargetMode="External"/><Relationship Id="rId2" Type="http://schemas.openxmlformats.org/officeDocument/2006/relationships/hyperlink" Target="https://www.youtube.com/watch?v=nIgIv4IfJ6s&amp;list=PL8dPuuaLjXtO65LeD2p4_Sb5XQ51par_b&amp;index=10" TargetMode="External"/><Relationship Id="rId1" Type="http://schemas.openxmlformats.org/officeDocument/2006/relationships/slideLayout" Target="../slideLayouts/slideLayout2.xml"/><Relationship Id="rId4" Type="http://schemas.openxmlformats.org/officeDocument/2006/relationships/hyperlink" Target="https://www.youtube.com/watch?v=xtOg44r6dsE"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youtube.com/watch?v=scprzsPxl3s"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s://www.youtube.com/watch?v=0YdpwSYMY6I"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s://www.youtube.com/watch?v=LbX4X71-TFI"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QM0sYbEQSkM"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9rRLo4nFc3A" TargetMode="External"/><Relationship Id="rId2" Type="http://schemas.openxmlformats.org/officeDocument/2006/relationships/hyperlink" Target="https://www.youtube.com/watch?v=qxo8p8PtFeA&amp;t=46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6417E-7B3B-ECAF-0D2E-EB445D34CC9C}"/>
              </a:ext>
            </a:extLst>
          </p:cNvPr>
          <p:cNvSpPr>
            <a:spLocks noGrp="1"/>
          </p:cNvSpPr>
          <p:nvPr>
            <p:ph type="ctrTitle"/>
          </p:nvPr>
        </p:nvSpPr>
        <p:spPr/>
        <p:txBody>
          <a:bodyPr/>
          <a:lstStyle/>
          <a:p>
            <a:r>
              <a:rPr lang="el-GR" dirty="0"/>
              <a:t>5 Αλγόριθμοι Μηχανικής Μάθησης</a:t>
            </a:r>
          </a:p>
        </p:txBody>
      </p:sp>
      <p:sp>
        <p:nvSpPr>
          <p:cNvPr id="3" name="Subtitle 2">
            <a:extLst>
              <a:ext uri="{FF2B5EF4-FFF2-40B4-BE49-F238E27FC236}">
                <a16:creationId xmlns:a16="http://schemas.microsoft.com/office/drawing/2014/main" id="{B3696CCD-8EC2-D0BE-6881-2B01FCD0C59C}"/>
              </a:ext>
            </a:extLst>
          </p:cNvPr>
          <p:cNvSpPr>
            <a:spLocks noGrp="1"/>
          </p:cNvSpPr>
          <p:nvPr>
            <p:ph type="subTitle" idx="1"/>
          </p:nvPr>
        </p:nvSpPr>
        <p:spPr/>
        <p:txBody>
          <a:bodyPr/>
          <a:lstStyle/>
          <a:p>
            <a:r>
              <a:rPr lang="el-GR" dirty="0"/>
              <a:t>ΤΖΗΜΟΥ ΔΕΣΠΟΙΝΑ</a:t>
            </a:r>
          </a:p>
        </p:txBody>
      </p:sp>
    </p:spTree>
    <p:extLst>
      <p:ext uri="{BB962C8B-B14F-4D97-AF65-F5344CB8AC3E}">
        <p14:creationId xmlns:p14="http://schemas.microsoft.com/office/powerpoint/2010/main" val="5503896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EA53E-7C2D-DB8C-540D-795A54B9448F}"/>
              </a:ext>
            </a:extLst>
          </p:cNvPr>
          <p:cNvSpPr>
            <a:spLocks noGrp="1"/>
          </p:cNvSpPr>
          <p:nvPr>
            <p:ph type="title"/>
          </p:nvPr>
        </p:nvSpPr>
        <p:spPr/>
        <p:txBody>
          <a:bodyPr/>
          <a:lstStyle/>
          <a:p>
            <a:r>
              <a:rPr lang="el-GR" dirty="0"/>
              <a:t>Επιβλεπόμενη Μάθηση</a:t>
            </a:r>
          </a:p>
        </p:txBody>
      </p:sp>
      <p:pic>
        <p:nvPicPr>
          <p:cNvPr id="5" name="Picture 4">
            <a:extLst>
              <a:ext uri="{FF2B5EF4-FFF2-40B4-BE49-F238E27FC236}">
                <a16:creationId xmlns:a16="http://schemas.microsoft.com/office/drawing/2014/main" id="{D246F6CD-FF96-92BD-3C37-25262D4B4EED}"/>
              </a:ext>
            </a:extLst>
          </p:cNvPr>
          <p:cNvPicPr>
            <a:picLocks noChangeAspect="1"/>
          </p:cNvPicPr>
          <p:nvPr/>
        </p:nvPicPr>
        <p:blipFill>
          <a:blip r:embed="rId2"/>
          <a:stretch>
            <a:fillRect/>
          </a:stretch>
        </p:blipFill>
        <p:spPr>
          <a:xfrm>
            <a:off x="1543049" y="1320454"/>
            <a:ext cx="7568293" cy="5607074"/>
          </a:xfrm>
          <a:prstGeom prst="rect">
            <a:avLst/>
          </a:prstGeom>
        </p:spPr>
      </p:pic>
    </p:spTree>
    <p:extLst>
      <p:ext uri="{BB962C8B-B14F-4D97-AF65-F5344CB8AC3E}">
        <p14:creationId xmlns:p14="http://schemas.microsoft.com/office/powerpoint/2010/main" val="2844326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22CAD-E01A-B6BF-9C72-FB472A20D015}"/>
              </a:ext>
            </a:extLst>
          </p:cNvPr>
          <p:cNvSpPr>
            <a:spLocks noGrp="1"/>
          </p:cNvSpPr>
          <p:nvPr>
            <p:ph type="title"/>
          </p:nvPr>
        </p:nvSpPr>
        <p:spPr/>
        <p:txBody>
          <a:bodyPr/>
          <a:lstStyle/>
          <a:p>
            <a:r>
              <a:rPr lang="el-GR" dirty="0"/>
              <a:t>5.2.2 Διαδικασία Εκπαίδευσης ενός Μοντέλου Επιβλεπόμενης Μάθησης</a:t>
            </a:r>
          </a:p>
        </p:txBody>
      </p:sp>
      <p:sp>
        <p:nvSpPr>
          <p:cNvPr id="3" name="Content Placeholder 2">
            <a:extLst>
              <a:ext uri="{FF2B5EF4-FFF2-40B4-BE49-F238E27FC236}">
                <a16:creationId xmlns:a16="http://schemas.microsoft.com/office/drawing/2014/main" id="{9061DC48-24AD-D20E-C774-DC7EA874F36F}"/>
              </a:ext>
            </a:extLst>
          </p:cNvPr>
          <p:cNvSpPr>
            <a:spLocks noGrp="1"/>
          </p:cNvSpPr>
          <p:nvPr>
            <p:ph idx="1"/>
          </p:nvPr>
        </p:nvSpPr>
        <p:spPr/>
        <p:txBody>
          <a:bodyPr>
            <a:normAutofit/>
          </a:bodyPr>
          <a:lstStyle/>
          <a:p>
            <a:r>
              <a:rPr lang="el-GR" dirty="0"/>
              <a:t>Η εκπαίδευση ενός μοντέλου Μηχανικής Μάθησης είναι μια δομημένη διαδικασία που διασφαλίζει ότι το μοντέλο μαθαίνει αποτελεσματικά από τα δεδομένα και μπορεί να κάνει σωστές προβλέψεις σε νέα, αόρατα δείγματα.</a:t>
            </a:r>
          </a:p>
          <a:p>
            <a:r>
              <a:rPr lang="el-GR" b="1" dirty="0"/>
              <a:t>1. 🧼 Συλλογή &amp; </a:t>
            </a:r>
            <a:r>
              <a:rPr lang="el-GR" b="1" dirty="0" err="1"/>
              <a:t>Προεπεξεργασία</a:t>
            </a:r>
            <a:r>
              <a:rPr lang="el-GR" b="1" dirty="0"/>
              <a:t> Δεδομένων</a:t>
            </a:r>
          </a:p>
          <a:p>
            <a:r>
              <a:rPr lang="el-GR" b="1" dirty="0"/>
              <a:t>Σκοπός:</a:t>
            </a:r>
            <a:r>
              <a:rPr lang="el-GR" dirty="0"/>
              <a:t> Να προετοιμαστούν τα δεδομένα ώστε να είναι κατάλληλα για το μοντέλο.</a:t>
            </a:r>
          </a:p>
          <a:p>
            <a:r>
              <a:rPr lang="el-GR" b="1" dirty="0"/>
              <a:t>Βήματα:</a:t>
            </a:r>
            <a:endParaRPr lang="el-GR" dirty="0"/>
          </a:p>
          <a:p>
            <a:pPr lvl="1"/>
            <a:r>
              <a:rPr lang="el-GR" b="1" dirty="0"/>
              <a:t>Καθαρισμός:</a:t>
            </a:r>
            <a:r>
              <a:rPr lang="el-GR" dirty="0"/>
              <a:t> Απομάκρυνση </a:t>
            </a:r>
            <a:r>
              <a:rPr lang="el-GR" b="1" dirty="0"/>
              <a:t>θορύβου</a:t>
            </a:r>
            <a:r>
              <a:rPr lang="el-GR" dirty="0"/>
              <a:t> και χειρισμός </a:t>
            </a:r>
            <a:r>
              <a:rPr lang="el-GR" b="1" dirty="0"/>
              <a:t>ελλιπών τιμών</a:t>
            </a:r>
            <a:r>
              <a:rPr lang="el-GR" dirty="0"/>
              <a:t>.</a:t>
            </a:r>
          </a:p>
          <a:p>
            <a:pPr lvl="1"/>
            <a:r>
              <a:rPr lang="el-GR" b="1" dirty="0"/>
              <a:t>Μετασχηματισμός:</a:t>
            </a:r>
            <a:r>
              <a:rPr lang="el-GR" dirty="0"/>
              <a:t> Εφαρμογή </a:t>
            </a:r>
            <a:r>
              <a:rPr lang="el-GR" b="1" dirty="0" err="1"/>
              <a:t>κανονικοποίησης</a:t>
            </a:r>
            <a:r>
              <a:rPr lang="el-GR" dirty="0"/>
              <a:t> (</a:t>
            </a:r>
            <a:r>
              <a:rPr lang="el-GR" dirty="0" err="1"/>
              <a:t>normalization</a:t>
            </a:r>
            <a:r>
              <a:rPr lang="el-GR" dirty="0"/>
              <a:t>) ή </a:t>
            </a:r>
            <a:r>
              <a:rPr lang="el-GR" b="1" dirty="0"/>
              <a:t>τυποποίησης</a:t>
            </a:r>
            <a:r>
              <a:rPr lang="el-GR" dirty="0"/>
              <a:t> (</a:t>
            </a:r>
            <a:r>
              <a:rPr lang="el-GR" dirty="0" err="1"/>
              <a:t>standardization</a:t>
            </a:r>
            <a:r>
              <a:rPr lang="el-GR" dirty="0"/>
              <a:t>) για βελτίωση της απόδοσης του αλγορίθμου.</a:t>
            </a:r>
          </a:p>
          <a:p>
            <a:endParaRPr lang="el-GR" dirty="0"/>
          </a:p>
        </p:txBody>
      </p:sp>
    </p:spTree>
    <p:extLst>
      <p:ext uri="{BB962C8B-B14F-4D97-AF65-F5344CB8AC3E}">
        <p14:creationId xmlns:p14="http://schemas.microsoft.com/office/powerpoint/2010/main" val="2973853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27E36-7353-681E-95C9-4C6FE99358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1007C-FEEF-771A-69A7-39F09E780795}"/>
              </a:ext>
            </a:extLst>
          </p:cNvPr>
          <p:cNvSpPr>
            <a:spLocks noGrp="1"/>
          </p:cNvSpPr>
          <p:nvPr>
            <p:ph type="title"/>
          </p:nvPr>
        </p:nvSpPr>
        <p:spPr/>
        <p:txBody>
          <a:bodyPr/>
          <a:lstStyle/>
          <a:p>
            <a:r>
              <a:rPr lang="el-GR" dirty="0"/>
              <a:t>5.2.2 Διαδικασία Εκπαίδευσης ενός Μοντέλου Επιβλεπόμενης Μάθησης</a:t>
            </a:r>
          </a:p>
        </p:txBody>
      </p:sp>
      <p:sp>
        <p:nvSpPr>
          <p:cNvPr id="3" name="Content Placeholder 2">
            <a:extLst>
              <a:ext uri="{FF2B5EF4-FFF2-40B4-BE49-F238E27FC236}">
                <a16:creationId xmlns:a16="http://schemas.microsoft.com/office/drawing/2014/main" id="{790C7EC3-ABE9-06A6-F09E-18EB0A47930A}"/>
              </a:ext>
            </a:extLst>
          </p:cNvPr>
          <p:cNvSpPr>
            <a:spLocks noGrp="1"/>
          </p:cNvSpPr>
          <p:nvPr>
            <p:ph idx="1"/>
          </p:nvPr>
        </p:nvSpPr>
        <p:spPr/>
        <p:txBody>
          <a:bodyPr>
            <a:normAutofit/>
          </a:bodyPr>
          <a:lstStyle/>
          <a:p>
            <a:pPr marL="0" indent="0">
              <a:buNone/>
            </a:pPr>
            <a:endParaRPr lang="el-GR" dirty="0"/>
          </a:p>
          <a:p>
            <a:r>
              <a:rPr lang="el-GR" b="1" dirty="0"/>
              <a:t>2. ✂️ Διαίρεση Δεδομένων (</a:t>
            </a:r>
            <a:r>
              <a:rPr lang="el-GR" b="1" dirty="0" err="1"/>
              <a:t>Training</a:t>
            </a:r>
            <a:r>
              <a:rPr lang="el-GR" b="1" dirty="0"/>
              <a:t>, </a:t>
            </a:r>
            <a:r>
              <a:rPr lang="el-GR" b="1" dirty="0" err="1"/>
              <a:t>Test</a:t>
            </a:r>
            <a:r>
              <a:rPr lang="el-GR" b="1" dirty="0"/>
              <a:t>, &amp; </a:t>
            </a:r>
            <a:r>
              <a:rPr lang="el-GR" b="1" dirty="0" err="1"/>
              <a:t>Validation</a:t>
            </a:r>
            <a:r>
              <a:rPr lang="el-GR" b="1" dirty="0"/>
              <a:t> </a:t>
            </a:r>
            <a:r>
              <a:rPr lang="el-GR" b="1" dirty="0" err="1"/>
              <a:t>Sets</a:t>
            </a:r>
            <a:r>
              <a:rPr lang="el-GR" b="1" dirty="0"/>
              <a:t>)</a:t>
            </a:r>
          </a:p>
          <a:p>
            <a:r>
              <a:rPr lang="el-GR" b="1" dirty="0"/>
              <a:t>Σκοπός:</a:t>
            </a:r>
            <a:r>
              <a:rPr lang="el-GR" dirty="0"/>
              <a:t> Να διαχωριστούν τα δεδομένα σε σύνολα για εκπαίδευση, δοκιμή και βελτιστοποίηση.</a:t>
            </a:r>
          </a:p>
          <a:p>
            <a:r>
              <a:rPr lang="el-GR" b="1" dirty="0"/>
              <a:t>Τυπική Αναλογία:</a:t>
            </a:r>
            <a:r>
              <a:rPr lang="el-GR" dirty="0"/>
              <a:t> </a:t>
            </a:r>
            <a:r>
              <a:rPr lang="el-GR" b="1" dirty="0"/>
              <a:t>70-80%</a:t>
            </a:r>
            <a:r>
              <a:rPr lang="el-GR" dirty="0"/>
              <a:t> για το </a:t>
            </a:r>
            <a:r>
              <a:rPr lang="el-GR" b="1" dirty="0"/>
              <a:t>σύνολο εκπαίδευσης (</a:t>
            </a:r>
            <a:r>
              <a:rPr lang="el-GR" b="1" dirty="0" err="1"/>
              <a:t>training</a:t>
            </a:r>
            <a:r>
              <a:rPr lang="el-GR" b="1" dirty="0"/>
              <a:t> </a:t>
            </a:r>
            <a:r>
              <a:rPr lang="el-GR" b="1" dirty="0" err="1"/>
              <a:t>set</a:t>
            </a:r>
            <a:r>
              <a:rPr lang="el-GR" b="1" dirty="0"/>
              <a:t>)</a:t>
            </a:r>
            <a:r>
              <a:rPr lang="el-GR" dirty="0"/>
              <a:t> και </a:t>
            </a:r>
            <a:r>
              <a:rPr lang="el-GR" b="1" dirty="0"/>
              <a:t>20-30%</a:t>
            </a:r>
            <a:r>
              <a:rPr lang="el-GR" dirty="0"/>
              <a:t> για το </a:t>
            </a:r>
            <a:r>
              <a:rPr lang="el-GR" b="1" dirty="0"/>
              <a:t>σύνολο δοκιμής (</a:t>
            </a:r>
            <a:r>
              <a:rPr lang="el-GR" b="1" dirty="0" err="1"/>
              <a:t>test</a:t>
            </a:r>
            <a:r>
              <a:rPr lang="el-GR" b="1" dirty="0"/>
              <a:t> </a:t>
            </a:r>
            <a:r>
              <a:rPr lang="el-GR" b="1" dirty="0" err="1"/>
              <a:t>set</a:t>
            </a:r>
            <a:r>
              <a:rPr lang="el-GR" b="1" dirty="0"/>
              <a:t>)</a:t>
            </a:r>
            <a:r>
              <a:rPr lang="el-GR" dirty="0"/>
              <a:t>.</a:t>
            </a:r>
          </a:p>
          <a:p>
            <a:r>
              <a:rPr lang="el-GR" b="1" dirty="0"/>
              <a:t>Σύνολο Επικύρωσης (</a:t>
            </a:r>
            <a:r>
              <a:rPr lang="el-GR" b="1" dirty="0" err="1"/>
              <a:t>Validation</a:t>
            </a:r>
            <a:r>
              <a:rPr lang="el-GR" b="1" dirty="0"/>
              <a:t> </a:t>
            </a:r>
            <a:r>
              <a:rPr lang="el-GR" b="1" dirty="0" err="1"/>
              <a:t>Set</a:t>
            </a:r>
            <a:r>
              <a:rPr lang="el-GR" b="1" dirty="0"/>
              <a:t>):</a:t>
            </a:r>
            <a:r>
              <a:rPr lang="el-GR" dirty="0"/>
              <a:t> Χρησιμοποιείται επιπλέον για τη </a:t>
            </a:r>
            <a:r>
              <a:rPr lang="el-GR" b="1" dirty="0"/>
              <a:t>βελτιστοποίηση των </a:t>
            </a:r>
            <a:r>
              <a:rPr lang="el-GR" b="1" dirty="0" err="1"/>
              <a:t>υπερπαραμέτρων</a:t>
            </a:r>
            <a:r>
              <a:rPr lang="el-GR" dirty="0"/>
              <a:t> (</a:t>
            </a:r>
            <a:r>
              <a:rPr lang="el-GR" dirty="0" err="1"/>
              <a:t>hyperparameters</a:t>
            </a:r>
            <a:r>
              <a:rPr lang="el-GR" dirty="0"/>
              <a:t>) του μοντέλου.</a:t>
            </a:r>
          </a:p>
          <a:p>
            <a:endParaRPr lang="el-GR" dirty="0"/>
          </a:p>
        </p:txBody>
      </p:sp>
    </p:spTree>
    <p:extLst>
      <p:ext uri="{BB962C8B-B14F-4D97-AF65-F5344CB8AC3E}">
        <p14:creationId xmlns:p14="http://schemas.microsoft.com/office/powerpoint/2010/main" val="3884418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30DDD-34F5-9205-83AF-BAE6BCD69A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34EB8E-D501-8D65-8453-CB82D9256F24}"/>
              </a:ext>
            </a:extLst>
          </p:cNvPr>
          <p:cNvSpPr>
            <a:spLocks noGrp="1"/>
          </p:cNvSpPr>
          <p:nvPr>
            <p:ph type="title"/>
          </p:nvPr>
        </p:nvSpPr>
        <p:spPr/>
        <p:txBody>
          <a:bodyPr/>
          <a:lstStyle/>
          <a:p>
            <a:r>
              <a:rPr lang="el-GR" dirty="0"/>
              <a:t>5.2.2 Διαδικασία Εκπαίδευσης ενός Μοντέλου Επιβλεπόμενης Μάθησης</a:t>
            </a:r>
          </a:p>
        </p:txBody>
      </p:sp>
      <p:sp>
        <p:nvSpPr>
          <p:cNvPr id="3" name="Content Placeholder 2">
            <a:extLst>
              <a:ext uri="{FF2B5EF4-FFF2-40B4-BE49-F238E27FC236}">
                <a16:creationId xmlns:a16="http://schemas.microsoft.com/office/drawing/2014/main" id="{CECB934E-01C2-7426-288D-773FEFCAF48D}"/>
              </a:ext>
            </a:extLst>
          </p:cNvPr>
          <p:cNvSpPr>
            <a:spLocks noGrp="1"/>
          </p:cNvSpPr>
          <p:nvPr>
            <p:ph idx="1"/>
          </p:nvPr>
        </p:nvSpPr>
        <p:spPr/>
        <p:txBody>
          <a:bodyPr>
            <a:normAutofit/>
          </a:bodyPr>
          <a:lstStyle/>
          <a:p>
            <a:pPr marL="0" indent="0">
              <a:buNone/>
            </a:pPr>
            <a:endParaRPr lang="el-GR" dirty="0"/>
          </a:p>
          <a:p>
            <a:r>
              <a:rPr lang="el-GR" b="1" dirty="0"/>
              <a:t>3. 🧠 Επιλογή &amp; Εκπαίδευση Αλγορίθμου</a:t>
            </a:r>
          </a:p>
          <a:p>
            <a:r>
              <a:rPr lang="el-GR" b="1" dirty="0"/>
              <a:t>Σκοπός:</a:t>
            </a:r>
            <a:r>
              <a:rPr lang="el-GR" dirty="0"/>
              <a:t> Το μοντέλο να </a:t>
            </a:r>
            <a:r>
              <a:rPr lang="el-GR" b="1" dirty="0"/>
              <a:t>μάθει τα πρότυπα</a:t>
            </a:r>
            <a:r>
              <a:rPr lang="el-GR" dirty="0"/>
              <a:t> από το σύνολο εκπαίδευσης.</a:t>
            </a:r>
          </a:p>
          <a:p>
            <a:r>
              <a:rPr lang="el-GR" b="1" dirty="0"/>
              <a:t>Διαδικασία:</a:t>
            </a:r>
            <a:r>
              <a:rPr lang="el-GR" dirty="0"/>
              <a:t> Ο αλγόριθμος </a:t>
            </a:r>
            <a:r>
              <a:rPr lang="el-GR" b="1" dirty="0"/>
              <a:t>προσαρμόζει τις παραμέτρους</a:t>
            </a:r>
            <a:r>
              <a:rPr lang="el-GR" dirty="0"/>
              <a:t> του (π.χ., βάρη) χρησιμοποιώντας μεθόδους όπως η </a:t>
            </a:r>
            <a:r>
              <a:rPr lang="el-GR" b="1" dirty="0"/>
              <a:t>διαβάθμιση κλίσης (</a:t>
            </a:r>
            <a:r>
              <a:rPr lang="el-GR" b="1" dirty="0" err="1"/>
              <a:t>gradient</a:t>
            </a:r>
            <a:r>
              <a:rPr lang="el-GR" b="1" dirty="0"/>
              <a:t> </a:t>
            </a:r>
            <a:r>
              <a:rPr lang="el-GR" b="1" dirty="0" err="1"/>
              <a:t>descent</a:t>
            </a:r>
            <a:r>
              <a:rPr lang="el-GR" b="1" dirty="0"/>
              <a:t>)</a:t>
            </a:r>
            <a:r>
              <a:rPr lang="el-GR" dirty="0"/>
              <a:t>, ελαχιστοποιώντας το σφάλμα.</a:t>
            </a:r>
          </a:p>
          <a:p>
            <a:endParaRPr lang="el-GR" dirty="0"/>
          </a:p>
        </p:txBody>
      </p:sp>
    </p:spTree>
    <p:extLst>
      <p:ext uri="{BB962C8B-B14F-4D97-AF65-F5344CB8AC3E}">
        <p14:creationId xmlns:p14="http://schemas.microsoft.com/office/powerpoint/2010/main" val="2898380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5031D-951C-62B4-D8FD-F56CDDBFDE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7FAF6-FDE5-D970-4578-807585986CD6}"/>
              </a:ext>
            </a:extLst>
          </p:cNvPr>
          <p:cNvSpPr>
            <a:spLocks noGrp="1"/>
          </p:cNvSpPr>
          <p:nvPr>
            <p:ph type="title"/>
          </p:nvPr>
        </p:nvSpPr>
        <p:spPr/>
        <p:txBody>
          <a:bodyPr/>
          <a:lstStyle/>
          <a:p>
            <a:r>
              <a:rPr lang="el-GR" dirty="0"/>
              <a:t>5.2.2 Διαδικασία Εκπαίδευσης ενός Μοντέλου Επιβλεπόμενης Μάθησης</a:t>
            </a:r>
          </a:p>
        </p:txBody>
      </p:sp>
      <p:sp>
        <p:nvSpPr>
          <p:cNvPr id="3" name="Content Placeholder 2">
            <a:extLst>
              <a:ext uri="{FF2B5EF4-FFF2-40B4-BE49-F238E27FC236}">
                <a16:creationId xmlns:a16="http://schemas.microsoft.com/office/drawing/2014/main" id="{C64461DD-2810-1664-1782-7AA80103CF29}"/>
              </a:ext>
            </a:extLst>
          </p:cNvPr>
          <p:cNvSpPr>
            <a:spLocks noGrp="1"/>
          </p:cNvSpPr>
          <p:nvPr>
            <p:ph idx="1"/>
          </p:nvPr>
        </p:nvSpPr>
        <p:spPr/>
        <p:txBody>
          <a:bodyPr>
            <a:normAutofit/>
          </a:bodyPr>
          <a:lstStyle/>
          <a:p>
            <a:pPr marL="0" indent="0">
              <a:buNone/>
            </a:pPr>
            <a:endParaRPr lang="el-GR" dirty="0"/>
          </a:p>
          <a:p>
            <a:r>
              <a:rPr lang="el-GR" dirty="0"/>
              <a:t> 4. Αξιολόγηση Μοντέλου &amp; Μετρικές Απόδοσης</a:t>
            </a:r>
          </a:p>
          <a:p>
            <a:r>
              <a:rPr lang="el-GR" b="1" dirty="0"/>
              <a:t>Σκοπός</a:t>
            </a:r>
            <a:r>
              <a:rPr lang="el-GR" dirty="0"/>
              <a:t>: Να εκτιμηθεί η ικανότητα του μοντέλου να γενικεύει σωστά σε νέα δεδομένα (σύνολο δοκιμής).</a:t>
            </a:r>
          </a:p>
          <a:p>
            <a:r>
              <a:rPr lang="el-GR" b="1" dirty="0"/>
              <a:t>Μετρικές Ταξινόμησης (</a:t>
            </a:r>
            <a:r>
              <a:rPr lang="el-GR" b="1" dirty="0" err="1"/>
              <a:t>Classification</a:t>
            </a:r>
            <a:r>
              <a:rPr lang="el-GR" b="1" dirty="0"/>
              <a:t>):</a:t>
            </a:r>
          </a:p>
          <a:p>
            <a:pPr lvl="1"/>
            <a:r>
              <a:rPr lang="el-GR" dirty="0"/>
              <a:t>Ακρίβεια (</a:t>
            </a:r>
            <a:r>
              <a:rPr lang="el-GR" dirty="0" err="1"/>
              <a:t>Accuracy</a:t>
            </a:r>
            <a:r>
              <a:rPr lang="el-GR" dirty="0"/>
              <a:t>), Ακρίβεια Πρόβλεψης (</a:t>
            </a:r>
            <a:r>
              <a:rPr lang="el-GR" dirty="0" err="1"/>
              <a:t>Precision</a:t>
            </a:r>
            <a:r>
              <a:rPr lang="el-GR" dirty="0"/>
              <a:t>), Ανάκληση (</a:t>
            </a:r>
            <a:r>
              <a:rPr lang="el-GR" dirty="0" err="1"/>
              <a:t>Recall</a:t>
            </a:r>
            <a:r>
              <a:rPr lang="el-GR" dirty="0"/>
              <a:t>) και F1-score.</a:t>
            </a:r>
          </a:p>
          <a:p>
            <a:r>
              <a:rPr lang="el-GR" b="1" dirty="0"/>
              <a:t>Μετρικές Παλινδρόμησης (</a:t>
            </a:r>
            <a:r>
              <a:rPr lang="el-GR" b="1" dirty="0" err="1"/>
              <a:t>Regression</a:t>
            </a:r>
            <a:r>
              <a:rPr lang="el-GR" b="1" dirty="0"/>
              <a:t>):</a:t>
            </a:r>
          </a:p>
          <a:p>
            <a:pPr lvl="1"/>
            <a:r>
              <a:rPr lang="el-GR" dirty="0"/>
              <a:t>Μέσο Τετραγωνικό Σφάλμα (MSE), Τετραγωνική Ρίζα του MSE (RMSE) και Συντελεστής Προσδιορισμού (R^2).</a:t>
            </a:r>
          </a:p>
        </p:txBody>
      </p:sp>
    </p:spTree>
    <p:extLst>
      <p:ext uri="{BB962C8B-B14F-4D97-AF65-F5344CB8AC3E}">
        <p14:creationId xmlns:p14="http://schemas.microsoft.com/office/powerpoint/2010/main" val="94499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8B69D-0A25-1BBF-4D97-AB4D7D8167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876D09-C264-0772-6762-8F15D467F4A0}"/>
              </a:ext>
            </a:extLst>
          </p:cNvPr>
          <p:cNvSpPr>
            <a:spLocks noGrp="1"/>
          </p:cNvSpPr>
          <p:nvPr>
            <p:ph type="title"/>
          </p:nvPr>
        </p:nvSpPr>
        <p:spPr/>
        <p:txBody>
          <a:bodyPr/>
          <a:lstStyle/>
          <a:p>
            <a:r>
              <a:rPr lang="el-GR" dirty="0"/>
              <a:t>5.2.2 Διαδικασία Εκπαίδευσης ενός Μοντέλου Επιβλεπόμενης Μάθησης</a:t>
            </a:r>
          </a:p>
        </p:txBody>
      </p:sp>
      <p:sp>
        <p:nvSpPr>
          <p:cNvPr id="3" name="Content Placeholder 2">
            <a:extLst>
              <a:ext uri="{FF2B5EF4-FFF2-40B4-BE49-F238E27FC236}">
                <a16:creationId xmlns:a16="http://schemas.microsoft.com/office/drawing/2014/main" id="{F67B1A7A-79A4-188A-4004-098B58F668D5}"/>
              </a:ext>
            </a:extLst>
          </p:cNvPr>
          <p:cNvSpPr>
            <a:spLocks noGrp="1"/>
          </p:cNvSpPr>
          <p:nvPr>
            <p:ph idx="1"/>
          </p:nvPr>
        </p:nvSpPr>
        <p:spPr/>
        <p:txBody>
          <a:bodyPr>
            <a:normAutofit lnSpcReduction="10000"/>
          </a:bodyPr>
          <a:lstStyle/>
          <a:p>
            <a:pPr marL="0" indent="0">
              <a:buNone/>
            </a:pPr>
            <a:endParaRPr lang="el-GR" dirty="0"/>
          </a:p>
          <a:p>
            <a:r>
              <a:rPr lang="el-GR" b="1" dirty="0"/>
              <a:t>5. ⚙️ Βελτίωση Μοντέλου</a:t>
            </a:r>
          </a:p>
          <a:p>
            <a:r>
              <a:rPr lang="el-GR" b="1" dirty="0"/>
              <a:t>Σκοπός:</a:t>
            </a:r>
            <a:r>
              <a:rPr lang="el-GR" dirty="0"/>
              <a:t> Να βελτιωθεί η απόδοση εάν η αρχική αξιολόγηση δεν είναι ικανοποιητική.</a:t>
            </a:r>
          </a:p>
          <a:p>
            <a:r>
              <a:rPr lang="el-GR" b="1" dirty="0"/>
              <a:t>Τεχνικές:</a:t>
            </a:r>
            <a:endParaRPr lang="el-GR" dirty="0"/>
          </a:p>
          <a:p>
            <a:pPr lvl="1"/>
            <a:r>
              <a:rPr lang="el-GR" b="1" dirty="0"/>
              <a:t>Διασταυρούμενη Επικύρωση (Cross-</a:t>
            </a:r>
            <a:r>
              <a:rPr lang="el-GR" b="1" dirty="0" err="1"/>
              <a:t>validation</a:t>
            </a:r>
            <a:r>
              <a:rPr lang="el-GR" b="1" dirty="0"/>
              <a:t>):</a:t>
            </a:r>
            <a:r>
              <a:rPr lang="el-GR" dirty="0"/>
              <a:t> Για πιο στιβαρή εκτίμηση της απόδοσης.</a:t>
            </a:r>
          </a:p>
          <a:p>
            <a:pPr lvl="1"/>
            <a:r>
              <a:rPr lang="el-GR" b="1" dirty="0"/>
              <a:t>Επιλογή Χαρακτηριστικών (</a:t>
            </a:r>
            <a:r>
              <a:rPr lang="el-GR" b="1" dirty="0" err="1"/>
              <a:t>Feature</a:t>
            </a:r>
            <a:r>
              <a:rPr lang="el-GR" b="1" dirty="0"/>
              <a:t> </a:t>
            </a:r>
            <a:r>
              <a:rPr lang="el-GR" b="1" dirty="0" err="1"/>
              <a:t>Selection</a:t>
            </a:r>
            <a:r>
              <a:rPr lang="el-GR" b="1" dirty="0"/>
              <a:t>):</a:t>
            </a:r>
            <a:r>
              <a:rPr lang="el-GR" dirty="0"/>
              <a:t> Για χρήση μόνο των πιο σημαντικών εισόδων.</a:t>
            </a:r>
          </a:p>
          <a:p>
            <a:pPr lvl="1"/>
            <a:r>
              <a:rPr lang="el-GR" b="1" dirty="0"/>
              <a:t>Αντιμετώπιση </a:t>
            </a:r>
            <a:r>
              <a:rPr lang="el-GR" b="1" dirty="0" err="1"/>
              <a:t>Overfitting</a:t>
            </a:r>
            <a:r>
              <a:rPr lang="el-GR" b="1" dirty="0"/>
              <a:t>/</a:t>
            </a:r>
            <a:r>
              <a:rPr lang="el-GR" b="1" dirty="0" err="1"/>
              <a:t>Underfitting</a:t>
            </a:r>
            <a:r>
              <a:rPr lang="el-GR" b="1" dirty="0"/>
              <a:t>:</a:t>
            </a:r>
            <a:r>
              <a:rPr lang="el-GR" dirty="0"/>
              <a:t> Εφαρμογή στρατηγικών για την αποφυγή της </a:t>
            </a:r>
            <a:r>
              <a:rPr lang="el-GR" b="1" dirty="0" err="1"/>
              <a:t>υπερεκπαίδευσης</a:t>
            </a:r>
            <a:r>
              <a:rPr lang="el-GR" dirty="0"/>
              <a:t> (το μοντέλο αποτυπώνει και τον θόρυβο των δεδομένων) ή της </a:t>
            </a:r>
            <a:r>
              <a:rPr lang="el-GR" b="1" dirty="0" err="1"/>
              <a:t>υποεκπαίδευσης</a:t>
            </a:r>
            <a:r>
              <a:rPr lang="el-GR" dirty="0"/>
              <a:t> (το μοντέλο είναι πολύ απλό για τα δεδομένα).</a:t>
            </a:r>
          </a:p>
          <a:p>
            <a:endParaRPr lang="el-GR" dirty="0"/>
          </a:p>
        </p:txBody>
      </p:sp>
    </p:spTree>
    <p:extLst>
      <p:ext uri="{BB962C8B-B14F-4D97-AF65-F5344CB8AC3E}">
        <p14:creationId xmlns:p14="http://schemas.microsoft.com/office/powerpoint/2010/main" val="2201832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EAC9F-4551-8D84-7B53-67A729C34579}"/>
              </a:ext>
            </a:extLst>
          </p:cNvPr>
          <p:cNvSpPr>
            <a:spLocks noGrp="1"/>
          </p:cNvSpPr>
          <p:nvPr>
            <p:ph type="title"/>
          </p:nvPr>
        </p:nvSpPr>
        <p:spPr/>
        <p:txBody>
          <a:bodyPr/>
          <a:lstStyle/>
          <a:p>
            <a:r>
              <a:rPr lang="el-GR" dirty="0"/>
              <a:t>5.2.3 Προκλήσεις και Βελτιώσεις στην Επιβλεπόμενη Μάθηση</a:t>
            </a:r>
          </a:p>
        </p:txBody>
      </p:sp>
      <p:sp>
        <p:nvSpPr>
          <p:cNvPr id="3" name="Content Placeholder 2">
            <a:extLst>
              <a:ext uri="{FF2B5EF4-FFF2-40B4-BE49-F238E27FC236}">
                <a16:creationId xmlns:a16="http://schemas.microsoft.com/office/drawing/2014/main" id="{AB61378A-2A65-66BC-DF6C-BFDA03E4201B}"/>
              </a:ext>
            </a:extLst>
          </p:cNvPr>
          <p:cNvSpPr>
            <a:spLocks noGrp="1"/>
          </p:cNvSpPr>
          <p:nvPr>
            <p:ph idx="1"/>
          </p:nvPr>
        </p:nvSpPr>
        <p:spPr>
          <a:xfrm>
            <a:off x="1012372" y="1967593"/>
            <a:ext cx="11104562" cy="5249636"/>
          </a:xfrm>
        </p:spPr>
        <p:txBody>
          <a:bodyPr>
            <a:normAutofit/>
          </a:bodyPr>
          <a:lstStyle/>
          <a:p>
            <a:pPr marL="0" indent="0">
              <a:buNone/>
            </a:pPr>
            <a:endParaRPr lang="el-GR" dirty="0"/>
          </a:p>
          <a:p>
            <a:r>
              <a:rPr lang="el-GR" b="1" dirty="0"/>
              <a:t>🛑 Βασικές Προκλήσεις</a:t>
            </a:r>
          </a:p>
          <a:p>
            <a:r>
              <a:rPr lang="el-GR" b="1" dirty="0"/>
              <a:t>Απαιτήσεις Δεδομένων:</a:t>
            </a:r>
            <a:endParaRPr lang="el-GR" dirty="0"/>
          </a:p>
          <a:p>
            <a:pPr lvl="1"/>
            <a:r>
              <a:rPr lang="el-GR" dirty="0"/>
              <a:t>Απαιτείται </a:t>
            </a:r>
            <a:r>
              <a:rPr lang="el-GR" b="1" dirty="0"/>
              <a:t>μεγάλο</a:t>
            </a:r>
            <a:r>
              <a:rPr lang="el-GR" dirty="0"/>
              <a:t> και </a:t>
            </a:r>
            <a:r>
              <a:rPr lang="el-GR" b="1" dirty="0"/>
              <a:t>ποιοτικό</a:t>
            </a:r>
            <a:r>
              <a:rPr lang="el-GR" dirty="0"/>
              <a:t> σύνολο δεδομένων με </a:t>
            </a:r>
            <a:r>
              <a:rPr lang="el-GR" b="1" dirty="0"/>
              <a:t>ετικέτες</a:t>
            </a:r>
            <a:r>
              <a:rPr lang="el-GR" dirty="0"/>
              <a:t>.</a:t>
            </a:r>
          </a:p>
          <a:p>
            <a:pPr lvl="1"/>
            <a:r>
              <a:rPr lang="el-GR" dirty="0"/>
              <a:t>Η δημιουργία και η επισήμανση των δεδομένων μπορεί να είναι </a:t>
            </a:r>
            <a:r>
              <a:rPr lang="el-GR" b="1" dirty="0"/>
              <a:t>χρονοβόρα και δαπανηρή</a:t>
            </a:r>
            <a:r>
              <a:rPr lang="el-GR" dirty="0"/>
              <a:t>.</a:t>
            </a:r>
          </a:p>
          <a:p>
            <a:r>
              <a:rPr lang="el-GR" b="1" dirty="0"/>
              <a:t>Προβλήματα Απόδοσης του Μοντέλου:</a:t>
            </a:r>
            <a:endParaRPr lang="el-GR" dirty="0"/>
          </a:p>
          <a:p>
            <a:pPr lvl="1"/>
            <a:r>
              <a:rPr lang="el-GR" b="1" dirty="0" err="1"/>
              <a:t>Υπερεκπαίδευση</a:t>
            </a:r>
            <a:r>
              <a:rPr lang="el-GR" b="1" dirty="0"/>
              <a:t> (</a:t>
            </a:r>
            <a:r>
              <a:rPr lang="el-GR" b="1" dirty="0" err="1"/>
              <a:t>Overfitting</a:t>
            </a:r>
            <a:r>
              <a:rPr lang="el-GR" b="1" dirty="0"/>
              <a:t>):</a:t>
            </a:r>
            <a:r>
              <a:rPr lang="el-GR" dirty="0"/>
              <a:t> Το μοντέλο προσαρμόζεται </a:t>
            </a:r>
            <a:r>
              <a:rPr lang="el-GR" b="1" dirty="0"/>
              <a:t>υπερβολικά</a:t>
            </a:r>
            <a:r>
              <a:rPr lang="el-GR" dirty="0"/>
              <a:t> στα δεδομένα εκπαίδευσης (μαθαίνει και τον θόρυβο) και </a:t>
            </a:r>
            <a:r>
              <a:rPr lang="el-GR" b="1" dirty="0"/>
              <a:t>αποτυγχάνει να γενικεύσει</a:t>
            </a:r>
            <a:r>
              <a:rPr lang="el-GR" dirty="0"/>
              <a:t> σε νέα δείγματα.</a:t>
            </a:r>
          </a:p>
          <a:p>
            <a:pPr lvl="1"/>
            <a:r>
              <a:rPr lang="el-GR" b="1" dirty="0" err="1"/>
              <a:t>Υποεκπαίδευση</a:t>
            </a:r>
            <a:r>
              <a:rPr lang="el-GR" b="1" dirty="0"/>
              <a:t> (</a:t>
            </a:r>
            <a:r>
              <a:rPr lang="el-GR" b="1" dirty="0" err="1"/>
              <a:t>Underfitting</a:t>
            </a:r>
            <a:r>
              <a:rPr lang="el-GR" b="1" dirty="0"/>
              <a:t>):</a:t>
            </a:r>
            <a:r>
              <a:rPr lang="el-GR" dirty="0"/>
              <a:t> Το μοντέλο είναι πολύ απλό και </a:t>
            </a:r>
            <a:r>
              <a:rPr lang="el-GR" b="1" dirty="0"/>
              <a:t>δεν καταφέρνει να εντοπίσει τα βασικά μοτίβα</a:t>
            </a:r>
            <a:r>
              <a:rPr lang="el-GR" dirty="0"/>
              <a:t> των δεδομένων.</a:t>
            </a:r>
          </a:p>
          <a:p>
            <a:endParaRPr lang="el-GR" dirty="0"/>
          </a:p>
        </p:txBody>
      </p:sp>
    </p:spTree>
    <p:extLst>
      <p:ext uri="{BB962C8B-B14F-4D97-AF65-F5344CB8AC3E}">
        <p14:creationId xmlns:p14="http://schemas.microsoft.com/office/powerpoint/2010/main" val="3921648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C4DD0-7A90-C67C-1D96-AFC1DEDABA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8CDD1-D5A1-D684-3C77-C79480FE63E1}"/>
              </a:ext>
            </a:extLst>
          </p:cNvPr>
          <p:cNvSpPr>
            <a:spLocks noGrp="1"/>
          </p:cNvSpPr>
          <p:nvPr>
            <p:ph type="title"/>
          </p:nvPr>
        </p:nvSpPr>
        <p:spPr/>
        <p:txBody>
          <a:bodyPr/>
          <a:lstStyle/>
          <a:p>
            <a:r>
              <a:rPr lang="el-GR" dirty="0"/>
              <a:t>5.2.3 Προκλήσεις και Βελτιώσεις στην Επιβλεπόμενη Μάθηση</a:t>
            </a:r>
          </a:p>
        </p:txBody>
      </p:sp>
      <p:sp>
        <p:nvSpPr>
          <p:cNvPr id="3" name="Content Placeholder 2">
            <a:extLst>
              <a:ext uri="{FF2B5EF4-FFF2-40B4-BE49-F238E27FC236}">
                <a16:creationId xmlns:a16="http://schemas.microsoft.com/office/drawing/2014/main" id="{6AB39DF5-CA5C-CF3B-9601-CB43886DC87C}"/>
              </a:ext>
            </a:extLst>
          </p:cNvPr>
          <p:cNvSpPr>
            <a:spLocks noGrp="1"/>
          </p:cNvSpPr>
          <p:nvPr>
            <p:ph idx="1"/>
          </p:nvPr>
        </p:nvSpPr>
        <p:spPr>
          <a:xfrm>
            <a:off x="400050" y="1510393"/>
            <a:ext cx="11104562" cy="5249636"/>
          </a:xfrm>
        </p:spPr>
        <p:txBody>
          <a:bodyPr>
            <a:normAutofit/>
          </a:bodyPr>
          <a:lstStyle/>
          <a:p>
            <a:pPr marL="0" indent="0">
              <a:buNone/>
            </a:pPr>
            <a:endParaRPr lang="el-GR" dirty="0"/>
          </a:p>
          <a:p>
            <a:r>
              <a:rPr lang="el-GR" b="1" dirty="0"/>
              <a:t>💡 Τεχνικές Αντιμετώπισης και Βελτίωσης</a:t>
            </a:r>
          </a:p>
          <a:p>
            <a:r>
              <a:rPr lang="el-GR" b="1" dirty="0"/>
              <a:t>Για Καλύτερη Γενίκευση:</a:t>
            </a:r>
            <a:endParaRPr lang="el-GR" dirty="0"/>
          </a:p>
          <a:p>
            <a:pPr lvl="1"/>
            <a:r>
              <a:rPr lang="el-GR" b="1" dirty="0"/>
              <a:t>Διασταυρούμενη Επικύρωση (Cross-</a:t>
            </a:r>
            <a:r>
              <a:rPr lang="el-GR" b="1" dirty="0" err="1"/>
              <a:t>validation</a:t>
            </a:r>
            <a:r>
              <a:rPr lang="el-GR" b="1" dirty="0"/>
              <a:t>):</a:t>
            </a:r>
            <a:r>
              <a:rPr lang="el-GR" dirty="0"/>
              <a:t> Χρησιμοποιείται για πιο </a:t>
            </a:r>
            <a:r>
              <a:rPr lang="el-GR" b="1" dirty="0"/>
              <a:t>αξιόπιστη εκτίμηση</a:t>
            </a:r>
            <a:r>
              <a:rPr lang="el-GR" dirty="0"/>
              <a:t> της απόδοσης και της ικανότητας γενίκευσης του μοντέλου, μειώνοντας την πιθανότητα </a:t>
            </a:r>
            <a:r>
              <a:rPr lang="el-GR" b="1" dirty="0" err="1"/>
              <a:t>overfitting</a:t>
            </a:r>
            <a:r>
              <a:rPr lang="el-GR" dirty="0"/>
              <a:t>.</a:t>
            </a:r>
          </a:p>
          <a:p>
            <a:r>
              <a:rPr lang="el-GR" b="1" dirty="0"/>
              <a:t>Για Μείωση της Πολυπλοκότητας:</a:t>
            </a:r>
            <a:endParaRPr lang="el-GR" dirty="0"/>
          </a:p>
          <a:p>
            <a:pPr lvl="1"/>
            <a:r>
              <a:rPr lang="el-GR" b="1" dirty="0"/>
              <a:t>Επιλογή Χαρακτηριστικών (</a:t>
            </a:r>
            <a:r>
              <a:rPr lang="el-GR" b="1" dirty="0" err="1"/>
              <a:t>Feature</a:t>
            </a:r>
            <a:r>
              <a:rPr lang="el-GR" b="1" dirty="0"/>
              <a:t> </a:t>
            </a:r>
            <a:r>
              <a:rPr lang="el-GR" b="1" dirty="0" err="1"/>
              <a:t>Selection</a:t>
            </a:r>
            <a:r>
              <a:rPr lang="el-GR" b="1" dirty="0"/>
              <a:t>):</a:t>
            </a:r>
            <a:r>
              <a:rPr lang="el-GR" dirty="0"/>
              <a:t> Μειώνει τον αριθμό των μεταβλητών εισόδου, ώστε το μοντέλο να εστιάσει μόνο στα </a:t>
            </a:r>
            <a:r>
              <a:rPr lang="el-GR" b="1" dirty="0"/>
              <a:t>πιο σημαντικά χαρακτηριστικά</a:t>
            </a:r>
            <a:r>
              <a:rPr lang="el-GR" dirty="0"/>
              <a:t>, μειώνοντας έτσι την πολυπλοκότητα.</a:t>
            </a:r>
          </a:p>
          <a:p>
            <a:r>
              <a:rPr lang="el-GR" b="1" dirty="0"/>
              <a:t>Για Αύξηση των Δεδομένων:</a:t>
            </a:r>
            <a:endParaRPr lang="el-GR" dirty="0"/>
          </a:p>
          <a:p>
            <a:pPr lvl="1"/>
            <a:r>
              <a:rPr lang="el-GR" b="1" dirty="0"/>
              <a:t>Τεχνικές Εμπλουτισμού Δεδομένων (</a:t>
            </a:r>
            <a:r>
              <a:rPr lang="el-GR" b="1" dirty="0" err="1"/>
              <a:t>Data</a:t>
            </a:r>
            <a:r>
              <a:rPr lang="el-GR" b="1" dirty="0"/>
              <a:t> </a:t>
            </a:r>
            <a:r>
              <a:rPr lang="el-GR" b="1" dirty="0" err="1"/>
              <a:t>Augmentation</a:t>
            </a:r>
            <a:r>
              <a:rPr lang="el-GR" b="1" dirty="0"/>
              <a:t>):</a:t>
            </a:r>
            <a:r>
              <a:rPr lang="el-GR" dirty="0"/>
              <a:t> Χρησιμοποιούνται για την </a:t>
            </a:r>
            <a:r>
              <a:rPr lang="el-GR" b="1" dirty="0"/>
              <a:t>τεχνητή αύξηση</a:t>
            </a:r>
            <a:r>
              <a:rPr lang="el-GR" dirty="0"/>
              <a:t> του μεγέθους του συνόλου εκπαίδευσης, ειδικά σε εφαρμογές όπως η αναγνώριση εικόνων (π.χ., περιστροφή, αναστροφή εικόνων) και η επεξεργασία φυσικής γλώσσας.</a:t>
            </a:r>
          </a:p>
          <a:p>
            <a:endParaRPr lang="el-GR" dirty="0"/>
          </a:p>
        </p:txBody>
      </p:sp>
    </p:spTree>
    <p:extLst>
      <p:ext uri="{BB962C8B-B14F-4D97-AF65-F5344CB8AC3E}">
        <p14:creationId xmlns:p14="http://schemas.microsoft.com/office/powerpoint/2010/main" val="263486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935AA-7FB4-33D0-12F0-0DD2B11739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E88C7-8918-D09A-7902-23C8170F0DF9}"/>
              </a:ext>
            </a:extLst>
          </p:cNvPr>
          <p:cNvSpPr>
            <a:spLocks noGrp="1"/>
          </p:cNvSpPr>
          <p:nvPr>
            <p:ph type="title"/>
          </p:nvPr>
        </p:nvSpPr>
        <p:spPr/>
        <p:txBody>
          <a:bodyPr/>
          <a:lstStyle/>
          <a:p>
            <a:r>
              <a:rPr lang="el-GR" dirty="0"/>
              <a:t>Επιβλεπόμενη Μάθηση -Βίντεο</a:t>
            </a:r>
          </a:p>
        </p:txBody>
      </p:sp>
      <p:sp>
        <p:nvSpPr>
          <p:cNvPr id="3" name="Content Placeholder 2">
            <a:extLst>
              <a:ext uri="{FF2B5EF4-FFF2-40B4-BE49-F238E27FC236}">
                <a16:creationId xmlns:a16="http://schemas.microsoft.com/office/drawing/2014/main" id="{1B81AD38-80CB-F2AB-41A4-8BC637698E44}"/>
              </a:ext>
            </a:extLst>
          </p:cNvPr>
          <p:cNvSpPr>
            <a:spLocks noGrp="1"/>
          </p:cNvSpPr>
          <p:nvPr>
            <p:ph idx="1"/>
          </p:nvPr>
        </p:nvSpPr>
        <p:spPr/>
        <p:txBody>
          <a:bodyPr>
            <a:normAutofit/>
          </a:bodyPr>
          <a:lstStyle/>
          <a:p>
            <a:pPr marL="0" indent="0">
              <a:buNone/>
            </a:pPr>
            <a:endParaRPr lang="el-GR" dirty="0"/>
          </a:p>
          <a:p>
            <a:endParaRPr lang="el-GR" dirty="0"/>
          </a:p>
        </p:txBody>
      </p:sp>
      <p:sp>
        <p:nvSpPr>
          <p:cNvPr id="5" name="TextBox 4">
            <a:extLst>
              <a:ext uri="{FF2B5EF4-FFF2-40B4-BE49-F238E27FC236}">
                <a16:creationId xmlns:a16="http://schemas.microsoft.com/office/drawing/2014/main" id="{05897C25-BD1B-8B78-9453-6ACADECE16F9}"/>
              </a:ext>
            </a:extLst>
          </p:cNvPr>
          <p:cNvSpPr txBox="1"/>
          <p:nvPr/>
        </p:nvSpPr>
        <p:spPr>
          <a:xfrm>
            <a:off x="2106386" y="2073729"/>
            <a:ext cx="7009038" cy="369332"/>
          </a:xfrm>
          <a:prstGeom prst="rect">
            <a:avLst/>
          </a:prstGeom>
          <a:noFill/>
        </p:spPr>
        <p:txBody>
          <a:bodyPr wrap="square">
            <a:spAutoFit/>
          </a:bodyPr>
          <a:lstStyle/>
          <a:p>
            <a:pPr algn="l">
              <a:buNone/>
            </a:pPr>
            <a:r>
              <a:rPr lang="en-US" b="1" i="0" dirty="0">
                <a:solidFill>
                  <a:srgbClr val="0F0F0F"/>
                </a:solidFill>
                <a:effectLst/>
                <a:latin typeface="Roboto" panose="02000000000000000000" pitchFamily="2" charset="0"/>
                <a:hlinkClick r:id="rId2"/>
              </a:rPr>
              <a:t>Supervised Learning: Crash Course AI #2</a:t>
            </a:r>
            <a:r>
              <a:rPr lang="el-GR" b="1" i="0" dirty="0">
                <a:solidFill>
                  <a:srgbClr val="0F0F0F"/>
                </a:solidFill>
                <a:effectLst/>
                <a:latin typeface="Roboto" panose="02000000000000000000" pitchFamily="2" charset="0"/>
              </a:rPr>
              <a:t> 15’</a:t>
            </a:r>
            <a:endParaRPr lang="en-US" b="1" i="0" dirty="0">
              <a:solidFill>
                <a:srgbClr val="0F0F0F"/>
              </a:solidFill>
              <a:effectLst/>
              <a:latin typeface="Roboto" panose="02000000000000000000" pitchFamily="2" charset="0"/>
            </a:endParaRPr>
          </a:p>
        </p:txBody>
      </p:sp>
    </p:spTree>
    <p:extLst>
      <p:ext uri="{BB962C8B-B14F-4D97-AF65-F5344CB8AC3E}">
        <p14:creationId xmlns:p14="http://schemas.microsoft.com/office/powerpoint/2010/main" val="3175740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18E98-AA09-1FC5-81EC-9DF6C41B167A}"/>
              </a:ext>
            </a:extLst>
          </p:cNvPr>
          <p:cNvSpPr>
            <a:spLocks noGrp="1"/>
          </p:cNvSpPr>
          <p:nvPr>
            <p:ph type="title"/>
          </p:nvPr>
        </p:nvSpPr>
        <p:spPr/>
        <p:txBody>
          <a:bodyPr/>
          <a:lstStyle/>
          <a:p>
            <a:r>
              <a:rPr lang="el-GR" dirty="0"/>
              <a:t>5.3 Μη Επιβλεπόμενη Μάθηση</a:t>
            </a:r>
          </a:p>
        </p:txBody>
      </p:sp>
      <p:sp>
        <p:nvSpPr>
          <p:cNvPr id="3" name="Content Placeholder 2">
            <a:extLst>
              <a:ext uri="{FF2B5EF4-FFF2-40B4-BE49-F238E27FC236}">
                <a16:creationId xmlns:a16="http://schemas.microsoft.com/office/drawing/2014/main" id="{BA6B335E-F6C6-54BC-D0F2-15A342DA33AC}"/>
              </a:ext>
            </a:extLst>
          </p:cNvPr>
          <p:cNvSpPr>
            <a:spLocks noGrp="1"/>
          </p:cNvSpPr>
          <p:nvPr>
            <p:ph idx="1"/>
          </p:nvPr>
        </p:nvSpPr>
        <p:spPr>
          <a:xfrm>
            <a:off x="922564" y="1651907"/>
            <a:ext cx="10777991" cy="4201886"/>
          </a:xfrm>
        </p:spPr>
        <p:txBody>
          <a:bodyPr>
            <a:normAutofit/>
          </a:bodyPr>
          <a:lstStyle/>
          <a:p>
            <a:r>
              <a:rPr lang="el-GR" dirty="0"/>
              <a:t>Η </a:t>
            </a:r>
            <a:r>
              <a:rPr lang="el-GR" b="1" dirty="0"/>
              <a:t>Μη Επιβλεπόμενη Μάθηση (</a:t>
            </a:r>
            <a:r>
              <a:rPr lang="el-GR" b="1" dirty="0" err="1"/>
              <a:t>Unsupervised</a:t>
            </a:r>
            <a:r>
              <a:rPr lang="el-GR" b="1" dirty="0"/>
              <a:t> </a:t>
            </a:r>
            <a:r>
              <a:rPr lang="el-GR" b="1" dirty="0" err="1"/>
              <a:t>Learning</a:t>
            </a:r>
            <a:r>
              <a:rPr lang="el-GR" b="1" dirty="0"/>
              <a:t>)</a:t>
            </a:r>
            <a:r>
              <a:rPr lang="el-GR" dirty="0"/>
              <a:t> εκπαιδεύει μοντέλα </a:t>
            </a:r>
            <a:r>
              <a:rPr lang="el-GR" b="1" dirty="0"/>
              <a:t>χωρίς προκαθορισμένες ετικέτες</a:t>
            </a:r>
            <a:r>
              <a:rPr lang="el-GR" dirty="0"/>
              <a:t>.</a:t>
            </a:r>
          </a:p>
          <a:p>
            <a:r>
              <a:rPr lang="el-GR" dirty="0"/>
              <a:t>Το μοντέλο </a:t>
            </a:r>
            <a:r>
              <a:rPr lang="el-GR" b="1" dirty="0"/>
              <a:t>δεν έχει σωστές απαντήσεις</a:t>
            </a:r>
            <a:r>
              <a:rPr lang="el-GR" dirty="0"/>
              <a:t> ως αναφορά — </a:t>
            </a:r>
            <a:r>
              <a:rPr lang="el-GR" b="1" dirty="0"/>
              <a:t>ανακαλύπτει μόνο του</a:t>
            </a:r>
            <a:r>
              <a:rPr lang="el-GR" dirty="0"/>
              <a:t> μοτίβα, σχέσεις και δομές στα δεδομένα.</a:t>
            </a:r>
          </a:p>
          <a:p>
            <a:r>
              <a:rPr lang="el-GR" dirty="0"/>
              <a:t>Είναι </a:t>
            </a:r>
            <a:r>
              <a:rPr lang="el-GR" b="1" dirty="0"/>
              <a:t>ιδιαίτερα χρήσιμη</a:t>
            </a:r>
            <a:r>
              <a:rPr lang="el-GR" dirty="0"/>
              <a:t> όταν υπάρχει </a:t>
            </a:r>
            <a:r>
              <a:rPr lang="el-GR" b="1" dirty="0"/>
              <a:t>μεγάλος όγκος δεδομένων</a:t>
            </a:r>
            <a:r>
              <a:rPr lang="el-GR" dirty="0"/>
              <a:t> που </a:t>
            </a:r>
            <a:r>
              <a:rPr lang="el-GR" b="1" dirty="0"/>
              <a:t>δεν μπορούν να επισημανθούν χειροκίνητα</a:t>
            </a:r>
            <a:r>
              <a:rPr lang="el-GR" dirty="0"/>
              <a:t>.</a:t>
            </a:r>
          </a:p>
          <a:p>
            <a:r>
              <a:rPr lang="el-GR" b="1" dirty="0"/>
              <a:t>Κύριες εφαρμογές</a:t>
            </a:r>
            <a:r>
              <a:rPr lang="el-GR" dirty="0"/>
              <a:t>:</a:t>
            </a:r>
          </a:p>
          <a:p>
            <a:pPr lvl="1"/>
            <a:r>
              <a:rPr lang="el-GR" dirty="0"/>
              <a:t>Ανάλυση συμπεριφοράς πελατών (π.χ. ομαδοποίηση σε προφίλ).</a:t>
            </a:r>
          </a:p>
          <a:p>
            <a:pPr lvl="1"/>
            <a:r>
              <a:rPr lang="el-GR" dirty="0"/>
              <a:t>Ανίχνευση ανωμαλιών (π.χ. απάτες ή σφάλματα).</a:t>
            </a:r>
          </a:p>
          <a:p>
            <a:pPr lvl="1"/>
            <a:r>
              <a:rPr lang="el-GR" dirty="0"/>
              <a:t>Συμπίεση δεδομένων (</a:t>
            </a:r>
            <a:r>
              <a:rPr lang="el-GR" dirty="0" err="1"/>
              <a:t>data</a:t>
            </a:r>
            <a:r>
              <a:rPr lang="el-GR" dirty="0"/>
              <a:t> </a:t>
            </a:r>
            <a:r>
              <a:rPr lang="el-GR" dirty="0" err="1"/>
              <a:t>compression</a:t>
            </a:r>
            <a:r>
              <a:rPr lang="el-GR" dirty="0"/>
              <a:t>).</a:t>
            </a:r>
          </a:p>
          <a:p>
            <a:pPr lvl="1"/>
            <a:r>
              <a:rPr lang="el-GR" dirty="0"/>
              <a:t>Γενετική έρευνα (εύρεση δομών ή συσχετίσεων στα γονίδια).</a:t>
            </a:r>
          </a:p>
          <a:p>
            <a:endParaRPr lang="el-GR" dirty="0"/>
          </a:p>
        </p:txBody>
      </p:sp>
    </p:spTree>
    <p:extLst>
      <p:ext uri="{BB962C8B-B14F-4D97-AF65-F5344CB8AC3E}">
        <p14:creationId xmlns:p14="http://schemas.microsoft.com/office/powerpoint/2010/main" val="301104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0940A-E71F-9667-5701-D677CEA45D40}"/>
              </a:ext>
            </a:extLst>
          </p:cNvPr>
          <p:cNvSpPr>
            <a:spLocks noGrp="1"/>
          </p:cNvSpPr>
          <p:nvPr>
            <p:ph type="title"/>
          </p:nvPr>
        </p:nvSpPr>
        <p:spPr/>
        <p:txBody>
          <a:bodyPr/>
          <a:lstStyle/>
          <a:p>
            <a:r>
              <a:rPr lang="el-GR" dirty="0"/>
              <a:t>Σκοπός Ενότητας</a:t>
            </a:r>
          </a:p>
        </p:txBody>
      </p:sp>
      <p:sp>
        <p:nvSpPr>
          <p:cNvPr id="3" name="Content Placeholder 2">
            <a:extLst>
              <a:ext uri="{FF2B5EF4-FFF2-40B4-BE49-F238E27FC236}">
                <a16:creationId xmlns:a16="http://schemas.microsoft.com/office/drawing/2014/main" id="{6982B3A2-4330-8B43-3B54-B8A8CC53086A}"/>
              </a:ext>
            </a:extLst>
          </p:cNvPr>
          <p:cNvSpPr>
            <a:spLocks noGrp="1"/>
          </p:cNvSpPr>
          <p:nvPr>
            <p:ph idx="1"/>
          </p:nvPr>
        </p:nvSpPr>
        <p:spPr/>
        <p:txBody>
          <a:bodyPr/>
          <a:lstStyle/>
          <a:p>
            <a:r>
              <a:rPr lang="el-GR" dirty="0"/>
              <a:t>Η </a:t>
            </a:r>
            <a:r>
              <a:rPr lang="el-GR" b="1" dirty="0"/>
              <a:t>Μηχανική Μάθηση (</a:t>
            </a:r>
            <a:r>
              <a:rPr lang="el-GR" b="1" dirty="0" err="1"/>
              <a:t>Machine</a:t>
            </a:r>
            <a:r>
              <a:rPr lang="el-GR" b="1" dirty="0"/>
              <a:t> </a:t>
            </a:r>
            <a:r>
              <a:rPr lang="el-GR" b="1" dirty="0" err="1"/>
              <a:t>Learning</a:t>
            </a:r>
            <a:r>
              <a:rPr lang="el-GR" b="1" dirty="0"/>
              <a:t> - ML)</a:t>
            </a:r>
            <a:r>
              <a:rPr lang="el-GR" dirty="0"/>
              <a:t> είναι ο πυρήνας της σύγχρονης </a:t>
            </a:r>
            <a:r>
              <a:rPr lang="el-GR" b="1" dirty="0"/>
              <a:t>Τεχνητής Νοημοσύνης (AI)</a:t>
            </a:r>
            <a:r>
              <a:rPr lang="el-GR" dirty="0"/>
              <a:t>.</a:t>
            </a:r>
          </a:p>
          <a:p>
            <a:r>
              <a:rPr lang="el-GR" dirty="0"/>
              <a:t>Επιτρέπει στους υπολογιστές να </a:t>
            </a:r>
            <a:r>
              <a:rPr lang="el-GR" b="1" dirty="0"/>
              <a:t>μαθαίνουν από δεδομένα</a:t>
            </a:r>
            <a:r>
              <a:rPr lang="el-GR" dirty="0"/>
              <a:t> και να λαμβάνουν αποφάσεις </a:t>
            </a:r>
            <a:r>
              <a:rPr lang="el-GR" b="1" dirty="0"/>
              <a:t>χωρίς ρητό προγραμματισμό</a:t>
            </a:r>
            <a:r>
              <a:rPr lang="el-GR" dirty="0"/>
              <a:t>.</a:t>
            </a:r>
          </a:p>
          <a:p>
            <a:r>
              <a:rPr lang="el-GR" dirty="0"/>
              <a:t>Η μηχανική μάθηση συνδυάζει </a:t>
            </a:r>
            <a:r>
              <a:rPr lang="el-GR" b="1" dirty="0"/>
              <a:t>αλγορίθμους, δεδομένα και εμπειρία</a:t>
            </a:r>
            <a:r>
              <a:rPr lang="el-GR" dirty="0"/>
              <a:t>.</a:t>
            </a:r>
          </a:p>
          <a:p>
            <a:r>
              <a:rPr lang="el-GR" dirty="0"/>
              <a:t>Προσφέρει </a:t>
            </a:r>
            <a:r>
              <a:rPr lang="el-GR" b="1" dirty="0"/>
              <a:t>προσαρμοστικότητα</a:t>
            </a:r>
            <a:r>
              <a:rPr lang="el-GR" dirty="0"/>
              <a:t> και </a:t>
            </a:r>
            <a:r>
              <a:rPr lang="el-GR" b="1" dirty="0" err="1"/>
              <a:t>αυτοβελτίωση</a:t>
            </a:r>
            <a:r>
              <a:rPr lang="el-GR" dirty="0"/>
              <a:t> σε υπολογιστικά συστήματα.</a:t>
            </a:r>
          </a:p>
          <a:p>
            <a:r>
              <a:rPr lang="el-GR" dirty="0"/>
              <a:t>Αποτελεί </a:t>
            </a:r>
            <a:r>
              <a:rPr lang="el-GR" b="1" dirty="0"/>
              <a:t>βασικό θεμέλιο</a:t>
            </a:r>
            <a:r>
              <a:rPr lang="el-GR" dirty="0"/>
              <a:t> για όλες τις σύγχρονες εφαρμογές τεχνητής νοημοσύνης.</a:t>
            </a:r>
          </a:p>
          <a:p>
            <a:endParaRPr lang="el-GR" dirty="0"/>
          </a:p>
        </p:txBody>
      </p:sp>
    </p:spTree>
    <p:extLst>
      <p:ext uri="{BB962C8B-B14F-4D97-AF65-F5344CB8AC3E}">
        <p14:creationId xmlns:p14="http://schemas.microsoft.com/office/powerpoint/2010/main" val="1533675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0C758-C746-83AC-4392-9BF6DC772A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E10089-1B7E-3EC9-5EB5-F1A94080BE0D}"/>
              </a:ext>
            </a:extLst>
          </p:cNvPr>
          <p:cNvSpPr>
            <a:spLocks noGrp="1"/>
          </p:cNvSpPr>
          <p:nvPr>
            <p:ph type="title"/>
          </p:nvPr>
        </p:nvSpPr>
        <p:spPr/>
        <p:txBody>
          <a:bodyPr/>
          <a:lstStyle/>
          <a:p>
            <a:r>
              <a:rPr lang="el-GR" dirty="0"/>
              <a:t>5.3 Μη Επιβλεπόμενη Μάθηση</a:t>
            </a:r>
          </a:p>
        </p:txBody>
      </p:sp>
      <p:sp>
        <p:nvSpPr>
          <p:cNvPr id="3" name="Content Placeholder 2">
            <a:extLst>
              <a:ext uri="{FF2B5EF4-FFF2-40B4-BE49-F238E27FC236}">
                <a16:creationId xmlns:a16="http://schemas.microsoft.com/office/drawing/2014/main" id="{B8F5399A-C1BC-AFFD-72A9-08F543841B5C}"/>
              </a:ext>
            </a:extLst>
          </p:cNvPr>
          <p:cNvSpPr>
            <a:spLocks noGrp="1"/>
          </p:cNvSpPr>
          <p:nvPr>
            <p:ph idx="1"/>
          </p:nvPr>
        </p:nvSpPr>
        <p:spPr>
          <a:xfrm>
            <a:off x="955221" y="1363435"/>
            <a:ext cx="11038115" cy="5396593"/>
          </a:xfrm>
        </p:spPr>
        <p:txBody>
          <a:bodyPr>
            <a:normAutofit/>
          </a:bodyPr>
          <a:lstStyle/>
          <a:p>
            <a:pPr marL="0" indent="0">
              <a:buNone/>
            </a:pPr>
            <a:r>
              <a:rPr lang="el-GR" dirty="0"/>
              <a:t>Οι </a:t>
            </a:r>
            <a:r>
              <a:rPr lang="el-GR" b="1" dirty="0"/>
              <a:t>αλγόριθμοι μη επιβλεπόμενης μάθησης</a:t>
            </a:r>
            <a:r>
              <a:rPr lang="el-GR" dirty="0"/>
              <a:t> χωρίζονται σε </a:t>
            </a:r>
            <a:r>
              <a:rPr lang="el-GR" b="1" dirty="0"/>
              <a:t>δύο κύριες κατηγορίες</a:t>
            </a:r>
            <a:r>
              <a:rPr lang="el-GR" dirty="0"/>
              <a:t>.</a:t>
            </a:r>
          </a:p>
          <a:p>
            <a:r>
              <a:rPr lang="el-GR" dirty="0"/>
              <a:t>Η </a:t>
            </a:r>
            <a:r>
              <a:rPr lang="el-GR" b="1" dirty="0"/>
              <a:t>πρώτη κατηγορία</a:t>
            </a:r>
            <a:r>
              <a:rPr lang="el-GR" dirty="0"/>
              <a:t> είναι οι </a:t>
            </a:r>
            <a:r>
              <a:rPr lang="el-GR" b="1" dirty="0"/>
              <a:t>Αλγόριθμοι Ομαδοποίησης (</a:t>
            </a:r>
            <a:r>
              <a:rPr lang="el-GR" b="1" dirty="0" err="1"/>
              <a:t>Clustering</a:t>
            </a:r>
            <a:r>
              <a:rPr lang="el-GR" b="1" dirty="0"/>
              <a:t> </a:t>
            </a:r>
            <a:r>
              <a:rPr lang="el-GR" b="1" dirty="0" err="1"/>
              <a:t>Algorithms</a:t>
            </a:r>
            <a:r>
              <a:rPr lang="el-GR" b="1" dirty="0"/>
              <a:t>)</a:t>
            </a:r>
            <a:r>
              <a:rPr lang="el-GR" dirty="0"/>
              <a:t>.</a:t>
            </a:r>
          </a:p>
          <a:p>
            <a:pPr lvl="1"/>
            <a:r>
              <a:rPr lang="el-GR" dirty="0"/>
              <a:t>Η </a:t>
            </a:r>
            <a:r>
              <a:rPr lang="el-GR" b="1" dirty="0"/>
              <a:t>ομαδοποίηση</a:t>
            </a:r>
            <a:r>
              <a:rPr lang="el-GR" dirty="0"/>
              <a:t> χωρίζει τα δεδομένα σε </a:t>
            </a:r>
            <a:r>
              <a:rPr lang="el-GR" b="1" dirty="0"/>
              <a:t>υποσύνολα (</a:t>
            </a:r>
            <a:r>
              <a:rPr lang="el-GR" b="1" dirty="0" err="1"/>
              <a:t>clusters</a:t>
            </a:r>
            <a:r>
              <a:rPr lang="el-GR" b="1" dirty="0"/>
              <a:t>)</a:t>
            </a:r>
            <a:r>
              <a:rPr lang="el-GR" dirty="0"/>
              <a:t> με βάση </a:t>
            </a:r>
            <a:r>
              <a:rPr lang="el-GR" b="1" dirty="0"/>
              <a:t>ομοιότητες</a:t>
            </a:r>
            <a:r>
              <a:rPr lang="el-GR" dirty="0"/>
              <a:t> ή </a:t>
            </a:r>
            <a:r>
              <a:rPr lang="el-GR" b="1" dirty="0"/>
              <a:t>κοινά χαρακτηριστικά</a:t>
            </a:r>
            <a:r>
              <a:rPr lang="el-GR" dirty="0"/>
              <a:t>.</a:t>
            </a:r>
          </a:p>
          <a:p>
            <a:r>
              <a:rPr lang="el-GR" dirty="0"/>
              <a:t>Στόχος είναι να </a:t>
            </a:r>
            <a:r>
              <a:rPr lang="el-GR" b="1" dirty="0"/>
              <a:t>αναδυθεί φυσικά η δομή των δεδομένων</a:t>
            </a:r>
            <a:r>
              <a:rPr lang="el-GR" dirty="0"/>
              <a:t>, χωρίς ετικέτες.</a:t>
            </a:r>
          </a:p>
          <a:p>
            <a:r>
              <a:rPr lang="el-GR" b="1" dirty="0"/>
              <a:t>📊 Παραδείγματα εφαρμογών ομαδοποίησης</a:t>
            </a:r>
          </a:p>
          <a:p>
            <a:pPr lvl="1"/>
            <a:r>
              <a:rPr lang="el-GR" b="1" dirty="0"/>
              <a:t>Ανάλυση πελατών:</a:t>
            </a:r>
            <a:r>
              <a:rPr lang="el-GR" dirty="0"/>
              <a:t> Εταιρείες ομαδοποιούν πελάτες ανάλογα με τις αγοραστικές τους συνήθειες → </a:t>
            </a:r>
            <a:r>
              <a:rPr lang="el-GR" dirty="0" err="1"/>
              <a:t>στοχευμένες</a:t>
            </a:r>
            <a:r>
              <a:rPr lang="el-GR" dirty="0"/>
              <a:t> καμπάνιες.</a:t>
            </a:r>
          </a:p>
          <a:p>
            <a:pPr lvl="1"/>
            <a:r>
              <a:rPr lang="el-GR" b="1" dirty="0"/>
              <a:t>Ανίχνευση ανωμαλιών:</a:t>
            </a:r>
            <a:r>
              <a:rPr lang="el-GR" dirty="0"/>
              <a:t> Τράπεζες εντοπίζουν ύποπτες συναλλαγές που αποκλίνουν από τα συνηθισμένα μοτίβα.</a:t>
            </a:r>
          </a:p>
          <a:p>
            <a:pPr lvl="1"/>
            <a:r>
              <a:rPr lang="el-GR" b="1" dirty="0"/>
              <a:t>Γενετική ανάλυση:</a:t>
            </a:r>
            <a:r>
              <a:rPr lang="el-GR" dirty="0"/>
              <a:t> Χρήση για διάκριση διαφορετικών </a:t>
            </a:r>
            <a:r>
              <a:rPr lang="el-GR" b="1" dirty="0"/>
              <a:t>γονιδιακών μοτίβων</a:t>
            </a:r>
            <a:r>
              <a:rPr lang="el-GR" dirty="0"/>
              <a:t> και </a:t>
            </a:r>
            <a:r>
              <a:rPr lang="el-GR" b="1" dirty="0"/>
              <a:t>κατηγοριών ασθενειών</a:t>
            </a:r>
            <a:r>
              <a:rPr lang="el-GR" dirty="0"/>
              <a:t>.</a:t>
            </a:r>
          </a:p>
          <a:p>
            <a:r>
              <a:rPr lang="el-GR" b="1" dirty="0"/>
              <a:t>🧠 Οπτική αναπαράσταση</a:t>
            </a:r>
          </a:p>
          <a:p>
            <a:r>
              <a:rPr lang="el-GR" dirty="0"/>
              <a:t>Σε αντίθεση με την </a:t>
            </a:r>
            <a:r>
              <a:rPr lang="el-GR" b="1" dirty="0"/>
              <a:t>Επιβλεπόμενη Μάθηση</a:t>
            </a:r>
            <a:r>
              <a:rPr lang="el-GR" dirty="0"/>
              <a:t>, η </a:t>
            </a:r>
            <a:r>
              <a:rPr lang="el-GR" b="1" dirty="0"/>
              <a:t>Μη Επιβλεπόμενη Μάθηση</a:t>
            </a:r>
            <a:r>
              <a:rPr lang="el-GR" dirty="0"/>
              <a:t>:</a:t>
            </a:r>
          </a:p>
          <a:p>
            <a:pPr lvl="1"/>
            <a:r>
              <a:rPr lang="el-GR" dirty="0"/>
              <a:t>Δεν χρειάζεται </a:t>
            </a:r>
            <a:r>
              <a:rPr lang="el-GR" b="1" dirty="0"/>
              <a:t>ετικέτες</a:t>
            </a:r>
            <a:r>
              <a:rPr lang="el-GR" dirty="0"/>
              <a:t>.</a:t>
            </a:r>
          </a:p>
          <a:p>
            <a:pPr lvl="1"/>
            <a:r>
              <a:rPr lang="el-GR" b="1" dirty="0"/>
              <a:t>Ομαδοποιεί</a:t>
            </a:r>
            <a:r>
              <a:rPr lang="el-GR" dirty="0"/>
              <a:t> δεδομένα βρίσκοντας </a:t>
            </a:r>
            <a:r>
              <a:rPr lang="el-GR" b="1" dirty="0"/>
              <a:t>σχέσεις, μοτίβα ή ομοιότητες</a:t>
            </a:r>
            <a:r>
              <a:rPr lang="el-GR" dirty="0"/>
              <a:t> μεταξύ τους.</a:t>
            </a:r>
          </a:p>
          <a:p>
            <a:endParaRPr lang="el-GR" dirty="0"/>
          </a:p>
        </p:txBody>
      </p:sp>
    </p:spTree>
    <p:extLst>
      <p:ext uri="{BB962C8B-B14F-4D97-AF65-F5344CB8AC3E}">
        <p14:creationId xmlns:p14="http://schemas.microsoft.com/office/powerpoint/2010/main" val="1188354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73B4A-12F7-1514-B1FA-B9CD2E492F46}"/>
              </a:ext>
            </a:extLst>
          </p:cNvPr>
          <p:cNvSpPr>
            <a:spLocks noGrp="1"/>
          </p:cNvSpPr>
          <p:nvPr>
            <p:ph type="title"/>
          </p:nvPr>
        </p:nvSpPr>
        <p:spPr>
          <a:xfrm>
            <a:off x="1640156" y="477153"/>
            <a:ext cx="8911687" cy="1280890"/>
          </a:xfrm>
        </p:spPr>
        <p:txBody>
          <a:bodyPr/>
          <a:lstStyle/>
          <a:p>
            <a:r>
              <a:rPr lang="el-GR" dirty="0"/>
              <a:t>5.3 Μη Επιβλεπόμενη Μάθηση</a:t>
            </a:r>
          </a:p>
        </p:txBody>
      </p:sp>
      <p:sp>
        <p:nvSpPr>
          <p:cNvPr id="3" name="Content Placeholder 2">
            <a:extLst>
              <a:ext uri="{FF2B5EF4-FFF2-40B4-BE49-F238E27FC236}">
                <a16:creationId xmlns:a16="http://schemas.microsoft.com/office/drawing/2014/main" id="{25398E2D-8AE0-37CA-81AB-5A534D5BC014}"/>
              </a:ext>
            </a:extLst>
          </p:cNvPr>
          <p:cNvSpPr>
            <a:spLocks noGrp="1"/>
          </p:cNvSpPr>
          <p:nvPr>
            <p:ph idx="1"/>
          </p:nvPr>
        </p:nvSpPr>
        <p:spPr>
          <a:xfrm>
            <a:off x="1070655" y="1758042"/>
            <a:ext cx="10489974" cy="4748893"/>
          </a:xfrm>
        </p:spPr>
        <p:txBody>
          <a:bodyPr>
            <a:normAutofit/>
          </a:bodyPr>
          <a:lstStyle/>
          <a:p>
            <a:r>
              <a:rPr lang="el-GR" b="1" dirty="0"/>
              <a:t>⚙️ Δημοφιλείς Αλγόριθμοι Ομαδοποίησης</a:t>
            </a:r>
          </a:p>
          <a:p>
            <a:r>
              <a:rPr lang="el-GR" b="1" dirty="0"/>
              <a:t>K-</a:t>
            </a:r>
            <a:r>
              <a:rPr lang="el-GR" b="1" dirty="0" err="1"/>
              <a:t>Means</a:t>
            </a:r>
            <a:r>
              <a:rPr lang="el-GR" b="1" dirty="0"/>
              <a:t> </a:t>
            </a:r>
            <a:r>
              <a:rPr lang="el-GR" b="1" dirty="0" err="1"/>
              <a:t>Clustering</a:t>
            </a:r>
            <a:endParaRPr lang="el-GR" dirty="0"/>
          </a:p>
          <a:p>
            <a:pPr lvl="1"/>
            <a:r>
              <a:rPr lang="el-GR" dirty="0"/>
              <a:t>Χωρίζει τα δεδομένα σε </a:t>
            </a:r>
            <a:r>
              <a:rPr lang="el-GR" b="1" dirty="0"/>
              <a:t>k ομάδες (</a:t>
            </a:r>
            <a:r>
              <a:rPr lang="el-GR" b="1" dirty="0" err="1"/>
              <a:t>clusters</a:t>
            </a:r>
            <a:r>
              <a:rPr lang="el-GR" b="1" dirty="0"/>
              <a:t>)</a:t>
            </a:r>
            <a:r>
              <a:rPr lang="el-GR" dirty="0"/>
              <a:t> με βάση </a:t>
            </a:r>
            <a:r>
              <a:rPr lang="el-GR" b="1" dirty="0"/>
              <a:t>μετρικές απόστασης</a:t>
            </a:r>
            <a:r>
              <a:rPr lang="el-GR" dirty="0"/>
              <a:t> (π.χ. ευκλείδεια).</a:t>
            </a:r>
          </a:p>
          <a:p>
            <a:pPr lvl="1"/>
            <a:r>
              <a:rPr lang="el-GR" dirty="0"/>
              <a:t>Στόχος: </a:t>
            </a:r>
            <a:r>
              <a:rPr lang="el-GR" b="1" dirty="0"/>
              <a:t>μέγιστη ομοιότητα</a:t>
            </a:r>
            <a:r>
              <a:rPr lang="el-GR" dirty="0"/>
              <a:t> μέσα σε κάθε ομάδα και </a:t>
            </a:r>
            <a:r>
              <a:rPr lang="el-GR" b="1" dirty="0"/>
              <a:t>διαφορετικότητα</a:t>
            </a:r>
            <a:r>
              <a:rPr lang="el-GR" dirty="0"/>
              <a:t> μεταξύ των ομάδων.</a:t>
            </a:r>
          </a:p>
          <a:p>
            <a:r>
              <a:rPr lang="el-GR" b="1" dirty="0"/>
              <a:t>Ιεραρχική Ομαδοποίηση (</a:t>
            </a:r>
            <a:r>
              <a:rPr lang="el-GR" b="1" dirty="0" err="1"/>
              <a:t>Hierarchical</a:t>
            </a:r>
            <a:r>
              <a:rPr lang="el-GR" b="1" dirty="0"/>
              <a:t> </a:t>
            </a:r>
            <a:r>
              <a:rPr lang="el-GR" b="1" dirty="0" err="1"/>
              <a:t>Clustering</a:t>
            </a:r>
            <a:r>
              <a:rPr lang="el-GR" b="1" dirty="0"/>
              <a:t>)</a:t>
            </a:r>
            <a:endParaRPr lang="el-GR" dirty="0"/>
          </a:p>
          <a:p>
            <a:pPr lvl="1"/>
            <a:r>
              <a:rPr lang="el-GR" dirty="0"/>
              <a:t>Δημιουργεί </a:t>
            </a:r>
            <a:r>
              <a:rPr lang="el-GR" b="1" dirty="0"/>
              <a:t>ιεραρχικές ομάδες</a:t>
            </a:r>
            <a:r>
              <a:rPr lang="el-GR" dirty="0"/>
              <a:t> που παρουσιάζονται με </a:t>
            </a:r>
            <a:r>
              <a:rPr lang="el-GR" b="1" dirty="0"/>
              <a:t>δενδροειδή διαγράμματα (</a:t>
            </a:r>
            <a:r>
              <a:rPr lang="el-GR" b="1" dirty="0" err="1"/>
              <a:t>dendrograms</a:t>
            </a:r>
            <a:r>
              <a:rPr lang="el-GR" b="1" dirty="0"/>
              <a:t>)</a:t>
            </a:r>
            <a:r>
              <a:rPr lang="el-GR" dirty="0"/>
              <a:t>.</a:t>
            </a:r>
          </a:p>
          <a:p>
            <a:pPr lvl="1"/>
            <a:r>
              <a:rPr lang="el-GR" dirty="0"/>
              <a:t>Επιτρέπει την ανάλυση </a:t>
            </a:r>
            <a:r>
              <a:rPr lang="el-GR" b="1" dirty="0"/>
              <a:t>σχέσεων μεταξύ ομάδων</a:t>
            </a:r>
            <a:r>
              <a:rPr lang="el-GR" dirty="0"/>
              <a:t> σε διάφορα επίπεδα.</a:t>
            </a:r>
          </a:p>
          <a:p>
            <a:r>
              <a:rPr lang="el-GR" b="1" dirty="0"/>
              <a:t>Ομαδοποίηση με Βάση την Πυκνότητα (DBSCAN)</a:t>
            </a:r>
            <a:endParaRPr lang="el-GR" dirty="0"/>
          </a:p>
          <a:p>
            <a:pPr lvl="1"/>
            <a:r>
              <a:rPr lang="el-GR" dirty="0"/>
              <a:t>Εντοπίζει </a:t>
            </a:r>
            <a:r>
              <a:rPr lang="el-GR" b="1" dirty="0"/>
              <a:t>περιοχές υψηλής πυκνότητας δεδομένων</a:t>
            </a:r>
            <a:r>
              <a:rPr lang="el-GR" dirty="0"/>
              <a:t> και σχηματίζει </a:t>
            </a:r>
            <a:r>
              <a:rPr lang="el-GR" dirty="0" err="1"/>
              <a:t>clusters</a:t>
            </a:r>
            <a:r>
              <a:rPr lang="el-GR" dirty="0"/>
              <a:t> γύρω τους.</a:t>
            </a:r>
          </a:p>
          <a:p>
            <a:pPr lvl="1"/>
            <a:r>
              <a:rPr lang="el-GR" dirty="0"/>
              <a:t>Μπορεί να </a:t>
            </a:r>
            <a:r>
              <a:rPr lang="el-GR" b="1" dirty="0"/>
              <a:t>αγνοεί ακραίες τιμές (</a:t>
            </a:r>
            <a:r>
              <a:rPr lang="el-GR" b="1" dirty="0" err="1"/>
              <a:t>outliers</a:t>
            </a:r>
            <a:r>
              <a:rPr lang="el-GR" b="1" dirty="0"/>
              <a:t>)</a:t>
            </a:r>
            <a:r>
              <a:rPr lang="el-GR" dirty="0"/>
              <a:t>, καθιστώντας τον κατάλληλο για πολύπλοκα σύνολα δεδομένων.</a:t>
            </a:r>
          </a:p>
          <a:p>
            <a:endParaRPr lang="el-GR" dirty="0"/>
          </a:p>
        </p:txBody>
      </p:sp>
    </p:spTree>
    <p:extLst>
      <p:ext uri="{BB962C8B-B14F-4D97-AF65-F5344CB8AC3E}">
        <p14:creationId xmlns:p14="http://schemas.microsoft.com/office/powerpoint/2010/main" val="560108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AF0EF-694F-5C75-0BB1-91A6C682D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C6211-16DE-BA0F-3227-78EBBC473931}"/>
              </a:ext>
            </a:extLst>
          </p:cNvPr>
          <p:cNvSpPr>
            <a:spLocks noGrp="1"/>
          </p:cNvSpPr>
          <p:nvPr>
            <p:ph type="title"/>
          </p:nvPr>
        </p:nvSpPr>
        <p:spPr>
          <a:xfrm>
            <a:off x="1640156" y="477153"/>
            <a:ext cx="8911687" cy="1280890"/>
          </a:xfrm>
        </p:spPr>
        <p:txBody>
          <a:bodyPr/>
          <a:lstStyle/>
          <a:p>
            <a:r>
              <a:rPr lang="el-GR" dirty="0"/>
              <a:t>5.3 Μη Επιβλεπόμενη Μάθηση</a:t>
            </a:r>
          </a:p>
        </p:txBody>
      </p:sp>
      <p:sp>
        <p:nvSpPr>
          <p:cNvPr id="3" name="Content Placeholder 2">
            <a:extLst>
              <a:ext uri="{FF2B5EF4-FFF2-40B4-BE49-F238E27FC236}">
                <a16:creationId xmlns:a16="http://schemas.microsoft.com/office/drawing/2014/main" id="{64D43DDC-8500-B6C2-E176-48A4C073690E}"/>
              </a:ext>
            </a:extLst>
          </p:cNvPr>
          <p:cNvSpPr>
            <a:spLocks noGrp="1"/>
          </p:cNvSpPr>
          <p:nvPr>
            <p:ph idx="1"/>
          </p:nvPr>
        </p:nvSpPr>
        <p:spPr>
          <a:xfrm>
            <a:off x="881743" y="1379764"/>
            <a:ext cx="10678886" cy="5127171"/>
          </a:xfrm>
        </p:spPr>
        <p:txBody>
          <a:bodyPr>
            <a:normAutofit fontScale="92500" lnSpcReduction="10000"/>
          </a:bodyPr>
          <a:lstStyle/>
          <a:p>
            <a:r>
              <a:rPr lang="el-GR" dirty="0"/>
              <a:t>📉 </a:t>
            </a:r>
            <a:r>
              <a:rPr lang="el-GR" b="1" dirty="0"/>
              <a:t>Β. Αλγόριθμοι Μείωσης </a:t>
            </a:r>
            <a:r>
              <a:rPr lang="el-GR" b="1" dirty="0" err="1"/>
              <a:t>Διαστατικότητας</a:t>
            </a:r>
            <a:r>
              <a:rPr lang="el-GR" b="1" dirty="0"/>
              <a:t> (</a:t>
            </a:r>
            <a:r>
              <a:rPr lang="en-GB" b="1" dirty="0"/>
              <a:t>Dimensionality Reduction Algorithms)</a:t>
            </a:r>
            <a:r>
              <a:rPr lang="el-GR" b="1" dirty="0"/>
              <a:t>K-</a:t>
            </a:r>
            <a:r>
              <a:rPr lang="el-GR" b="1" dirty="0" err="1"/>
              <a:t>Means</a:t>
            </a:r>
            <a:r>
              <a:rPr lang="el-GR" b="1" dirty="0"/>
              <a:t> </a:t>
            </a:r>
            <a:r>
              <a:rPr lang="el-GR" b="1" dirty="0" err="1"/>
              <a:t>Clustering</a:t>
            </a:r>
            <a:endParaRPr lang="el-GR" dirty="0"/>
          </a:p>
          <a:p>
            <a:pPr lvl="1"/>
            <a:r>
              <a:rPr lang="el-GR" b="1" dirty="0"/>
              <a:t>Μειώνουν</a:t>
            </a:r>
            <a:r>
              <a:rPr lang="el-GR" dirty="0"/>
              <a:t> τον αριθμό χαρακτηριστικών (μεταβλητών) ενός </a:t>
            </a:r>
            <a:r>
              <a:rPr lang="el-GR" dirty="0" err="1"/>
              <a:t>dataset</a:t>
            </a:r>
            <a:r>
              <a:rPr lang="el-GR" dirty="0"/>
              <a:t>, </a:t>
            </a:r>
            <a:r>
              <a:rPr lang="el-GR" b="1" dirty="0"/>
              <a:t>διατηρώντας τις πιο σημαντικές πληροφορίες</a:t>
            </a:r>
            <a:r>
              <a:rPr lang="el-GR" dirty="0"/>
              <a:t>.</a:t>
            </a:r>
          </a:p>
          <a:p>
            <a:pPr lvl="1"/>
            <a:r>
              <a:rPr lang="el-GR" dirty="0"/>
              <a:t>Χρήσιμοι σε μεγάλα και πολύπλοκα σύνολα δεδομένων.</a:t>
            </a:r>
          </a:p>
          <a:p>
            <a:r>
              <a:rPr lang="el-GR" b="1" dirty="0"/>
              <a:t>🧠 Εφαρμογές:</a:t>
            </a:r>
          </a:p>
          <a:p>
            <a:pPr lvl="1"/>
            <a:r>
              <a:rPr lang="el-GR" b="1" dirty="0"/>
              <a:t>Συμπίεση δεδομένων:</a:t>
            </a:r>
            <a:r>
              <a:rPr lang="el-GR" dirty="0"/>
              <a:t> Μείωση όγκου πληροφοριών → πιο αποδοτικές αναλύσεις.</a:t>
            </a:r>
          </a:p>
          <a:p>
            <a:pPr lvl="1"/>
            <a:r>
              <a:rPr lang="el-GR" b="1" dirty="0"/>
              <a:t>Αναγνώριση προτύπων:</a:t>
            </a:r>
            <a:r>
              <a:rPr lang="el-GR" dirty="0"/>
              <a:t> Ανάδειξη σημαντικών μεταβλητών.</a:t>
            </a:r>
          </a:p>
          <a:p>
            <a:pPr lvl="1"/>
            <a:r>
              <a:rPr lang="el-GR" b="1" dirty="0"/>
              <a:t>Απεικόνιση δεδομένων:</a:t>
            </a:r>
            <a:r>
              <a:rPr lang="el-GR" dirty="0"/>
              <a:t> Προβολή δεδομένων πολλών διαστάσεων σε 2D ή 3D μορφή.</a:t>
            </a:r>
          </a:p>
          <a:p>
            <a:r>
              <a:rPr lang="el-GR" b="1" dirty="0"/>
              <a:t>⚙️ Δημοφιλείς Αλγόριθμοι Μείωσης </a:t>
            </a:r>
            <a:r>
              <a:rPr lang="el-GR" b="1" dirty="0" err="1"/>
              <a:t>Διαστατικότητας</a:t>
            </a:r>
            <a:endParaRPr lang="el-GR" b="1" dirty="0"/>
          </a:p>
          <a:p>
            <a:pPr lvl="1"/>
            <a:r>
              <a:rPr lang="el-GR" b="1" dirty="0"/>
              <a:t>PCA (</a:t>
            </a:r>
            <a:r>
              <a:rPr lang="el-GR" b="1" dirty="0" err="1"/>
              <a:t>Principal</a:t>
            </a:r>
            <a:r>
              <a:rPr lang="el-GR" b="1" dirty="0"/>
              <a:t> </a:t>
            </a:r>
            <a:r>
              <a:rPr lang="el-GR" b="1" dirty="0" err="1"/>
              <a:t>Component</a:t>
            </a:r>
            <a:r>
              <a:rPr lang="el-GR" b="1" dirty="0"/>
              <a:t> </a:t>
            </a:r>
            <a:r>
              <a:rPr lang="el-GR" b="1" dirty="0" err="1"/>
              <a:t>Analysis</a:t>
            </a:r>
            <a:r>
              <a:rPr lang="el-GR" b="1" dirty="0"/>
              <a:t>):</a:t>
            </a:r>
            <a:r>
              <a:rPr lang="el-GR" dirty="0"/>
              <a:t> Εντοπίζει τις πιο σημαντικές διαστάσεις, μειώνει τον θόρυβο και την πολυπλοκότητα.</a:t>
            </a:r>
          </a:p>
          <a:p>
            <a:pPr lvl="1"/>
            <a:r>
              <a:rPr lang="el-GR" b="1" dirty="0"/>
              <a:t>t-SNE (t-</a:t>
            </a:r>
            <a:r>
              <a:rPr lang="el-GR" b="1" dirty="0" err="1"/>
              <a:t>Distributed</a:t>
            </a:r>
            <a:r>
              <a:rPr lang="el-GR" b="1" dirty="0"/>
              <a:t> </a:t>
            </a:r>
            <a:r>
              <a:rPr lang="el-GR" b="1" dirty="0" err="1"/>
              <a:t>Stochastic</a:t>
            </a:r>
            <a:r>
              <a:rPr lang="el-GR" b="1" dirty="0"/>
              <a:t> </a:t>
            </a:r>
            <a:r>
              <a:rPr lang="el-GR" b="1" dirty="0" err="1"/>
              <a:t>Neighbor</a:t>
            </a:r>
            <a:r>
              <a:rPr lang="el-GR" b="1" dirty="0"/>
              <a:t> </a:t>
            </a:r>
            <a:r>
              <a:rPr lang="el-GR" b="1" dirty="0" err="1"/>
              <a:t>Embedding</a:t>
            </a:r>
            <a:r>
              <a:rPr lang="el-GR" b="1" dirty="0"/>
              <a:t>):</a:t>
            </a:r>
            <a:r>
              <a:rPr lang="el-GR" dirty="0"/>
              <a:t> Προβάλλει δεδομένα υψηλής διάστασης σε μικρότερες, για ανάλυση και </a:t>
            </a:r>
            <a:r>
              <a:rPr lang="el-GR" dirty="0" err="1"/>
              <a:t>οπτικοποίηση</a:t>
            </a:r>
            <a:r>
              <a:rPr lang="el-GR" dirty="0"/>
              <a:t>.</a:t>
            </a:r>
          </a:p>
          <a:p>
            <a:pPr lvl="1"/>
            <a:r>
              <a:rPr lang="el-GR" b="1" dirty="0" err="1"/>
              <a:t>Autoencoders</a:t>
            </a:r>
            <a:r>
              <a:rPr lang="el-GR" b="1" dirty="0"/>
              <a:t>:</a:t>
            </a:r>
            <a:r>
              <a:rPr lang="el-GR" dirty="0"/>
              <a:t> </a:t>
            </a:r>
            <a:r>
              <a:rPr lang="el-GR" dirty="0" err="1"/>
              <a:t>Νευρωνικά</a:t>
            </a:r>
            <a:r>
              <a:rPr lang="el-GR" dirty="0"/>
              <a:t> δίκτυα που </a:t>
            </a:r>
            <a:r>
              <a:rPr lang="el-GR" i="1" dirty="0"/>
              <a:t>συμπιέζουν</a:t>
            </a:r>
            <a:r>
              <a:rPr lang="el-GR" dirty="0"/>
              <a:t> δεδομένα και τα </a:t>
            </a:r>
            <a:r>
              <a:rPr lang="el-GR" i="1" dirty="0"/>
              <a:t>ανακατασκευάζουν</a:t>
            </a:r>
            <a:r>
              <a:rPr lang="el-GR" dirty="0"/>
              <a:t> από τη συμπιεσμένη μορφή</a:t>
            </a:r>
          </a:p>
          <a:p>
            <a:endParaRPr lang="el-GR" dirty="0"/>
          </a:p>
        </p:txBody>
      </p:sp>
    </p:spTree>
    <p:extLst>
      <p:ext uri="{BB962C8B-B14F-4D97-AF65-F5344CB8AC3E}">
        <p14:creationId xmlns:p14="http://schemas.microsoft.com/office/powerpoint/2010/main" val="1531742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AC43C-9B06-5055-8946-83B6705A4A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008CC-91C0-F741-3719-5A24AAA78408}"/>
              </a:ext>
            </a:extLst>
          </p:cNvPr>
          <p:cNvSpPr>
            <a:spLocks noGrp="1"/>
          </p:cNvSpPr>
          <p:nvPr>
            <p:ph type="title"/>
          </p:nvPr>
        </p:nvSpPr>
        <p:spPr>
          <a:xfrm>
            <a:off x="1640156" y="477153"/>
            <a:ext cx="8911687" cy="1280890"/>
          </a:xfrm>
        </p:spPr>
        <p:txBody>
          <a:bodyPr/>
          <a:lstStyle/>
          <a:p>
            <a:r>
              <a:rPr lang="el-GR" dirty="0"/>
              <a:t>5.3.2 Διαδικασία Εκπαίδευσης Μοντέλου Μη Επιβλεπόμενης Μάθησης</a:t>
            </a:r>
          </a:p>
        </p:txBody>
      </p:sp>
      <p:sp>
        <p:nvSpPr>
          <p:cNvPr id="3" name="Content Placeholder 2">
            <a:extLst>
              <a:ext uri="{FF2B5EF4-FFF2-40B4-BE49-F238E27FC236}">
                <a16:creationId xmlns:a16="http://schemas.microsoft.com/office/drawing/2014/main" id="{26B92AA2-AE20-687E-E226-EE864DC4F0B0}"/>
              </a:ext>
            </a:extLst>
          </p:cNvPr>
          <p:cNvSpPr>
            <a:spLocks noGrp="1"/>
          </p:cNvSpPr>
          <p:nvPr>
            <p:ph idx="1"/>
          </p:nvPr>
        </p:nvSpPr>
        <p:spPr>
          <a:xfrm>
            <a:off x="849086" y="1845128"/>
            <a:ext cx="10678886" cy="5127171"/>
          </a:xfrm>
        </p:spPr>
        <p:txBody>
          <a:bodyPr>
            <a:normAutofit/>
          </a:bodyPr>
          <a:lstStyle/>
          <a:p>
            <a:r>
              <a:rPr lang="el-GR" b="1" dirty="0"/>
              <a:t>Συλλογή &amp; </a:t>
            </a:r>
            <a:r>
              <a:rPr lang="el-GR" b="1" dirty="0" err="1"/>
              <a:t>Προεπεξεργασία</a:t>
            </a:r>
            <a:r>
              <a:rPr lang="el-GR" b="1" dirty="0"/>
              <a:t> Δεδομένων</a:t>
            </a:r>
            <a:endParaRPr lang="el-GR" dirty="0"/>
          </a:p>
          <a:p>
            <a:pPr lvl="1"/>
            <a:r>
              <a:rPr lang="el-GR" dirty="0"/>
              <a:t>Αφαιρούνται θορυβώδεις ή ελλιπείς πληροφορίες για βελτίωση ποιότητας.</a:t>
            </a:r>
          </a:p>
          <a:p>
            <a:r>
              <a:rPr lang="el-GR" b="1" dirty="0"/>
              <a:t>Επιλογή Μεθόδου Ανάλυσης</a:t>
            </a:r>
            <a:endParaRPr lang="el-GR" dirty="0"/>
          </a:p>
          <a:p>
            <a:pPr lvl="1"/>
            <a:r>
              <a:rPr lang="el-GR" dirty="0"/>
              <a:t>Αν στόχος είναι </a:t>
            </a:r>
            <a:r>
              <a:rPr lang="el-GR" b="1" dirty="0"/>
              <a:t>ομαδοποίηση</a:t>
            </a:r>
            <a:r>
              <a:rPr lang="el-GR" dirty="0"/>
              <a:t>, εφαρμόζονται </a:t>
            </a:r>
            <a:r>
              <a:rPr lang="el-GR" i="1" dirty="0"/>
              <a:t>αλγόριθμοι </a:t>
            </a:r>
            <a:r>
              <a:rPr lang="el-GR" i="1" dirty="0" err="1"/>
              <a:t>clustering</a:t>
            </a:r>
            <a:r>
              <a:rPr lang="el-GR" dirty="0"/>
              <a:t>.</a:t>
            </a:r>
          </a:p>
          <a:p>
            <a:pPr lvl="1"/>
            <a:r>
              <a:rPr lang="el-GR" dirty="0"/>
              <a:t>Αν στόχος είναι </a:t>
            </a:r>
            <a:r>
              <a:rPr lang="el-GR" b="1" dirty="0"/>
              <a:t>απλοποίηση δεδομένων</a:t>
            </a:r>
            <a:r>
              <a:rPr lang="el-GR" dirty="0"/>
              <a:t>, εφαρμόζονται </a:t>
            </a:r>
            <a:r>
              <a:rPr lang="el-GR" i="1" dirty="0"/>
              <a:t>τεχνικές μείωσης </a:t>
            </a:r>
            <a:r>
              <a:rPr lang="el-GR" i="1" dirty="0" err="1"/>
              <a:t>διαστατικότητας</a:t>
            </a:r>
            <a:r>
              <a:rPr lang="el-GR" dirty="0"/>
              <a:t>.</a:t>
            </a:r>
          </a:p>
          <a:p>
            <a:r>
              <a:rPr lang="el-GR" b="1" dirty="0"/>
              <a:t>Εκπαίδευση Μοντέλου</a:t>
            </a:r>
            <a:endParaRPr lang="el-GR" dirty="0"/>
          </a:p>
          <a:p>
            <a:pPr lvl="1"/>
            <a:r>
              <a:rPr lang="el-GR" dirty="0"/>
              <a:t>Το μοντέλο αναζητά </a:t>
            </a:r>
            <a:r>
              <a:rPr lang="el-GR" b="1" dirty="0"/>
              <a:t>μοτίβα, ομάδες ή σχέσεις</a:t>
            </a:r>
            <a:r>
              <a:rPr lang="el-GR" dirty="0"/>
              <a:t> </a:t>
            </a:r>
            <a:r>
              <a:rPr lang="el-GR" i="1" dirty="0"/>
              <a:t>χωρίς εξωτερική καθοδήγηση</a:t>
            </a:r>
            <a:r>
              <a:rPr lang="el-GR" dirty="0"/>
              <a:t>.</a:t>
            </a:r>
          </a:p>
          <a:p>
            <a:r>
              <a:rPr lang="el-GR" b="1" dirty="0"/>
              <a:t>Ανάλυση &amp; Αξιοποίηση Αποτελεσμάτων</a:t>
            </a:r>
            <a:endParaRPr lang="el-GR" dirty="0"/>
          </a:p>
          <a:p>
            <a:pPr lvl="1"/>
            <a:r>
              <a:rPr lang="el-GR" dirty="0"/>
              <a:t>Εξαγωγή χρήσιμων συμπερασμάτων για:</a:t>
            </a:r>
          </a:p>
          <a:p>
            <a:pPr lvl="2"/>
            <a:r>
              <a:rPr lang="el-GR" b="1" dirty="0"/>
              <a:t>Επιχειρηματικές αποφάσεις</a:t>
            </a:r>
            <a:endParaRPr lang="el-GR" dirty="0"/>
          </a:p>
          <a:p>
            <a:pPr lvl="2"/>
            <a:r>
              <a:rPr lang="el-GR" b="1" dirty="0"/>
              <a:t>Βελτίωση διαχείρισης δεδομένων</a:t>
            </a:r>
            <a:endParaRPr lang="el-GR" dirty="0"/>
          </a:p>
          <a:p>
            <a:pPr lvl="2"/>
            <a:r>
              <a:rPr lang="el-GR" b="1" dirty="0"/>
              <a:t>Επιστημονικές ανακαλύψεις</a:t>
            </a:r>
            <a:endParaRPr lang="el-GR" dirty="0"/>
          </a:p>
          <a:p>
            <a:endParaRPr lang="el-GR" dirty="0"/>
          </a:p>
        </p:txBody>
      </p:sp>
    </p:spTree>
    <p:extLst>
      <p:ext uri="{BB962C8B-B14F-4D97-AF65-F5344CB8AC3E}">
        <p14:creationId xmlns:p14="http://schemas.microsoft.com/office/powerpoint/2010/main" val="1600275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8BF95-9D4C-C43D-83F8-E51ADD2700A5}"/>
              </a:ext>
            </a:extLst>
          </p:cNvPr>
          <p:cNvSpPr>
            <a:spLocks noGrp="1"/>
          </p:cNvSpPr>
          <p:nvPr>
            <p:ph type="title"/>
          </p:nvPr>
        </p:nvSpPr>
        <p:spPr/>
        <p:txBody>
          <a:bodyPr/>
          <a:lstStyle/>
          <a:p>
            <a:r>
              <a:rPr lang="el-GR" dirty="0"/>
              <a:t>Πλεονεκτήματα και Προκλήσεις της Μη Επιβλεπόμενης Μάθησης</a:t>
            </a:r>
          </a:p>
        </p:txBody>
      </p:sp>
      <p:sp>
        <p:nvSpPr>
          <p:cNvPr id="3" name="Content Placeholder 2">
            <a:extLst>
              <a:ext uri="{FF2B5EF4-FFF2-40B4-BE49-F238E27FC236}">
                <a16:creationId xmlns:a16="http://schemas.microsoft.com/office/drawing/2014/main" id="{82F2E042-4CE1-C83B-5F46-E7A49AA52555}"/>
              </a:ext>
            </a:extLst>
          </p:cNvPr>
          <p:cNvSpPr>
            <a:spLocks noGrp="1"/>
          </p:cNvSpPr>
          <p:nvPr>
            <p:ph idx="1"/>
          </p:nvPr>
        </p:nvSpPr>
        <p:spPr>
          <a:xfrm>
            <a:off x="408214" y="2133599"/>
            <a:ext cx="11096398" cy="4536621"/>
          </a:xfrm>
        </p:spPr>
        <p:txBody>
          <a:bodyPr>
            <a:normAutofit lnSpcReduction="10000"/>
          </a:bodyPr>
          <a:lstStyle/>
          <a:p>
            <a:r>
              <a:rPr lang="el-GR" b="1" dirty="0"/>
              <a:t>✅ Πλεονεκτήματα</a:t>
            </a:r>
          </a:p>
          <a:p>
            <a:pPr lvl="1"/>
            <a:r>
              <a:rPr lang="el-GR" b="1" dirty="0"/>
              <a:t>Δεν απαιτούνται προκαθορισμένες ετικέτες</a:t>
            </a:r>
            <a:r>
              <a:rPr lang="el-GR" dirty="0"/>
              <a:t>, επομένως είναι ιδανική για </a:t>
            </a:r>
            <a:r>
              <a:rPr lang="el-GR" i="1" dirty="0"/>
              <a:t>μη επισημασμένα δεδομένα</a:t>
            </a:r>
            <a:r>
              <a:rPr lang="el-GR" dirty="0"/>
              <a:t>.</a:t>
            </a:r>
          </a:p>
          <a:p>
            <a:pPr lvl="1"/>
            <a:r>
              <a:rPr lang="el-GR" dirty="0"/>
              <a:t>Επιτρέπει την </a:t>
            </a:r>
            <a:r>
              <a:rPr lang="el-GR" b="1" dirty="0"/>
              <a:t>ανακάλυψη κρυφών μοτίβων, σχέσεων και δομών</a:t>
            </a:r>
            <a:r>
              <a:rPr lang="el-GR" dirty="0"/>
              <a:t> στα δεδομένα.</a:t>
            </a:r>
          </a:p>
          <a:p>
            <a:pPr lvl="1"/>
            <a:r>
              <a:rPr lang="el-GR" dirty="0"/>
              <a:t>Κατάλληλη για </a:t>
            </a:r>
            <a:r>
              <a:rPr lang="el-GR" b="1" dirty="0"/>
              <a:t>ανάλυση μεγάλων όγκων πληροφοριών</a:t>
            </a:r>
            <a:r>
              <a:rPr lang="el-GR" dirty="0"/>
              <a:t>.</a:t>
            </a:r>
          </a:p>
          <a:p>
            <a:pPr lvl="1"/>
            <a:r>
              <a:rPr lang="el-GR" dirty="0"/>
              <a:t>Παρέχει </a:t>
            </a:r>
            <a:r>
              <a:rPr lang="el-GR" b="1" dirty="0"/>
              <a:t>πολύτιμες γνώσεις</a:t>
            </a:r>
            <a:r>
              <a:rPr lang="el-GR" dirty="0"/>
              <a:t> χωρίς ανάγκη </a:t>
            </a:r>
            <a:r>
              <a:rPr lang="el-GR" b="1" dirty="0"/>
              <a:t>ανθρώπινης επίβλεψης</a:t>
            </a:r>
            <a:r>
              <a:rPr lang="el-GR" dirty="0"/>
              <a:t>.</a:t>
            </a:r>
          </a:p>
          <a:p>
            <a:r>
              <a:rPr lang="el-GR" b="1" dirty="0"/>
              <a:t>⚠️ Προκλήσεις / Μειονεκτήματα</a:t>
            </a:r>
          </a:p>
          <a:p>
            <a:pPr lvl="1"/>
            <a:r>
              <a:rPr lang="el-GR" dirty="0"/>
              <a:t>Τα αποτελέσματα μπορεί να είναι </a:t>
            </a:r>
            <a:r>
              <a:rPr lang="el-GR" b="1" dirty="0"/>
              <a:t>υποκειμενικά</a:t>
            </a:r>
            <a:r>
              <a:rPr lang="el-GR" dirty="0"/>
              <a:t>, καθώς </a:t>
            </a:r>
            <a:r>
              <a:rPr lang="el-GR" b="1" dirty="0"/>
              <a:t>η ερμηνεία</a:t>
            </a:r>
            <a:r>
              <a:rPr lang="el-GR" dirty="0"/>
              <a:t> των ομάδων ή των σχέσεων </a:t>
            </a:r>
            <a:r>
              <a:rPr lang="el-GR" b="1" dirty="0"/>
              <a:t>εξαρτάται από τη μέθοδο</a:t>
            </a:r>
            <a:r>
              <a:rPr lang="el-GR" dirty="0"/>
              <a:t>.</a:t>
            </a:r>
          </a:p>
          <a:p>
            <a:pPr lvl="1"/>
            <a:r>
              <a:rPr lang="el-GR" dirty="0"/>
              <a:t>Μπορεί να είναι </a:t>
            </a:r>
            <a:r>
              <a:rPr lang="el-GR" b="1" dirty="0"/>
              <a:t>υπολογιστικά απαιτητική</a:t>
            </a:r>
            <a:r>
              <a:rPr lang="el-GR" dirty="0"/>
              <a:t>, ειδικά με </a:t>
            </a:r>
            <a:r>
              <a:rPr lang="el-GR" b="1" dirty="0"/>
              <a:t>μεγάλα και πολυδιάστατα σύνολα δεδομένων</a:t>
            </a:r>
            <a:r>
              <a:rPr lang="el-GR" dirty="0"/>
              <a:t>.</a:t>
            </a:r>
          </a:p>
          <a:p>
            <a:pPr lvl="1"/>
            <a:r>
              <a:rPr lang="el-GR" dirty="0"/>
              <a:t>Η </a:t>
            </a:r>
            <a:r>
              <a:rPr lang="el-GR" b="1" dirty="0"/>
              <a:t>αξιολόγηση της ποιότητας των αποτελεσμάτων</a:t>
            </a:r>
            <a:r>
              <a:rPr lang="el-GR" dirty="0"/>
              <a:t> είναι δύσκολη, επειδή </a:t>
            </a:r>
            <a:r>
              <a:rPr lang="el-GR" b="1" dirty="0"/>
              <a:t>δεν υπάρχουν σωστές απαντήσεις</a:t>
            </a:r>
            <a:r>
              <a:rPr lang="el-GR" dirty="0"/>
              <a:t> για σύγκριση.</a:t>
            </a:r>
          </a:p>
          <a:p>
            <a:pPr lvl="1"/>
            <a:r>
              <a:rPr lang="en-US" b="1" dirty="0">
                <a:hlinkClick r:id="rId2"/>
              </a:rPr>
              <a:t>Unsupervised Learning: Crash Course AI #6</a:t>
            </a:r>
            <a:r>
              <a:rPr lang="el-GR" b="1" dirty="0"/>
              <a:t> 13’</a:t>
            </a:r>
          </a:p>
          <a:p>
            <a:pPr lvl="1"/>
            <a:r>
              <a:rPr lang="en-GB" b="1" dirty="0">
                <a:hlinkClick r:id="rId3"/>
              </a:rPr>
              <a:t>Supervised vs. Unsupervised Learning</a:t>
            </a:r>
            <a:r>
              <a:rPr lang="el-GR" b="1" dirty="0"/>
              <a:t> 7’</a:t>
            </a:r>
          </a:p>
          <a:p>
            <a:pPr lvl="1"/>
            <a:endParaRPr lang="en-US" b="1" dirty="0"/>
          </a:p>
          <a:p>
            <a:pPr lvl="1"/>
            <a:endParaRPr lang="el-GR" dirty="0"/>
          </a:p>
          <a:p>
            <a:endParaRPr lang="el-GR" dirty="0"/>
          </a:p>
        </p:txBody>
      </p:sp>
    </p:spTree>
    <p:extLst>
      <p:ext uri="{BB962C8B-B14F-4D97-AF65-F5344CB8AC3E}">
        <p14:creationId xmlns:p14="http://schemas.microsoft.com/office/powerpoint/2010/main" val="4045208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FF663-156C-8B72-3289-B969EA9B3183}"/>
              </a:ext>
            </a:extLst>
          </p:cNvPr>
          <p:cNvSpPr>
            <a:spLocks noGrp="1"/>
          </p:cNvSpPr>
          <p:nvPr>
            <p:ph type="title"/>
          </p:nvPr>
        </p:nvSpPr>
        <p:spPr/>
        <p:txBody>
          <a:bodyPr/>
          <a:lstStyle/>
          <a:p>
            <a:r>
              <a:rPr lang="el-GR" dirty="0"/>
              <a:t>5.4 Ενισχυτική Μάθηση</a:t>
            </a:r>
          </a:p>
        </p:txBody>
      </p:sp>
      <p:sp>
        <p:nvSpPr>
          <p:cNvPr id="3" name="Content Placeholder 2">
            <a:extLst>
              <a:ext uri="{FF2B5EF4-FFF2-40B4-BE49-F238E27FC236}">
                <a16:creationId xmlns:a16="http://schemas.microsoft.com/office/drawing/2014/main" id="{502B27EB-DDFF-9049-3815-9B944D2B741B}"/>
              </a:ext>
            </a:extLst>
          </p:cNvPr>
          <p:cNvSpPr>
            <a:spLocks noGrp="1"/>
          </p:cNvSpPr>
          <p:nvPr>
            <p:ph idx="1"/>
          </p:nvPr>
        </p:nvSpPr>
        <p:spPr>
          <a:xfrm>
            <a:off x="1159329" y="1643742"/>
            <a:ext cx="10606541" cy="4928507"/>
          </a:xfrm>
        </p:spPr>
        <p:txBody>
          <a:bodyPr>
            <a:normAutofit/>
          </a:bodyPr>
          <a:lstStyle/>
          <a:p>
            <a:pPr lvl="1"/>
            <a:r>
              <a:rPr lang="el-GR" dirty="0"/>
              <a:t>Είναι ένας ιδιαίτερος κλάδος της Μηχανικής Μάθησης.</a:t>
            </a:r>
          </a:p>
          <a:p>
            <a:pPr lvl="1"/>
            <a:r>
              <a:rPr lang="el-GR" dirty="0"/>
              <a:t>Επικεντρώνεται στη </a:t>
            </a:r>
            <a:r>
              <a:rPr lang="el-GR" b="1" dirty="0"/>
              <a:t>λήψη αποφάσεων</a:t>
            </a:r>
            <a:r>
              <a:rPr lang="el-GR" dirty="0"/>
              <a:t> μέσω αλληλεπίδρασης με ένα περιβάλλον.</a:t>
            </a:r>
          </a:p>
          <a:p>
            <a:pPr lvl="1"/>
            <a:r>
              <a:rPr lang="el-GR" dirty="0"/>
              <a:t>Στόχος είναι η </a:t>
            </a:r>
            <a:r>
              <a:rPr lang="el-GR" b="1" dirty="0"/>
              <a:t>βελτιστοποίηση της συμπεριφοράς</a:t>
            </a:r>
            <a:r>
              <a:rPr lang="el-GR" dirty="0"/>
              <a:t> ενός </a:t>
            </a:r>
            <a:r>
              <a:rPr lang="el-GR" b="1" dirty="0"/>
              <a:t>πράκτορα</a:t>
            </a:r>
            <a:r>
              <a:rPr lang="el-GR" dirty="0"/>
              <a:t> για να μεγιστοποιήσει τη συνολική του </a:t>
            </a:r>
            <a:r>
              <a:rPr lang="el-GR" b="1" dirty="0"/>
              <a:t>ανταμοιβή</a:t>
            </a:r>
            <a:r>
              <a:rPr lang="el-GR" dirty="0"/>
              <a:t>.</a:t>
            </a:r>
          </a:p>
          <a:p>
            <a:r>
              <a:rPr lang="el-GR" b="1" dirty="0"/>
              <a:t>Βασική Αρχή:</a:t>
            </a:r>
            <a:endParaRPr lang="el-GR" dirty="0"/>
          </a:p>
          <a:p>
            <a:pPr lvl="1"/>
            <a:r>
              <a:rPr lang="el-GR" dirty="0"/>
              <a:t>Βασίζεται στη μάθηση μέσω </a:t>
            </a:r>
            <a:r>
              <a:rPr lang="el-GR" b="1" dirty="0"/>
              <a:t>δοκιμής και σφάλματος</a:t>
            </a:r>
            <a:r>
              <a:rPr lang="el-GR" dirty="0"/>
              <a:t> (</a:t>
            </a:r>
            <a:r>
              <a:rPr lang="el-GR" dirty="0" err="1"/>
              <a:t>trial</a:t>
            </a:r>
            <a:r>
              <a:rPr lang="el-GR" dirty="0"/>
              <a:t>-and-</a:t>
            </a:r>
            <a:r>
              <a:rPr lang="el-GR" dirty="0" err="1"/>
              <a:t>error</a:t>
            </a:r>
            <a:r>
              <a:rPr lang="el-GR" dirty="0"/>
              <a:t>).</a:t>
            </a:r>
          </a:p>
          <a:p>
            <a:pPr lvl="1"/>
            <a:r>
              <a:rPr lang="el-GR" dirty="0"/>
              <a:t>Ο πράκτορας λαμβάνει </a:t>
            </a:r>
            <a:r>
              <a:rPr lang="el-GR" b="1" dirty="0"/>
              <a:t>επιβραβεύσεις (</a:t>
            </a:r>
            <a:r>
              <a:rPr lang="el-GR" b="1" dirty="0" err="1"/>
              <a:t>rewards</a:t>
            </a:r>
            <a:r>
              <a:rPr lang="el-GR" b="1" dirty="0"/>
              <a:t>)</a:t>
            </a:r>
            <a:r>
              <a:rPr lang="el-GR" dirty="0"/>
              <a:t> ή </a:t>
            </a:r>
            <a:r>
              <a:rPr lang="el-GR" b="1" dirty="0"/>
              <a:t>ποινές</a:t>
            </a:r>
            <a:r>
              <a:rPr lang="el-GR" dirty="0"/>
              <a:t> από το περιβάλλον για τις πράξεις του.</a:t>
            </a:r>
          </a:p>
          <a:p>
            <a:pPr lvl="1"/>
            <a:r>
              <a:rPr lang="el-GR" dirty="0"/>
              <a:t>Διαφέρει από την Επιβλεπόμενη και Μη Επιβλεπόμενη Μάθηση, καθώς δεν μαθαίνει από ένα στατικό σύνολο δεδομένων αλλά από την </a:t>
            </a:r>
            <a:r>
              <a:rPr lang="el-GR" b="1" dirty="0"/>
              <a:t>δυναμική</a:t>
            </a:r>
            <a:endParaRPr lang="el-GR" dirty="0"/>
          </a:p>
        </p:txBody>
      </p:sp>
    </p:spTree>
    <p:extLst>
      <p:ext uri="{BB962C8B-B14F-4D97-AF65-F5344CB8AC3E}">
        <p14:creationId xmlns:p14="http://schemas.microsoft.com/office/powerpoint/2010/main" val="2503339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09B06-A48F-379E-BBBD-55396ECF38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6F109-ABA9-E8E6-AB0E-42C23CE4C36C}"/>
              </a:ext>
            </a:extLst>
          </p:cNvPr>
          <p:cNvSpPr>
            <a:spLocks noGrp="1"/>
          </p:cNvSpPr>
          <p:nvPr>
            <p:ph type="title"/>
          </p:nvPr>
        </p:nvSpPr>
        <p:spPr/>
        <p:txBody>
          <a:bodyPr/>
          <a:lstStyle/>
          <a:p>
            <a:r>
              <a:rPr lang="el-GR" dirty="0"/>
              <a:t>5.4 Ενισχυτική Μάθηση</a:t>
            </a:r>
          </a:p>
        </p:txBody>
      </p:sp>
      <p:sp>
        <p:nvSpPr>
          <p:cNvPr id="3" name="Content Placeholder 2">
            <a:extLst>
              <a:ext uri="{FF2B5EF4-FFF2-40B4-BE49-F238E27FC236}">
                <a16:creationId xmlns:a16="http://schemas.microsoft.com/office/drawing/2014/main" id="{14ED4C02-9E51-716C-57F6-E5BFFF4F7D3C}"/>
              </a:ext>
            </a:extLst>
          </p:cNvPr>
          <p:cNvSpPr>
            <a:spLocks noGrp="1"/>
          </p:cNvSpPr>
          <p:nvPr>
            <p:ph idx="1"/>
          </p:nvPr>
        </p:nvSpPr>
        <p:spPr>
          <a:xfrm>
            <a:off x="1242105" y="1676400"/>
            <a:ext cx="8915400" cy="3777622"/>
          </a:xfrm>
        </p:spPr>
        <p:txBody>
          <a:bodyPr>
            <a:normAutofit/>
          </a:bodyPr>
          <a:lstStyle/>
          <a:p>
            <a:r>
              <a:rPr lang="el-GR" b="1" dirty="0"/>
              <a:t>Κύρια Έννοιες:</a:t>
            </a:r>
            <a:endParaRPr lang="el-GR" dirty="0"/>
          </a:p>
          <a:p>
            <a:pPr lvl="1"/>
            <a:r>
              <a:rPr lang="el-GR" b="1" dirty="0"/>
              <a:t>Πράκτορας (</a:t>
            </a:r>
            <a:r>
              <a:rPr lang="el-GR" b="1" dirty="0" err="1"/>
              <a:t>Agent</a:t>
            </a:r>
            <a:r>
              <a:rPr lang="el-GR" b="1" dirty="0"/>
              <a:t>):</a:t>
            </a:r>
            <a:r>
              <a:rPr lang="el-GR" dirty="0"/>
              <a:t> Το "νοήμον" σύστημα που μαθαίνει και λαμβάνει αποφάσεις.</a:t>
            </a:r>
          </a:p>
          <a:p>
            <a:pPr lvl="1"/>
            <a:r>
              <a:rPr lang="el-GR" b="1" dirty="0"/>
              <a:t>Περιβάλλον (</a:t>
            </a:r>
            <a:r>
              <a:rPr lang="el-GR" b="1" dirty="0" err="1"/>
              <a:t>Environment</a:t>
            </a:r>
            <a:r>
              <a:rPr lang="el-GR" b="1" dirty="0"/>
              <a:t>):</a:t>
            </a:r>
            <a:r>
              <a:rPr lang="el-GR" dirty="0"/>
              <a:t> Ο "κόσμος" με τον οποίο </a:t>
            </a:r>
            <a:r>
              <a:rPr lang="el-GR" dirty="0" err="1"/>
              <a:t>αλληλεπιδρά</a:t>
            </a:r>
            <a:r>
              <a:rPr lang="el-GR" dirty="0"/>
              <a:t> ο πράκτορας.</a:t>
            </a:r>
          </a:p>
          <a:p>
            <a:pPr lvl="1"/>
            <a:r>
              <a:rPr lang="el-GR" b="1" dirty="0"/>
              <a:t>Κατάσταση (</a:t>
            </a:r>
            <a:r>
              <a:rPr lang="el-GR" b="1" dirty="0" err="1"/>
              <a:t>State</a:t>
            </a:r>
            <a:r>
              <a:rPr lang="el-GR" b="1" dirty="0"/>
              <a:t>):</a:t>
            </a:r>
            <a:r>
              <a:rPr lang="el-GR" dirty="0"/>
              <a:t> Η τρέχουσα κατάσταση του περιβάλλοντος που παρατηρεί ο πράκτορας.</a:t>
            </a:r>
          </a:p>
          <a:p>
            <a:pPr lvl="1"/>
            <a:r>
              <a:rPr lang="el-GR" b="1" dirty="0"/>
              <a:t>Ενέργεια (</a:t>
            </a:r>
            <a:r>
              <a:rPr lang="el-GR" b="1" dirty="0" err="1"/>
              <a:t>Action</a:t>
            </a:r>
            <a:r>
              <a:rPr lang="el-GR" b="1" dirty="0"/>
              <a:t>):</a:t>
            </a:r>
            <a:r>
              <a:rPr lang="el-GR" dirty="0"/>
              <a:t> Μια πράξη που εκτελεί ο πράκτορας και επηρεάζει το περιβάλλον.</a:t>
            </a:r>
          </a:p>
          <a:p>
            <a:pPr lvl="1"/>
            <a:r>
              <a:rPr lang="el-GR" b="1" dirty="0"/>
              <a:t>Επιβράβευση (</a:t>
            </a:r>
            <a:r>
              <a:rPr lang="el-GR" b="1" dirty="0" err="1"/>
              <a:t>Reward</a:t>
            </a:r>
            <a:r>
              <a:rPr lang="el-GR" b="1" dirty="0"/>
              <a:t>):</a:t>
            </a:r>
            <a:r>
              <a:rPr lang="el-GR" dirty="0"/>
              <a:t> Ένα σήμα ανάδρασης από το περιβάλλον που υποδεικνύει την επιτυχία ή την αποτυχία μιας ενέργειας.</a:t>
            </a:r>
          </a:p>
          <a:p>
            <a:pPr lvl="1"/>
            <a:r>
              <a:rPr lang="el-GR" b="1" dirty="0"/>
              <a:t>Στρατηγική (Policy):</a:t>
            </a:r>
            <a:r>
              <a:rPr lang="el-GR" dirty="0"/>
              <a:t> Ο κανόνας (αλγόριθμος) βάσει του οποίου ο πράκτορας αποφασίζει ποια ενέργεια να εκτελέσει σε μια δεδομένη κατάσταση.</a:t>
            </a:r>
          </a:p>
        </p:txBody>
      </p:sp>
    </p:spTree>
    <p:extLst>
      <p:ext uri="{BB962C8B-B14F-4D97-AF65-F5344CB8AC3E}">
        <p14:creationId xmlns:p14="http://schemas.microsoft.com/office/powerpoint/2010/main" val="4032935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4CA97-D2B0-0D4D-6F7D-2D4A9790F7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56D31-1021-81DE-C6FF-3FE9955998D7}"/>
              </a:ext>
            </a:extLst>
          </p:cNvPr>
          <p:cNvSpPr>
            <a:spLocks noGrp="1"/>
          </p:cNvSpPr>
          <p:nvPr>
            <p:ph type="title"/>
          </p:nvPr>
        </p:nvSpPr>
        <p:spPr/>
        <p:txBody>
          <a:bodyPr/>
          <a:lstStyle/>
          <a:p>
            <a:r>
              <a:rPr lang="el-GR" dirty="0"/>
              <a:t>5.4 Ενισχυτική Μάθηση</a:t>
            </a:r>
          </a:p>
        </p:txBody>
      </p:sp>
      <p:sp>
        <p:nvSpPr>
          <p:cNvPr id="3" name="Content Placeholder 2">
            <a:extLst>
              <a:ext uri="{FF2B5EF4-FFF2-40B4-BE49-F238E27FC236}">
                <a16:creationId xmlns:a16="http://schemas.microsoft.com/office/drawing/2014/main" id="{6FB649F2-6CFE-0D74-0FD6-B3BAAD20C144}"/>
              </a:ext>
            </a:extLst>
          </p:cNvPr>
          <p:cNvSpPr>
            <a:spLocks noGrp="1"/>
          </p:cNvSpPr>
          <p:nvPr>
            <p:ph idx="1"/>
          </p:nvPr>
        </p:nvSpPr>
        <p:spPr>
          <a:xfrm>
            <a:off x="1242105" y="1676400"/>
            <a:ext cx="8915400" cy="3777622"/>
          </a:xfrm>
        </p:spPr>
        <p:txBody>
          <a:bodyPr>
            <a:normAutofit/>
          </a:bodyPr>
          <a:lstStyle/>
          <a:p>
            <a:r>
              <a:rPr lang="el-GR" b="1" dirty="0"/>
              <a:t>Διαδικασία Λειτουργίας (Κύκλος):</a:t>
            </a:r>
            <a:endParaRPr lang="el-GR" dirty="0"/>
          </a:p>
          <a:p>
            <a:pPr lvl="1"/>
            <a:r>
              <a:rPr lang="el-GR" dirty="0"/>
              <a:t>Ο πράκτορας </a:t>
            </a:r>
            <a:r>
              <a:rPr lang="el-GR" b="1" dirty="0"/>
              <a:t>παρατηρεί</a:t>
            </a:r>
            <a:r>
              <a:rPr lang="el-GR" dirty="0"/>
              <a:t> την τρέχουσα κατάσταση (</a:t>
            </a:r>
            <a:r>
              <a:rPr lang="el-GR" dirty="0" err="1"/>
              <a:t>state</a:t>
            </a:r>
            <a:r>
              <a:rPr lang="el-GR" dirty="0"/>
              <a:t>) από το περιβάλλον.</a:t>
            </a:r>
          </a:p>
          <a:p>
            <a:pPr lvl="1"/>
            <a:r>
              <a:rPr lang="el-GR" dirty="0"/>
              <a:t>Βασιζόμενος στη στρατηγική του (</a:t>
            </a:r>
            <a:r>
              <a:rPr lang="el-GR" dirty="0" err="1"/>
              <a:t>policy</a:t>
            </a:r>
            <a:r>
              <a:rPr lang="el-GR" dirty="0"/>
              <a:t>), </a:t>
            </a:r>
            <a:r>
              <a:rPr lang="el-GR" b="1" dirty="0"/>
              <a:t>επιλέγει και εκτελεί</a:t>
            </a:r>
            <a:r>
              <a:rPr lang="el-GR" dirty="0"/>
              <a:t> μια ενέργεια (</a:t>
            </a:r>
            <a:r>
              <a:rPr lang="el-GR" dirty="0" err="1"/>
              <a:t>action</a:t>
            </a:r>
            <a:r>
              <a:rPr lang="el-GR" dirty="0"/>
              <a:t>).</a:t>
            </a:r>
          </a:p>
          <a:p>
            <a:pPr lvl="1"/>
            <a:r>
              <a:rPr lang="el-GR" dirty="0"/>
              <a:t>Το περιβάλλον </a:t>
            </a:r>
            <a:r>
              <a:rPr lang="el-GR" b="1" dirty="0"/>
              <a:t>ανταποκρίνεται</a:t>
            </a:r>
            <a:r>
              <a:rPr lang="el-GR" dirty="0"/>
              <a:t>:</a:t>
            </a:r>
          </a:p>
          <a:p>
            <a:pPr lvl="2"/>
            <a:r>
              <a:rPr lang="el-GR" dirty="0"/>
              <a:t>Μεταβαίνει σε μια </a:t>
            </a:r>
            <a:r>
              <a:rPr lang="el-GR" b="1" dirty="0"/>
              <a:t>νέα κατάσταση</a:t>
            </a:r>
            <a:r>
              <a:rPr lang="el-GR" dirty="0"/>
              <a:t>.</a:t>
            </a:r>
          </a:p>
          <a:p>
            <a:pPr lvl="2"/>
            <a:r>
              <a:rPr lang="el-GR" dirty="0"/>
              <a:t>Παρέχει μια </a:t>
            </a:r>
            <a:r>
              <a:rPr lang="el-GR" b="1" dirty="0"/>
              <a:t>επιβράβευση</a:t>
            </a:r>
            <a:r>
              <a:rPr lang="el-GR" dirty="0"/>
              <a:t> (</a:t>
            </a:r>
            <a:r>
              <a:rPr lang="el-GR" dirty="0" err="1"/>
              <a:t>reward</a:t>
            </a:r>
            <a:r>
              <a:rPr lang="el-GR" dirty="0"/>
              <a:t>) στον πράκτορα.</a:t>
            </a:r>
          </a:p>
          <a:p>
            <a:pPr lvl="1"/>
            <a:r>
              <a:rPr lang="el-GR" dirty="0"/>
              <a:t>Ο πράκτορας </a:t>
            </a:r>
            <a:r>
              <a:rPr lang="el-GR" b="1" dirty="0"/>
              <a:t>μαθαίνει</a:t>
            </a:r>
            <a:r>
              <a:rPr lang="el-GR" dirty="0"/>
              <a:t> από αυτή την εμπειρία (</a:t>
            </a:r>
            <a:r>
              <a:rPr lang="el-GR" dirty="0" err="1"/>
              <a:t>state</a:t>
            </a:r>
            <a:r>
              <a:rPr lang="el-GR" dirty="0"/>
              <a:t>, </a:t>
            </a:r>
            <a:r>
              <a:rPr lang="el-GR" dirty="0" err="1"/>
              <a:t>action</a:t>
            </a:r>
            <a:r>
              <a:rPr lang="el-GR" dirty="0"/>
              <a:t>, </a:t>
            </a:r>
            <a:r>
              <a:rPr lang="el-GR" dirty="0" err="1"/>
              <a:t>reward</a:t>
            </a:r>
            <a:r>
              <a:rPr lang="el-GR" dirty="0"/>
              <a:t>, </a:t>
            </a:r>
            <a:r>
              <a:rPr lang="el-GR" dirty="0" err="1"/>
              <a:t>new</a:t>
            </a:r>
            <a:r>
              <a:rPr lang="el-GR" dirty="0"/>
              <a:t> </a:t>
            </a:r>
            <a:r>
              <a:rPr lang="el-GR" dirty="0" err="1"/>
              <a:t>state</a:t>
            </a:r>
            <a:r>
              <a:rPr lang="el-GR" dirty="0"/>
              <a:t>) και </a:t>
            </a:r>
            <a:r>
              <a:rPr lang="el-GR" b="1" dirty="0"/>
              <a:t>ενημερώνει</a:t>
            </a:r>
            <a:r>
              <a:rPr lang="el-GR" dirty="0"/>
              <a:t> τη στρατηγική του για μελλοντικές αποφάσεις.</a:t>
            </a:r>
          </a:p>
          <a:p>
            <a:pPr lvl="1"/>
            <a:r>
              <a:rPr lang="el-GR" dirty="0"/>
              <a:t>Η διαδικασία </a:t>
            </a:r>
            <a:r>
              <a:rPr lang="el-GR" b="1" dirty="0"/>
              <a:t>επαναλαμβάνεται</a:t>
            </a:r>
            <a:r>
              <a:rPr lang="el-GR" dirty="0"/>
              <a:t> συνεχώς.</a:t>
            </a:r>
          </a:p>
        </p:txBody>
      </p:sp>
    </p:spTree>
    <p:extLst>
      <p:ext uri="{BB962C8B-B14F-4D97-AF65-F5344CB8AC3E}">
        <p14:creationId xmlns:p14="http://schemas.microsoft.com/office/powerpoint/2010/main" val="935121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AD1C9-D9A0-48E9-0A79-AF1C7C6CE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5CD6AF-AD56-1FC5-8008-F615DA00CDBE}"/>
              </a:ext>
            </a:extLst>
          </p:cNvPr>
          <p:cNvSpPr>
            <a:spLocks noGrp="1"/>
          </p:cNvSpPr>
          <p:nvPr>
            <p:ph type="title"/>
          </p:nvPr>
        </p:nvSpPr>
        <p:spPr/>
        <p:txBody>
          <a:bodyPr/>
          <a:lstStyle/>
          <a:p>
            <a:r>
              <a:rPr lang="el-GR" dirty="0"/>
              <a:t>5.4 Ενισχυτική Μάθηση</a:t>
            </a:r>
          </a:p>
        </p:txBody>
      </p:sp>
      <p:sp>
        <p:nvSpPr>
          <p:cNvPr id="3" name="Content Placeholder 2">
            <a:extLst>
              <a:ext uri="{FF2B5EF4-FFF2-40B4-BE49-F238E27FC236}">
                <a16:creationId xmlns:a16="http://schemas.microsoft.com/office/drawing/2014/main" id="{60091F88-1F95-E9C1-0906-3F22419718D8}"/>
              </a:ext>
            </a:extLst>
          </p:cNvPr>
          <p:cNvSpPr>
            <a:spLocks noGrp="1"/>
          </p:cNvSpPr>
          <p:nvPr>
            <p:ph idx="1"/>
          </p:nvPr>
        </p:nvSpPr>
        <p:spPr>
          <a:xfrm>
            <a:off x="1242105" y="1676400"/>
            <a:ext cx="8915400" cy="3777622"/>
          </a:xfrm>
        </p:spPr>
        <p:txBody>
          <a:bodyPr>
            <a:normAutofit/>
          </a:bodyPr>
          <a:lstStyle/>
          <a:p>
            <a:r>
              <a:rPr lang="el-GR" b="1" dirty="0"/>
              <a:t>Στόχος του Πράκτορα:</a:t>
            </a:r>
            <a:endParaRPr lang="el-GR" dirty="0"/>
          </a:p>
          <a:p>
            <a:pPr lvl="1"/>
            <a:r>
              <a:rPr lang="el-GR" dirty="0"/>
              <a:t>Να </a:t>
            </a:r>
            <a:r>
              <a:rPr lang="el-GR" b="1" dirty="0"/>
              <a:t>μεγιστοποιήσει τη συσσωρευμένη (συνολική) επιβράβευση</a:t>
            </a:r>
            <a:r>
              <a:rPr lang="el-GR" dirty="0"/>
              <a:t> σε βάθος χρόνου, και όχι απλώς την άμεση.</a:t>
            </a:r>
          </a:p>
          <a:p>
            <a:r>
              <a:rPr lang="el-GR" b="1" dirty="0"/>
              <a:t>Πεδία Εφαρμογής:</a:t>
            </a:r>
            <a:endParaRPr lang="el-GR" dirty="0"/>
          </a:p>
          <a:p>
            <a:pPr lvl="1"/>
            <a:r>
              <a:rPr lang="el-GR" dirty="0"/>
              <a:t>Αυτόνομα οχήματα και ρομποτική.</a:t>
            </a:r>
          </a:p>
          <a:p>
            <a:pPr lvl="1"/>
            <a:r>
              <a:rPr lang="el-GR" dirty="0"/>
              <a:t>Συστήματα διαχείρισης πόρων.</a:t>
            </a:r>
          </a:p>
          <a:p>
            <a:pPr lvl="1"/>
            <a:r>
              <a:rPr lang="el-GR" dirty="0"/>
              <a:t>Προβλήματα στρατηγικού σχεδιασμού και δυναμικής λήψης αποφάσεων.</a:t>
            </a:r>
          </a:p>
          <a:p>
            <a:pPr lvl="1"/>
            <a:r>
              <a:rPr lang="el-GR" dirty="0"/>
              <a:t>Παιχνίδια (π.χ., </a:t>
            </a:r>
            <a:r>
              <a:rPr lang="el-GR" dirty="0" err="1"/>
              <a:t>Chess</a:t>
            </a:r>
            <a:r>
              <a:rPr lang="el-GR" dirty="0"/>
              <a:t>, </a:t>
            </a:r>
            <a:r>
              <a:rPr lang="el-GR" dirty="0" err="1"/>
              <a:t>Go</a:t>
            </a:r>
            <a:r>
              <a:rPr lang="el-GR" dirty="0"/>
              <a:t>).</a:t>
            </a:r>
          </a:p>
        </p:txBody>
      </p:sp>
    </p:spTree>
    <p:extLst>
      <p:ext uri="{BB962C8B-B14F-4D97-AF65-F5344CB8AC3E}">
        <p14:creationId xmlns:p14="http://schemas.microsoft.com/office/powerpoint/2010/main" val="23712508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7998E-EDDD-99EB-71BF-B6E093ABF9A9}"/>
              </a:ext>
            </a:extLst>
          </p:cNvPr>
          <p:cNvSpPr>
            <a:spLocks noGrp="1"/>
          </p:cNvSpPr>
          <p:nvPr>
            <p:ph type="title"/>
          </p:nvPr>
        </p:nvSpPr>
        <p:spPr>
          <a:xfrm>
            <a:off x="1575707" y="306333"/>
            <a:ext cx="9814605" cy="1280890"/>
          </a:xfrm>
        </p:spPr>
        <p:txBody>
          <a:bodyPr>
            <a:normAutofit fontScale="90000"/>
          </a:bodyPr>
          <a:lstStyle/>
          <a:p>
            <a:r>
              <a:rPr lang="el-GR" b="1" dirty="0"/>
              <a:t>5.4.2 Βασικά Στοιχεία της Ενισχυτικής Μάθησης</a:t>
            </a:r>
            <a:br>
              <a:rPr lang="el-GR" b="1" dirty="0"/>
            </a:br>
            <a:r>
              <a:rPr lang="el-GR" b="1" dirty="0"/>
              <a:t>Πράκτορας (</a:t>
            </a:r>
            <a:r>
              <a:rPr lang="el-GR" b="1" dirty="0" err="1"/>
              <a:t>Agent</a:t>
            </a:r>
            <a:r>
              <a:rPr lang="el-GR" b="1" dirty="0"/>
              <a:t>):</a:t>
            </a:r>
            <a:br>
              <a:rPr lang="el-GR" dirty="0"/>
            </a:br>
            <a:endParaRPr lang="el-GR" dirty="0"/>
          </a:p>
        </p:txBody>
      </p:sp>
      <p:sp>
        <p:nvSpPr>
          <p:cNvPr id="3" name="Content Placeholder 2">
            <a:extLst>
              <a:ext uri="{FF2B5EF4-FFF2-40B4-BE49-F238E27FC236}">
                <a16:creationId xmlns:a16="http://schemas.microsoft.com/office/drawing/2014/main" id="{470DA131-3608-4CE1-FAA9-564BB0D5C5A5}"/>
              </a:ext>
            </a:extLst>
          </p:cNvPr>
          <p:cNvSpPr>
            <a:spLocks noGrp="1"/>
          </p:cNvSpPr>
          <p:nvPr>
            <p:ph idx="1"/>
          </p:nvPr>
        </p:nvSpPr>
        <p:spPr>
          <a:xfrm>
            <a:off x="1233940" y="1953985"/>
            <a:ext cx="10481810" cy="4597681"/>
          </a:xfrm>
        </p:spPr>
        <p:txBody>
          <a:bodyPr/>
          <a:lstStyle/>
          <a:p>
            <a:r>
              <a:rPr lang="el-GR" b="1" dirty="0"/>
              <a:t>Πράκτορας (</a:t>
            </a:r>
            <a:r>
              <a:rPr lang="el-GR" b="1" dirty="0" err="1"/>
              <a:t>Agent</a:t>
            </a:r>
            <a:r>
              <a:rPr lang="el-GR" b="1" dirty="0"/>
              <a:t>):</a:t>
            </a:r>
            <a:endParaRPr lang="el-GR" dirty="0"/>
          </a:p>
          <a:p>
            <a:pPr lvl="1"/>
            <a:r>
              <a:rPr lang="el-GR" dirty="0"/>
              <a:t>Ο μαθησιακός μηχανισμός που λαμβάνει αποφάσεις.</a:t>
            </a:r>
          </a:p>
          <a:p>
            <a:pPr lvl="1"/>
            <a:r>
              <a:rPr lang="el-GR" dirty="0"/>
              <a:t>Είναι η οντότητα που εκτελεί ενέργειες στο περιβάλλον.</a:t>
            </a:r>
          </a:p>
          <a:p>
            <a:r>
              <a:rPr lang="el-GR" b="1" dirty="0"/>
              <a:t>Περιβάλλον (</a:t>
            </a:r>
            <a:r>
              <a:rPr lang="el-GR" b="1" dirty="0" err="1"/>
              <a:t>Environment</a:t>
            </a:r>
            <a:r>
              <a:rPr lang="el-GR" b="1" dirty="0"/>
              <a:t>):</a:t>
            </a:r>
            <a:endParaRPr lang="el-GR" dirty="0"/>
          </a:p>
          <a:p>
            <a:pPr lvl="1"/>
            <a:r>
              <a:rPr lang="el-GR" dirty="0"/>
              <a:t>Ο εξωτερικός κόσμος ή χώρος στον οποίο δρα ο πράκτορας.</a:t>
            </a:r>
          </a:p>
          <a:p>
            <a:pPr lvl="1"/>
            <a:r>
              <a:rPr lang="el-GR" dirty="0"/>
              <a:t>Παρέχει τις πληροφορίες (καταστάσεις) και τις ανταμοιβές.</a:t>
            </a:r>
          </a:p>
          <a:p>
            <a:r>
              <a:rPr lang="el-GR" b="1" dirty="0"/>
              <a:t>Πολιτική (Policy):</a:t>
            </a:r>
            <a:endParaRPr lang="el-GR" dirty="0"/>
          </a:p>
          <a:p>
            <a:pPr lvl="1"/>
            <a:r>
              <a:rPr lang="el-GR" dirty="0"/>
              <a:t>Η στρατηγική ή ο κανόνας που καθοδηγεί τον πράκτορα.</a:t>
            </a:r>
          </a:p>
          <a:p>
            <a:pPr lvl="1"/>
            <a:r>
              <a:rPr lang="el-GR" dirty="0"/>
              <a:t>Ορίζει </a:t>
            </a:r>
            <a:r>
              <a:rPr lang="el-GR" b="1" dirty="0"/>
              <a:t>ποια ενέργεια</a:t>
            </a:r>
            <a:r>
              <a:rPr lang="el-GR" dirty="0"/>
              <a:t> να εκτελέσει σε κάθε δεδομένη κατάσταση.</a:t>
            </a:r>
          </a:p>
          <a:p>
            <a:endParaRPr lang="el-GR" dirty="0"/>
          </a:p>
        </p:txBody>
      </p:sp>
    </p:spTree>
    <p:extLst>
      <p:ext uri="{BB962C8B-B14F-4D97-AF65-F5344CB8AC3E}">
        <p14:creationId xmlns:p14="http://schemas.microsoft.com/office/powerpoint/2010/main" val="235212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A1002-D837-624F-50EA-B86FC788F3D1}"/>
              </a:ext>
            </a:extLst>
          </p:cNvPr>
          <p:cNvSpPr>
            <a:spLocks noGrp="1"/>
          </p:cNvSpPr>
          <p:nvPr>
            <p:ph type="title"/>
          </p:nvPr>
        </p:nvSpPr>
        <p:spPr/>
        <p:txBody>
          <a:bodyPr/>
          <a:lstStyle/>
          <a:p>
            <a:r>
              <a:rPr lang="el-GR" dirty="0"/>
              <a:t>5.1.1 Πώς Λειτουργεί η Μηχανική Μάθηση</a:t>
            </a:r>
          </a:p>
        </p:txBody>
      </p:sp>
      <p:sp>
        <p:nvSpPr>
          <p:cNvPr id="3" name="Content Placeholder 2">
            <a:extLst>
              <a:ext uri="{FF2B5EF4-FFF2-40B4-BE49-F238E27FC236}">
                <a16:creationId xmlns:a16="http://schemas.microsoft.com/office/drawing/2014/main" id="{659509A4-5A3D-4B54-1093-6B30F695224A}"/>
              </a:ext>
            </a:extLst>
          </p:cNvPr>
          <p:cNvSpPr>
            <a:spLocks noGrp="1"/>
          </p:cNvSpPr>
          <p:nvPr>
            <p:ph idx="1"/>
          </p:nvPr>
        </p:nvSpPr>
        <p:spPr>
          <a:xfrm>
            <a:off x="687388" y="1904999"/>
            <a:ext cx="10933112" cy="4748893"/>
          </a:xfrm>
        </p:spPr>
        <p:txBody>
          <a:bodyPr>
            <a:normAutofit fontScale="77500" lnSpcReduction="20000"/>
          </a:bodyPr>
          <a:lstStyle/>
          <a:p>
            <a:r>
              <a:rPr lang="el-GR" dirty="0"/>
              <a:t>Η </a:t>
            </a:r>
            <a:r>
              <a:rPr lang="el-GR" b="1" dirty="0"/>
              <a:t>μηχανική μάθηση</a:t>
            </a:r>
            <a:r>
              <a:rPr lang="el-GR" dirty="0"/>
              <a:t> περιλαμβάνει μια </a:t>
            </a:r>
            <a:r>
              <a:rPr lang="el-GR" b="1" dirty="0"/>
              <a:t>διαδικασία εκπαίδευσης</a:t>
            </a:r>
            <a:r>
              <a:rPr lang="el-GR" dirty="0"/>
              <a:t> που επιτρέπει στο μοντέλο να </a:t>
            </a:r>
            <a:r>
              <a:rPr lang="el-GR" b="1" dirty="0"/>
              <a:t>μαθαίνει από δεδομένα</a:t>
            </a:r>
            <a:r>
              <a:rPr lang="el-GR" dirty="0"/>
              <a:t> και να </a:t>
            </a:r>
            <a:r>
              <a:rPr lang="el-GR" b="1" dirty="0"/>
              <a:t>λαμβάνει σωστές αποφάσεις</a:t>
            </a:r>
            <a:r>
              <a:rPr lang="el-GR" dirty="0"/>
              <a:t>.</a:t>
            </a:r>
          </a:p>
          <a:p>
            <a:r>
              <a:rPr lang="el-GR" b="1" dirty="0"/>
              <a:t>🔹 Κύρια Στάδια της Διαδικασίας</a:t>
            </a:r>
          </a:p>
          <a:p>
            <a:r>
              <a:rPr lang="el-GR" b="1" dirty="0"/>
              <a:t>Συλλογή δεδομένων</a:t>
            </a:r>
            <a:endParaRPr lang="el-GR" dirty="0"/>
          </a:p>
          <a:p>
            <a:pPr lvl="1"/>
            <a:r>
              <a:rPr lang="el-GR" dirty="0"/>
              <a:t>Εξασφάλιση επαρκούς και ποιοτικού συνόλου δεδομένων.</a:t>
            </a:r>
          </a:p>
          <a:p>
            <a:r>
              <a:rPr lang="el-GR" b="1" dirty="0" err="1"/>
              <a:t>Προεπεξεργασία</a:t>
            </a:r>
            <a:r>
              <a:rPr lang="el-GR" b="1" dirty="0"/>
              <a:t> δεδομένων (</a:t>
            </a:r>
            <a:r>
              <a:rPr lang="el-GR" b="1" dirty="0" err="1"/>
              <a:t>Data</a:t>
            </a:r>
            <a:r>
              <a:rPr lang="el-GR" b="1" dirty="0"/>
              <a:t> </a:t>
            </a:r>
            <a:r>
              <a:rPr lang="el-GR" b="1" dirty="0" err="1"/>
              <a:t>preprocessing</a:t>
            </a:r>
            <a:r>
              <a:rPr lang="el-GR" b="1" dirty="0"/>
              <a:t>)</a:t>
            </a:r>
            <a:endParaRPr lang="el-GR" dirty="0"/>
          </a:p>
          <a:p>
            <a:pPr lvl="1"/>
            <a:r>
              <a:rPr lang="el-GR" dirty="0"/>
              <a:t>Καθαρισμός, μετασχηματισμός και προετοιμασία των δεδομένων σε </a:t>
            </a:r>
            <a:r>
              <a:rPr lang="el-GR" b="1" dirty="0"/>
              <a:t>κατάλληλη μορφή</a:t>
            </a:r>
            <a:r>
              <a:rPr lang="el-GR" dirty="0"/>
              <a:t> για εκπαίδευση.</a:t>
            </a:r>
          </a:p>
          <a:p>
            <a:r>
              <a:rPr lang="el-GR" b="1" dirty="0"/>
              <a:t>Επιλογή αλγορίθμου μάθησης</a:t>
            </a:r>
            <a:endParaRPr lang="el-GR" dirty="0"/>
          </a:p>
          <a:p>
            <a:pPr lvl="1"/>
            <a:r>
              <a:rPr lang="el-GR" dirty="0"/>
              <a:t>Επιλογή της κατάλληλης </a:t>
            </a:r>
            <a:r>
              <a:rPr lang="el-GR" b="1" dirty="0"/>
              <a:t>μεθόδου/αλγορίθμου</a:t>
            </a:r>
            <a:r>
              <a:rPr lang="el-GR" dirty="0"/>
              <a:t> ανάλογα με το πρόβλημα (π.χ. ταξινόμηση, πρόβλεψη, ομαδοποίηση).</a:t>
            </a:r>
          </a:p>
          <a:p>
            <a:r>
              <a:rPr lang="el-GR" b="1" dirty="0"/>
              <a:t>Εκπαίδευση του μοντέλου (</a:t>
            </a:r>
            <a:r>
              <a:rPr lang="el-GR" b="1" dirty="0" err="1"/>
              <a:t>Training</a:t>
            </a:r>
            <a:r>
              <a:rPr lang="el-GR" b="1" dirty="0"/>
              <a:t>)</a:t>
            </a:r>
            <a:endParaRPr lang="el-GR" dirty="0"/>
          </a:p>
          <a:p>
            <a:pPr lvl="1"/>
            <a:r>
              <a:rPr lang="el-GR" dirty="0"/>
              <a:t>Το μοντέλο «μαθαίνει» από τα δεδομένα προσαρμόζοντας τις παραμέτρους του για </a:t>
            </a:r>
            <a:r>
              <a:rPr lang="el-GR" b="1" dirty="0"/>
              <a:t>βελτίωση απόδοσης</a:t>
            </a:r>
            <a:r>
              <a:rPr lang="el-GR" dirty="0"/>
              <a:t>.</a:t>
            </a:r>
          </a:p>
          <a:p>
            <a:r>
              <a:rPr lang="el-GR" b="1" dirty="0"/>
              <a:t>Αξιολόγηση μοντέλου (</a:t>
            </a:r>
            <a:r>
              <a:rPr lang="el-GR" b="1" dirty="0" err="1"/>
              <a:t>Evaluation</a:t>
            </a:r>
            <a:r>
              <a:rPr lang="el-GR" b="1" dirty="0"/>
              <a:t>)</a:t>
            </a:r>
            <a:endParaRPr lang="el-GR" dirty="0"/>
          </a:p>
          <a:p>
            <a:pPr lvl="1"/>
            <a:r>
              <a:rPr lang="el-GR" dirty="0"/>
              <a:t>Χρήση </a:t>
            </a:r>
            <a:r>
              <a:rPr lang="el-GR" b="1" dirty="0"/>
              <a:t>μετρικών αξιολόγησης</a:t>
            </a:r>
            <a:r>
              <a:rPr lang="el-GR" dirty="0"/>
              <a:t> για να ελεγχθεί η ικανότητα του μοντέλου να προβλέπει σωστά σε </a:t>
            </a:r>
            <a:r>
              <a:rPr lang="el-GR" b="1" dirty="0"/>
              <a:t>νέα, άγνωστα δεδομένα</a:t>
            </a:r>
            <a:r>
              <a:rPr lang="el-GR" dirty="0"/>
              <a:t>.</a:t>
            </a:r>
          </a:p>
          <a:p>
            <a:r>
              <a:rPr lang="el-GR" b="1" dirty="0"/>
              <a:t>Βελτιστοποίηση και γενίκευση (</a:t>
            </a:r>
            <a:r>
              <a:rPr lang="el-GR" b="1" dirty="0" err="1"/>
              <a:t>Optimization</a:t>
            </a:r>
            <a:r>
              <a:rPr lang="el-GR" b="1" dirty="0"/>
              <a:t> &amp; </a:t>
            </a:r>
            <a:r>
              <a:rPr lang="el-GR" b="1" dirty="0" err="1"/>
              <a:t>Generalization</a:t>
            </a:r>
            <a:r>
              <a:rPr lang="el-GR" b="1" dirty="0"/>
              <a:t>)</a:t>
            </a:r>
            <a:endParaRPr lang="el-GR" dirty="0"/>
          </a:p>
          <a:p>
            <a:pPr lvl="1"/>
            <a:r>
              <a:rPr lang="el-GR" dirty="0"/>
              <a:t>Εφαρμογή </a:t>
            </a:r>
            <a:r>
              <a:rPr lang="el-GR" b="1" dirty="0"/>
              <a:t>τεχνικών βελτιστοποίησης</a:t>
            </a:r>
            <a:r>
              <a:rPr lang="el-GR" dirty="0"/>
              <a:t> για καλύτερη απόδοση.</a:t>
            </a:r>
          </a:p>
          <a:p>
            <a:pPr lvl="1"/>
            <a:r>
              <a:rPr lang="el-GR" dirty="0"/>
              <a:t>Διασφάλιση ότι το μοντέλο </a:t>
            </a:r>
            <a:r>
              <a:rPr lang="el-GR" b="1" dirty="0"/>
              <a:t>γενικεύει σωστά</a:t>
            </a:r>
            <a:r>
              <a:rPr lang="el-GR" dirty="0"/>
              <a:t>, δηλαδή αποδίδει καλά όχι μόνο στα δεδομένα εκπαίδευσης αλλά και σε νέα.</a:t>
            </a:r>
          </a:p>
          <a:p>
            <a:endParaRPr lang="el-GR" dirty="0"/>
          </a:p>
        </p:txBody>
      </p:sp>
    </p:spTree>
    <p:extLst>
      <p:ext uri="{BB962C8B-B14F-4D97-AF65-F5344CB8AC3E}">
        <p14:creationId xmlns:p14="http://schemas.microsoft.com/office/powerpoint/2010/main" val="24419802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670D5-1387-5749-F140-E6B7604D0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7379D-02FB-2CA7-C8F2-8C8ADB81BC57}"/>
              </a:ext>
            </a:extLst>
          </p:cNvPr>
          <p:cNvSpPr>
            <a:spLocks noGrp="1"/>
          </p:cNvSpPr>
          <p:nvPr>
            <p:ph type="title"/>
          </p:nvPr>
        </p:nvSpPr>
        <p:spPr>
          <a:xfrm>
            <a:off x="1575707" y="306333"/>
            <a:ext cx="9814605" cy="1280890"/>
          </a:xfrm>
        </p:spPr>
        <p:txBody>
          <a:bodyPr>
            <a:normAutofit fontScale="90000"/>
          </a:bodyPr>
          <a:lstStyle/>
          <a:p>
            <a:r>
              <a:rPr lang="el-GR" b="1" dirty="0"/>
              <a:t>5.4.2 Βασικά Στοιχεία της Ενισχυτικής Μάθησης</a:t>
            </a:r>
            <a:br>
              <a:rPr lang="el-GR" b="1" dirty="0"/>
            </a:br>
            <a:r>
              <a:rPr lang="el-GR" b="1" dirty="0"/>
              <a:t>Πράκτορας (</a:t>
            </a:r>
            <a:r>
              <a:rPr lang="el-GR" b="1" dirty="0" err="1"/>
              <a:t>Agent</a:t>
            </a:r>
            <a:r>
              <a:rPr lang="el-GR" b="1" dirty="0"/>
              <a:t>):</a:t>
            </a:r>
            <a:br>
              <a:rPr lang="el-GR" dirty="0"/>
            </a:br>
            <a:endParaRPr lang="el-GR" dirty="0"/>
          </a:p>
        </p:txBody>
      </p:sp>
      <p:sp>
        <p:nvSpPr>
          <p:cNvPr id="3" name="Content Placeholder 2">
            <a:extLst>
              <a:ext uri="{FF2B5EF4-FFF2-40B4-BE49-F238E27FC236}">
                <a16:creationId xmlns:a16="http://schemas.microsoft.com/office/drawing/2014/main" id="{EA2D61C7-E2FA-0288-ACF0-F3405881B6C3}"/>
              </a:ext>
            </a:extLst>
          </p:cNvPr>
          <p:cNvSpPr>
            <a:spLocks noGrp="1"/>
          </p:cNvSpPr>
          <p:nvPr>
            <p:ph idx="1"/>
          </p:nvPr>
        </p:nvSpPr>
        <p:spPr>
          <a:xfrm>
            <a:off x="1233940" y="1953985"/>
            <a:ext cx="10481810" cy="4597681"/>
          </a:xfrm>
        </p:spPr>
        <p:txBody>
          <a:bodyPr/>
          <a:lstStyle/>
          <a:p>
            <a:r>
              <a:rPr lang="el-GR" b="1" dirty="0"/>
              <a:t>Επιβράβευση (</a:t>
            </a:r>
            <a:r>
              <a:rPr lang="el-GR" b="1" dirty="0" err="1"/>
              <a:t>Reward</a:t>
            </a:r>
            <a:r>
              <a:rPr lang="el-GR" b="1" dirty="0"/>
              <a:t>):</a:t>
            </a:r>
            <a:endParaRPr lang="el-GR" dirty="0"/>
          </a:p>
          <a:p>
            <a:pPr lvl="1"/>
            <a:r>
              <a:rPr lang="el-GR" dirty="0"/>
              <a:t>Ένα άμεσο σήμα ανατροφοδότησης από το περιβάλλον.</a:t>
            </a:r>
          </a:p>
          <a:p>
            <a:pPr lvl="1"/>
            <a:r>
              <a:rPr lang="el-GR" dirty="0"/>
              <a:t>Αξιολογεί την </a:t>
            </a:r>
            <a:r>
              <a:rPr lang="el-GR" b="1" dirty="0"/>
              <a:t>άμεση</a:t>
            </a:r>
            <a:r>
              <a:rPr lang="el-GR" dirty="0"/>
              <a:t> επωφελές μιας ενέργειας σε μια συγκεκριμένη κατάσταση.</a:t>
            </a:r>
          </a:p>
          <a:p>
            <a:r>
              <a:rPr lang="el-GR" b="1" dirty="0"/>
              <a:t>Συνάρτηση Τιμής (</a:t>
            </a:r>
            <a:r>
              <a:rPr lang="el-GR" b="1" dirty="0" err="1"/>
              <a:t>Value</a:t>
            </a:r>
            <a:r>
              <a:rPr lang="el-GR" b="1" dirty="0"/>
              <a:t> </a:t>
            </a:r>
            <a:r>
              <a:rPr lang="el-GR" b="1" dirty="0" err="1"/>
              <a:t>Function</a:t>
            </a:r>
            <a:r>
              <a:rPr lang="el-GR" b="1" dirty="0"/>
              <a:t>):</a:t>
            </a:r>
            <a:endParaRPr lang="el-GR" dirty="0"/>
          </a:p>
          <a:p>
            <a:pPr lvl="1"/>
            <a:r>
              <a:rPr lang="el-GR" dirty="0"/>
              <a:t>Εκτιμά τη </a:t>
            </a:r>
            <a:r>
              <a:rPr lang="el-GR" b="1" dirty="0"/>
              <a:t>συνολική μελλοντική ανταμοιβή</a:t>
            </a:r>
            <a:r>
              <a:rPr lang="el-GR" dirty="0"/>
              <a:t> που μπορεί να λάβει ο πράκτορα, ξεκινώντας από μια συγκεκριμένη κατάσταση (ή ζευγάρι κατάστασης-ενέργειας).</a:t>
            </a:r>
          </a:p>
          <a:p>
            <a:pPr lvl="1"/>
            <a:r>
              <a:rPr lang="el-GR" dirty="0"/>
              <a:t>Αντιπροσωπεύει τη "μακροπρόθεσμη" αξία, σε αντίθεση με την άμεση επιβράβευση.</a:t>
            </a:r>
          </a:p>
          <a:p>
            <a:endParaRPr lang="el-GR" dirty="0"/>
          </a:p>
        </p:txBody>
      </p:sp>
    </p:spTree>
    <p:extLst>
      <p:ext uri="{BB962C8B-B14F-4D97-AF65-F5344CB8AC3E}">
        <p14:creationId xmlns:p14="http://schemas.microsoft.com/office/powerpoint/2010/main" val="18754792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A9D96-64F3-C459-D24E-5DC284DBBA0A}"/>
              </a:ext>
            </a:extLst>
          </p:cNvPr>
          <p:cNvSpPr>
            <a:spLocks noGrp="1"/>
          </p:cNvSpPr>
          <p:nvPr>
            <p:ph type="title"/>
          </p:nvPr>
        </p:nvSpPr>
        <p:spPr/>
        <p:txBody>
          <a:bodyPr>
            <a:normAutofit fontScale="90000"/>
          </a:bodyPr>
          <a:lstStyle/>
          <a:p>
            <a:r>
              <a:rPr lang="el-GR" b="1" dirty="0"/>
              <a:t>5.4.3 Τύποι Αλγορίθμων Ενισχυτικής Μάθησης</a:t>
            </a:r>
            <a:br>
              <a:rPr lang="el-GR" b="1" dirty="0"/>
            </a:br>
            <a:endParaRPr lang="el-GR" dirty="0"/>
          </a:p>
        </p:txBody>
      </p:sp>
      <p:sp>
        <p:nvSpPr>
          <p:cNvPr id="3" name="Content Placeholder 2">
            <a:extLst>
              <a:ext uri="{FF2B5EF4-FFF2-40B4-BE49-F238E27FC236}">
                <a16:creationId xmlns:a16="http://schemas.microsoft.com/office/drawing/2014/main" id="{E9E039DD-8016-A56F-BD48-319D480B6CCB}"/>
              </a:ext>
            </a:extLst>
          </p:cNvPr>
          <p:cNvSpPr>
            <a:spLocks noGrp="1"/>
          </p:cNvSpPr>
          <p:nvPr>
            <p:ph idx="1"/>
          </p:nvPr>
        </p:nvSpPr>
        <p:spPr>
          <a:xfrm>
            <a:off x="759279" y="2133599"/>
            <a:ext cx="10745333" cy="4234543"/>
          </a:xfrm>
        </p:spPr>
        <p:txBody>
          <a:bodyPr>
            <a:normAutofit/>
          </a:bodyPr>
          <a:lstStyle/>
          <a:p>
            <a:r>
              <a:rPr lang="el-GR" b="1" dirty="0"/>
              <a:t>Μάθηση βάσει Πολιτικής (Policy-</a:t>
            </a:r>
            <a:r>
              <a:rPr lang="el-GR" b="1" dirty="0" err="1"/>
              <a:t>Based</a:t>
            </a:r>
            <a:r>
              <a:rPr lang="el-GR" b="1" dirty="0"/>
              <a:t> RL):</a:t>
            </a:r>
            <a:endParaRPr lang="el-GR" dirty="0"/>
          </a:p>
          <a:p>
            <a:pPr lvl="1"/>
            <a:r>
              <a:rPr lang="el-GR" b="1" dirty="0"/>
              <a:t>Στόχος:</a:t>
            </a:r>
            <a:r>
              <a:rPr lang="el-GR" dirty="0"/>
              <a:t> Βελτιστοποίηση της </a:t>
            </a:r>
            <a:r>
              <a:rPr lang="el-GR" b="1" dirty="0"/>
              <a:t>πολιτικής (</a:t>
            </a:r>
            <a:r>
              <a:rPr lang="el-GR" b="1" dirty="0" err="1"/>
              <a:t>policy</a:t>
            </a:r>
            <a:r>
              <a:rPr lang="el-GR" b="1" dirty="0"/>
              <a:t>)</a:t>
            </a:r>
            <a:r>
              <a:rPr lang="el-GR" dirty="0"/>
              <a:t> απευθείας.</a:t>
            </a:r>
          </a:p>
          <a:p>
            <a:pPr lvl="1"/>
            <a:r>
              <a:rPr lang="el-GR" b="1" dirty="0"/>
              <a:t>Πώς λειτουργεί:</a:t>
            </a:r>
            <a:r>
              <a:rPr lang="el-GR" dirty="0"/>
              <a:t> Ο πράκτορας μαθαίνει μια αντιστοίχιση από καταστάσεις σε ενέργειες, </a:t>
            </a:r>
            <a:r>
              <a:rPr lang="el-GR" b="1" dirty="0"/>
              <a:t>χωρίς</a:t>
            </a:r>
            <a:r>
              <a:rPr lang="el-GR" dirty="0"/>
              <a:t> να βασίζεται σε πίνακα τιμών.</a:t>
            </a:r>
          </a:p>
          <a:p>
            <a:pPr lvl="1"/>
            <a:r>
              <a:rPr lang="el-GR" b="1" dirty="0"/>
              <a:t>Πλεονέκτημα:</a:t>
            </a:r>
            <a:r>
              <a:rPr lang="el-GR" dirty="0"/>
              <a:t> Είναι καλό για συνεχείς και μεγάλους χώρους ενεργειών.</a:t>
            </a:r>
          </a:p>
          <a:p>
            <a:r>
              <a:rPr lang="el-GR" b="1" dirty="0"/>
              <a:t>Μάθηση βάσει Τιμών (</a:t>
            </a:r>
            <a:r>
              <a:rPr lang="el-GR" b="1" dirty="0" err="1"/>
              <a:t>Value-Based</a:t>
            </a:r>
            <a:r>
              <a:rPr lang="el-GR" b="1" dirty="0"/>
              <a:t> RL):</a:t>
            </a:r>
            <a:endParaRPr lang="el-GR" dirty="0"/>
          </a:p>
          <a:p>
            <a:pPr lvl="1"/>
            <a:r>
              <a:rPr lang="el-GR" b="1" dirty="0"/>
              <a:t>Στόχος:</a:t>
            </a:r>
            <a:r>
              <a:rPr lang="el-GR" dirty="0"/>
              <a:t> Βελτιστοποίηση της </a:t>
            </a:r>
            <a:r>
              <a:rPr lang="el-GR" b="1" dirty="0"/>
              <a:t>συνάρτησης τιμής (</a:t>
            </a:r>
            <a:r>
              <a:rPr lang="el-GR" b="1" dirty="0" err="1"/>
              <a:t>value</a:t>
            </a:r>
            <a:r>
              <a:rPr lang="el-GR" b="1" dirty="0"/>
              <a:t> </a:t>
            </a:r>
            <a:r>
              <a:rPr lang="el-GR" b="1" dirty="0" err="1"/>
              <a:t>function</a:t>
            </a:r>
            <a:r>
              <a:rPr lang="el-GR" b="1" dirty="0"/>
              <a:t>)</a:t>
            </a:r>
            <a:r>
              <a:rPr lang="el-GR" dirty="0"/>
              <a:t>.</a:t>
            </a:r>
          </a:p>
          <a:p>
            <a:pPr lvl="1"/>
            <a:r>
              <a:rPr lang="el-GR" b="1" dirty="0"/>
              <a:t>Πώς λειτουργεί:</a:t>
            </a:r>
            <a:r>
              <a:rPr lang="el-GR" dirty="0"/>
              <a:t> Ο πράκτορας μαθαίνει ποιες καταστάσεις (ή ζευγάρια κατάστασης-ενέργειας) έχουν τη μεγαλύτερη μακροπρόθεσμη αξία και επιλέγει ενέργειες για να τις φτάσει.</a:t>
            </a:r>
          </a:p>
          <a:p>
            <a:pPr lvl="1"/>
            <a:r>
              <a:rPr lang="el-GR" b="1" dirty="0"/>
              <a:t>Παράδειγμα:</a:t>
            </a:r>
            <a:r>
              <a:rPr lang="el-GR" dirty="0"/>
              <a:t> Ο αλγόριθμος </a:t>
            </a:r>
            <a:r>
              <a:rPr lang="el-GR" b="1" dirty="0"/>
              <a:t>Q-</a:t>
            </a:r>
            <a:r>
              <a:rPr lang="el-GR" b="1" dirty="0" err="1"/>
              <a:t>Learning</a:t>
            </a:r>
            <a:r>
              <a:rPr lang="el-GR" dirty="0"/>
              <a:t>, που υπολογίζει την αξία κάθε δυνατής ενέργειας σε κάθε κατάσταση.</a:t>
            </a:r>
          </a:p>
          <a:p>
            <a:endParaRPr lang="el-GR" dirty="0"/>
          </a:p>
        </p:txBody>
      </p:sp>
    </p:spTree>
    <p:extLst>
      <p:ext uri="{BB962C8B-B14F-4D97-AF65-F5344CB8AC3E}">
        <p14:creationId xmlns:p14="http://schemas.microsoft.com/office/powerpoint/2010/main" val="2055781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4EC43-62B2-D9CA-A493-67BE6D621E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B96DDB-12B6-0123-2C53-EDF788C1B2EA}"/>
              </a:ext>
            </a:extLst>
          </p:cNvPr>
          <p:cNvSpPr>
            <a:spLocks noGrp="1"/>
          </p:cNvSpPr>
          <p:nvPr>
            <p:ph type="title"/>
          </p:nvPr>
        </p:nvSpPr>
        <p:spPr/>
        <p:txBody>
          <a:bodyPr>
            <a:normAutofit fontScale="90000"/>
          </a:bodyPr>
          <a:lstStyle/>
          <a:p>
            <a:r>
              <a:rPr lang="el-GR" b="1" dirty="0"/>
              <a:t>5.4.3 Τύποι Αλγορίθμων Ενισχυτικής Μάθησης</a:t>
            </a:r>
            <a:br>
              <a:rPr lang="el-GR" b="1" dirty="0"/>
            </a:br>
            <a:endParaRPr lang="el-GR" dirty="0"/>
          </a:p>
        </p:txBody>
      </p:sp>
      <p:sp>
        <p:nvSpPr>
          <p:cNvPr id="3" name="Content Placeholder 2">
            <a:extLst>
              <a:ext uri="{FF2B5EF4-FFF2-40B4-BE49-F238E27FC236}">
                <a16:creationId xmlns:a16="http://schemas.microsoft.com/office/drawing/2014/main" id="{C0656585-DF95-5510-1030-B311F4D8991D}"/>
              </a:ext>
            </a:extLst>
          </p:cNvPr>
          <p:cNvSpPr>
            <a:spLocks noGrp="1"/>
          </p:cNvSpPr>
          <p:nvPr>
            <p:ph idx="1"/>
          </p:nvPr>
        </p:nvSpPr>
        <p:spPr>
          <a:xfrm>
            <a:off x="563336" y="2133600"/>
            <a:ext cx="10941276" cy="4100290"/>
          </a:xfrm>
        </p:spPr>
        <p:txBody>
          <a:bodyPr>
            <a:normAutofit/>
          </a:bodyPr>
          <a:lstStyle/>
          <a:p>
            <a:r>
              <a:rPr lang="el-GR" b="1" dirty="0"/>
              <a:t>Μεικτές Μέθοδοι (</a:t>
            </a:r>
            <a:r>
              <a:rPr lang="el-GR" b="1" dirty="0" err="1"/>
              <a:t>Actor-Critic</a:t>
            </a:r>
            <a:r>
              <a:rPr lang="el-GR" b="1" dirty="0"/>
              <a:t> </a:t>
            </a:r>
            <a:r>
              <a:rPr lang="el-GR" b="1" dirty="0" err="1"/>
              <a:t>Methods</a:t>
            </a:r>
            <a:r>
              <a:rPr lang="el-GR" b="1" dirty="0"/>
              <a:t>):</a:t>
            </a:r>
            <a:endParaRPr lang="el-GR" dirty="0"/>
          </a:p>
          <a:p>
            <a:pPr lvl="1"/>
            <a:r>
              <a:rPr lang="el-GR" b="1" dirty="0"/>
              <a:t>Στόχος:</a:t>
            </a:r>
            <a:r>
              <a:rPr lang="el-GR" dirty="0"/>
              <a:t> Συνδυασμός των δύο προσεγγίσεων για μεγαλύτερη αποδοτικότητα και σταθερότητα.</a:t>
            </a:r>
          </a:p>
          <a:p>
            <a:pPr lvl="1"/>
            <a:r>
              <a:rPr lang="el-GR" b="1" dirty="0"/>
              <a:t>Πώς λειτουργεί:</a:t>
            </a:r>
            <a:endParaRPr lang="el-GR" dirty="0"/>
          </a:p>
          <a:p>
            <a:pPr lvl="2"/>
            <a:r>
              <a:rPr lang="el-GR" b="1" dirty="0"/>
              <a:t>Ο "Ηθοποιός" (</a:t>
            </a:r>
            <a:r>
              <a:rPr lang="el-GR" b="1" dirty="0" err="1"/>
              <a:t>Actor</a:t>
            </a:r>
            <a:r>
              <a:rPr lang="el-GR" b="1" dirty="0"/>
              <a:t>):</a:t>
            </a:r>
            <a:r>
              <a:rPr lang="el-GR" dirty="0"/>
              <a:t> Ευθύνεται για την επιλογή των ενεργειών (βάσει πολιτικής).</a:t>
            </a:r>
          </a:p>
          <a:p>
            <a:pPr lvl="2"/>
            <a:r>
              <a:rPr lang="el-GR" b="1" dirty="0"/>
              <a:t>Ο "Κριτικός" (</a:t>
            </a:r>
            <a:r>
              <a:rPr lang="el-GR" b="1" dirty="0" err="1"/>
              <a:t>Critic</a:t>
            </a:r>
            <a:r>
              <a:rPr lang="el-GR" b="1" dirty="0"/>
              <a:t>):</a:t>
            </a:r>
            <a:r>
              <a:rPr lang="el-GR" dirty="0"/>
              <a:t> Αξιολογεί τις ενέργειες που επέλεξε ο "ηθοποιός" υπολογίζοντας τη συνάρτηση τιμής.</a:t>
            </a:r>
          </a:p>
          <a:p>
            <a:pPr lvl="1"/>
            <a:r>
              <a:rPr lang="el-GR" dirty="0"/>
              <a:t>Ο "κριτικός" παρέχει ανατροφοδότηση στον "ηθοποιό" για να βελτιώσει τη στρατηγική του.</a:t>
            </a:r>
          </a:p>
          <a:p>
            <a:pPr marL="0" indent="0">
              <a:buNone/>
            </a:pPr>
            <a:br>
              <a:rPr lang="el-GR" dirty="0"/>
            </a:br>
            <a:endParaRPr lang="el-GR" dirty="0"/>
          </a:p>
        </p:txBody>
      </p:sp>
    </p:spTree>
    <p:extLst>
      <p:ext uri="{BB962C8B-B14F-4D97-AF65-F5344CB8AC3E}">
        <p14:creationId xmlns:p14="http://schemas.microsoft.com/office/powerpoint/2010/main" val="1026228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59A6A-7A0D-4E1C-8596-7ABD4A8954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58A931-B4F7-F321-C9B4-F1A0C3988649}"/>
              </a:ext>
            </a:extLst>
          </p:cNvPr>
          <p:cNvSpPr>
            <a:spLocks noGrp="1"/>
          </p:cNvSpPr>
          <p:nvPr>
            <p:ph type="title"/>
          </p:nvPr>
        </p:nvSpPr>
        <p:spPr/>
        <p:txBody>
          <a:bodyPr>
            <a:normAutofit fontScale="90000"/>
          </a:bodyPr>
          <a:lstStyle/>
          <a:p>
            <a:r>
              <a:rPr lang="el-GR" b="1" dirty="0"/>
              <a:t>5.4.3 Τύποι Αλγορίθμων Ενισχυτικής Μάθησης</a:t>
            </a:r>
            <a:br>
              <a:rPr lang="el-GR" b="1" dirty="0"/>
            </a:br>
            <a:endParaRPr lang="el-GR" dirty="0"/>
          </a:p>
        </p:txBody>
      </p:sp>
      <p:sp>
        <p:nvSpPr>
          <p:cNvPr id="3" name="Content Placeholder 2">
            <a:extLst>
              <a:ext uri="{FF2B5EF4-FFF2-40B4-BE49-F238E27FC236}">
                <a16:creationId xmlns:a16="http://schemas.microsoft.com/office/drawing/2014/main" id="{E005428D-496A-3703-CDBA-713A34CCB57F}"/>
              </a:ext>
            </a:extLst>
          </p:cNvPr>
          <p:cNvSpPr>
            <a:spLocks noGrp="1"/>
          </p:cNvSpPr>
          <p:nvPr>
            <p:ph idx="1"/>
          </p:nvPr>
        </p:nvSpPr>
        <p:spPr/>
        <p:txBody>
          <a:bodyPr>
            <a:normAutofit/>
          </a:bodyPr>
          <a:lstStyle/>
          <a:p>
            <a:r>
              <a:rPr lang="el-GR" b="1" dirty="0"/>
              <a:t>Μεικτές Μέθοδοι (</a:t>
            </a:r>
            <a:r>
              <a:rPr lang="el-GR" b="1" dirty="0" err="1"/>
              <a:t>Actor-Critic</a:t>
            </a:r>
            <a:r>
              <a:rPr lang="el-GR" b="1" dirty="0"/>
              <a:t> </a:t>
            </a:r>
            <a:r>
              <a:rPr lang="el-GR" b="1" dirty="0" err="1"/>
              <a:t>Methods</a:t>
            </a:r>
            <a:r>
              <a:rPr lang="el-GR" b="1" dirty="0"/>
              <a:t>):</a:t>
            </a:r>
            <a:endParaRPr lang="el-GR" dirty="0"/>
          </a:p>
          <a:p>
            <a:pPr lvl="1"/>
            <a:r>
              <a:rPr lang="el-GR" b="1" dirty="0"/>
              <a:t>Στόχος:</a:t>
            </a:r>
            <a:r>
              <a:rPr lang="el-GR" dirty="0"/>
              <a:t> Συνδυασμός των δύο προσεγγίσεων για μεγαλύτερη αποδοτικότητα και σταθερότητα.</a:t>
            </a:r>
          </a:p>
          <a:p>
            <a:pPr lvl="1"/>
            <a:r>
              <a:rPr lang="el-GR" b="1" dirty="0"/>
              <a:t>Πώς λειτουργεί:</a:t>
            </a:r>
            <a:endParaRPr lang="el-GR" dirty="0"/>
          </a:p>
          <a:p>
            <a:pPr lvl="2"/>
            <a:r>
              <a:rPr lang="el-GR" b="1" dirty="0"/>
              <a:t>Ο "Ηθοποιός" (</a:t>
            </a:r>
            <a:r>
              <a:rPr lang="el-GR" b="1" dirty="0" err="1"/>
              <a:t>Actor</a:t>
            </a:r>
            <a:r>
              <a:rPr lang="el-GR" b="1" dirty="0"/>
              <a:t>):</a:t>
            </a:r>
            <a:r>
              <a:rPr lang="el-GR" dirty="0"/>
              <a:t> Ευθύνεται για την επιλογή των ενεργειών (βάσει πολιτικής).</a:t>
            </a:r>
          </a:p>
          <a:p>
            <a:pPr lvl="2"/>
            <a:r>
              <a:rPr lang="el-GR" b="1" dirty="0"/>
              <a:t>Ο "Κριτικός" (</a:t>
            </a:r>
            <a:r>
              <a:rPr lang="el-GR" b="1" dirty="0" err="1"/>
              <a:t>Critic</a:t>
            </a:r>
            <a:r>
              <a:rPr lang="el-GR" b="1" dirty="0"/>
              <a:t>):</a:t>
            </a:r>
            <a:r>
              <a:rPr lang="el-GR" dirty="0"/>
              <a:t> Αξιολογεί τις ενέργειες που επέλεξε ο "ηθοποιός" υπολογίζοντας τη συνάρτηση τιμής.</a:t>
            </a:r>
          </a:p>
          <a:p>
            <a:pPr lvl="1"/>
            <a:r>
              <a:rPr lang="el-GR" dirty="0"/>
              <a:t>Ο "κριτικός" παρέχει ανατροφοδότηση στον "ηθοποιό" για να βελτιώσει τη στρατηγική του.</a:t>
            </a:r>
          </a:p>
          <a:p>
            <a:pPr marL="0" indent="0">
              <a:buNone/>
            </a:pPr>
            <a:br>
              <a:rPr lang="el-GR" dirty="0"/>
            </a:br>
            <a:endParaRPr lang="el-GR" dirty="0"/>
          </a:p>
        </p:txBody>
      </p:sp>
    </p:spTree>
    <p:extLst>
      <p:ext uri="{BB962C8B-B14F-4D97-AF65-F5344CB8AC3E}">
        <p14:creationId xmlns:p14="http://schemas.microsoft.com/office/powerpoint/2010/main" val="322331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519A1-087F-9143-8235-690CD7EBDA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FDE29F-28FD-A269-D036-1FF652680792}"/>
              </a:ext>
            </a:extLst>
          </p:cNvPr>
          <p:cNvSpPr>
            <a:spLocks noGrp="1"/>
          </p:cNvSpPr>
          <p:nvPr>
            <p:ph type="title"/>
          </p:nvPr>
        </p:nvSpPr>
        <p:spPr>
          <a:xfrm>
            <a:off x="1752004" y="306333"/>
            <a:ext cx="8911687" cy="640445"/>
          </a:xfrm>
        </p:spPr>
        <p:txBody>
          <a:bodyPr>
            <a:normAutofit fontScale="90000"/>
          </a:bodyPr>
          <a:lstStyle/>
          <a:p>
            <a:r>
              <a:rPr lang="el-GR" b="1" dirty="0"/>
              <a:t>5.4.4 Εφαρμογές της Ενισχυτικής Μάθηση</a:t>
            </a:r>
            <a:br>
              <a:rPr lang="el-GR" b="1" dirty="0"/>
            </a:br>
            <a:endParaRPr lang="el-GR" dirty="0"/>
          </a:p>
        </p:txBody>
      </p:sp>
      <p:sp>
        <p:nvSpPr>
          <p:cNvPr id="3" name="Content Placeholder 2">
            <a:extLst>
              <a:ext uri="{FF2B5EF4-FFF2-40B4-BE49-F238E27FC236}">
                <a16:creationId xmlns:a16="http://schemas.microsoft.com/office/drawing/2014/main" id="{F073AE1C-C48E-BA47-D3A0-0EEFD88E55C1}"/>
              </a:ext>
            </a:extLst>
          </p:cNvPr>
          <p:cNvSpPr>
            <a:spLocks noGrp="1"/>
          </p:cNvSpPr>
          <p:nvPr>
            <p:ph idx="1"/>
          </p:nvPr>
        </p:nvSpPr>
        <p:spPr>
          <a:xfrm>
            <a:off x="809396" y="1493155"/>
            <a:ext cx="11192103" cy="4148366"/>
          </a:xfrm>
        </p:spPr>
        <p:txBody>
          <a:bodyPr>
            <a:normAutofit/>
          </a:bodyPr>
          <a:lstStyle/>
          <a:p>
            <a:r>
              <a:rPr lang="el-GR" b="1" dirty="0"/>
              <a:t>Ρομποτική:</a:t>
            </a:r>
            <a:endParaRPr lang="el-GR" dirty="0"/>
          </a:p>
          <a:p>
            <a:pPr lvl="1"/>
            <a:r>
              <a:rPr lang="el-GR" dirty="0"/>
              <a:t>Εκμάθηση πολύπλοκων δεξιοτήτων, όπως </a:t>
            </a:r>
            <a:r>
              <a:rPr lang="el-GR" b="1" dirty="0"/>
              <a:t>ισορροπία</a:t>
            </a:r>
            <a:r>
              <a:rPr lang="el-GR" dirty="0"/>
              <a:t> και ακριβής </a:t>
            </a:r>
            <a:r>
              <a:rPr lang="el-GR" b="1" dirty="0"/>
              <a:t>εκτέλεση εργασιών</a:t>
            </a:r>
            <a:r>
              <a:rPr lang="el-GR" dirty="0"/>
              <a:t>.</a:t>
            </a:r>
          </a:p>
          <a:p>
            <a:pPr lvl="1"/>
            <a:r>
              <a:rPr lang="el-GR" dirty="0"/>
              <a:t>Εφαρμογές σε βιομηχανικά ρομπότ και </a:t>
            </a:r>
            <a:r>
              <a:rPr lang="el-GR" b="1" dirty="0"/>
              <a:t>ιατρική χειρουργική</a:t>
            </a:r>
            <a:r>
              <a:rPr lang="el-GR" dirty="0"/>
              <a:t> για ακριβείς κινήσεις μέσω δοκιμής και προσαρμογής.</a:t>
            </a:r>
          </a:p>
          <a:p>
            <a:r>
              <a:rPr lang="el-GR" b="1" dirty="0"/>
              <a:t>Αυτόνομα Οχήματα:</a:t>
            </a:r>
            <a:endParaRPr lang="el-GR" dirty="0"/>
          </a:p>
          <a:p>
            <a:pPr lvl="1"/>
            <a:r>
              <a:rPr lang="el-GR" dirty="0"/>
              <a:t>Βελτίωση </a:t>
            </a:r>
            <a:r>
              <a:rPr lang="el-GR" b="1" dirty="0"/>
              <a:t>στρατηγικών πλοήγησης</a:t>
            </a:r>
            <a:r>
              <a:rPr lang="el-GR" dirty="0"/>
              <a:t> και απόφασης.</a:t>
            </a:r>
          </a:p>
          <a:p>
            <a:pPr lvl="1"/>
            <a:r>
              <a:rPr lang="el-GR" dirty="0"/>
              <a:t>Δυναμικός </a:t>
            </a:r>
            <a:r>
              <a:rPr lang="el-GR" b="1" dirty="0"/>
              <a:t>προσαρμογή σε συνθήκες κυκλοφορίας</a:t>
            </a:r>
            <a:r>
              <a:rPr lang="el-GR" dirty="0"/>
              <a:t>.</a:t>
            </a:r>
          </a:p>
          <a:p>
            <a:pPr lvl="1"/>
            <a:r>
              <a:rPr lang="el-GR" dirty="0"/>
              <a:t>Ανάπτυξη ικανοτήτων </a:t>
            </a:r>
            <a:r>
              <a:rPr lang="el-GR" b="1" dirty="0"/>
              <a:t>ασφαλούς οδήγησης</a:t>
            </a:r>
            <a:r>
              <a:rPr lang="el-GR" dirty="0"/>
              <a:t>.</a:t>
            </a:r>
          </a:p>
          <a:p>
            <a:pPr marL="0" indent="0">
              <a:buNone/>
            </a:pPr>
            <a:br>
              <a:rPr lang="el-GR" dirty="0"/>
            </a:br>
            <a:endParaRPr lang="el-GR" dirty="0"/>
          </a:p>
        </p:txBody>
      </p:sp>
    </p:spTree>
    <p:extLst>
      <p:ext uri="{BB962C8B-B14F-4D97-AF65-F5344CB8AC3E}">
        <p14:creationId xmlns:p14="http://schemas.microsoft.com/office/powerpoint/2010/main" val="3152435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E1985-5495-E5AE-BD9B-88D8EDE7DC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AD2410-6E95-2053-964D-1A250B9110A4}"/>
              </a:ext>
            </a:extLst>
          </p:cNvPr>
          <p:cNvSpPr>
            <a:spLocks noGrp="1"/>
          </p:cNvSpPr>
          <p:nvPr>
            <p:ph type="title"/>
          </p:nvPr>
        </p:nvSpPr>
        <p:spPr>
          <a:xfrm>
            <a:off x="1752004" y="306333"/>
            <a:ext cx="8911687" cy="640445"/>
          </a:xfrm>
        </p:spPr>
        <p:txBody>
          <a:bodyPr>
            <a:normAutofit fontScale="90000"/>
          </a:bodyPr>
          <a:lstStyle/>
          <a:p>
            <a:r>
              <a:rPr lang="el-GR" b="1" dirty="0"/>
              <a:t>5.4.4 Εφαρμογές της Ενισχυτικής Μάθηση</a:t>
            </a:r>
            <a:br>
              <a:rPr lang="el-GR" b="1" dirty="0"/>
            </a:br>
            <a:endParaRPr lang="el-GR" dirty="0"/>
          </a:p>
        </p:txBody>
      </p:sp>
      <p:sp>
        <p:nvSpPr>
          <p:cNvPr id="3" name="Content Placeholder 2">
            <a:extLst>
              <a:ext uri="{FF2B5EF4-FFF2-40B4-BE49-F238E27FC236}">
                <a16:creationId xmlns:a16="http://schemas.microsoft.com/office/drawing/2014/main" id="{D2C8349C-D04A-5D03-9A91-68A1C296BE30}"/>
              </a:ext>
            </a:extLst>
          </p:cNvPr>
          <p:cNvSpPr>
            <a:spLocks noGrp="1"/>
          </p:cNvSpPr>
          <p:nvPr>
            <p:ph idx="1"/>
          </p:nvPr>
        </p:nvSpPr>
        <p:spPr>
          <a:xfrm>
            <a:off x="809396" y="1493155"/>
            <a:ext cx="11192103" cy="4148366"/>
          </a:xfrm>
        </p:spPr>
        <p:txBody>
          <a:bodyPr>
            <a:normAutofit/>
          </a:bodyPr>
          <a:lstStyle/>
          <a:p>
            <a:r>
              <a:rPr lang="el-GR" b="1" dirty="0"/>
              <a:t>Τεχνητή Νοημοσύνη για Παιχνίδια:</a:t>
            </a:r>
            <a:endParaRPr lang="el-GR" dirty="0"/>
          </a:p>
          <a:p>
            <a:pPr lvl="1"/>
            <a:r>
              <a:rPr lang="el-GR" dirty="0"/>
              <a:t>Δημιουργία συστημάτων που ξεπερνούν ανθρώπινους παίκτες σε πολύπλοκα παιχνίδια (π.χ., </a:t>
            </a:r>
            <a:r>
              <a:rPr lang="el-GR" b="1" dirty="0" err="1"/>
              <a:t>AlphaGo</a:t>
            </a:r>
            <a:r>
              <a:rPr lang="el-GR" dirty="0"/>
              <a:t> και το παιχνίδι </a:t>
            </a:r>
            <a:r>
              <a:rPr lang="el-GR" dirty="0" err="1"/>
              <a:t>Go</a:t>
            </a:r>
            <a:r>
              <a:rPr lang="el-GR" dirty="0"/>
              <a:t>).</a:t>
            </a:r>
          </a:p>
          <a:p>
            <a:pPr lvl="1"/>
            <a:r>
              <a:rPr lang="el-GR" dirty="0"/>
              <a:t>Μάθηση από προηγούμενες παρτίδες και </a:t>
            </a:r>
            <a:r>
              <a:rPr lang="el-GR" b="1" dirty="0"/>
              <a:t>βελτιστοποίηση στρατηγικών</a:t>
            </a:r>
            <a:r>
              <a:rPr lang="el-GR" dirty="0"/>
              <a:t>.</a:t>
            </a:r>
          </a:p>
          <a:p>
            <a:r>
              <a:rPr lang="el-GR" b="1" dirty="0"/>
              <a:t>Έξυπνα Δίκτυα Ενέργειας (Smart </a:t>
            </a:r>
            <a:r>
              <a:rPr lang="el-GR" b="1" dirty="0" err="1"/>
              <a:t>Grids</a:t>
            </a:r>
            <a:r>
              <a:rPr lang="el-GR" b="1" dirty="0"/>
              <a:t>):</a:t>
            </a:r>
            <a:endParaRPr lang="el-GR" dirty="0"/>
          </a:p>
          <a:p>
            <a:pPr lvl="1"/>
            <a:r>
              <a:rPr lang="el-GR" b="1" dirty="0"/>
              <a:t>Δυναμική διαχείριση</a:t>
            </a:r>
            <a:r>
              <a:rPr lang="el-GR" dirty="0"/>
              <a:t> της κατανάλωσης και παραγωγής ηλεκτρικής ενέργειας.</a:t>
            </a:r>
          </a:p>
          <a:p>
            <a:pPr lvl="1"/>
            <a:r>
              <a:rPr lang="el-GR" dirty="0"/>
              <a:t>Βελτίωση </a:t>
            </a:r>
            <a:r>
              <a:rPr lang="el-GR" b="1" dirty="0"/>
              <a:t>αποδοτικότητας</a:t>
            </a:r>
            <a:r>
              <a:rPr lang="el-GR" dirty="0"/>
              <a:t> και </a:t>
            </a:r>
            <a:r>
              <a:rPr lang="el-GR" b="1" dirty="0"/>
              <a:t>μείωση κόστους</a:t>
            </a:r>
            <a:r>
              <a:rPr lang="el-GR" dirty="0"/>
              <a:t>.</a:t>
            </a:r>
          </a:p>
          <a:p>
            <a:pPr lvl="1"/>
            <a:r>
              <a:rPr lang="el-GR" dirty="0"/>
              <a:t>Προσαρμογή της διανομής ενέργειας στις </a:t>
            </a:r>
            <a:r>
              <a:rPr lang="el-GR" b="1" dirty="0"/>
              <a:t>πραγματικές ανάγκες</a:t>
            </a:r>
            <a:r>
              <a:rPr lang="el-GR" dirty="0"/>
              <a:t> σε πραγματικό χρόνο.</a:t>
            </a:r>
          </a:p>
          <a:p>
            <a:pPr marL="0" indent="0">
              <a:buNone/>
            </a:pPr>
            <a:br>
              <a:rPr lang="el-GR" dirty="0"/>
            </a:br>
            <a:br>
              <a:rPr lang="el-GR" dirty="0"/>
            </a:br>
            <a:endParaRPr lang="el-GR" dirty="0"/>
          </a:p>
        </p:txBody>
      </p:sp>
    </p:spTree>
    <p:extLst>
      <p:ext uri="{BB962C8B-B14F-4D97-AF65-F5344CB8AC3E}">
        <p14:creationId xmlns:p14="http://schemas.microsoft.com/office/powerpoint/2010/main" val="39650634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90137-5EBC-E4AB-C8F5-81E1FA4E2E30}"/>
              </a:ext>
            </a:extLst>
          </p:cNvPr>
          <p:cNvSpPr>
            <a:spLocks noGrp="1"/>
          </p:cNvSpPr>
          <p:nvPr>
            <p:ph type="title"/>
          </p:nvPr>
        </p:nvSpPr>
        <p:spPr/>
        <p:txBody>
          <a:bodyPr/>
          <a:lstStyle/>
          <a:p>
            <a:r>
              <a:rPr lang="el-GR" dirty="0" err="1"/>
              <a:t>βιντεο</a:t>
            </a:r>
            <a:endParaRPr lang="el-GR" dirty="0"/>
          </a:p>
        </p:txBody>
      </p:sp>
      <p:sp>
        <p:nvSpPr>
          <p:cNvPr id="3" name="Content Placeholder 2">
            <a:extLst>
              <a:ext uri="{FF2B5EF4-FFF2-40B4-BE49-F238E27FC236}">
                <a16:creationId xmlns:a16="http://schemas.microsoft.com/office/drawing/2014/main" id="{F0A5B28B-4C87-E8B6-63E9-941E4B971CFC}"/>
              </a:ext>
            </a:extLst>
          </p:cNvPr>
          <p:cNvSpPr>
            <a:spLocks noGrp="1"/>
          </p:cNvSpPr>
          <p:nvPr>
            <p:ph idx="1"/>
          </p:nvPr>
        </p:nvSpPr>
        <p:spPr/>
        <p:txBody>
          <a:bodyPr/>
          <a:lstStyle/>
          <a:p>
            <a:r>
              <a:rPr lang="en-US" b="1" dirty="0">
                <a:hlinkClick r:id="rId2"/>
              </a:rPr>
              <a:t>Reinforcement Learning: Crash Course AI #9</a:t>
            </a:r>
            <a:r>
              <a:rPr lang="el-GR" b="1" dirty="0"/>
              <a:t> 12</a:t>
            </a:r>
            <a:r>
              <a:rPr lang="el-GR" b="1" dirty="0">
                <a:hlinkClick r:id="rId3"/>
              </a:rPr>
              <a:t>’</a:t>
            </a:r>
          </a:p>
          <a:p>
            <a:r>
              <a:rPr lang="en-US" b="1" dirty="0">
                <a:hlinkClick r:id="rId3"/>
              </a:rPr>
              <a:t>Supervised vs Unsupervised vs Reinforcement Learning | Machine Learning Tutorial | Simplilearn</a:t>
            </a:r>
            <a:r>
              <a:rPr lang="el-GR" b="1" dirty="0"/>
              <a:t> 7’</a:t>
            </a:r>
          </a:p>
          <a:p>
            <a:r>
              <a:rPr lang="en-US" b="1" dirty="0">
                <a:hlinkClick r:id="rId4"/>
              </a:rPr>
              <a:t>Supervised vs Unsupervised vs Reinforcement Learning | Data Science Certification Training | </a:t>
            </a:r>
            <a:r>
              <a:rPr lang="en-US" b="1" dirty="0" err="1">
                <a:hlinkClick r:id="rId4"/>
              </a:rPr>
              <a:t>Edureka</a:t>
            </a:r>
            <a:r>
              <a:rPr lang="el-GR" b="1" dirty="0"/>
              <a:t> 19’</a:t>
            </a:r>
            <a:endParaRPr lang="en-US" b="1" dirty="0"/>
          </a:p>
          <a:p>
            <a:endParaRPr lang="en-US" b="1" dirty="0"/>
          </a:p>
          <a:p>
            <a:endParaRPr lang="en-GB" b="1" dirty="0"/>
          </a:p>
          <a:p>
            <a:endParaRPr lang="el-GR" dirty="0"/>
          </a:p>
        </p:txBody>
      </p:sp>
    </p:spTree>
    <p:extLst>
      <p:ext uri="{BB962C8B-B14F-4D97-AF65-F5344CB8AC3E}">
        <p14:creationId xmlns:p14="http://schemas.microsoft.com/office/powerpoint/2010/main" val="30736875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2883E-8737-5D4E-1E23-F4DC07A1C0C1}"/>
              </a:ext>
            </a:extLst>
          </p:cNvPr>
          <p:cNvSpPr>
            <a:spLocks noGrp="1"/>
          </p:cNvSpPr>
          <p:nvPr>
            <p:ph type="title"/>
          </p:nvPr>
        </p:nvSpPr>
        <p:spPr>
          <a:xfrm>
            <a:off x="1657349" y="285750"/>
            <a:ext cx="10286999" cy="1280890"/>
          </a:xfrm>
        </p:spPr>
        <p:txBody>
          <a:bodyPr/>
          <a:lstStyle/>
          <a:p>
            <a:r>
              <a:rPr lang="el-GR" dirty="0"/>
              <a:t>5.5 Καθορισμός Τεχνικών Απαιτήσεων για Μοντέλα Μάθησης</a:t>
            </a:r>
          </a:p>
        </p:txBody>
      </p:sp>
      <p:sp>
        <p:nvSpPr>
          <p:cNvPr id="3" name="Content Placeholder 2">
            <a:extLst>
              <a:ext uri="{FF2B5EF4-FFF2-40B4-BE49-F238E27FC236}">
                <a16:creationId xmlns:a16="http://schemas.microsoft.com/office/drawing/2014/main" id="{2ADD0221-F3AA-2735-B011-DEC023C09150}"/>
              </a:ext>
            </a:extLst>
          </p:cNvPr>
          <p:cNvSpPr>
            <a:spLocks noGrp="1"/>
          </p:cNvSpPr>
          <p:nvPr>
            <p:ph idx="1"/>
          </p:nvPr>
        </p:nvSpPr>
        <p:spPr>
          <a:xfrm>
            <a:off x="1004207" y="1566640"/>
            <a:ext cx="10639198" cy="5176157"/>
          </a:xfrm>
        </p:spPr>
        <p:txBody>
          <a:bodyPr>
            <a:normAutofit/>
          </a:bodyPr>
          <a:lstStyle/>
          <a:p>
            <a:r>
              <a:rPr lang="el-GR" dirty="0"/>
              <a:t>Ο </a:t>
            </a:r>
            <a:r>
              <a:rPr lang="el-GR" b="1" dirty="0"/>
              <a:t>σαφής καθορισμός τεχνικών απαιτήσεων</a:t>
            </a:r>
            <a:r>
              <a:rPr lang="el-GR" dirty="0"/>
              <a:t> είναι κρίσιμος για το σχεδιασμό και την ανάπτυξη μοντέλων Μηχανικής Μάθησης.</a:t>
            </a:r>
          </a:p>
          <a:p>
            <a:r>
              <a:rPr lang="el-GR" dirty="0"/>
              <a:t>Στόχος των απαιτήσεων είναι η διασφάλιση της </a:t>
            </a:r>
            <a:r>
              <a:rPr lang="el-GR" b="1" dirty="0"/>
              <a:t>αποδοτικής λειτουργίας</a:t>
            </a:r>
            <a:r>
              <a:rPr lang="el-GR" dirty="0"/>
              <a:t>, της </a:t>
            </a:r>
            <a:r>
              <a:rPr lang="el-GR" b="1" dirty="0"/>
              <a:t>ακρίβειας</a:t>
            </a:r>
            <a:r>
              <a:rPr lang="el-GR" dirty="0"/>
              <a:t> και της </a:t>
            </a:r>
            <a:r>
              <a:rPr lang="el-GR" b="1" dirty="0"/>
              <a:t>δυνατότητας ανάπτυξης σε μεγαλύτερη κλίμακα</a:t>
            </a:r>
            <a:r>
              <a:rPr lang="el-GR" dirty="0"/>
              <a:t> (</a:t>
            </a:r>
            <a:r>
              <a:rPr lang="el-GR" dirty="0" err="1"/>
              <a:t>scalability</a:t>
            </a:r>
            <a:r>
              <a:rPr lang="el-GR" dirty="0"/>
              <a:t>) του μοντέλου.</a:t>
            </a:r>
          </a:p>
          <a:p>
            <a:r>
              <a:rPr lang="el-GR" dirty="0"/>
              <a:t>Οι τεχνικές απαιτήσεις περιλαμβάνουν:</a:t>
            </a:r>
          </a:p>
          <a:p>
            <a:pPr lvl="1"/>
            <a:r>
              <a:rPr lang="el-GR" b="1" dirty="0"/>
              <a:t>Υπολογιστικές ανάγκες</a:t>
            </a:r>
            <a:r>
              <a:rPr lang="el-GR" dirty="0"/>
              <a:t> (π.χ. επεξεργαστική ισχύς, μνήμη).</a:t>
            </a:r>
          </a:p>
          <a:p>
            <a:pPr lvl="1"/>
            <a:r>
              <a:rPr lang="el-GR" b="1" dirty="0"/>
              <a:t>Διαθεσιμότητα δεδομένων</a:t>
            </a:r>
            <a:r>
              <a:rPr lang="el-GR" dirty="0"/>
              <a:t> (π.χ. όγκος, ποιότητα, μορφή).</a:t>
            </a:r>
          </a:p>
          <a:p>
            <a:pPr lvl="1"/>
            <a:r>
              <a:rPr lang="el-GR" b="1" dirty="0"/>
              <a:t>Μεθόδους αξιολόγησης</a:t>
            </a:r>
            <a:r>
              <a:rPr lang="el-GR" dirty="0"/>
              <a:t> (π.χ. μετρικές απόδοσης, διαδικασίες δοκιμής).</a:t>
            </a:r>
          </a:p>
          <a:p>
            <a:pPr lvl="1"/>
            <a:r>
              <a:rPr lang="el-GR" b="1" dirty="0"/>
              <a:t>Παραμέτρους εκπαίδευσης</a:t>
            </a:r>
            <a:r>
              <a:rPr lang="el-GR" dirty="0"/>
              <a:t> του μοντέλου.</a:t>
            </a:r>
          </a:p>
          <a:p>
            <a:r>
              <a:rPr lang="el-GR" dirty="0"/>
              <a:t>Η </a:t>
            </a:r>
            <a:r>
              <a:rPr lang="el-GR" b="1" dirty="0"/>
              <a:t>επιλογή</a:t>
            </a:r>
            <a:r>
              <a:rPr lang="el-GR" dirty="0"/>
              <a:t> των τεχνικών απαιτήσεων </a:t>
            </a:r>
            <a:r>
              <a:rPr lang="el-GR" b="1" dirty="0"/>
              <a:t>εξαρτάται</a:t>
            </a:r>
            <a:r>
              <a:rPr lang="el-GR" dirty="0"/>
              <a:t> από παράγοντες όπως:</a:t>
            </a:r>
          </a:p>
          <a:p>
            <a:pPr lvl="1"/>
            <a:r>
              <a:rPr lang="el-GR" dirty="0"/>
              <a:t>Το </a:t>
            </a:r>
            <a:r>
              <a:rPr lang="el-GR" b="1" dirty="0"/>
              <a:t>είδος του προβλήματος</a:t>
            </a:r>
            <a:r>
              <a:rPr lang="el-GR" dirty="0"/>
              <a:t> (π.χ. ανάλυση εικόνας έναντι πρόβλεψης πωλήσεων).</a:t>
            </a:r>
          </a:p>
          <a:p>
            <a:pPr lvl="1"/>
            <a:r>
              <a:rPr lang="el-GR" dirty="0"/>
              <a:t>Τον </a:t>
            </a:r>
            <a:r>
              <a:rPr lang="el-GR" b="1" dirty="0"/>
              <a:t>όγκο και την ποιότητα των δεδομένων</a:t>
            </a:r>
            <a:r>
              <a:rPr lang="el-GR" dirty="0"/>
              <a:t>.</a:t>
            </a:r>
          </a:p>
          <a:p>
            <a:pPr lvl="1"/>
            <a:r>
              <a:rPr lang="el-GR" dirty="0"/>
              <a:t>Τον </a:t>
            </a:r>
            <a:r>
              <a:rPr lang="el-GR" b="1" dirty="0"/>
              <a:t>προϋπολογισμό</a:t>
            </a:r>
            <a:r>
              <a:rPr lang="el-GR" dirty="0"/>
              <a:t> που διατίθεται.</a:t>
            </a:r>
          </a:p>
          <a:p>
            <a:pPr lvl="1"/>
            <a:r>
              <a:rPr lang="el-GR" dirty="0"/>
              <a:t>Την </a:t>
            </a:r>
            <a:r>
              <a:rPr lang="el-GR" b="1" dirty="0"/>
              <a:t>τελική χρήση</a:t>
            </a:r>
            <a:r>
              <a:rPr lang="el-GR" dirty="0"/>
              <a:t> και το περιβάλλον ανάπτυξης του μοντέλου.</a:t>
            </a:r>
          </a:p>
          <a:p>
            <a:endParaRPr lang="el-GR" dirty="0"/>
          </a:p>
        </p:txBody>
      </p:sp>
    </p:spTree>
    <p:extLst>
      <p:ext uri="{BB962C8B-B14F-4D97-AF65-F5344CB8AC3E}">
        <p14:creationId xmlns:p14="http://schemas.microsoft.com/office/powerpoint/2010/main" val="835689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71CD3-FA39-2D3C-0BCC-E20FA06CEC7E}"/>
              </a:ext>
            </a:extLst>
          </p:cNvPr>
          <p:cNvSpPr>
            <a:spLocks noGrp="1"/>
          </p:cNvSpPr>
          <p:nvPr>
            <p:ph type="title"/>
          </p:nvPr>
        </p:nvSpPr>
        <p:spPr/>
        <p:txBody>
          <a:bodyPr/>
          <a:lstStyle/>
          <a:p>
            <a:r>
              <a:rPr lang="el-GR" b="1" dirty="0"/>
              <a:t>5.5.1 Βασικοί Παράγοντες Τεχνικών Απαιτήσεων για Μοντέλα Μάθησης</a:t>
            </a:r>
            <a:endParaRPr lang="el-GR" dirty="0"/>
          </a:p>
        </p:txBody>
      </p:sp>
      <p:sp>
        <p:nvSpPr>
          <p:cNvPr id="3" name="Content Placeholder 2">
            <a:extLst>
              <a:ext uri="{FF2B5EF4-FFF2-40B4-BE49-F238E27FC236}">
                <a16:creationId xmlns:a16="http://schemas.microsoft.com/office/drawing/2014/main" id="{D5A02ED6-F374-F47C-8D36-B7B9A052CB2E}"/>
              </a:ext>
            </a:extLst>
          </p:cNvPr>
          <p:cNvSpPr>
            <a:spLocks noGrp="1"/>
          </p:cNvSpPr>
          <p:nvPr>
            <p:ph idx="1"/>
          </p:nvPr>
        </p:nvSpPr>
        <p:spPr>
          <a:xfrm>
            <a:off x="563336" y="2057400"/>
            <a:ext cx="10941276" cy="4563836"/>
          </a:xfrm>
        </p:spPr>
        <p:txBody>
          <a:bodyPr>
            <a:normAutofit/>
          </a:bodyPr>
          <a:lstStyle/>
          <a:p>
            <a:r>
              <a:rPr lang="el-GR" dirty="0"/>
              <a:t>Ο καθορισμός των τεχνικών απαιτήσεων εξαρτάται από πολλούς παράγοντες που επηρεάζουν την </a:t>
            </a:r>
            <a:r>
              <a:rPr lang="el-GR" b="1" dirty="0"/>
              <a:t>απόδοση</a:t>
            </a:r>
            <a:r>
              <a:rPr lang="el-GR" dirty="0"/>
              <a:t> και τη </a:t>
            </a:r>
            <a:r>
              <a:rPr lang="el-GR" b="1" dirty="0"/>
              <a:t>βιωσιμότητα</a:t>
            </a:r>
            <a:r>
              <a:rPr lang="el-GR" dirty="0"/>
              <a:t> ενός μοντέλου ML:</a:t>
            </a:r>
          </a:p>
          <a:p>
            <a:pPr lvl="1"/>
            <a:r>
              <a:rPr lang="el-GR" b="1" dirty="0"/>
              <a:t>Ποιότητα και Όγκος Δεδομένων:</a:t>
            </a:r>
            <a:r>
              <a:rPr lang="el-GR" dirty="0"/>
              <a:t> Αφορά την </a:t>
            </a:r>
            <a:r>
              <a:rPr lang="el-GR" dirty="0" err="1"/>
              <a:t>καταλληλότητα</a:t>
            </a:r>
            <a:r>
              <a:rPr lang="el-GR" dirty="0"/>
              <a:t> και το μέγεθος του συνόλου δεδομένων που χρησιμοποιείται για την εκπαίδευση.</a:t>
            </a:r>
          </a:p>
          <a:p>
            <a:pPr lvl="1"/>
            <a:r>
              <a:rPr lang="el-GR" b="1" dirty="0"/>
              <a:t>Υπολογιστικοί Πόροι:</a:t>
            </a:r>
            <a:r>
              <a:rPr lang="el-GR" dirty="0"/>
              <a:t> Οι απαιτούμενοι πόροι (π.χ., CPU, GPU, μνήμη) για την εκπαίδευση και την εκτέλεση του μοντέλου.</a:t>
            </a:r>
          </a:p>
          <a:p>
            <a:pPr lvl="1"/>
            <a:r>
              <a:rPr lang="el-GR" b="1" dirty="0"/>
              <a:t>Ρύθμιση των </a:t>
            </a:r>
            <a:r>
              <a:rPr lang="el-GR" b="1" dirty="0" err="1"/>
              <a:t>Υπερπαραμέτρων</a:t>
            </a:r>
            <a:r>
              <a:rPr lang="el-GR" b="1" dirty="0"/>
              <a:t>:</a:t>
            </a:r>
            <a:r>
              <a:rPr lang="el-GR" dirty="0"/>
              <a:t> Η διαδικασία επιλογής των βέλτιστων ρυθμίσεων (</a:t>
            </a:r>
            <a:r>
              <a:rPr lang="el-GR" dirty="0" err="1"/>
              <a:t>hyperparameters</a:t>
            </a:r>
            <a:r>
              <a:rPr lang="el-GR" dirty="0"/>
              <a:t>) που καθορίζουν τη διαδικασία μάθησης (π.χ., ρυθμός μάθησης, μέγεθος παρτίδας).</a:t>
            </a:r>
          </a:p>
          <a:p>
            <a:pPr lvl="1"/>
            <a:r>
              <a:rPr lang="el-GR" b="1" dirty="0"/>
              <a:t>Κριτήρια Αξιολόγησης:</a:t>
            </a:r>
            <a:r>
              <a:rPr lang="el-GR" dirty="0"/>
              <a:t> Τα συγκεκριμένα μέτρα (μετρικές) που χρησιμοποιούνται για την αξιολόγηση της απόδοσης του μοντέλου (π.χ., ακρίβεια, ανάκληση, F1 </a:t>
            </a:r>
            <a:r>
              <a:rPr lang="el-GR" dirty="0" err="1"/>
              <a:t>score</a:t>
            </a:r>
            <a:r>
              <a:rPr lang="el-GR" dirty="0"/>
              <a:t>).</a:t>
            </a:r>
          </a:p>
          <a:p>
            <a:pPr lvl="1"/>
            <a:r>
              <a:rPr lang="el-GR" b="1" dirty="0"/>
              <a:t>Βιωσιμότητα και Ικανότητα Προσαρμογής:</a:t>
            </a:r>
            <a:r>
              <a:rPr lang="el-GR" dirty="0"/>
              <a:t> Η δυνατότητα του μοντέλου να διατηρεί την απόδοσή του μακροπρόθεσμα (</a:t>
            </a:r>
            <a:r>
              <a:rPr lang="el-GR" b="1" dirty="0"/>
              <a:t>βιωσιμότητα</a:t>
            </a:r>
            <a:r>
              <a:rPr lang="el-GR" dirty="0"/>
              <a:t>) και να ανταποκρίνεται αποτελεσματικά σε νέα, αόρατα δεδομένα (</a:t>
            </a:r>
            <a:r>
              <a:rPr lang="el-GR" b="1" dirty="0"/>
              <a:t>ικανότητα προσαρμογής</a:t>
            </a:r>
            <a:r>
              <a:rPr lang="el-GR" dirty="0"/>
              <a:t>).</a:t>
            </a:r>
          </a:p>
          <a:p>
            <a:endParaRPr lang="el-GR" dirty="0"/>
          </a:p>
        </p:txBody>
      </p:sp>
    </p:spTree>
    <p:extLst>
      <p:ext uri="{BB962C8B-B14F-4D97-AF65-F5344CB8AC3E}">
        <p14:creationId xmlns:p14="http://schemas.microsoft.com/office/powerpoint/2010/main" val="869402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DC666-74F2-3F0B-9637-9508E24A4455}"/>
              </a:ext>
            </a:extLst>
          </p:cNvPr>
          <p:cNvSpPr>
            <a:spLocks noGrp="1"/>
          </p:cNvSpPr>
          <p:nvPr>
            <p:ph type="title"/>
          </p:nvPr>
        </p:nvSpPr>
        <p:spPr>
          <a:xfrm>
            <a:off x="1673679" y="502741"/>
            <a:ext cx="10082892" cy="1280890"/>
          </a:xfrm>
        </p:spPr>
        <p:txBody>
          <a:bodyPr/>
          <a:lstStyle/>
          <a:p>
            <a:r>
              <a:rPr lang="el-GR" dirty="0"/>
              <a:t>5.5.1.1 Δεδομένα: Ποιότητα, Όγκος και Μορφή</a:t>
            </a:r>
          </a:p>
        </p:txBody>
      </p:sp>
      <p:sp>
        <p:nvSpPr>
          <p:cNvPr id="6" name="Rectangle 2">
            <a:extLst>
              <a:ext uri="{FF2B5EF4-FFF2-40B4-BE49-F238E27FC236}">
                <a16:creationId xmlns:a16="http://schemas.microsoft.com/office/drawing/2014/main" id="{C26AF66A-E6D3-0FAA-BC76-A62C92D3F773}"/>
              </a:ext>
            </a:extLst>
          </p:cNvPr>
          <p:cNvSpPr>
            <a:spLocks noGrp="1" noChangeArrowheads="1"/>
          </p:cNvSpPr>
          <p:nvPr>
            <p:ph idx="1"/>
          </p:nvPr>
        </p:nvSpPr>
        <p:spPr bwMode="auto">
          <a:xfrm>
            <a:off x="923697" y="1783631"/>
            <a:ext cx="9802555" cy="4755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l-GR" altLang="el-GR" b="1" dirty="0">
                <a:solidFill>
                  <a:schemeClr val="tx1"/>
                </a:solidFill>
                <a:latin typeface="Google Sans Text"/>
              </a:rPr>
              <a:t>Τα δ</a:t>
            </a:r>
            <a:r>
              <a:rPr kumimoji="0" lang="el-GR" altLang="el-GR" sz="1800" b="1" i="0" u="none" strike="noStrike" cap="none" normalizeH="0" baseline="0" dirty="0">
                <a:ln>
                  <a:noFill/>
                </a:ln>
                <a:solidFill>
                  <a:schemeClr val="tx1"/>
                </a:solidFill>
                <a:effectLst/>
                <a:latin typeface="Google Sans Text"/>
              </a:rPr>
              <a:t>εδομένα</a:t>
            </a:r>
            <a:r>
              <a:rPr kumimoji="0" lang="el-GR" altLang="el-GR" sz="1800" b="0" i="0" u="none" strike="noStrike" cap="none" normalizeH="0" baseline="0" dirty="0">
                <a:ln>
                  <a:noFill/>
                </a:ln>
                <a:solidFill>
                  <a:schemeClr val="tx1"/>
                </a:solidFill>
                <a:effectLst/>
                <a:latin typeface="Google Sans Text"/>
              </a:rPr>
              <a:t> αποτελούν τον </a:t>
            </a:r>
            <a:r>
              <a:rPr kumimoji="0" lang="el-GR" altLang="el-GR" sz="1800" b="1" i="0" u="none" strike="noStrike" cap="none" normalizeH="0" baseline="0" dirty="0">
                <a:ln>
                  <a:noFill/>
                </a:ln>
                <a:solidFill>
                  <a:schemeClr val="tx1"/>
                </a:solidFill>
                <a:effectLst/>
                <a:latin typeface="Google Sans Text"/>
              </a:rPr>
              <a:t>βασικότερο παράγοντα</a:t>
            </a:r>
            <a:r>
              <a:rPr kumimoji="0" lang="el-GR" altLang="el-GR" sz="1800" b="0" i="0" u="none" strike="noStrike" cap="none" normalizeH="0" baseline="0" dirty="0">
                <a:ln>
                  <a:noFill/>
                </a:ln>
                <a:solidFill>
                  <a:schemeClr val="tx1"/>
                </a:solidFill>
                <a:effectLst/>
                <a:latin typeface="Google Sans Text"/>
              </a:rPr>
              <a:t> που καθορίζει</a:t>
            </a:r>
            <a:br>
              <a:rPr kumimoji="0" lang="el-GR" altLang="el-GR" sz="1800" b="0" i="0" u="none" strike="noStrike" cap="none" normalizeH="0" baseline="0" dirty="0">
                <a:ln>
                  <a:noFill/>
                </a:ln>
                <a:solidFill>
                  <a:schemeClr val="tx1"/>
                </a:solidFill>
                <a:effectLst/>
                <a:latin typeface="Google Sans Text"/>
              </a:rPr>
            </a:br>
            <a:r>
              <a:rPr kumimoji="0" lang="el-GR" altLang="el-GR" sz="1800" b="0" i="0" u="none" strike="noStrike" cap="none" normalizeH="0" baseline="0" dirty="0">
                <a:ln>
                  <a:noFill/>
                </a:ln>
                <a:solidFill>
                  <a:schemeClr val="tx1"/>
                </a:solidFill>
                <a:effectLst/>
                <a:latin typeface="Google Sans Text"/>
              </a:rPr>
              <a:t> την επιτυχία ενός μοντέλου Μηχανικής Μάθησης.</a:t>
            </a:r>
            <a:br>
              <a:rPr kumimoji="0" lang="el-GR" altLang="el-GR" sz="1800" b="0" i="0" u="none" strike="noStrike" cap="none" normalizeH="0" baseline="0" dirty="0">
                <a:ln>
                  <a:noFill/>
                </a:ln>
                <a:solidFill>
                  <a:schemeClr val="tx1"/>
                </a:solidFill>
                <a:effectLst/>
                <a:latin typeface="Google Sans Text"/>
              </a:rPr>
            </a:br>
            <a:r>
              <a:rPr kumimoji="0" lang="el-GR" altLang="el-GR" sz="1800" b="0" i="0" u="none" strike="noStrike" cap="none" normalizeH="0" baseline="0" dirty="0">
                <a:ln>
                  <a:noFill/>
                </a:ln>
                <a:solidFill>
                  <a:schemeClr val="tx1"/>
                </a:solidFill>
                <a:effectLst/>
                <a:latin typeface="Google Sans Text"/>
              </a:rPr>
              <a:t> Πριν την εκπαίδευση, είναι απαραίτητο να προσδιοριστούν οι εξής απαιτήσεις:</a:t>
            </a:r>
            <a:endParaRPr kumimoji="0" lang="el-GR" altLang="el-GR"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Όγκος των Δεδομένων:</a:t>
            </a:r>
            <a:endParaRPr kumimoji="0" lang="el-GR" altLang="el-GR" sz="1800" b="0" i="0" u="none" strike="noStrike" cap="none" normalizeH="0" baseline="0" dirty="0">
              <a:ln>
                <a:noFill/>
              </a:ln>
              <a:solidFill>
                <a:schemeClr val="tx1"/>
              </a:solidFill>
              <a:effectLst/>
              <a:latin typeface="Google Sans Text"/>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dirty="0">
                <a:ln>
                  <a:noFill/>
                </a:ln>
                <a:solidFill>
                  <a:schemeClr val="tx1"/>
                </a:solidFill>
                <a:effectLst/>
                <a:latin typeface="Google Sans Text"/>
              </a:rPr>
              <a:t>Τα μοντέλα </a:t>
            </a:r>
            <a:r>
              <a:rPr kumimoji="0" lang="el-GR" altLang="el-GR" sz="1800" b="1" i="0" u="none" strike="noStrike" cap="none" normalizeH="0" baseline="0" dirty="0">
                <a:ln>
                  <a:noFill/>
                </a:ln>
                <a:solidFill>
                  <a:schemeClr val="tx1"/>
                </a:solidFill>
                <a:effectLst/>
                <a:latin typeface="Google Sans Text"/>
              </a:rPr>
              <a:t>Βαθιάς Μάθησης</a:t>
            </a:r>
            <a:r>
              <a:rPr kumimoji="0" lang="el-GR" altLang="el-GR" sz="1800" b="0" i="0" u="none" strike="noStrike" cap="none" normalizeH="0" baseline="0" dirty="0">
                <a:ln>
                  <a:noFill/>
                </a:ln>
                <a:solidFill>
                  <a:schemeClr val="tx1"/>
                </a:solidFill>
                <a:effectLst/>
                <a:latin typeface="Google Sans Text"/>
              </a:rPr>
              <a:t> (</a:t>
            </a:r>
            <a:r>
              <a:rPr kumimoji="0" lang="el-GR" altLang="el-GR" sz="1800" b="0" i="0" u="none" strike="noStrike" cap="none" normalizeH="0" baseline="0" dirty="0" err="1">
                <a:ln>
                  <a:noFill/>
                </a:ln>
                <a:solidFill>
                  <a:schemeClr val="tx1"/>
                </a:solidFill>
                <a:effectLst/>
                <a:latin typeface="Google Sans Text"/>
              </a:rPr>
              <a:t>Deep</a:t>
            </a:r>
            <a:r>
              <a:rPr kumimoji="0" lang="el-GR" altLang="el-GR" sz="1800" b="0" i="0" u="none" strike="noStrike" cap="none" normalizeH="0" baseline="0" dirty="0">
                <a:ln>
                  <a:noFill/>
                </a:ln>
                <a:solidFill>
                  <a:schemeClr val="tx1"/>
                </a:solidFill>
                <a:effectLst/>
                <a:latin typeface="Google Sans Text"/>
              </a:rPr>
              <a:t> </a:t>
            </a:r>
            <a:r>
              <a:rPr kumimoji="0" lang="el-GR" altLang="el-GR" sz="1800" b="0" i="0" u="none" strike="noStrike" cap="none" normalizeH="0" baseline="0" dirty="0" err="1">
                <a:ln>
                  <a:noFill/>
                </a:ln>
                <a:solidFill>
                  <a:schemeClr val="tx1"/>
                </a:solidFill>
                <a:effectLst/>
                <a:latin typeface="Google Sans Text"/>
              </a:rPr>
              <a:t>Learning</a:t>
            </a:r>
            <a:r>
              <a:rPr kumimoji="0" lang="el-GR" altLang="el-GR" sz="1800" b="0" i="0" u="none" strike="noStrike" cap="none" normalizeH="0" baseline="0" dirty="0">
                <a:ln>
                  <a:noFill/>
                </a:ln>
                <a:solidFill>
                  <a:schemeClr val="tx1"/>
                </a:solidFill>
                <a:effectLst/>
                <a:latin typeface="Google Sans Text"/>
              </a:rPr>
              <a:t>) απαιτούν γενικά </a:t>
            </a:r>
            <a:r>
              <a:rPr kumimoji="0" lang="el-GR" altLang="el-GR" sz="1800" b="1" i="0" u="none" strike="noStrike" cap="none" normalizeH="0" baseline="0" dirty="0">
                <a:ln>
                  <a:noFill/>
                </a:ln>
                <a:solidFill>
                  <a:schemeClr val="tx1"/>
                </a:solidFill>
                <a:effectLst/>
                <a:latin typeface="Google Sans Text"/>
              </a:rPr>
              <a:t>μεγάλες ποσότητες</a:t>
            </a:r>
            <a:r>
              <a:rPr kumimoji="0" lang="el-GR" altLang="el-GR" sz="1800" b="0" i="0" u="none" strike="noStrike" cap="none" normalizeH="0" baseline="0" dirty="0">
                <a:ln>
                  <a:noFill/>
                </a:ln>
                <a:solidFill>
                  <a:schemeClr val="tx1"/>
                </a:solidFill>
                <a:effectLst/>
                <a:latin typeface="Google Sans Text"/>
              </a:rPr>
              <a:t> δεδομένων.</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0" i="0" u="none" strike="noStrike" cap="none" normalizeH="0" baseline="0" dirty="0">
                <a:ln>
                  <a:noFill/>
                </a:ln>
                <a:solidFill>
                  <a:schemeClr val="tx1"/>
                </a:solidFill>
                <a:effectLst/>
                <a:latin typeface="Google Sans Text"/>
              </a:rPr>
              <a:t>Τα μικρότερα μοντέλα μπορούν να λειτουργήσουν με </a:t>
            </a:r>
            <a:r>
              <a:rPr kumimoji="0" lang="el-GR" altLang="el-GR" sz="1800" b="1" i="0" u="none" strike="noStrike" cap="none" normalizeH="0" baseline="0" dirty="0">
                <a:ln>
                  <a:noFill/>
                </a:ln>
                <a:solidFill>
                  <a:schemeClr val="tx1"/>
                </a:solidFill>
                <a:effectLst/>
                <a:latin typeface="Google Sans Text"/>
              </a:rPr>
              <a:t>περιορισμένα δείγματα</a:t>
            </a:r>
            <a:r>
              <a:rPr kumimoji="0" lang="el-GR" altLang="el-GR" sz="1800" b="0" i="0" u="none" strike="noStrike" cap="none" normalizeH="0" baseline="0" dirty="0">
                <a:ln>
                  <a:noFill/>
                </a:ln>
                <a:solidFill>
                  <a:schemeClr val="tx1"/>
                </a:solidFill>
                <a:effectLst/>
                <a:latin typeface="Google Sans Text"/>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Ποιότητα των Δεδομένων:</a:t>
            </a:r>
            <a:r>
              <a:rPr kumimoji="0" lang="el-GR" altLang="el-GR" sz="1800" b="0" i="0" u="none" strike="noStrike" cap="none" normalizeH="0" baseline="0" dirty="0">
                <a:ln>
                  <a:noFill/>
                </a:ln>
                <a:solidFill>
                  <a:schemeClr val="tx1"/>
                </a:solidFill>
                <a:effectLst/>
                <a:latin typeface="Google Sans Text"/>
              </a:rPr>
              <a:t> Τα δεδομένα πρέπει να είναι:</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Καθαρά</a:t>
            </a:r>
            <a:r>
              <a:rPr kumimoji="0" lang="el-GR" altLang="el-GR" sz="1800" b="0" i="0" u="none" strike="noStrike" cap="none" normalizeH="0" baseline="0" dirty="0">
                <a:ln>
                  <a:noFill/>
                </a:ln>
                <a:solidFill>
                  <a:schemeClr val="tx1"/>
                </a:solidFill>
                <a:effectLst/>
                <a:latin typeface="Google Sans Text"/>
              </a:rPr>
              <a:t> (απαλλαγμένα από σφάλματα και θόρυβο).</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Ισορροπημένα</a:t>
            </a:r>
            <a:r>
              <a:rPr kumimoji="0" lang="el-GR" altLang="el-GR" sz="1800" b="0" i="0" u="none" strike="noStrike" cap="none" normalizeH="0" baseline="0" dirty="0">
                <a:ln>
                  <a:noFill/>
                </a:ln>
                <a:solidFill>
                  <a:schemeClr val="tx1"/>
                </a:solidFill>
                <a:effectLst/>
                <a:latin typeface="Google Sans Text"/>
              </a:rPr>
              <a:t> (οι κατηγορίες να είναι αντιπροσωπευμένες επαρκώς).</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Αντιπροσωπευτικά</a:t>
            </a:r>
            <a:r>
              <a:rPr kumimoji="0" lang="el-GR" altLang="el-GR" sz="1800" b="0" i="0" u="none" strike="noStrike" cap="none" normalizeH="0" baseline="0" dirty="0">
                <a:ln>
                  <a:noFill/>
                </a:ln>
                <a:solidFill>
                  <a:schemeClr val="tx1"/>
                </a:solidFill>
                <a:effectLst/>
                <a:latin typeface="Google Sans Text"/>
              </a:rPr>
              <a:t> του πραγματικού προβλήματος που καλείται να λύσει το μοντέλο.</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Μορφή των Δεδομένων:</a:t>
            </a:r>
            <a:r>
              <a:rPr kumimoji="0" lang="el-GR" altLang="el-GR" sz="1800" b="0" i="0" u="none" strike="noStrike" cap="none" normalizeH="0" baseline="0" dirty="0">
                <a:ln>
                  <a:noFill/>
                </a:ln>
                <a:solidFill>
                  <a:schemeClr val="tx1"/>
                </a:solidFill>
                <a:effectLst/>
                <a:latin typeface="Google Sans Text"/>
              </a:rPr>
              <a:t> Η μορφή εξαρτάται από το είδος του προβλήματος και μπορεί να είναι:</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Δομημένη</a:t>
            </a:r>
            <a:r>
              <a:rPr kumimoji="0" lang="el-GR" altLang="el-GR" sz="1800" b="0" i="0" u="none" strike="noStrike" cap="none" normalizeH="0" baseline="0" dirty="0">
                <a:ln>
                  <a:noFill/>
                </a:ln>
                <a:solidFill>
                  <a:schemeClr val="tx1"/>
                </a:solidFill>
                <a:effectLst/>
                <a:latin typeface="Google Sans Text"/>
              </a:rPr>
              <a:t> (π.χ., πίνακες, αριθμητικές τιμές).</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Μη Δομημένη</a:t>
            </a:r>
            <a:r>
              <a:rPr kumimoji="0" lang="el-GR" altLang="el-GR" sz="1800" b="0" i="0" u="none" strike="noStrike" cap="none" normalizeH="0" baseline="0" dirty="0">
                <a:ln>
                  <a:noFill/>
                </a:ln>
                <a:solidFill>
                  <a:schemeClr val="tx1"/>
                </a:solidFill>
                <a:effectLst/>
                <a:latin typeface="Google Sans Text"/>
              </a:rPr>
              <a:t> (π.χ., κείμενο, εικόνες, ήχος).</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800" b="1" i="0" u="none" strike="noStrike" cap="none" normalizeH="0" baseline="0" dirty="0">
                <a:ln>
                  <a:noFill/>
                </a:ln>
                <a:solidFill>
                  <a:schemeClr val="tx1"/>
                </a:solidFill>
                <a:effectLst/>
                <a:latin typeface="Google Sans Text"/>
              </a:rPr>
              <a:t>Παραδείγματα:</a:t>
            </a:r>
            <a:endParaRPr kumimoji="0" lang="el-GR" altLang="el-GR"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Σύστημα αναγνώρισης φωνής</a:t>
            </a:r>
            <a:r>
              <a:rPr kumimoji="0" lang="el-GR" altLang="el-GR" sz="1800" b="0" i="0" u="none" strike="noStrike" cap="none" normalizeH="0" baseline="0" dirty="0">
                <a:ln>
                  <a:noFill/>
                </a:ln>
                <a:solidFill>
                  <a:schemeClr val="tx1"/>
                </a:solidFill>
                <a:effectLst/>
                <a:latin typeface="Google Sans Text"/>
              </a:rPr>
              <a:t> -&gt;Απαιτεί </a:t>
            </a:r>
            <a:r>
              <a:rPr kumimoji="0" lang="el-GR" altLang="el-GR" sz="1800" b="1" i="0" u="none" strike="noStrike" cap="none" normalizeH="0" baseline="0" dirty="0">
                <a:ln>
                  <a:noFill/>
                </a:ln>
                <a:solidFill>
                  <a:schemeClr val="tx1"/>
                </a:solidFill>
                <a:effectLst/>
                <a:latin typeface="Google Sans Text"/>
              </a:rPr>
              <a:t>μεγάλο όγκο δεδομένων ήχου</a:t>
            </a:r>
            <a:r>
              <a:rPr kumimoji="0" lang="el-GR" altLang="el-GR" sz="1800" b="0" i="0" u="none" strike="noStrike" cap="none" normalizeH="0" baseline="0" dirty="0">
                <a:ln>
                  <a:noFill/>
                </a:ln>
                <a:solidFill>
                  <a:schemeClr val="tx1"/>
                </a:solidFill>
                <a:effectLst/>
                <a:latin typeface="Google Sans Text"/>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l-GR" altLang="el-GR" sz="1800" b="1" i="0" u="none" strike="noStrike" cap="none" normalizeH="0" baseline="0" dirty="0">
                <a:ln>
                  <a:noFill/>
                </a:ln>
                <a:solidFill>
                  <a:schemeClr val="tx1"/>
                </a:solidFill>
                <a:effectLst/>
                <a:latin typeface="Google Sans Text"/>
              </a:rPr>
              <a:t>Σύστημα ταξινόμησης email</a:t>
            </a:r>
            <a:r>
              <a:rPr kumimoji="0" lang="el-GR" altLang="el-GR" sz="1800" b="0" i="0" u="none" strike="noStrike" cap="none" normalizeH="0" baseline="0" dirty="0">
                <a:ln>
                  <a:noFill/>
                </a:ln>
                <a:solidFill>
                  <a:schemeClr val="tx1"/>
                </a:solidFill>
                <a:effectLst/>
                <a:latin typeface="Google Sans Text"/>
              </a:rPr>
              <a:t> -&gt; Χρειάζεται </a:t>
            </a:r>
            <a:r>
              <a:rPr kumimoji="0" lang="el-GR" altLang="el-GR" sz="1800" b="1" i="0" u="none" strike="noStrike" cap="none" normalizeH="0" baseline="0" dirty="0">
                <a:ln>
                  <a:noFill/>
                </a:ln>
                <a:solidFill>
                  <a:schemeClr val="tx1"/>
                </a:solidFill>
                <a:effectLst/>
                <a:latin typeface="Google Sans Text"/>
              </a:rPr>
              <a:t>χιλιάδες παραδείγματα κειμένου</a:t>
            </a:r>
            <a:r>
              <a:rPr kumimoji="0" lang="el-GR" altLang="el-GR" sz="1800" b="0" i="0" u="none" strike="noStrike" cap="none" normalizeH="0" baseline="0" dirty="0">
                <a:ln>
                  <a:noFill/>
                </a:ln>
                <a:solidFill>
                  <a:schemeClr val="tx1"/>
                </a:solidFill>
                <a:effectLst/>
                <a:latin typeface="Google Sans Text"/>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4285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1AF6F-AA6F-77EA-8D99-0B05AD1FFA10}"/>
              </a:ext>
            </a:extLst>
          </p:cNvPr>
          <p:cNvSpPr>
            <a:spLocks noGrp="1"/>
          </p:cNvSpPr>
          <p:nvPr>
            <p:ph type="title"/>
          </p:nvPr>
        </p:nvSpPr>
        <p:spPr/>
        <p:txBody>
          <a:bodyPr/>
          <a:lstStyle/>
          <a:p>
            <a:r>
              <a:rPr lang="el-GR" dirty="0"/>
              <a:t>5.1.2 Κατηγορίες Μηχανικής Μάθησης</a:t>
            </a:r>
          </a:p>
        </p:txBody>
      </p:sp>
      <p:sp>
        <p:nvSpPr>
          <p:cNvPr id="3" name="Content Placeholder 2">
            <a:extLst>
              <a:ext uri="{FF2B5EF4-FFF2-40B4-BE49-F238E27FC236}">
                <a16:creationId xmlns:a16="http://schemas.microsoft.com/office/drawing/2014/main" id="{41DD6FD3-DDF6-3073-DB15-9C82C0E8E226}"/>
              </a:ext>
            </a:extLst>
          </p:cNvPr>
          <p:cNvSpPr>
            <a:spLocks noGrp="1"/>
          </p:cNvSpPr>
          <p:nvPr>
            <p:ph idx="1"/>
          </p:nvPr>
        </p:nvSpPr>
        <p:spPr>
          <a:xfrm>
            <a:off x="1983921" y="1460498"/>
            <a:ext cx="9520691" cy="5519966"/>
          </a:xfrm>
        </p:spPr>
        <p:txBody>
          <a:bodyPr>
            <a:normAutofit fontScale="62500" lnSpcReduction="20000"/>
          </a:bodyPr>
          <a:lstStyle/>
          <a:p>
            <a:pPr>
              <a:lnSpc>
                <a:spcPct val="120000"/>
              </a:lnSpc>
            </a:pPr>
            <a:r>
              <a:rPr lang="el-GR" b="1" dirty="0"/>
              <a:t>Τρεις Βασικές Μέθοδοι:</a:t>
            </a:r>
            <a:r>
              <a:rPr lang="el-GR" dirty="0"/>
              <a:t> Οι κύριες προσεγγίσεις εκπαίδευσης στη Μηχανική Μάθηση είναι:</a:t>
            </a:r>
          </a:p>
          <a:p>
            <a:pPr lvl="1">
              <a:lnSpc>
                <a:spcPct val="120000"/>
              </a:lnSpc>
            </a:pPr>
            <a:r>
              <a:rPr lang="el-GR" b="1" dirty="0"/>
              <a:t>Επιβλεπόμενη Μάθηση (</a:t>
            </a:r>
            <a:r>
              <a:rPr lang="el-GR" b="1" dirty="0" err="1"/>
              <a:t>Supervised</a:t>
            </a:r>
            <a:r>
              <a:rPr lang="el-GR" b="1" dirty="0"/>
              <a:t> </a:t>
            </a:r>
            <a:r>
              <a:rPr lang="el-GR" b="1" dirty="0" err="1"/>
              <a:t>Learning</a:t>
            </a:r>
            <a:r>
              <a:rPr lang="el-GR" b="1" dirty="0"/>
              <a:t>)</a:t>
            </a:r>
            <a:endParaRPr lang="el-GR" dirty="0"/>
          </a:p>
          <a:p>
            <a:pPr lvl="1">
              <a:lnSpc>
                <a:spcPct val="120000"/>
              </a:lnSpc>
            </a:pPr>
            <a:r>
              <a:rPr lang="el-GR" b="1" dirty="0"/>
              <a:t>Μη Επιβλεπόμενη Μάθηση (</a:t>
            </a:r>
            <a:r>
              <a:rPr lang="el-GR" b="1" dirty="0" err="1"/>
              <a:t>Unsupervised</a:t>
            </a:r>
            <a:r>
              <a:rPr lang="el-GR" b="1" dirty="0"/>
              <a:t> </a:t>
            </a:r>
            <a:r>
              <a:rPr lang="el-GR" b="1" dirty="0" err="1"/>
              <a:t>Learning</a:t>
            </a:r>
            <a:r>
              <a:rPr lang="el-GR" b="1" dirty="0"/>
              <a:t>)</a:t>
            </a:r>
            <a:endParaRPr lang="el-GR" dirty="0"/>
          </a:p>
          <a:p>
            <a:pPr lvl="1">
              <a:lnSpc>
                <a:spcPct val="120000"/>
              </a:lnSpc>
            </a:pPr>
            <a:r>
              <a:rPr lang="el-GR" b="1" dirty="0"/>
              <a:t>Ενισχυτική Μάθηση (</a:t>
            </a:r>
            <a:r>
              <a:rPr lang="el-GR" b="1" dirty="0" err="1"/>
              <a:t>Reinforcement</a:t>
            </a:r>
            <a:r>
              <a:rPr lang="el-GR" b="1" dirty="0"/>
              <a:t> </a:t>
            </a:r>
            <a:r>
              <a:rPr lang="el-GR" b="1" dirty="0" err="1"/>
              <a:t>Learning</a:t>
            </a:r>
            <a:r>
              <a:rPr lang="el-GR" b="1" dirty="0"/>
              <a:t>)</a:t>
            </a:r>
            <a:br>
              <a:rPr lang="el-GR" dirty="0"/>
            </a:br>
            <a:endParaRPr lang="el-GR" dirty="0"/>
          </a:p>
          <a:p>
            <a:pPr>
              <a:lnSpc>
                <a:spcPct val="120000"/>
              </a:lnSpc>
            </a:pPr>
            <a:r>
              <a:rPr lang="el-GR" b="1" dirty="0"/>
              <a:t>Επιβλεπόμενη Μάθηση (</a:t>
            </a:r>
            <a:r>
              <a:rPr lang="el-GR" b="1" dirty="0" err="1"/>
              <a:t>Supervised</a:t>
            </a:r>
            <a:r>
              <a:rPr lang="el-GR" b="1" dirty="0"/>
              <a:t> </a:t>
            </a:r>
            <a:r>
              <a:rPr lang="el-GR" b="1" dirty="0" err="1"/>
              <a:t>Learning</a:t>
            </a:r>
            <a:r>
              <a:rPr lang="el-GR" b="1" dirty="0"/>
              <a:t>)</a:t>
            </a:r>
          </a:p>
          <a:p>
            <a:pPr lvl="1">
              <a:lnSpc>
                <a:spcPct val="120000"/>
              </a:lnSpc>
            </a:pPr>
            <a:r>
              <a:rPr lang="el-GR" b="1" dirty="0"/>
              <a:t>Σκοπός:</a:t>
            </a:r>
            <a:r>
              <a:rPr lang="el-GR" dirty="0"/>
              <a:t> Η μάθηση </a:t>
            </a:r>
            <a:r>
              <a:rPr lang="el-GR" b="1" dirty="0"/>
              <a:t>καθοδηγείται</a:t>
            </a:r>
            <a:r>
              <a:rPr lang="el-GR" dirty="0"/>
              <a:t> από δεδομένα.</a:t>
            </a:r>
          </a:p>
          <a:p>
            <a:pPr lvl="1">
              <a:lnSpc>
                <a:spcPct val="120000"/>
              </a:lnSpc>
            </a:pPr>
            <a:r>
              <a:rPr lang="el-GR" b="1" dirty="0"/>
              <a:t>Δεδομένα:</a:t>
            </a:r>
            <a:r>
              <a:rPr lang="el-GR" dirty="0"/>
              <a:t> Χρησιμοποιούνται δεδομένα που περιέχουν τις </a:t>
            </a:r>
            <a:r>
              <a:rPr lang="el-GR" b="1" dirty="0"/>
              <a:t>σωστές, γνωστές απαντήσεις</a:t>
            </a:r>
            <a:r>
              <a:rPr lang="el-GR" dirty="0"/>
              <a:t> (ετικέτες).</a:t>
            </a:r>
          </a:p>
          <a:p>
            <a:pPr lvl="1">
              <a:lnSpc>
                <a:spcPct val="120000"/>
              </a:lnSpc>
            </a:pPr>
            <a:r>
              <a:rPr lang="el-GR" b="1" dirty="0"/>
              <a:t>Λειτουργία:</a:t>
            </a:r>
            <a:r>
              <a:rPr lang="el-GR" dirty="0"/>
              <a:t> Το μοντέλο μαθαίνει να </a:t>
            </a:r>
            <a:r>
              <a:rPr lang="el-GR" b="1" dirty="0"/>
              <a:t>συνδέει</a:t>
            </a:r>
            <a:r>
              <a:rPr lang="el-GR" dirty="0"/>
              <a:t> τα χαρακτηριστικά εισόδου με την επιθυμητή έξοδο.</a:t>
            </a:r>
            <a:br>
              <a:rPr lang="el-GR" dirty="0"/>
            </a:br>
            <a:endParaRPr lang="el-GR" dirty="0"/>
          </a:p>
          <a:p>
            <a:pPr>
              <a:lnSpc>
                <a:spcPct val="120000"/>
              </a:lnSpc>
            </a:pPr>
            <a:r>
              <a:rPr lang="el-GR" b="1" dirty="0"/>
              <a:t>Μη Επιβλεπόμενη Μάθηση (</a:t>
            </a:r>
            <a:r>
              <a:rPr lang="el-GR" b="1" dirty="0" err="1"/>
              <a:t>Unsupervised</a:t>
            </a:r>
            <a:r>
              <a:rPr lang="el-GR" b="1" dirty="0"/>
              <a:t> </a:t>
            </a:r>
            <a:r>
              <a:rPr lang="el-GR" b="1" dirty="0" err="1"/>
              <a:t>Learning</a:t>
            </a:r>
            <a:r>
              <a:rPr lang="el-GR" b="1" dirty="0"/>
              <a:t>)</a:t>
            </a:r>
          </a:p>
          <a:p>
            <a:pPr lvl="1">
              <a:lnSpc>
                <a:spcPct val="120000"/>
              </a:lnSpc>
            </a:pPr>
            <a:r>
              <a:rPr lang="el-GR" b="1" dirty="0"/>
              <a:t>Σκοπός:</a:t>
            </a:r>
            <a:r>
              <a:rPr lang="el-GR" dirty="0"/>
              <a:t> Η εκπαίδευση γίνεται σε δεδομένα </a:t>
            </a:r>
            <a:r>
              <a:rPr lang="el-GR" b="1" dirty="0"/>
              <a:t>χωρίς προκαθορισμένες ετικέτες</a:t>
            </a:r>
            <a:r>
              <a:rPr lang="el-GR" dirty="0"/>
              <a:t> (απαντήσεις).</a:t>
            </a:r>
          </a:p>
          <a:p>
            <a:pPr lvl="1">
              <a:lnSpc>
                <a:spcPct val="120000"/>
              </a:lnSpc>
            </a:pPr>
            <a:r>
              <a:rPr lang="el-GR" b="1" dirty="0"/>
              <a:t>Λειτουργία:</a:t>
            </a:r>
            <a:r>
              <a:rPr lang="el-GR" dirty="0"/>
              <a:t> Το μοντέλο καλείται να </a:t>
            </a:r>
            <a:r>
              <a:rPr lang="el-GR" b="1" dirty="0"/>
              <a:t>εντοπίσει μοτίβα</a:t>
            </a:r>
            <a:r>
              <a:rPr lang="el-GR" dirty="0"/>
              <a:t>, συσχετίσεις, και </a:t>
            </a:r>
            <a:r>
              <a:rPr lang="el-GR" b="1" dirty="0"/>
              <a:t>κρυφές δομές</a:t>
            </a:r>
            <a:r>
              <a:rPr lang="el-GR" dirty="0"/>
              <a:t> μέσα στα δεδομένα από μόνο του.</a:t>
            </a:r>
          </a:p>
          <a:p>
            <a:pPr>
              <a:lnSpc>
                <a:spcPct val="120000"/>
              </a:lnSpc>
            </a:pPr>
            <a:r>
              <a:rPr lang="el-GR" b="1" dirty="0"/>
              <a:t>Ενισχυτική Μάθηση (</a:t>
            </a:r>
            <a:r>
              <a:rPr lang="el-GR" b="1" dirty="0" err="1"/>
              <a:t>Reinforcement</a:t>
            </a:r>
            <a:r>
              <a:rPr lang="el-GR" b="1" dirty="0"/>
              <a:t> </a:t>
            </a:r>
            <a:r>
              <a:rPr lang="el-GR" b="1" dirty="0" err="1"/>
              <a:t>Learning</a:t>
            </a:r>
            <a:r>
              <a:rPr lang="el-GR" b="1" dirty="0"/>
              <a:t>)</a:t>
            </a:r>
          </a:p>
          <a:p>
            <a:pPr lvl="1">
              <a:lnSpc>
                <a:spcPct val="120000"/>
              </a:lnSpc>
            </a:pPr>
            <a:r>
              <a:rPr lang="el-GR" b="1" dirty="0"/>
              <a:t>Στρατηγική:</a:t>
            </a:r>
            <a:r>
              <a:rPr lang="el-GR" dirty="0"/>
              <a:t> Ακολουθεί μια </a:t>
            </a:r>
            <a:r>
              <a:rPr lang="el-GR" b="1" dirty="0"/>
              <a:t>διαφορετική στρατηγική μάθησης</a:t>
            </a:r>
            <a:r>
              <a:rPr lang="el-GR" dirty="0"/>
              <a:t> σε ένα δυναμικό περιβάλλον.</a:t>
            </a:r>
          </a:p>
          <a:p>
            <a:pPr lvl="1">
              <a:lnSpc>
                <a:spcPct val="120000"/>
              </a:lnSpc>
            </a:pPr>
            <a:r>
              <a:rPr lang="el-GR" b="1" dirty="0"/>
              <a:t>Λειτουργία:</a:t>
            </a:r>
            <a:r>
              <a:rPr lang="el-GR" dirty="0"/>
              <a:t> Το σύστημα μαθαίνει μέσω </a:t>
            </a:r>
            <a:r>
              <a:rPr lang="el-GR" b="1" dirty="0"/>
              <a:t>δοκιμών</a:t>
            </a:r>
            <a:r>
              <a:rPr lang="el-GR" dirty="0"/>
              <a:t>, </a:t>
            </a:r>
            <a:r>
              <a:rPr lang="el-GR" b="1" dirty="0"/>
              <a:t>επιβράβευσης</a:t>
            </a:r>
            <a:r>
              <a:rPr lang="el-GR" dirty="0"/>
              <a:t> και </a:t>
            </a:r>
            <a:r>
              <a:rPr lang="el-GR" b="1" dirty="0"/>
              <a:t>προσαρμογής</a:t>
            </a:r>
            <a:r>
              <a:rPr lang="el-GR" dirty="0"/>
              <a:t> της συμπεριφοράς του, ώστε να μεγιστοποιήσει την ανταμοιβή του.</a:t>
            </a:r>
            <a:br>
              <a:rPr lang="el-GR" dirty="0"/>
            </a:br>
            <a:endParaRPr lang="el-GR" dirty="0"/>
          </a:p>
          <a:p>
            <a:pPr>
              <a:lnSpc>
                <a:spcPct val="120000"/>
              </a:lnSpc>
            </a:pPr>
            <a:r>
              <a:rPr lang="el-GR" b="1" dirty="0"/>
              <a:t>Εφαρμογές:</a:t>
            </a:r>
            <a:r>
              <a:rPr lang="el-GR" dirty="0"/>
              <a:t> Οι διαφορές στις προσεγγίσεις αυτές καθορίζουν την εφαρμογή της Μηχανικής Μάθησης σε ποικίλους τομείς, όπως η </a:t>
            </a:r>
            <a:r>
              <a:rPr lang="el-GR" b="1" dirty="0"/>
              <a:t>ανάλυση δεδομένων</a:t>
            </a:r>
            <a:r>
              <a:rPr lang="el-GR" dirty="0"/>
              <a:t>, η </a:t>
            </a:r>
            <a:r>
              <a:rPr lang="el-GR" b="1" dirty="0"/>
              <a:t>ρομποτική</a:t>
            </a:r>
            <a:r>
              <a:rPr lang="el-GR" dirty="0"/>
              <a:t>, η </a:t>
            </a:r>
            <a:r>
              <a:rPr lang="el-GR" b="1" dirty="0"/>
              <a:t>αυτοματοποίηση διαδικασιών</a:t>
            </a:r>
            <a:r>
              <a:rPr lang="el-GR" dirty="0"/>
              <a:t>, και η </a:t>
            </a:r>
            <a:r>
              <a:rPr lang="el-GR" b="1" dirty="0"/>
              <a:t>λήψη αποφάσεων</a:t>
            </a:r>
            <a:r>
              <a:rPr lang="el-GR" dirty="0"/>
              <a:t>.</a:t>
            </a:r>
          </a:p>
          <a:p>
            <a:endParaRPr lang="el-GR" dirty="0"/>
          </a:p>
        </p:txBody>
      </p:sp>
    </p:spTree>
    <p:extLst>
      <p:ext uri="{BB962C8B-B14F-4D97-AF65-F5344CB8AC3E}">
        <p14:creationId xmlns:p14="http://schemas.microsoft.com/office/powerpoint/2010/main" val="40766823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B03DE-4D91-FD55-5AA1-9D7E480F439C}"/>
              </a:ext>
            </a:extLst>
          </p:cNvPr>
          <p:cNvSpPr>
            <a:spLocks noGrp="1"/>
          </p:cNvSpPr>
          <p:nvPr>
            <p:ph type="title"/>
          </p:nvPr>
        </p:nvSpPr>
        <p:spPr>
          <a:xfrm>
            <a:off x="1681843" y="624110"/>
            <a:ext cx="9822769" cy="1280890"/>
          </a:xfrm>
        </p:spPr>
        <p:txBody>
          <a:bodyPr/>
          <a:lstStyle/>
          <a:p>
            <a:r>
              <a:rPr lang="el-GR" dirty="0"/>
              <a:t>5.5.1.2 Υπολογιστικοί Πόροι και Υποδομή </a:t>
            </a:r>
          </a:p>
        </p:txBody>
      </p:sp>
      <p:sp>
        <p:nvSpPr>
          <p:cNvPr id="3" name="Content Placeholder 2">
            <a:extLst>
              <a:ext uri="{FF2B5EF4-FFF2-40B4-BE49-F238E27FC236}">
                <a16:creationId xmlns:a16="http://schemas.microsoft.com/office/drawing/2014/main" id="{283AEB4C-F2EF-F5A1-8257-0F92F4E935B9}"/>
              </a:ext>
            </a:extLst>
          </p:cNvPr>
          <p:cNvSpPr>
            <a:spLocks noGrp="1"/>
          </p:cNvSpPr>
          <p:nvPr>
            <p:ph idx="1"/>
          </p:nvPr>
        </p:nvSpPr>
        <p:spPr>
          <a:xfrm>
            <a:off x="687389" y="1592036"/>
            <a:ext cx="10817224" cy="4641854"/>
          </a:xfrm>
        </p:spPr>
        <p:txBody>
          <a:bodyPr>
            <a:normAutofit fontScale="77500" lnSpcReduction="20000"/>
          </a:bodyPr>
          <a:lstStyle/>
          <a:p>
            <a:r>
              <a:rPr lang="el-GR" dirty="0"/>
              <a:t>Η εκπαίδευση μοντέλων Μηχανικής Μάθησης απαιτεί σημαντική </a:t>
            </a:r>
            <a:r>
              <a:rPr lang="el-GR" b="1" dirty="0"/>
              <a:t>επεξεργαστική ισχύ</a:t>
            </a:r>
            <a:r>
              <a:rPr lang="el-GR" dirty="0"/>
              <a:t> και </a:t>
            </a:r>
            <a:r>
              <a:rPr lang="el-GR" b="1" dirty="0"/>
              <a:t>μνήμη</a:t>
            </a:r>
            <a:r>
              <a:rPr lang="el-GR" dirty="0"/>
              <a:t>. Οι βασικές τεχνικές απαιτήσεις σε αυτόν τον τομέα περιλαμβάνουν:</a:t>
            </a:r>
          </a:p>
          <a:p>
            <a:r>
              <a:rPr lang="el-GR" b="1" dirty="0"/>
              <a:t>Επεξεργαστική Ισχύς (CPU/GPU/TPU):</a:t>
            </a:r>
            <a:endParaRPr lang="el-GR" dirty="0"/>
          </a:p>
          <a:p>
            <a:pPr lvl="1"/>
            <a:r>
              <a:rPr lang="el-GR" dirty="0"/>
              <a:t>Τα </a:t>
            </a:r>
            <a:r>
              <a:rPr lang="el-GR" b="1" dirty="0"/>
              <a:t>πολύπλοκα μοντέλα</a:t>
            </a:r>
            <a:r>
              <a:rPr lang="el-GR" dirty="0"/>
              <a:t> (όπως τα </a:t>
            </a:r>
            <a:r>
              <a:rPr lang="el-GR" dirty="0" err="1"/>
              <a:t>νευρωνικά</a:t>
            </a:r>
            <a:r>
              <a:rPr lang="el-GR" dirty="0"/>
              <a:t> δίκτυα) απαιτούν </a:t>
            </a:r>
            <a:r>
              <a:rPr lang="el-GR" b="1" dirty="0"/>
              <a:t>εξειδικευμένους επεξεργαστές</a:t>
            </a:r>
            <a:r>
              <a:rPr lang="el-GR" dirty="0"/>
              <a:t> όπως </a:t>
            </a:r>
            <a:r>
              <a:rPr lang="el-GR" b="1" dirty="0"/>
              <a:t>GPU</a:t>
            </a:r>
            <a:r>
              <a:rPr lang="el-GR" dirty="0"/>
              <a:t> (</a:t>
            </a:r>
            <a:r>
              <a:rPr lang="el-GR" dirty="0" err="1"/>
              <a:t>Graphics</a:t>
            </a:r>
            <a:r>
              <a:rPr lang="el-GR" dirty="0"/>
              <a:t> </a:t>
            </a:r>
            <a:r>
              <a:rPr lang="el-GR" dirty="0" err="1"/>
              <a:t>Processing</a:t>
            </a:r>
            <a:r>
              <a:rPr lang="el-GR" dirty="0"/>
              <a:t> </a:t>
            </a:r>
            <a:r>
              <a:rPr lang="el-GR" dirty="0" err="1"/>
              <a:t>Units</a:t>
            </a:r>
            <a:r>
              <a:rPr lang="el-GR" dirty="0"/>
              <a:t>) ή </a:t>
            </a:r>
            <a:r>
              <a:rPr lang="el-GR" b="1" dirty="0"/>
              <a:t>TPU</a:t>
            </a:r>
            <a:r>
              <a:rPr lang="el-GR" dirty="0"/>
              <a:t> (</a:t>
            </a:r>
            <a:r>
              <a:rPr lang="el-GR" dirty="0" err="1"/>
              <a:t>Tensor</a:t>
            </a:r>
            <a:r>
              <a:rPr lang="el-GR" dirty="0"/>
              <a:t> </a:t>
            </a:r>
            <a:r>
              <a:rPr lang="el-GR" dirty="0" err="1"/>
              <a:t>Processing</a:t>
            </a:r>
            <a:r>
              <a:rPr lang="el-GR" dirty="0"/>
              <a:t> </a:t>
            </a:r>
            <a:r>
              <a:rPr lang="el-GR" dirty="0" err="1"/>
              <a:t>Units</a:t>
            </a:r>
            <a:r>
              <a:rPr lang="el-GR" dirty="0"/>
              <a:t>) για γρήγορη εκπαίδευση.</a:t>
            </a:r>
          </a:p>
          <a:p>
            <a:pPr lvl="1"/>
            <a:r>
              <a:rPr lang="el-GR" dirty="0"/>
              <a:t>Οι </a:t>
            </a:r>
            <a:r>
              <a:rPr lang="el-GR" b="1" dirty="0"/>
              <a:t>CPU</a:t>
            </a:r>
            <a:r>
              <a:rPr lang="el-GR" dirty="0"/>
              <a:t> (</a:t>
            </a:r>
            <a:r>
              <a:rPr lang="el-GR" dirty="0" err="1"/>
              <a:t>Central</a:t>
            </a:r>
            <a:r>
              <a:rPr lang="el-GR" dirty="0"/>
              <a:t> </a:t>
            </a:r>
            <a:r>
              <a:rPr lang="el-GR" dirty="0" err="1"/>
              <a:t>Processing</a:t>
            </a:r>
            <a:r>
              <a:rPr lang="el-GR" dirty="0"/>
              <a:t> </a:t>
            </a:r>
            <a:r>
              <a:rPr lang="el-GR" dirty="0" err="1"/>
              <a:t>Units</a:t>
            </a:r>
            <a:r>
              <a:rPr lang="el-GR" dirty="0"/>
              <a:t>) χρησιμοποιούνται συνήθως για λιγότερο απαιτητικές εργασίες ή απλούστερα μοντέλα.</a:t>
            </a:r>
          </a:p>
          <a:p>
            <a:r>
              <a:rPr lang="el-GR" b="1" dirty="0"/>
              <a:t>Μνήμη RAM:</a:t>
            </a:r>
            <a:endParaRPr lang="el-GR" dirty="0"/>
          </a:p>
          <a:p>
            <a:pPr lvl="1"/>
            <a:r>
              <a:rPr lang="el-GR" dirty="0"/>
              <a:t>Απαιτείται </a:t>
            </a:r>
            <a:r>
              <a:rPr lang="el-GR" b="1" dirty="0"/>
              <a:t>μεγάλη χωρητικότητα μνήμης</a:t>
            </a:r>
            <a:r>
              <a:rPr lang="el-GR" dirty="0"/>
              <a:t> για την αποτελεσματική επεξεργασία μοντέλων που διαχειρίζονται </a:t>
            </a:r>
            <a:r>
              <a:rPr lang="el-GR" b="1" dirty="0"/>
              <a:t>μεγάλο όγκο δεδομένων</a:t>
            </a:r>
            <a:r>
              <a:rPr lang="el-GR" dirty="0"/>
              <a:t>.</a:t>
            </a:r>
          </a:p>
          <a:p>
            <a:r>
              <a:rPr lang="el-GR" b="1" dirty="0" err="1"/>
              <a:t>Cloud</a:t>
            </a:r>
            <a:r>
              <a:rPr lang="el-GR" b="1" dirty="0"/>
              <a:t> </a:t>
            </a:r>
            <a:r>
              <a:rPr lang="el-GR" b="1" dirty="0" err="1"/>
              <a:t>vs</a:t>
            </a:r>
            <a:r>
              <a:rPr lang="el-GR" b="1" dirty="0"/>
              <a:t>. On-</a:t>
            </a:r>
            <a:r>
              <a:rPr lang="el-GR" b="1" dirty="0" err="1"/>
              <a:t>premise</a:t>
            </a:r>
            <a:r>
              <a:rPr lang="el-GR" b="1" dirty="0"/>
              <a:t> Υποδομές:</a:t>
            </a:r>
            <a:endParaRPr lang="el-GR" dirty="0"/>
          </a:p>
          <a:p>
            <a:pPr lvl="1"/>
            <a:r>
              <a:rPr lang="el-GR" dirty="0"/>
              <a:t>Η επιλογή εξαρτάται από τον </a:t>
            </a:r>
            <a:r>
              <a:rPr lang="el-GR" b="1" dirty="0"/>
              <a:t>προϋπολογισμό</a:t>
            </a:r>
            <a:r>
              <a:rPr lang="el-GR" dirty="0"/>
              <a:t> και τις </a:t>
            </a:r>
            <a:r>
              <a:rPr lang="el-GR" b="1" dirty="0"/>
              <a:t>ανάγκες</a:t>
            </a:r>
            <a:r>
              <a:rPr lang="el-GR" dirty="0"/>
              <a:t> ταχύτητας/κλιμάκωσης.</a:t>
            </a:r>
          </a:p>
          <a:p>
            <a:pPr lvl="1"/>
            <a:r>
              <a:rPr lang="el-GR" b="1" dirty="0" err="1"/>
              <a:t>Cloud</a:t>
            </a:r>
            <a:r>
              <a:rPr lang="el-GR" dirty="0"/>
              <a:t> (π.χ., AWS, </a:t>
            </a:r>
            <a:r>
              <a:rPr lang="el-GR" dirty="0" err="1"/>
              <a:t>Google</a:t>
            </a:r>
            <a:r>
              <a:rPr lang="el-GR" dirty="0"/>
              <a:t> </a:t>
            </a:r>
            <a:r>
              <a:rPr lang="el-GR" dirty="0" err="1"/>
              <a:t>Cloud</a:t>
            </a:r>
            <a:r>
              <a:rPr lang="el-GR" dirty="0"/>
              <a:t>, </a:t>
            </a:r>
            <a:r>
              <a:rPr lang="el-GR" dirty="0" err="1"/>
              <a:t>Azure</a:t>
            </a:r>
            <a:r>
              <a:rPr lang="el-GR" dirty="0"/>
              <a:t>): Προσφέρει ευελιξία και πρόσβαση σε ισχυρά GPU/TPU </a:t>
            </a:r>
            <a:r>
              <a:rPr lang="el-GR" dirty="0" err="1"/>
              <a:t>instances</a:t>
            </a:r>
            <a:r>
              <a:rPr lang="el-GR" dirty="0"/>
              <a:t> (όπως απαιτείται για μοντέλα </a:t>
            </a:r>
            <a:r>
              <a:rPr lang="el-GR" b="1" dirty="0"/>
              <a:t>βαθιάς μάθησης</a:t>
            </a:r>
            <a:r>
              <a:rPr lang="el-GR" dirty="0"/>
              <a:t> για ανάλυση εικόνων).</a:t>
            </a:r>
          </a:p>
          <a:p>
            <a:pPr lvl="1"/>
            <a:r>
              <a:rPr lang="el-GR" b="1" dirty="0"/>
              <a:t>On-</a:t>
            </a:r>
            <a:r>
              <a:rPr lang="el-GR" b="1" dirty="0" err="1"/>
              <a:t>premise</a:t>
            </a:r>
            <a:r>
              <a:rPr lang="el-GR" b="1" dirty="0"/>
              <a:t> (Τοπικά):</a:t>
            </a:r>
            <a:r>
              <a:rPr lang="el-GR" dirty="0"/>
              <a:t> Εκπαίδευση σε ιδιόκτητους διακομιστές (</a:t>
            </a:r>
            <a:r>
              <a:rPr lang="el-GR" dirty="0" err="1"/>
              <a:t>server</a:t>
            </a:r>
            <a:r>
              <a:rPr lang="el-GR" dirty="0"/>
              <a:t>), κατάλληλη για λιγότερο απαιτητικά μοντέλα (π.χ., ένα </a:t>
            </a:r>
            <a:r>
              <a:rPr lang="el-GR" b="1" dirty="0" err="1"/>
              <a:t>chatbot</a:t>
            </a:r>
            <a:r>
              <a:rPr lang="el-GR" b="1" dirty="0"/>
              <a:t> AI</a:t>
            </a:r>
            <a:r>
              <a:rPr lang="el-GR" dirty="0"/>
              <a:t>).</a:t>
            </a:r>
          </a:p>
          <a:p>
            <a:r>
              <a:rPr lang="en-GB" b="1" dirty="0">
                <a:hlinkClick r:id="rId2"/>
              </a:rPr>
              <a:t>CPU vs GPU vs DPU vs TPU vs QPU Differences</a:t>
            </a:r>
            <a:r>
              <a:rPr lang="el-GR" b="1" dirty="0"/>
              <a:t> 13’</a:t>
            </a:r>
            <a:endParaRPr lang="en-US" b="1" dirty="0"/>
          </a:p>
          <a:p>
            <a:r>
              <a:rPr lang="en-US" b="1" dirty="0">
                <a:hlinkClick r:id="rId2"/>
              </a:rPr>
              <a:t>How Nvidia Grew From Gaming To A.I. Giant, Now Powering ChatGPT</a:t>
            </a:r>
            <a:r>
              <a:rPr lang="en-US" b="1" dirty="0"/>
              <a:t> 17’</a:t>
            </a:r>
          </a:p>
          <a:p>
            <a:r>
              <a:rPr lang="en-US" b="1" dirty="0">
                <a:hlinkClick r:id="rId2"/>
              </a:rPr>
              <a:t>Why AI Runs on GPUs, Not CPUs</a:t>
            </a:r>
            <a:r>
              <a:rPr lang="en-US" b="1" dirty="0"/>
              <a:t> 3’</a:t>
            </a:r>
            <a:endParaRPr lang="en-GB" b="1" dirty="0"/>
          </a:p>
          <a:p>
            <a:endParaRPr lang="el-GR" dirty="0"/>
          </a:p>
          <a:p>
            <a:endParaRPr lang="el-GR" dirty="0"/>
          </a:p>
        </p:txBody>
      </p:sp>
    </p:spTree>
    <p:extLst>
      <p:ext uri="{BB962C8B-B14F-4D97-AF65-F5344CB8AC3E}">
        <p14:creationId xmlns:p14="http://schemas.microsoft.com/office/powerpoint/2010/main" val="18474610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383B9-6BE0-2FB7-ED26-FECFD8DDB220}"/>
              </a:ext>
            </a:extLst>
          </p:cNvPr>
          <p:cNvSpPr>
            <a:spLocks noGrp="1"/>
          </p:cNvSpPr>
          <p:nvPr>
            <p:ph type="title"/>
          </p:nvPr>
        </p:nvSpPr>
        <p:spPr>
          <a:xfrm>
            <a:off x="1543051" y="175075"/>
            <a:ext cx="9847262" cy="1280890"/>
          </a:xfrm>
        </p:spPr>
        <p:txBody>
          <a:bodyPr/>
          <a:lstStyle/>
          <a:p>
            <a:r>
              <a:rPr lang="el-GR" dirty="0"/>
              <a:t>5.5.1.3 </a:t>
            </a:r>
            <a:r>
              <a:rPr lang="el-GR" dirty="0" err="1"/>
              <a:t>Υπερπαραμετροποίηση</a:t>
            </a:r>
            <a:r>
              <a:rPr lang="el-GR" dirty="0"/>
              <a:t> και Ρύθμιση Μοντέλου </a:t>
            </a:r>
          </a:p>
        </p:txBody>
      </p:sp>
      <p:sp>
        <p:nvSpPr>
          <p:cNvPr id="3" name="Content Placeholder 2">
            <a:extLst>
              <a:ext uri="{FF2B5EF4-FFF2-40B4-BE49-F238E27FC236}">
                <a16:creationId xmlns:a16="http://schemas.microsoft.com/office/drawing/2014/main" id="{8121F9A8-58CA-6632-9056-B87DE38C705B}"/>
              </a:ext>
            </a:extLst>
          </p:cNvPr>
          <p:cNvSpPr>
            <a:spLocks noGrp="1"/>
          </p:cNvSpPr>
          <p:nvPr>
            <p:ph idx="1"/>
          </p:nvPr>
        </p:nvSpPr>
        <p:spPr>
          <a:xfrm>
            <a:off x="881743" y="1551214"/>
            <a:ext cx="10622869" cy="4360008"/>
          </a:xfrm>
        </p:spPr>
        <p:txBody>
          <a:bodyPr>
            <a:normAutofit fontScale="85000" lnSpcReduction="20000"/>
          </a:bodyPr>
          <a:lstStyle/>
          <a:p>
            <a:r>
              <a:rPr lang="el-GR" dirty="0"/>
              <a:t>Κάθε μοντέλο Μηχανικής Μάθησης έχει </a:t>
            </a:r>
            <a:r>
              <a:rPr lang="el-GR" b="1" dirty="0" err="1"/>
              <a:t>υπερπαραμέτρους</a:t>
            </a:r>
            <a:r>
              <a:rPr lang="el-GR" dirty="0"/>
              <a:t> που πρέπει να καθοριστούν προκειμένου να επιτευχθεί η </a:t>
            </a:r>
            <a:r>
              <a:rPr lang="el-GR" b="1" dirty="0"/>
              <a:t>βέλτιστη απόδοση</a:t>
            </a:r>
            <a:r>
              <a:rPr lang="el-GR" dirty="0"/>
              <a:t>. Οι βασικές τεχνικές απαιτήσεις σε αυτόν τον τομέα περιλαμβάνουν:</a:t>
            </a:r>
          </a:p>
          <a:p>
            <a:r>
              <a:rPr lang="el-GR" b="1" dirty="0"/>
              <a:t>Αριθμός Επιπέδων και Κόμβων (για </a:t>
            </a:r>
            <a:r>
              <a:rPr lang="el-GR" b="1" dirty="0" err="1"/>
              <a:t>Νευρωνικά</a:t>
            </a:r>
            <a:r>
              <a:rPr lang="el-GR" b="1" dirty="0"/>
              <a:t> Δίκτυα):</a:t>
            </a:r>
            <a:endParaRPr lang="el-GR" dirty="0"/>
          </a:p>
          <a:p>
            <a:pPr lvl="1"/>
            <a:r>
              <a:rPr lang="el-GR" dirty="0"/>
              <a:t>Η αύξηση των επιπέδων ενισχύει τη </a:t>
            </a:r>
            <a:r>
              <a:rPr lang="el-GR" b="1" dirty="0"/>
              <a:t>δυνατότητα εκμάθησης</a:t>
            </a:r>
            <a:r>
              <a:rPr lang="el-GR" dirty="0"/>
              <a:t> του μοντέλου.</a:t>
            </a:r>
          </a:p>
          <a:p>
            <a:pPr lvl="1"/>
            <a:r>
              <a:rPr lang="el-GR" dirty="0"/>
              <a:t>Ωστόσο, μπορεί να οδηγήσει σε </a:t>
            </a:r>
            <a:r>
              <a:rPr lang="el-GR" b="1" dirty="0" err="1"/>
              <a:t>υπερεκπαίδευση</a:t>
            </a:r>
            <a:r>
              <a:rPr lang="el-GR" dirty="0"/>
              <a:t> (</a:t>
            </a:r>
            <a:r>
              <a:rPr lang="el-GR" dirty="0" err="1"/>
              <a:t>overfitting</a:t>
            </a:r>
            <a:r>
              <a:rPr lang="el-GR" dirty="0"/>
              <a:t>).</a:t>
            </a:r>
          </a:p>
          <a:p>
            <a:r>
              <a:rPr lang="el-GR" b="1" dirty="0"/>
              <a:t>Ρυθμός Μάθησης (</a:t>
            </a:r>
            <a:r>
              <a:rPr lang="el-GR" b="1" dirty="0" err="1"/>
              <a:t>Learning</a:t>
            </a:r>
            <a:r>
              <a:rPr lang="el-GR" b="1" dirty="0"/>
              <a:t> </a:t>
            </a:r>
            <a:r>
              <a:rPr lang="el-GR" b="1" dirty="0" err="1"/>
              <a:t>Rate</a:t>
            </a:r>
            <a:r>
              <a:rPr lang="el-GR" b="1" dirty="0"/>
              <a:t>):</a:t>
            </a:r>
            <a:endParaRPr lang="el-GR" dirty="0"/>
          </a:p>
          <a:p>
            <a:pPr lvl="1"/>
            <a:r>
              <a:rPr lang="el-GR" b="1" dirty="0"/>
              <a:t>Υψηλός ρυθμός:</a:t>
            </a:r>
            <a:r>
              <a:rPr lang="el-GR" dirty="0"/>
              <a:t> Το μοντέλο μαθαίνει γρήγορα, αλλά κινδυνεύει να μην </a:t>
            </a:r>
            <a:r>
              <a:rPr lang="el-GR" b="1" dirty="0"/>
              <a:t>συγκλίνει</a:t>
            </a:r>
            <a:r>
              <a:rPr lang="el-GR" dirty="0"/>
              <a:t> (δηλαδή να μην βρει το βέλτιστο).</a:t>
            </a:r>
          </a:p>
          <a:p>
            <a:pPr lvl="1"/>
            <a:r>
              <a:rPr lang="el-GR" b="1" dirty="0"/>
              <a:t>Χαμηλός ρυθμός:</a:t>
            </a:r>
            <a:r>
              <a:rPr lang="el-GR" dirty="0"/>
              <a:t> Η εκπαίδευση διαρκεί </a:t>
            </a:r>
            <a:r>
              <a:rPr lang="el-GR" b="1" dirty="0"/>
              <a:t>περισσότερο</a:t>
            </a:r>
            <a:r>
              <a:rPr lang="el-GR" dirty="0"/>
              <a:t>.</a:t>
            </a:r>
          </a:p>
          <a:p>
            <a:r>
              <a:rPr lang="el-GR" b="1" dirty="0"/>
              <a:t>Μέγεθος Δέσμης (</a:t>
            </a:r>
            <a:r>
              <a:rPr lang="el-GR" b="1" dirty="0" err="1"/>
              <a:t>Batch</a:t>
            </a:r>
            <a:r>
              <a:rPr lang="el-GR" b="1" dirty="0"/>
              <a:t> </a:t>
            </a:r>
            <a:r>
              <a:rPr lang="el-GR" b="1" dirty="0" err="1"/>
              <a:t>Size</a:t>
            </a:r>
            <a:r>
              <a:rPr lang="el-GR" b="1" dirty="0"/>
              <a:t>):</a:t>
            </a:r>
            <a:endParaRPr lang="el-GR" dirty="0"/>
          </a:p>
          <a:p>
            <a:pPr lvl="1"/>
            <a:r>
              <a:rPr lang="el-GR" dirty="0"/>
              <a:t>Καθορίζει τον </a:t>
            </a:r>
            <a:r>
              <a:rPr lang="el-GR" b="1" dirty="0"/>
              <a:t>αριθμό των δειγμάτων</a:t>
            </a:r>
            <a:r>
              <a:rPr lang="el-GR" dirty="0"/>
              <a:t> δεδομένων που χρησιμοποιούνται σε </a:t>
            </a:r>
            <a:r>
              <a:rPr lang="el-GR" b="1" dirty="0"/>
              <a:t>κάθε βήμα εκπαίδευσης</a:t>
            </a:r>
            <a:r>
              <a:rPr lang="el-GR" dirty="0"/>
              <a:t> του μοντέλου.</a:t>
            </a:r>
          </a:p>
          <a:p>
            <a:r>
              <a:rPr lang="el-GR" b="1" dirty="0"/>
              <a:t>Παραδείγματα:</a:t>
            </a:r>
            <a:endParaRPr lang="el-GR" dirty="0"/>
          </a:p>
          <a:p>
            <a:r>
              <a:rPr lang="el-GR" b="1" dirty="0"/>
              <a:t>Σύστημα ανίχνευσης απάτης:</a:t>
            </a:r>
            <a:r>
              <a:rPr lang="el-GR" dirty="0"/>
              <a:t> Μπορεί να χρειάζεται </a:t>
            </a:r>
            <a:r>
              <a:rPr lang="el-GR" b="1" dirty="0"/>
              <a:t>χαμηλό ρυθμό μάθησης</a:t>
            </a:r>
            <a:r>
              <a:rPr lang="el-GR" dirty="0"/>
              <a:t> για σταθερή και ακριβή εκπαίδευση.</a:t>
            </a:r>
          </a:p>
          <a:p>
            <a:r>
              <a:rPr lang="el-GR" b="1" dirty="0" err="1"/>
              <a:t>Chatbot</a:t>
            </a:r>
            <a:r>
              <a:rPr lang="el-GR" b="1" dirty="0"/>
              <a:t>:</a:t>
            </a:r>
            <a:r>
              <a:rPr lang="el-GR" dirty="0"/>
              <a:t> Απαιτεί </a:t>
            </a:r>
            <a:r>
              <a:rPr lang="el-GR" b="1" dirty="0"/>
              <a:t>κατάλληλο μέγεθος δέσμης</a:t>
            </a:r>
            <a:r>
              <a:rPr lang="el-GR" dirty="0"/>
              <a:t>, το οποίο προσαρμόζεται στη διαθέσιμη </a:t>
            </a:r>
            <a:r>
              <a:rPr lang="el-GR" b="1" dirty="0"/>
              <a:t>υπολογιστική ισχύ</a:t>
            </a:r>
            <a:r>
              <a:rPr lang="el-GR" dirty="0"/>
              <a:t> και τον </a:t>
            </a:r>
            <a:r>
              <a:rPr lang="el-GR" b="1" dirty="0"/>
              <a:t>όγκο των δεδομένων</a:t>
            </a:r>
            <a:r>
              <a:rPr lang="el-GR" dirty="0"/>
              <a:t>.</a:t>
            </a:r>
          </a:p>
          <a:p>
            <a:endParaRPr lang="el-GR" dirty="0"/>
          </a:p>
        </p:txBody>
      </p:sp>
    </p:spTree>
    <p:extLst>
      <p:ext uri="{BB962C8B-B14F-4D97-AF65-F5344CB8AC3E}">
        <p14:creationId xmlns:p14="http://schemas.microsoft.com/office/powerpoint/2010/main" val="7814048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26AB9-5737-F4F1-428E-C3F4C7BAB41F}"/>
              </a:ext>
            </a:extLst>
          </p:cNvPr>
          <p:cNvSpPr>
            <a:spLocks noGrp="1"/>
          </p:cNvSpPr>
          <p:nvPr>
            <p:ph type="title"/>
          </p:nvPr>
        </p:nvSpPr>
        <p:spPr/>
        <p:txBody>
          <a:bodyPr/>
          <a:lstStyle/>
          <a:p>
            <a:r>
              <a:rPr lang="el-GR" dirty="0"/>
              <a:t>5.5.1.4 Κριτήρια Αξιολόγησης Μοντέλου </a:t>
            </a:r>
          </a:p>
        </p:txBody>
      </p:sp>
      <p:sp>
        <p:nvSpPr>
          <p:cNvPr id="3" name="Content Placeholder 2">
            <a:extLst>
              <a:ext uri="{FF2B5EF4-FFF2-40B4-BE49-F238E27FC236}">
                <a16:creationId xmlns:a16="http://schemas.microsoft.com/office/drawing/2014/main" id="{479E0E44-7A6E-95BB-C0B3-78AB4B1BFAD3}"/>
              </a:ext>
            </a:extLst>
          </p:cNvPr>
          <p:cNvSpPr>
            <a:spLocks noGrp="1"/>
          </p:cNvSpPr>
          <p:nvPr>
            <p:ph idx="1"/>
          </p:nvPr>
        </p:nvSpPr>
        <p:spPr>
          <a:xfrm>
            <a:off x="1306286" y="1602018"/>
            <a:ext cx="9781948" cy="4577443"/>
          </a:xfrm>
        </p:spPr>
        <p:txBody>
          <a:bodyPr>
            <a:normAutofit fontScale="92500" lnSpcReduction="20000"/>
          </a:bodyPr>
          <a:lstStyle/>
          <a:p>
            <a:r>
              <a:rPr lang="el-GR" dirty="0"/>
              <a:t>Για τη διασφάλιση της ποιότητας και της επιτυχίας ενός μοντέλου Μηχανικής Μάθησης, πρέπει να καθοριστούν </a:t>
            </a:r>
            <a:r>
              <a:rPr lang="el-GR" b="1" dirty="0"/>
              <a:t>σαφή κριτήρια αξιολόγησης</a:t>
            </a:r>
            <a:r>
              <a:rPr lang="el-GR" dirty="0"/>
              <a:t>. Οι πιο συνηθισμένες μετρικές περιλαμβάνουν:</a:t>
            </a:r>
          </a:p>
          <a:p>
            <a:r>
              <a:rPr lang="el-GR" b="1" dirty="0"/>
              <a:t>Ακρίβεια (</a:t>
            </a:r>
            <a:r>
              <a:rPr lang="el-GR" b="1" dirty="0" err="1"/>
              <a:t>Accuracy</a:t>
            </a:r>
            <a:r>
              <a:rPr lang="el-GR" b="1" dirty="0"/>
              <a:t>):</a:t>
            </a:r>
            <a:endParaRPr lang="el-GR" dirty="0"/>
          </a:p>
          <a:p>
            <a:pPr lvl="1"/>
            <a:r>
              <a:rPr lang="el-GR" dirty="0"/>
              <a:t>Κυρίως χρησιμοποιείται σε προβλήματα </a:t>
            </a:r>
            <a:r>
              <a:rPr lang="el-GR" b="1" dirty="0"/>
              <a:t>ταξινόμησης</a:t>
            </a:r>
            <a:r>
              <a:rPr lang="el-GR" dirty="0"/>
              <a:t>.</a:t>
            </a:r>
          </a:p>
          <a:p>
            <a:pPr lvl="1"/>
            <a:r>
              <a:rPr lang="el-GR" dirty="0"/>
              <a:t>Μετρά το </a:t>
            </a:r>
            <a:r>
              <a:rPr lang="el-GR" b="1" dirty="0"/>
              <a:t>ποσοστό των σωστών προβλέψεων</a:t>
            </a:r>
            <a:r>
              <a:rPr lang="el-GR" dirty="0"/>
              <a:t> του μοντέλου.</a:t>
            </a:r>
          </a:p>
          <a:p>
            <a:r>
              <a:rPr lang="el-GR" b="1" dirty="0"/>
              <a:t>Ευστοχία (</a:t>
            </a:r>
            <a:r>
              <a:rPr lang="el-GR" b="1" dirty="0" err="1"/>
              <a:t>Precision</a:t>
            </a:r>
            <a:r>
              <a:rPr lang="el-GR" b="1" dirty="0"/>
              <a:t>), Ανάκληση (</a:t>
            </a:r>
            <a:r>
              <a:rPr lang="el-GR" b="1" dirty="0" err="1"/>
              <a:t>Recall</a:t>
            </a:r>
            <a:r>
              <a:rPr lang="el-GR" b="1" dirty="0"/>
              <a:t>), και F1-score:</a:t>
            </a:r>
            <a:endParaRPr lang="el-GR" dirty="0"/>
          </a:p>
          <a:p>
            <a:pPr lvl="1"/>
            <a:r>
              <a:rPr lang="el-GR" dirty="0"/>
              <a:t>Χρησιμοποιούνται ιδιαίτερα όταν οι </a:t>
            </a:r>
            <a:r>
              <a:rPr lang="el-GR" b="1" dirty="0"/>
              <a:t>κατηγορίες δεν είναι ισομερώς κατανεμημένες</a:t>
            </a:r>
            <a:r>
              <a:rPr lang="el-GR" dirty="0"/>
              <a:t> (π.χ., στην ανίχνευση σπανίων ασθενειών).</a:t>
            </a:r>
          </a:p>
          <a:p>
            <a:pPr lvl="1"/>
            <a:r>
              <a:rPr lang="el-GR" b="1" dirty="0"/>
              <a:t>Ανάκληση (</a:t>
            </a:r>
            <a:r>
              <a:rPr lang="el-GR" b="1" dirty="0" err="1"/>
              <a:t>Recall</a:t>
            </a:r>
            <a:r>
              <a:rPr lang="el-GR" b="1" dirty="0"/>
              <a:t>)</a:t>
            </a:r>
            <a:r>
              <a:rPr lang="el-GR" dirty="0"/>
              <a:t>: Μέτρηση πόσα από τα πραγματικά θετικά εντοπίστηκαν. Σημαντική όταν πρέπει να αποφευχθούν τα ψευδώς αρνητικά (όπως στην ανίχνευση </a:t>
            </a:r>
            <a:r>
              <a:rPr lang="el-GR" b="1" dirty="0"/>
              <a:t>κακόβουλου λογισμικού</a:t>
            </a:r>
            <a:r>
              <a:rPr lang="el-GR" dirty="0"/>
              <a:t>, όπου προτιμάται να εντοπίζονται περισσότερες πιθανές απειλές, ακόμα και με ψευδώς θετικά).</a:t>
            </a:r>
          </a:p>
          <a:p>
            <a:r>
              <a:rPr lang="el-GR" b="1" dirty="0"/>
              <a:t>Μέσο Τετραγωνικό Σφάλμα (MSE) / Τετραγωνική Ρίζα του Μέσου Τετραγωνικού Σφάλματος (RMSE):</a:t>
            </a:r>
            <a:endParaRPr lang="el-GR" dirty="0"/>
          </a:p>
          <a:p>
            <a:pPr lvl="1"/>
            <a:r>
              <a:rPr lang="el-GR" dirty="0"/>
              <a:t>Χρησιμοποιούνται σε προβλήματα </a:t>
            </a:r>
            <a:r>
              <a:rPr lang="el-GR" b="1" dirty="0"/>
              <a:t>παλινδρόμησης</a:t>
            </a:r>
            <a:r>
              <a:rPr lang="el-GR" dirty="0"/>
              <a:t> (</a:t>
            </a:r>
            <a:r>
              <a:rPr lang="el-GR" dirty="0" err="1"/>
              <a:t>regression</a:t>
            </a:r>
            <a:r>
              <a:rPr lang="el-GR" dirty="0"/>
              <a:t>).</a:t>
            </a:r>
          </a:p>
          <a:p>
            <a:pPr lvl="1"/>
            <a:r>
              <a:rPr lang="el-GR" dirty="0"/>
              <a:t>Μετρούν το μέγεθος του </a:t>
            </a:r>
            <a:r>
              <a:rPr lang="el-GR" b="1" dirty="0"/>
              <a:t>σφάλματος πρόβλεψης</a:t>
            </a:r>
            <a:r>
              <a:rPr lang="el-GR" dirty="0"/>
              <a:t> του μοντέλου.</a:t>
            </a:r>
          </a:p>
          <a:p>
            <a:endParaRPr lang="el-GR" dirty="0"/>
          </a:p>
        </p:txBody>
      </p:sp>
    </p:spTree>
    <p:extLst>
      <p:ext uri="{BB962C8B-B14F-4D97-AF65-F5344CB8AC3E}">
        <p14:creationId xmlns:p14="http://schemas.microsoft.com/office/powerpoint/2010/main" val="41025201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CDC5F-D99F-123F-1A9F-7B6C3293B06A}"/>
              </a:ext>
            </a:extLst>
          </p:cNvPr>
          <p:cNvSpPr>
            <a:spLocks noGrp="1"/>
          </p:cNvSpPr>
          <p:nvPr>
            <p:ph type="title"/>
          </p:nvPr>
        </p:nvSpPr>
        <p:spPr>
          <a:xfrm>
            <a:off x="1706337" y="624110"/>
            <a:ext cx="9798276" cy="1280890"/>
          </a:xfrm>
        </p:spPr>
        <p:txBody>
          <a:bodyPr/>
          <a:lstStyle/>
          <a:p>
            <a:r>
              <a:rPr lang="el-GR" dirty="0"/>
              <a:t>5.5.1.5 Βιωσιμότητα και Επεκτασιμότητα Μοντέλου </a:t>
            </a:r>
          </a:p>
        </p:txBody>
      </p:sp>
      <p:sp>
        <p:nvSpPr>
          <p:cNvPr id="3" name="Content Placeholder 2">
            <a:extLst>
              <a:ext uri="{FF2B5EF4-FFF2-40B4-BE49-F238E27FC236}">
                <a16:creationId xmlns:a16="http://schemas.microsoft.com/office/drawing/2014/main" id="{27254C21-FAE3-C63B-1618-B9F05DEB77CB}"/>
              </a:ext>
            </a:extLst>
          </p:cNvPr>
          <p:cNvSpPr>
            <a:spLocks noGrp="1"/>
          </p:cNvSpPr>
          <p:nvPr>
            <p:ph idx="1"/>
          </p:nvPr>
        </p:nvSpPr>
        <p:spPr>
          <a:xfrm>
            <a:off x="759280" y="1905000"/>
            <a:ext cx="10745333" cy="4882243"/>
          </a:xfrm>
        </p:spPr>
        <p:txBody>
          <a:bodyPr>
            <a:normAutofit lnSpcReduction="10000"/>
          </a:bodyPr>
          <a:lstStyle/>
          <a:p>
            <a:r>
              <a:rPr lang="el-GR" dirty="0"/>
              <a:t>Για να εξασφαλιστεί η </a:t>
            </a:r>
            <a:r>
              <a:rPr lang="el-GR" b="1" dirty="0"/>
              <a:t>μακροπρόθεσμη χρησιμότητα</a:t>
            </a:r>
            <a:r>
              <a:rPr lang="el-GR" dirty="0"/>
              <a:t> ενός μοντέλου Μηχανικής Μάθησης, πρέπει να ληφθούν υπόψη οι ακόλουθοι κρίσιμοι παράγοντες:</a:t>
            </a:r>
          </a:p>
          <a:p>
            <a:r>
              <a:rPr lang="el-GR" b="1" dirty="0"/>
              <a:t>Διαχείριση </a:t>
            </a:r>
            <a:r>
              <a:rPr lang="el-GR" b="1" dirty="0" err="1"/>
              <a:t>Data</a:t>
            </a:r>
            <a:r>
              <a:rPr lang="el-GR" b="1" dirty="0"/>
              <a:t> </a:t>
            </a:r>
            <a:r>
              <a:rPr lang="el-GR" b="1" dirty="0" err="1"/>
              <a:t>Drift</a:t>
            </a:r>
            <a:r>
              <a:rPr lang="el-GR" b="1" dirty="0"/>
              <a:t> (Μεταβολή Δεδομένων):</a:t>
            </a:r>
            <a:endParaRPr lang="el-GR" dirty="0"/>
          </a:p>
          <a:p>
            <a:pPr lvl="1"/>
            <a:r>
              <a:rPr lang="el-GR" dirty="0"/>
              <a:t>Τα δεδομένα </a:t>
            </a:r>
            <a:r>
              <a:rPr lang="el-GR" b="1" dirty="0"/>
              <a:t>μεταβάλλονται</a:t>
            </a:r>
            <a:r>
              <a:rPr lang="el-GR" dirty="0"/>
              <a:t> με την πάροδο του χρόνου.</a:t>
            </a:r>
          </a:p>
          <a:p>
            <a:pPr lvl="1"/>
            <a:r>
              <a:rPr lang="el-GR" dirty="0"/>
              <a:t>Απαιτείται </a:t>
            </a:r>
            <a:r>
              <a:rPr lang="el-GR" b="1" dirty="0"/>
              <a:t>περιοδική ενημέρωση</a:t>
            </a:r>
            <a:r>
              <a:rPr lang="el-GR" dirty="0"/>
              <a:t> και επανεκπαίδευση του μοντέλου για να διατηρήσει την ακρίβειά του.</a:t>
            </a:r>
          </a:p>
          <a:p>
            <a:r>
              <a:rPr lang="el-GR" b="1" dirty="0"/>
              <a:t>Κλιμάκωση (</a:t>
            </a:r>
            <a:r>
              <a:rPr lang="el-GR" b="1" dirty="0" err="1"/>
              <a:t>Scalability</a:t>
            </a:r>
            <a:r>
              <a:rPr lang="el-GR" b="1" dirty="0"/>
              <a:t>):</a:t>
            </a:r>
            <a:endParaRPr lang="el-GR" dirty="0"/>
          </a:p>
          <a:p>
            <a:pPr lvl="1"/>
            <a:r>
              <a:rPr lang="el-GR" dirty="0"/>
              <a:t>Το μοντέλο πρέπει να είναι ικανό να </a:t>
            </a:r>
            <a:r>
              <a:rPr lang="el-GR" b="1" dirty="0"/>
              <a:t>προσαρμοστεί</a:t>
            </a:r>
            <a:r>
              <a:rPr lang="el-GR" dirty="0"/>
              <a:t> σε:</a:t>
            </a:r>
          </a:p>
          <a:p>
            <a:pPr lvl="2"/>
            <a:r>
              <a:rPr lang="el-GR" b="1" dirty="0"/>
              <a:t>Μεγαλύτερα </a:t>
            </a:r>
            <a:r>
              <a:rPr lang="el-GR" b="1" dirty="0" err="1"/>
              <a:t>datasets</a:t>
            </a:r>
            <a:r>
              <a:rPr lang="el-GR" dirty="0"/>
              <a:t> (σύνολα δεδομένων).</a:t>
            </a:r>
          </a:p>
          <a:p>
            <a:pPr lvl="2"/>
            <a:r>
              <a:rPr lang="el-GR" b="1" dirty="0"/>
              <a:t>Αυξημένο αριθμό χρηστών</a:t>
            </a:r>
            <a:r>
              <a:rPr lang="el-GR" dirty="0"/>
              <a:t> ή αιτημάτων.</a:t>
            </a:r>
          </a:p>
          <a:p>
            <a:pPr lvl="1"/>
            <a:r>
              <a:rPr lang="el-GR" i="1" dirty="0"/>
              <a:t>Παράδειγμα:</a:t>
            </a:r>
            <a:r>
              <a:rPr lang="el-GR" dirty="0"/>
              <a:t> Ένα </a:t>
            </a:r>
            <a:r>
              <a:rPr lang="el-GR" b="1" dirty="0" err="1"/>
              <a:t>chatbot</a:t>
            </a:r>
            <a:r>
              <a:rPr lang="el-GR" dirty="0"/>
              <a:t> πρέπει να μπορεί να διαχειριστεί αυξημένη κίνηση πελατών χωρίς μείωση της απόδοσης.</a:t>
            </a:r>
          </a:p>
          <a:p>
            <a:r>
              <a:rPr lang="el-GR" b="1" dirty="0"/>
              <a:t>Κόστος Λειτουργίας (</a:t>
            </a:r>
            <a:r>
              <a:rPr lang="el-GR" b="1" dirty="0" err="1"/>
              <a:t>Computational</a:t>
            </a:r>
            <a:r>
              <a:rPr lang="el-GR" b="1" dirty="0"/>
              <a:t> </a:t>
            </a:r>
            <a:r>
              <a:rPr lang="el-GR" b="1" dirty="0" err="1"/>
              <a:t>Cost</a:t>
            </a:r>
            <a:r>
              <a:rPr lang="el-GR" b="1" dirty="0"/>
              <a:t>):</a:t>
            </a:r>
            <a:endParaRPr lang="el-GR" dirty="0"/>
          </a:p>
          <a:p>
            <a:pPr lvl="1"/>
            <a:r>
              <a:rPr lang="el-GR" dirty="0"/>
              <a:t>Πρέπει να αξιολογείται αν η </a:t>
            </a:r>
            <a:r>
              <a:rPr lang="el-GR" b="1" dirty="0"/>
              <a:t>διατήρηση</a:t>
            </a:r>
            <a:r>
              <a:rPr lang="el-GR" dirty="0"/>
              <a:t> και η εκτέλεση του μοντέλου είναι </a:t>
            </a:r>
            <a:r>
              <a:rPr lang="el-GR" b="1" dirty="0"/>
              <a:t>οικονομικά βιώσιμη</a:t>
            </a:r>
            <a:r>
              <a:rPr lang="el-GR" dirty="0"/>
              <a:t> (π.χ. κόστος υπολογιστικών πόρων).</a:t>
            </a:r>
          </a:p>
          <a:p>
            <a:endParaRPr lang="el-GR" dirty="0"/>
          </a:p>
        </p:txBody>
      </p:sp>
    </p:spTree>
    <p:extLst>
      <p:ext uri="{BB962C8B-B14F-4D97-AF65-F5344CB8AC3E}">
        <p14:creationId xmlns:p14="http://schemas.microsoft.com/office/powerpoint/2010/main" val="20279846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F3286-128A-5084-8AF8-394D37B34DF6}"/>
              </a:ext>
            </a:extLst>
          </p:cNvPr>
          <p:cNvSpPr>
            <a:spLocks noGrp="1"/>
          </p:cNvSpPr>
          <p:nvPr>
            <p:ph type="title"/>
          </p:nvPr>
        </p:nvSpPr>
        <p:spPr/>
        <p:txBody>
          <a:bodyPr/>
          <a:lstStyle/>
          <a:p>
            <a:r>
              <a:rPr lang="el-GR" dirty="0"/>
              <a:t>5.6 Τεχνικές </a:t>
            </a:r>
            <a:r>
              <a:rPr lang="el-GR" dirty="0" err="1"/>
              <a:t>Υπερπαραμετροποίησης</a:t>
            </a:r>
            <a:endParaRPr lang="el-GR" dirty="0"/>
          </a:p>
        </p:txBody>
      </p:sp>
      <p:sp>
        <p:nvSpPr>
          <p:cNvPr id="3" name="Content Placeholder 2">
            <a:extLst>
              <a:ext uri="{FF2B5EF4-FFF2-40B4-BE49-F238E27FC236}">
                <a16:creationId xmlns:a16="http://schemas.microsoft.com/office/drawing/2014/main" id="{962E894C-4735-AFBE-B72D-AA2F01BD2330}"/>
              </a:ext>
            </a:extLst>
          </p:cNvPr>
          <p:cNvSpPr>
            <a:spLocks noGrp="1"/>
          </p:cNvSpPr>
          <p:nvPr>
            <p:ph idx="1"/>
          </p:nvPr>
        </p:nvSpPr>
        <p:spPr>
          <a:xfrm>
            <a:off x="1168924" y="1445443"/>
            <a:ext cx="10769321" cy="5153320"/>
          </a:xfrm>
        </p:spPr>
        <p:txBody>
          <a:bodyPr>
            <a:normAutofit fontScale="92500" lnSpcReduction="20000"/>
          </a:bodyPr>
          <a:lstStyle/>
          <a:p>
            <a:r>
              <a:rPr lang="el-GR" dirty="0"/>
              <a:t>Η </a:t>
            </a:r>
            <a:r>
              <a:rPr lang="el-GR" dirty="0" err="1"/>
              <a:t>υπερπαραμετροποίηση</a:t>
            </a:r>
            <a:r>
              <a:rPr lang="el-GR" dirty="0"/>
              <a:t> είναι η διαδικασία ρύθμισης των </a:t>
            </a:r>
            <a:r>
              <a:rPr lang="el-GR" b="1" dirty="0" err="1"/>
              <a:t>υπερπαραμέτρων</a:t>
            </a:r>
            <a:r>
              <a:rPr lang="el-GR" dirty="0"/>
              <a:t> ενός μοντέλου ώστε να επιτευχθεί </a:t>
            </a:r>
            <a:r>
              <a:rPr lang="el-GR" b="1" dirty="0"/>
              <a:t>η μέγιστη ακρίβεια και γενίκευση</a:t>
            </a:r>
            <a:r>
              <a:rPr lang="el-GR" dirty="0"/>
              <a:t> στα δεδομένα.</a:t>
            </a:r>
          </a:p>
          <a:p>
            <a:r>
              <a:rPr lang="el-GR" b="1" dirty="0"/>
              <a:t>Διαφορά από παραμέτρους:</a:t>
            </a:r>
            <a:br>
              <a:rPr lang="el-GR" dirty="0"/>
            </a:br>
            <a:r>
              <a:rPr lang="el-GR" dirty="0"/>
              <a:t>Οι </a:t>
            </a:r>
            <a:r>
              <a:rPr lang="el-GR" dirty="0" err="1"/>
              <a:t>υπερπαράμετροι</a:t>
            </a:r>
            <a:r>
              <a:rPr lang="el-GR" dirty="0"/>
              <a:t> </a:t>
            </a:r>
            <a:r>
              <a:rPr lang="el-GR" b="1" dirty="0"/>
              <a:t>δεν μαθαίνονται από τα δεδομένα</a:t>
            </a:r>
            <a:r>
              <a:rPr lang="el-GR" dirty="0"/>
              <a:t>, αλλά </a:t>
            </a:r>
            <a:r>
              <a:rPr lang="el-GR" b="1" dirty="0"/>
              <a:t>ορίζονται πριν από την εκπαίδευση</a:t>
            </a:r>
            <a:r>
              <a:rPr lang="el-GR" dirty="0"/>
              <a:t> του μοντέλου.</a:t>
            </a:r>
          </a:p>
          <a:p>
            <a:r>
              <a:rPr lang="el-GR" b="1" dirty="0"/>
              <a:t>Σημασία:</a:t>
            </a:r>
            <a:endParaRPr lang="el-GR" dirty="0"/>
          </a:p>
          <a:p>
            <a:pPr lvl="1"/>
            <a:r>
              <a:rPr lang="el-GR" dirty="0"/>
              <a:t>Καθορίζει </a:t>
            </a:r>
            <a:r>
              <a:rPr lang="el-GR" b="1" dirty="0"/>
              <a:t>την απόδοση</a:t>
            </a:r>
            <a:r>
              <a:rPr lang="el-GR" dirty="0"/>
              <a:t>, </a:t>
            </a:r>
            <a:r>
              <a:rPr lang="el-GR" b="1" dirty="0"/>
              <a:t>την ταχύτητα εκπαίδευσης</a:t>
            </a:r>
            <a:r>
              <a:rPr lang="el-GR" dirty="0"/>
              <a:t> και </a:t>
            </a:r>
            <a:r>
              <a:rPr lang="el-GR" b="1" dirty="0"/>
              <a:t>την ακρίβεια</a:t>
            </a:r>
            <a:r>
              <a:rPr lang="el-GR" dirty="0"/>
              <a:t> του μοντέλου.</a:t>
            </a:r>
          </a:p>
          <a:p>
            <a:pPr lvl="1"/>
            <a:r>
              <a:rPr lang="el-GR" dirty="0"/>
              <a:t>Μπορεί να κάνει τη διαφορά ανάμεσα σε ένα </a:t>
            </a:r>
            <a:r>
              <a:rPr lang="el-GR" b="1" dirty="0"/>
              <a:t>αποδοτικό</a:t>
            </a:r>
            <a:r>
              <a:rPr lang="el-GR" dirty="0"/>
              <a:t> και ένα </a:t>
            </a:r>
            <a:r>
              <a:rPr lang="el-GR" b="1" dirty="0"/>
              <a:t>μη λειτουργικό</a:t>
            </a:r>
            <a:r>
              <a:rPr lang="el-GR" dirty="0"/>
              <a:t> μοντέλο.</a:t>
            </a:r>
          </a:p>
          <a:p>
            <a:r>
              <a:rPr lang="el-GR" b="1" dirty="0"/>
              <a:t>Παραδείγματα </a:t>
            </a:r>
            <a:r>
              <a:rPr lang="el-GR" b="1" dirty="0" err="1"/>
              <a:t>υπερπαραμέτρων</a:t>
            </a:r>
            <a:r>
              <a:rPr lang="el-GR" b="1" dirty="0"/>
              <a:t>:</a:t>
            </a:r>
            <a:endParaRPr lang="el-GR" dirty="0"/>
          </a:p>
          <a:p>
            <a:pPr lvl="1"/>
            <a:r>
              <a:rPr lang="el-GR" b="1" dirty="0" err="1"/>
              <a:t>Learning</a:t>
            </a:r>
            <a:r>
              <a:rPr lang="el-GR" b="1" dirty="0"/>
              <a:t> </a:t>
            </a:r>
            <a:r>
              <a:rPr lang="el-GR" b="1" dirty="0" err="1"/>
              <a:t>rate</a:t>
            </a:r>
            <a:r>
              <a:rPr lang="el-GR" dirty="0"/>
              <a:t> σε </a:t>
            </a:r>
            <a:r>
              <a:rPr lang="el-GR" dirty="0" err="1"/>
              <a:t>νευρωνικά</a:t>
            </a:r>
            <a:r>
              <a:rPr lang="el-GR" dirty="0"/>
              <a:t> δίκτυα.</a:t>
            </a:r>
          </a:p>
          <a:p>
            <a:pPr lvl="1"/>
            <a:r>
              <a:rPr lang="el-GR" b="1" dirty="0"/>
              <a:t>k</a:t>
            </a:r>
            <a:r>
              <a:rPr lang="el-GR" dirty="0"/>
              <a:t> στον αλγόριθμο </a:t>
            </a:r>
            <a:r>
              <a:rPr lang="el-GR" b="1" dirty="0"/>
              <a:t>K-</a:t>
            </a:r>
            <a:r>
              <a:rPr lang="el-GR" b="1" dirty="0" err="1"/>
              <a:t>Nearest</a:t>
            </a:r>
            <a:r>
              <a:rPr lang="el-GR" b="1" dirty="0"/>
              <a:t> </a:t>
            </a:r>
            <a:r>
              <a:rPr lang="el-GR" b="1" dirty="0" err="1"/>
              <a:t>Neighbors</a:t>
            </a:r>
            <a:r>
              <a:rPr lang="el-GR" b="1" dirty="0"/>
              <a:t> (KNN)</a:t>
            </a:r>
            <a:r>
              <a:rPr lang="el-GR" dirty="0"/>
              <a:t>.</a:t>
            </a:r>
          </a:p>
          <a:p>
            <a:pPr lvl="1"/>
            <a:r>
              <a:rPr lang="el-GR" b="1" dirty="0" err="1"/>
              <a:t>n_estimators</a:t>
            </a:r>
            <a:r>
              <a:rPr lang="el-GR" dirty="0"/>
              <a:t> στα </a:t>
            </a:r>
            <a:r>
              <a:rPr lang="el-GR" b="1" dirty="0" err="1"/>
              <a:t>Random</a:t>
            </a:r>
            <a:r>
              <a:rPr lang="el-GR" b="1" dirty="0"/>
              <a:t> </a:t>
            </a:r>
            <a:r>
              <a:rPr lang="el-GR" b="1" dirty="0" err="1"/>
              <a:t>Forests</a:t>
            </a:r>
            <a:r>
              <a:rPr lang="el-GR" dirty="0"/>
              <a:t>.</a:t>
            </a:r>
          </a:p>
          <a:p>
            <a:pPr lvl="1"/>
            <a:r>
              <a:rPr lang="el-GR" b="1" dirty="0"/>
              <a:t>λ (</a:t>
            </a:r>
            <a:r>
              <a:rPr lang="el-GR" b="1" dirty="0" err="1"/>
              <a:t>lambda</a:t>
            </a:r>
            <a:r>
              <a:rPr lang="el-GR" b="1" dirty="0"/>
              <a:t>)</a:t>
            </a:r>
            <a:r>
              <a:rPr lang="el-GR" dirty="0"/>
              <a:t> για </a:t>
            </a:r>
            <a:r>
              <a:rPr lang="el-GR" b="1" dirty="0" err="1"/>
              <a:t>regularization</a:t>
            </a:r>
            <a:r>
              <a:rPr lang="el-GR" dirty="0"/>
              <a:t> στη λογιστική παλινδρόμηση.</a:t>
            </a:r>
          </a:p>
          <a:p>
            <a:r>
              <a:rPr lang="el-GR" b="1" dirty="0"/>
              <a:t>Στόχος:</a:t>
            </a:r>
            <a:br>
              <a:rPr lang="el-GR" dirty="0"/>
            </a:br>
            <a:r>
              <a:rPr lang="el-GR" dirty="0"/>
              <a:t>Να εντοπιστεί ο </a:t>
            </a:r>
            <a:r>
              <a:rPr lang="el-GR" b="1" dirty="0"/>
              <a:t>βέλτιστος συνδυασμός </a:t>
            </a:r>
            <a:r>
              <a:rPr lang="el-GR" b="1" dirty="0" err="1"/>
              <a:t>υπερπαραμέτρων</a:t>
            </a:r>
            <a:r>
              <a:rPr lang="el-GR" dirty="0"/>
              <a:t> για μέγιστη απόδοση του μοντέλου.</a:t>
            </a:r>
          </a:p>
          <a:p>
            <a:r>
              <a:rPr lang="el-GR" b="1" dirty="0"/>
              <a:t>Μέθοδοι που χρησιμοποιούνται:</a:t>
            </a:r>
            <a:br>
              <a:rPr lang="el-GR" dirty="0"/>
            </a:br>
            <a:r>
              <a:rPr lang="el-GR" dirty="0"/>
              <a:t>Αναζήτηση και </a:t>
            </a:r>
            <a:r>
              <a:rPr lang="el-GR" b="1" dirty="0"/>
              <a:t>τεχνικές βελτιστοποίησης</a:t>
            </a:r>
            <a:r>
              <a:rPr lang="el-GR" dirty="0"/>
              <a:t> (θα αναλυθούν στη συνέχεια).</a:t>
            </a:r>
          </a:p>
          <a:p>
            <a:endParaRPr lang="el-GR" dirty="0"/>
          </a:p>
        </p:txBody>
      </p:sp>
    </p:spTree>
    <p:extLst>
      <p:ext uri="{BB962C8B-B14F-4D97-AF65-F5344CB8AC3E}">
        <p14:creationId xmlns:p14="http://schemas.microsoft.com/office/powerpoint/2010/main" val="6392885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125E3-0734-D427-C2E8-E0750049CAA8}"/>
              </a:ext>
            </a:extLst>
          </p:cNvPr>
          <p:cNvSpPr>
            <a:spLocks noGrp="1"/>
          </p:cNvSpPr>
          <p:nvPr>
            <p:ph type="title"/>
          </p:nvPr>
        </p:nvSpPr>
        <p:spPr/>
        <p:txBody>
          <a:bodyPr/>
          <a:lstStyle/>
          <a:p>
            <a:r>
              <a:rPr lang="el-GR" dirty="0"/>
              <a:t>5.6.1 Κύριες Τεχνικές </a:t>
            </a:r>
            <a:r>
              <a:rPr lang="el-GR" dirty="0" err="1"/>
              <a:t>Υπερπαραμετροποίησης</a:t>
            </a:r>
            <a:endParaRPr lang="el-GR" dirty="0"/>
          </a:p>
        </p:txBody>
      </p:sp>
      <p:sp>
        <p:nvSpPr>
          <p:cNvPr id="3" name="Content Placeholder 2">
            <a:extLst>
              <a:ext uri="{FF2B5EF4-FFF2-40B4-BE49-F238E27FC236}">
                <a16:creationId xmlns:a16="http://schemas.microsoft.com/office/drawing/2014/main" id="{324C35A2-D303-834E-7E9C-58C3B6B2EB07}"/>
              </a:ext>
            </a:extLst>
          </p:cNvPr>
          <p:cNvSpPr>
            <a:spLocks noGrp="1"/>
          </p:cNvSpPr>
          <p:nvPr>
            <p:ph idx="1"/>
          </p:nvPr>
        </p:nvSpPr>
        <p:spPr>
          <a:xfrm>
            <a:off x="808264" y="2133600"/>
            <a:ext cx="10696348" cy="3769179"/>
          </a:xfrm>
        </p:spPr>
        <p:txBody>
          <a:bodyPr>
            <a:normAutofit/>
          </a:bodyPr>
          <a:lstStyle/>
          <a:p>
            <a:r>
              <a:rPr lang="el-GR" b="1" dirty="0"/>
              <a:t>🔹 Αναζήτηση Πλέγματος (</a:t>
            </a:r>
            <a:r>
              <a:rPr lang="el-GR" b="1" dirty="0" err="1"/>
              <a:t>Grid</a:t>
            </a:r>
            <a:r>
              <a:rPr lang="el-GR" b="1" dirty="0"/>
              <a:t> </a:t>
            </a:r>
            <a:r>
              <a:rPr lang="el-GR" b="1" dirty="0" err="1"/>
              <a:t>Search</a:t>
            </a:r>
            <a:r>
              <a:rPr lang="el-GR" b="1" dirty="0"/>
              <a:t>)</a:t>
            </a:r>
            <a:endParaRPr lang="el-GR" dirty="0"/>
          </a:p>
          <a:p>
            <a:r>
              <a:rPr lang="el-GR" b="1" dirty="0"/>
              <a:t>Τι κάνει:</a:t>
            </a:r>
            <a:r>
              <a:rPr lang="el-GR" dirty="0"/>
              <a:t> Δοκιμάζει </a:t>
            </a:r>
            <a:r>
              <a:rPr lang="el-GR" b="1" dirty="0"/>
              <a:t>όλους τους πιθανούς συνδυασμούς</a:t>
            </a:r>
            <a:r>
              <a:rPr lang="el-GR" dirty="0"/>
              <a:t> </a:t>
            </a:r>
            <a:r>
              <a:rPr lang="el-GR" dirty="0" err="1"/>
              <a:t>υπερπαραμέτρων</a:t>
            </a:r>
            <a:r>
              <a:rPr lang="el-GR" dirty="0"/>
              <a:t> από ένα προκαθορισμένο πλέγμα τιμών.</a:t>
            </a:r>
          </a:p>
          <a:p>
            <a:r>
              <a:rPr lang="el-GR" b="1" dirty="0"/>
              <a:t>Πλεονέκτημα:</a:t>
            </a:r>
            <a:r>
              <a:rPr lang="el-GR" dirty="0"/>
              <a:t> Εγγυάται ότι θα εξεταστούν </a:t>
            </a:r>
            <a:r>
              <a:rPr lang="el-GR" b="1" dirty="0"/>
              <a:t>όλες οι επιλογές</a:t>
            </a:r>
            <a:r>
              <a:rPr lang="el-GR" dirty="0"/>
              <a:t> → αυξημένες πιθανότητες βέλτιστης λύσης.</a:t>
            </a:r>
          </a:p>
          <a:p>
            <a:r>
              <a:rPr lang="el-GR" b="1" dirty="0"/>
              <a:t>Μειονέκτημα:</a:t>
            </a:r>
            <a:r>
              <a:rPr lang="el-GR" dirty="0"/>
              <a:t> Πολύ </a:t>
            </a:r>
            <a:r>
              <a:rPr lang="el-GR" b="1" dirty="0"/>
              <a:t>αργή και υπολογιστικά βαριά</a:t>
            </a:r>
            <a:r>
              <a:rPr lang="el-GR" dirty="0"/>
              <a:t>, ειδικά με πολλές </a:t>
            </a:r>
            <a:r>
              <a:rPr lang="el-GR" dirty="0" err="1"/>
              <a:t>υπερπαραμέτρους</a:t>
            </a:r>
            <a:r>
              <a:rPr lang="el-GR" dirty="0"/>
              <a:t>.</a:t>
            </a:r>
          </a:p>
          <a:p>
            <a:r>
              <a:rPr lang="el-GR" b="1" dirty="0"/>
              <a:t>Παράδειγμα:</a:t>
            </a:r>
            <a:r>
              <a:rPr lang="el-GR" dirty="0"/>
              <a:t> Δοκιμή για </a:t>
            </a:r>
            <a:r>
              <a:rPr lang="el-GR" dirty="0" err="1"/>
              <a:t>Random</a:t>
            </a:r>
            <a:r>
              <a:rPr lang="el-GR" dirty="0"/>
              <a:t> </a:t>
            </a:r>
            <a:r>
              <a:rPr lang="el-GR" dirty="0" err="1"/>
              <a:t>Forest</a:t>
            </a:r>
            <a:r>
              <a:rPr lang="el-GR" dirty="0"/>
              <a:t> με</a:t>
            </a:r>
          </a:p>
          <a:p>
            <a:pPr lvl="1"/>
            <a:r>
              <a:rPr lang="el-GR" dirty="0" err="1"/>
              <a:t>n_estimators</a:t>
            </a:r>
            <a:r>
              <a:rPr lang="el-GR" dirty="0"/>
              <a:t> = [100, 200, 300]</a:t>
            </a:r>
          </a:p>
          <a:p>
            <a:pPr lvl="1"/>
            <a:r>
              <a:rPr lang="el-GR" dirty="0" err="1"/>
              <a:t>max_depth</a:t>
            </a:r>
            <a:r>
              <a:rPr lang="el-GR" dirty="0"/>
              <a:t> = [5, 10, 15]</a:t>
            </a:r>
            <a:br>
              <a:rPr lang="el-GR" dirty="0"/>
            </a:br>
            <a:r>
              <a:rPr lang="el-GR" dirty="0"/>
              <a:t>→ 9 διαφορετικοί συνδυασμοί.</a:t>
            </a:r>
          </a:p>
          <a:p>
            <a:endParaRPr lang="el-GR" dirty="0"/>
          </a:p>
        </p:txBody>
      </p:sp>
    </p:spTree>
    <p:extLst>
      <p:ext uri="{BB962C8B-B14F-4D97-AF65-F5344CB8AC3E}">
        <p14:creationId xmlns:p14="http://schemas.microsoft.com/office/powerpoint/2010/main" val="22380037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D349C-4B0C-D4ED-FDCE-477A888A2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B2F3C-EF96-EF87-10F3-CD36816E37EE}"/>
              </a:ext>
            </a:extLst>
          </p:cNvPr>
          <p:cNvSpPr>
            <a:spLocks noGrp="1"/>
          </p:cNvSpPr>
          <p:nvPr>
            <p:ph type="title"/>
          </p:nvPr>
        </p:nvSpPr>
        <p:spPr>
          <a:xfrm>
            <a:off x="1621411" y="624110"/>
            <a:ext cx="9883202" cy="1280890"/>
          </a:xfrm>
        </p:spPr>
        <p:txBody>
          <a:bodyPr/>
          <a:lstStyle/>
          <a:p>
            <a:r>
              <a:rPr lang="el-GR" dirty="0"/>
              <a:t>5.6.1 Κύριες Τεχνικές </a:t>
            </a:r>
            <a:r>
              <a:rPr lang="el-GR" dirty="0" err="1"/>
              <a:t>Υπερπαραμετροποίησης</a:t>
            </a:r>
            <a:endParaRPr lang="el-GR" dirty="0"/>
          </a:p>
        </p:txBody>
      </p:sp>
      <p:sp>
        <p:nvSpPr>
          <p:cNvPr id="3" name="Content Placeholder 2">
            <a:extLst>
              <a:ext uri="{FF2B5EF4-FFF2-40B4-BE49-F238E27FC236}">
                <a16:creationId xmlns:a16="http://schemas.microsoft.com/office/drawing/2014/main" id="{59518517-A59C-2013-5749-4E986C8C836E}"/>
              </a:ext>
            </a:extLst>
          </p:cNvPr>
          <p:cNvSpPr>
            <a:spLocks noGrp="1"/>
          </p:cNvSpPr>
          <p:nvPr>
            <p:ph idx="1"/>
          </p:nvPr>
        </p:nvSpPr>
        <p:spPr>
          <a:xfrm>
            <a:off x="1008668" y="2133600"/>
            <a:ext cx="10495944" cy="4380322"/>
          </a:xfrm>
        </p:spPr>
        <p:txBody>
          <a:bodyPr>
            <a:normAutofit fontScale="92500" lnSpcReduction="10000"/>
          </a:bodyPr>
          <a:lstStyle/>
          <a:p>
            <a:r>
              <a:rPr lang="el-GR" b="1" dirty="0"/>
              <a:t>🔹 Τυχαία Αναζήτηση (</a:t>
            </a:r>
            <a:r>
              <a:rPr lang="el-GR" b="1" dirty="0" err="1"/>
              <a:t>Random</a:t>
            </a:r>
            <a:r>
              <a:rPr lang="el-GR" b="1" dirty="0"/>
              <a:t> </a:t>
            </a:r>
            <a:r>
              <a:rPr lang="el-GR" b="1" dirty="0" err="1"/>
              <a:t>Search</a:t>
            </a:r>
            <a:r>
              <a:rPr lang="el-GR" b="1" dirty="0"/>
              <a:t>)</a:t>
            </a:r>
            <a:endParaRPr lang="el-GR" dirty="0"/>
          </a:p>
          <a:p>
            <a:pPr lvl="1"/>
            <a:r>
              <a:rPr lang="el-GR" b="1" dirty="0"/>
              <a:t>Τι κάνει:</a:t>
            </a:r>
            <a:r>
              <a:rPr lang="el-GR" dirty="0"/>
              <a:t> Επιλέγει </a:t>
            </a:r>
            <a:r>
              <a:rPr lang="el-GR" b="1" dirty="0"/>
              <a:t>τυχαίους συνδυασμούς</a:t>
            </a:r>
            <a:r>
              <a:rPr lang="el-GR" dirty="0"/>
              <a:t> </a:t>
            </a:r>
            <a:r>
              <a:rPr lang="el-GR" dirty="0" err="1"/>
              <a:t>υπερπαραμέτρων</a:t>
            </a:r>
            <a:r>
              <a:rPr lang="el-GR" dirty="0"/>
              <a:t> μέσα από ένα εύρος τιμών.</a:t>
            </a:r>
          </a:p>
          <a:p>
            <a:pPr lvl="1"/>
            <a:r>
              <a:rPr lang="el-GR" b="1" dirty="0"/>
              <a:t>Πλεονέκτημα:</a:t>
            </a:r>
            <a:r>
              <a:rPr lang="el-GR" dirty="0"/>
              <a:t> Πιο </a:t>
            </a:r>
            <a:r>
              <a:rPr lang="el-GR" b="1" dirty="0"/>
              <a:t>γρήγορη</a:t>
            </a:r>
            <a:r>
              <a:rPr lang="el-GR" dirty="0"/>
              <a:t> και </a:t>
            </a:r>
            <a:r>
              <a:rPr lang="el-GR" b="1" dirty="0"/>
              <a:t>αποδοτική</a:t>
            </a:r>
            <a:r>
              <a:rPr lang="el-GR" dirty="0"/>
              <a:t> σε μεγάλα </a:t>
            </a:r>
            <a:r>
              <a:rPr lang="el-GR" dirty="0" err="1"/>
              <a:t>datasets</a:t>
            </a:r>
            <a:r>
              <a:rPr lang="el-GR" dirty="0"/>
              <a:t>.</a:t>
            </a:r>
          </a:p>
          <a:p>
            <a:pPr lvl="1"/>
            <a:r>
              <a:rPr lang="el-GR" b="1" dirty="0"/>
              <a:t>Μειονέκτημα:</a:t>
            </a:r>
            <a:r>
              <a:rPr lang="el-GR" dirty="0"/>
              <a:t> Δεν εξασφαλίζει ότι θα βρει </a:t>
            </a:r>
            <a:r>
              <a:rPr lang="el-GR" b="1" dirty="0"/>
              <a:t>την απόλυτα βέλτιστη</a:t>
            </a:r>
            <a:r>
              <a:rPr lang="el-GR" dirty="0"/>
              <a:t> λύση.</a:t>
            </a:r>
          </a:p>
          <a:p>
            <a:pPr lvl="1"/>
            <a:r>
              <a:rPr lang="el-GR" b="1" dirty="0"/>
              <a:t>Παράδειγμα:</a:t>
            </a:r>
            <a:r>
              <a:rPr lang="el-GR" dirty="0"/>
              <a:t> Επιλέγει τυχαία 20 συνδυασμούς από 5000 πιθανούς.</a:t>
            </a:r>
          </a:p>
          <a:p>
            <a:br>
              <a:rPr lang="el-GR" dirty="0"/>
            </a:br>
            <a:endParaRPr lang="el-GR" dirty="0"/>
          </a:p>
          <a:p>
            <a:r>
              <a:rPr lang="el-GR" b="1" dirty="0"/>
              <a:t>🔹 Βελτιστοποίηση </a:t>
            </a:r>
            <a:r>
              <a:rPr lang="el-GR" b="1" dirty="0" err="1"/>
              <a:t>Bayes</a:t>
            </a:r>
            <a:r>
              <a:rPr lang="el-GR" b="1" dirty="0"/>
              <a:t> (</a:t>
            </a:r>
            <a:r>
              <a:rPr lang="el-GR" b="1" dirty="0" err="1"/>
              <a:t>Bayesian</a:t>
            </a:r>
            <a:r>
              <a:rPr lang="el-GR" b="1" dirty="0"/>
              <a:t> </a:t>
            </a:r>
            <a:r>
              <a:rPr lang="el-GR" b="1" dirty="0" err="1"/>
              <a:t>Optimization</a:t>
            </a:r>
            <a:r>
              <a:rPr lang="el-GR" b="1" dirty="0"/>
              <a:t>)</a:t>
            </a:r>
            <a:endParaRPr lang="el-GR" dirty="0"/>
          </a:p>
          <a:p>
            <a:pPr lvl="1"/>
            <a:r>
              <a:rPr lang="el-GR" b="1" dirty="0"/>
              <a:t>Τι κάνει:</a:t>
            </a:r>
            <a:r>
              <a:rPr lang="el-GR" dirty="0"/>
              <a:t> Χρησιμοποιεί </a:t>
            </a:r>
            <a:r>
              <a:rPr lang="el-GR" b="1" dirty="0"/>
              <a:t>πιθανολογικά μοντέλα</a:t>
            </a:r>
            <a:r>
              <a:rPr lang="el-GR" dirty="0"/>
              <a:t> (π.χ. </a:t>
            </a:r>
            <a:r>
              <a:rPr lang="el-GR" dirty="0" err="1"/>
              <a:t>Gaussian</a:t>
            </a:r>
            <a:r>
              <a:rPr lang="el-GR" dirty="0"/>
              <a:t> </a:t>
            </a:r>
            <a:r>
              <a:rPr lang="el-GR" dirty="0" err="1"/>
              <a:t>Processes</a:t>
            </a:r>
            <a:r>
              <a:rPr lang="el-GR" dirty="0"/>
              <a:t>) για να </a:t>
            </a:r>
            <a:r>
              <a:rPr lang="el-GR" b="1" dirty="0"/>
              <a:t>προβλέψει</a:t>
            </a:r>
            <a:r>
              <a:rPr lang="el-GR" dirty="0"/>
              <a:t> ποιοι συνδυασμοί θα αποδώσουν καλύτερα.</a:t>
            </a:r>
          </a:p>
          <a:p>
            <a:pPr lvl="1"/>
            <a:r>
              <a:rPr lang="el-GR" b="1" dirty="0"/>
              <a:t>Πλεονέκτημα:</a:t>
            </a:r>
            <a:r>
              <a:rPr lang="el-GR" dirty="0"/>
              <a:t> Μειώνει </a:t>
            </a:r>
            <a:r>
              <a:rPr lang="el-GR" b="1" dirty="0"/>
              <a:t>τον αριθμό των δοκιμών</a:t>
            </a:r>
            <a:r>
              <a:rPr lang="el-GR" dirty="0"/>
              <a:t> και </a:t>
            </a:r>
            <a:r>
              <a:rPr lang="el-GR" b="1" dirty="0"/>
              <a:t>μαθαίνει</a:t>
            </a:r>
            <a:r>
              <a:rPr lang="el-GR" dirty="0"/>
              <a:t> από προηγούμενα αποτελέσματα.</a:t>
            </a:r>
          </a:p>
          <a:p>
            <a:pPr lvl="1"/>
            <a:r>
              <a:rPr lang="el-GR" b="1" dirty="0"/>
              <a:t>Μειονέκτημα:</a:t>
            </a:r>
            <a:r>
              <a:rPr lang="el-GR" dirty="0"/>
              <a:t> </a:t>
            </a:r>
            <a:r>
              <a:rPr lang="el-GR" b="1" dirty="0"/>
              <a:t>Πιο περίπλοκη</a:t>
            </a:r>
            <a:r>
              <a:rPr lang="el-GR" dirty="0"/>
              <a:t> στην υλοποίηση.</a:t>
            </a:r>
          </a:p>
          <a:p>
            <a:pPr lvl="1"/>
            <a:r>
              <a:rPr lang="el-GR" b="1" dirty="0"/>
              <a:t>Παράδειγμα:</a:t>
            </a:r>
            <a:r>
              <a:rPr lang="el-GR" dirty="0"/>
              <a:t> Αν το </a:t>
            </a:r>
            <a:r>
              <a:rPr lang="el-GR" dirty="0" err="1"/>
              <a:t>learning</a:t>
            </a:r>
            <a:r>
              <a:rPr lang="el-GR" dirty="0"/>
              <a:t> </a:t>
            </a:r>
            <a:r>
              <a:rPr lang="el-GR" dirty="0" err="1"/>
              <a:t>rate</a:t>
            </a:r>
            <a:r>
              <a:rPr lang="el-GR" dirty="0"/>
              <a:t> 0.01 έδωσε καλά αποτελέσματα, θα δοκιμάσει τιμές κοντά στο 0.01.</a:t>
            </a:r>
          </a:p>
          <a:p>
            <a:endParaRPr lang="el-GR" dirty="0"/>
          </a:p>
        </p:txBody>
      </p:sp>
    </p:spTree>
    <p:extLst>
      <p:ext uri="{BB962C8B-B14F-4D97-AF65-F5344CB8AC3E}">
        <p14:creationId xmlns:p14="http://schemas.microsoft.com/office/powerpoint/2010/main" val="2954535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79BF64-DF75-93D1-1CD5-C85B04B4B5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25C202-4172-7CAF-E30F-31E4EB9B312B}"/>
              </a:ext>
            </a:extLst>
          </p:cNvPr>
          <p:cNvSpPr>
            <a:spLocks noGrp="1"/>
          </p:cNvSpPr>
          <p:nvPr>
            <p:ph type="title"/>
          </p:nvPr>
        </p:nvSpPr>
        <p:spPr>
          <a:xfrm>
            <a:off x="1621411" y="624110"/>
            <a:ext cx="9883202" cy="1280890"/>
          </a:xfrm>
        </p:spPr>
        <p:txBody>
          <a:bodyPr/>
          <a:lstStyle/>
          <a:p>
            <a:r>
              <a:rPr lang="el-GR" dirty="0"/>
              <a:t>5.6.1 Κύριες Τεχνικές </a:t>
            </a:r>
            <a:r>
              <a:rPr lang="el-GR" dirty="0" err="1"/>
              <a:t>Υπερπαραμετροποίησης</a:t>
            </a:r>
            <a:endParaRPr lang="el-GR" dirty="0"/>
          </a:p>
        </p:txBody>
      </p:sp>
      <p:sp>
        <p:nvSpPr>
          <p:cNvPr id="3" name="Content Placeholder 2">
            <a:extLst>
              <a:ext uri="{FF2B5EF4-FFF2-40B4-BE49-F238E27FC236}">
                <a16:creationId xmlns:a16="http://schemas.microsoft.com/office/drawing/2014/main" id="{C289D50D-72D5-690F-2850-626ADD58C113}"/>
              </a:ext>
            </a:extLst>
          </p:cNvPr>
          <p:cNvSpPr>
            <a:spLocks noGrp="1"/>
          </p:cNvSpPr>
          <p:nvPr>
            <p:ph idx="1"/>
          </p:nvPr>
        </p:nvSpPr>
        <p:spPr>
          <a:xfrm>
            <a:off x="1008668" y="2133600"/>
            <a:ext cx="10495944" cy="4380322"/>
          </a:xfrm>
        </p:spPr>
        <p:txBody>
          <a:bodyPr>
            <a:normAutofit fontScale="92500" lnSpcReduction="10000"/>
          </a:bodyPr>
          <a:lstStyle/>
          <a:p>
            <a:r>
              <a:rPr lang="el-GR" b="1" dirty="0"/>
              <a:t>🔹 Γενετικοί Αλγόριθμοι (</a:t>
            </a:r>
            <a:r>
              <a:rPr lang="el-GR" b="1" dirty="0" err="1"/>
              <a:t>Genetic</a:t>
            </a:r>
            <a:r>
              <a:rPr lang="el-GR" b="1" dirty="0"/>
              <a:t> </a:t>
            </a:r>
            <a:r>
              <a:rPr lang="el-GR" b="1" dirty="0" err="1"/>
              <a:t>Algorithms</a:t>
            </a:r>
            <a:r>
              <a:rPr lang="el-GR" b="1" dirty="0"/>
              <a:t>)</a:t>
            </a:r>
            <a:endParaRPr lang="el-GR" dirty="0"/>
          </a:p>
          <a:p>
            <a:pPr lvl="1"/>
            <a:r>
              <a:rPr lang="el-GR" b="1" dirty="0"/>
              <a:t>Τι κάνει:</a:t>
            </a:r>
            <a:r>
              <a:rPr lang="el-GR" dirty="0"/>
              <a:t> Εμπνέεται από τη </a:t>
            </a:r>
            <a:r>
              <a:rPr lang="el-GR" b="1" dirty="0"/>
              <a:t>φυσική επιλογή</a:t>
            </a:r>
            <a:r>
              <a:rPr lang="el-GR" dirty="0"/>
              <a:t> — δημιουργεί πολλούς “γονείς” (συνδυασμούς </a:t>
            </a:r>
            <a:r>
              <a:rPr lang="el-GR" dirty="0" err="1"/>
              <a:t>υπερπαραμέτρων</a:t>
            </a:r>
            <a:r>
              <a:rPr lang="el-GR" dirty="0"/>
              <a:t>) και </a:t>
            </a:r>
            <a:r>
              <a:rPr lang="el-GR" b="1" dirty="0"/>
              <a:t>αναπαράγει</a:t>
            </a:r>
            <a:r>
              <a:rPr lang="el-GR" dirty="0"/>
              <a:t> τις καλύτερες λύσεις.</a:t>
            </a:r>
          </a:p>
          <a:p>
            <a:pPr lvl="1"/>
            <a:r>
              <a:rPr lang="el-GR" b="1" dirty="0"/>
              <a:t>Πλεονέκτημα:</a:t>
            </a:r>
            <a:r>
              <a:rPr lang="el-GR" dirty="0"/>
              <a:t> Μπορεί να βρει </a:t>
            </a:r>
            <a:r>
              <a:rPr lang="el-GR" b="1" dirty="0"/>
              <a:t>καλές λύσεις γρήγορα</a:t>
            </a:r>
            <a:r>
              <a:rPr lang="el-GR" dirty="0"/>
              <a:t>, ειδικά σε μεγάλα </a:t>
            </a:r>
            <a:r>
              <a:rPr lang="el-GR" dirty="0" err="1"/>
              <a:t>search</a:t>
            </a:r>
            <a:r>
              <a:rPr lang="el-GR" dirty="0"/>
              <a:t> </a:t>
            </a:r>
            <a:r>
              <a:rPr lang="el-GR" dirty="0" err="1"/>
              <a:t>spaces</a:t>
            </a:r>
            <a:r>
              <a:rPr lang="el-GR" dirty="0"/>
              <a:t>.</a:t>
            </a:r>
          </a:p>
          <a:p>
            <a:pPr lvl="1"/>
            <a:r>
              <a:rPr lang="el-GR" b="1" dirty="0"/>
              <a:t>Μειονέκτημα:</a:t>
            </a:r>
            <a:r>
              <a:rPr lang="el-GR" dirty="0"/>
              <a:t> </a:t>
            </a:r>
            <a:r>
              <a:rPr lang="el-GR" b="1" dirty="0"/>
              <a:t>Υπολογιστικά απαιτητική</a:t>
            </a:r>
            <a:r>
              <a:rPr lang="el-GR" dirty="0"/>
              <a:t> και χρειάζεται πολλές γενιές για σύγκλιση.</a:t>
            </a:r>
          </a:p>
          <a:p>
            <a:pPr lvl="1"/>
            <a:r>
              <a:rPr lang="el-GR" b="1" dirty="0"/>
              <a:t>Παράδειγμα:</a:t>
            </a:r>
            <a:r>
              <a:rPr lang="el-GR" dirty="0"/>
              <a:t> Εξελίσσει παραμέτρους για ένα </a:t>
            </a:r>
            <a:r>
              <a:rPr lang="el-GR" dirty="0" err="1"/>
              <a:t>νευρωνικό</a:t>
            </a:r>
            <a:r>
              <a:rPr lang="el-GR" dirty="0"/>
              <a:t> δίκτυο (π.χ. </a:t>
            </a:r>
            <a:r>
              <a:rPr lang="el-GR" dirty="0" err="1"/>
              <a:t>learning</a:t>
            </a:r>
            <a:r>
              <a:rPr lang="el-GR" dirty="0"/>
              <a:t> </a:t>
            </a:r>
            <a:r>
              <a:rPr lang="el-GR" dirty="0" err="1"/>
              <a:t>rate</a:t>
            </a:r>
            <a:r>
              <a:rPr lang="el-GR" dirty="0"/>
              <a:t>, </a:t>
            </a:r>
            <a:r>
              <a:rPr lang="el-GR" dirty="0" err="1"/>
              <a:t>batch</a:t>
            </a:r>
            <a:r>
              <a:rPr lang="el-GR" dirty="0"/>
              <a:t> </a:t>
            </a:r>
            <a:r>
              <a:rPr lang="el-GR" dirty="0" err="1"/>
              <a:t>size</a:t>
            </a:r>
            <a:r>
              <a:rPr lang="el-GR" dirty="0"/>
              <a:t>, </a:t>
            </a:r>
            <a:r>
              <a:rPr lang="el-GR" dirty="0" err="1"/>
              <a:t>activation</a:t>
            </a:r>
            <a:r>
              <a:rPr lang="el-GR" dirty="0"/>
              <a:t> </a:t>
            </a:r>
            <a:r>
              <a:rPr lang="el-GR" dirty="0" err="1"/>
              <a:t>function</a:t>
            </a:r>
            <a:r>
              <a:rPr lang="el-GR" dirty="0"/>
              <a:t>).</a:t>
            </a:r>
          </a:p>
          <a:p>
            <a:br>
              <a:rPr lang="el-GR" dirty="0"/>
            </a:br>
            <a:endParaRPr lang="el-GR" dirty="0"/>
          </a:p>
          <a:p>
            <a:r>
              <a:rPr lang="el-GR" b="1" dirty="0"/>
              <a:t>🔹 Πρόωρη Διακοπή Εκπαίδευσης (</a:t>
            </a:r>
            <a:r>
              <a:rPr lang="el-GR" b="1" dirty="0" err="1"/>
              <a:t>Early</a:t>
            </a:r>
            <a:r>
              <a:rPr lang="el-GR" b="1" dirty="0"/>
              <a:t> </a:t>
            </a:r>
            <a:r>
              <a:rPr lang="el-GR" b="1" dirty="0" err="1"/>
              <a:t>Stopping</a:t>
            </a:r>
            <a:r>
              <a:rPr lang="el-GR" b="1" dirty="0"/>
              <a:t>)</a:t>
            </a:r>
            <a:endParaRPr lang="el-GR" dirty="0"/>
          </a:p>
          <a:p>
            <a:pPr lvl="1"/>
            <a:r>
              <a:rPr lang="el-GR" b="1" dirty="0"/>
              <a:t>Τι κάνει:</a:t>
            </a:r>
            <a:r>
              <a:rPr lang="el-GR" dirty="0"/>
              <a:t> Διακόπτει την εκπαίδευση όταν </a:t>
            </a:r>
            <a:r>
              <a:rPr lang="el-GR" b="1" dirty="0"/>
              <a:t>δεν βελτιώνεται η απόδοση</a:t>
            </a:r>
            <a:r>
              <a:rPr lang="el-GR" dirty="0"/>
              <a:t> για ορισμένες εποχές (</a:t>
            </a:r>
            <a:r>
              <a:rPr lang="el-GR" dirty="0" err="1"/>
              <a:t>epochs</a:t>
            </a:r>
            <a:r>
              <a:rPr lang="el-GR" dirty="0"/>
              <a:t>).</a:t>
            </a:r>
          </a:p>
          <a:p>
            <a:pPr lvl="1"/>
            <a:r>
              <a:rPr lang="el-GR" b="1" dirty="0"/>
              <a:t>Πλεονέκτημα:</a:t>
            </a:r>
            <a:r>
              <a:rPr lang="el-GR" dirty="0"/>
              <a:t> Προστατεύει από </a:t>
            </a:r>
            <a:r>
              <a:rPr lang="el-GR" b="1" dirty="0" err="1"/>
              <a:t>υπερεκπαίδευση</a:t>
            </a:r>
            <a:r>
              <a:rPr lang="el-GR" b="1" dirty="0"/>
              <a:t> (</a:t>
            </a:r>
            <a:r>
              <a:rPr lang="el-GR" b="1" dirty="0" err="1"/>
              <a:t>overfitting</a:t>
            </a:r>
            <a:r>
              <a:rPr lang="el-GR" b="1" dirty="0"/>
              <a:t>)</a:t>
            </a:r>
            <a:r>
              <a:rPr lang="el-GR" dirty="0"/>
              <a:t> και μειώνει χρόνο εκπαίδευσης.</a:t>
            </a:r>
          </a:p>
          <a:p>
            <a:pPr lvl="1"/>
            <a:r>
              <a:rPr lang="el-GR" b="1" dirty="0"/>
              <a:t>Μειονέκτημα:</a:t>
            </a:r>
            <a:r>
              <a:rPr lang="el-GR" dirty="0"/>
              <a:t> Αν ρυθμιστεί λάθος, μπορεί να διακόψει </a:t>
            </a:r>
            <a:r>
              <a:rPr lang="el-GR" b="1" dirty="0"/>
              <a:t>πολύ νωρίς</a:t>
            </a:r>
            <a:r>
              <a:rPr lang="el-GR" dirty="0"/>
              <a:t> → μειωμένη ακρίβεια.</a:t>
            </a:r>
          </a:p>
          <a:p>
            <a:pPr lvl="1"/>
            <a:r>
              <a:rPr lang="el-GR" b="1" dirty="0"/>
              <a:t>Παράδειγμα:</a:t>
            </a:r>
            <a:r>
              <a:rPr lang="el-GR" dirty="0"/>
              <a:t> Αν η ακρίβεια δεν βελτιώνεται μετά από 5 </a:t>
            </a:r>
            <a:r>
              <a:rPr lang="el-GR" dirty="0" err="1"/>
              <a:t>epochs</a:t>
            </a:r>
            <a:r>
              <a:rPr lang="el-GR" dirty="0"/>
              <a:t>, η εκπαίδευση σταματά.</a:t>
            </a:r>
          </a:p>
          <a:p>
            <a:endParaRPr lang="el-GR" dirty="0"/>
          </a:p>
        </p:txBody>
      </p:sp>
    </p:spTree>
    <p:extLst>
      <p:ext uri="{BB962C8B-B14F-4D97-AF65-F5344CB8AC3E}">
        <p14:creationId xmlns:p14="http://schemas.microsoft.com/office/powerpoint/2010/main" val="1267816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51CC5-A2FB-116F-4559-3BF91615EF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1416C7-9AD8-A61E-DB9C-539319411462}"/>
              </a:ext>
            </a:extLst>
          </p:cNvPr>
          <p:cNvSpPr>
            <a:spLocks noGrp="1"/>
          </p:cNvSpPr>
          <p:nvPr>
            <p:ph type="title"/>
          </p:nvPr>
        </p:nvSpPr>
        <p:spPr>
          <a:xfrm>
            <a:off x="1621411" y="624110"/>
            <a:ext cx="9883202" cy="1280890"/>
          </a:xfrm>
        </p:spPr>
        <p:txBody>
          <a:bodyPr/>
          <a:lstStyle/>
          <a:p>
            <a:r>
              <a:rPr lang="el-GR" dirty="0"/>
              <a:t>5.6.1 Κύριες Τεχνικές </a:t>
            </a:r>
            <a:r>
              <a:rPr lang="el-GR" dirty="0" err="1"/>
              <a:t>Υπερπαραμετροποίησης</a:t>
            </a:r>
            <a:endParaRPr lang="el-GR" dirty="0"/>
          </a:p>
        </p:txBody>
      </p:sp>
      <p:sp>
        <p:nvSpPr>
          <p:cNvPr id="3" name="Content Placeholder 2">
            <a:extLst>
              <a:ext uri="{FF2B5EF4-FFF2-40B4-BE49-F238E27FC236}">
                <a16:creationId xmlns:a16="http://schemas.microsoft.com/office/drawing/2014/main" id="{A48427A9-167A-3939-80D3-77590F4D1F48}"/>
              </a:ext>
            </a:extLst>
          </p:cNvPr>
          <p:cNvSpPr>
            <a:spLocks noGrp="1"/>
          </p:cNvSpPr>
          <p:nvPr>
            <p:ph idx="1"/>
          </p:nvPr>
        </p:nvSpPr>
        <p:spPr>
          <a:xfrm>
            <a:off x="1008668" y="2133600"/>
            <a:ext cx="10495944" cy="4380322"/>
          </a:xfrm>
        </p:spPr>
        <p:txBody>
          <a:bodyPr>
            <a:normAutofit fontScale="85000" lnSpcReduction="10000"/>
          </a:bodyPr>
          <a:lstStyle/>
          <a:p>
            <a:r>
              <a:rPr lang="el-GR" b="1" dirty="0"/>
              <a:t>🔹 </a:t>
            </a:r>
            <a:r>
              <a:rPr lang="el-GR" b="1" dirty="0" err="1"/>
              <a:t>Κανονικοποίηση</a:t>
            </a:r>
            <a:r>
              <a:rPr lang="el-GR" b="1" dirty="0"/>
              <a:t> (</a:t>
            </a:r>
            <a:r>
              <a:rPr lang="el-GR" b="1" dirty="0" err="1"/>
              <a:t>Regularization</a:t>
            </a:r>
            <a:r>
              <a:rPr lang="el-GR" b="1" dirty="0"/>
              <a:t> - L1 &amp; L2)</a:t>
            </a:r>
            <a:endParaRPr lang="el-GR" dirty="0"/>
          </a:p>
          <a:p>
            <a:pPr lvl="1"/>
            <a:r>
              <a:rPr lang="el-GR" b="1" dirty="0"/>
              <a:t>Τι κάνει:</a:t>
            </a:r>
            <a:r>
              <a:rPr lang="el-GR" dirty="0"/>
              <a:t> Επιβάλλει </a:t>
            </a:r>
            <a:r>
              <a:rPr lang="el-GR" b="1" dirty="0"/>
              <a:t>ποινές</a:t>
            </a:r>
            <a:r>
              <a:rPr lang="el-GR" dirty="0"/>
              <a:t> στις παραμέτρους του μοντέλου για να αποφευχθεί το </a:t>
            </a:r>
            <a:r>
              <a:rPr lang="el-GR" dirty="0" err="1"/>
              <a:t>overfitting</a:t>
            </a:r>
            <a:r>
              <a:rPr lang="el-GR" dirty="0"/>
              <a:t>.</a:t>
            </a:r>
          </a:p>
          <a:p>
            <a:pPr lvl="1"/>
            <a:r>
              <a:rPr lang="el-GR" b="1" dirty="0"/>
              <a:t>L1 (</a:t>
            </a:r>
            <a:r>
              <a:rPr lang="el-GR" b="1" dirty="0" err="1"/>
              <a:t>Lasso</a:t>
            </a:r>
            <a:r>
              <a:rPr lang="el-GR" b="1" dirty="0"/>
              <a:t> </a:t>
            </a:r>
            <a:r>
              <a:rPr lang="el-GR" b="1" dirty="0" err="1"/>
              <a:t>Regression</a:t>
            </a:r>
            <a:r>
              <a:rPr lang="el-GR" b="1" dirty="0"/>
              <a:t>):</a:t>
            </a:r>
            <a:r>
              <a:rPr lang="el-GR" dirty="0"/>
              <a:t> Μηδενίζει ασήμαντες παραμέτρους → </a:t>
            </a:r>
            <a:r>
              <a:rPr lang="el-GR" b="1" dirty="0"/>
              <a:t>απλούστερο μοντέλο</a:t>
            </a:r>
            <a:r>
              <a:rPr lang="el-GR" dirty="0"/>
              <a:t>.</a:t>
            </a:r>
          </a:p>
          <a:p>
            <a:pPr lvl="1"/>
            <a:r>
              <a:rPr lang="el-GR" b="1" dirty="0"/>
              <a:t>L2 (</a:t>
            </a:r>
            <a:r>
              <a:rPr lang="el-GR" b="1" dirty="0" err="1"/>
              <a:t>Ridge</a:t>
            </a:r>
            <a:r>
              <a:rPr lang="el-GR" b="1" dirty="0"/>
              <a:t> </a:t>
            </a:r>
            <a:r>
              <a:rPr lang="el-GR" b="1" dirty="0" err="1"/>
              <a:t>Regression</a:t>
            </a:r>
            <a:r>
              <a:rPr lang="el-GR" b="1" dirty="0"/>
              <a:t>):</a:t>
            </a:r>
            <a:r>
              <a:rPr lang="el-GR" dirty="0"/>
              <a:t> Μειώνει μεγάλες τιμές παραμέτρων → </a:t>
            </a:r>
            <a:r>
              <a:rPr lang="el-GR" b="1" dirty="0"/>
              <a:t>σταθερό μοντέλο</a:t>
            </a:r>
            <a:r>
              <a:rPr lang="el-GR" dirty="0"/>
              <a:t>.</a:t>
            </a:r>
          </a:p>
          <a:p>
            <a:pPr lvl="1"/>
            <a:r>
              <a:rPr lang="el-GR" b="1" dirty="0"/>
              <a:t>Πλεονέκτημα:</a:t>
            </a:r>
            <a:r>
              <a:rPr lang="el-GR" dirty="0"/>
              <a:t> Βελτιώνει τη </a:t>
            </a:r>
            <a:r>
              <a:rPr lang="el-GR" b="1" dirty="0"/>
              <a:t>γενίκευση</a:t>
            </a:r>
            <a:r>
              <a:rPr lang="el-GR" dirty="0"/>
              <a:t>.</a:t>
            </a:r>
          </a:p>
          <a:p>
            <a:pPr lvl="1"/>
            <a:r>
              <a:rPr lang="el-GR" b="1" dirty="0"/>
              <a:t>Μειονέκτημα:</a:t>
            </a:r>
            <a:r>
              <a:rPr lang="el-GR" dirty="0"/>
              <a:t> Αν είναι πολύ ισχυρή, οδηγεί σε </a:t>
            </a:r>
            <a:r>
              <a:rPr lang="el-GR" b="1" dirty="0" err="1"/>
              <a:t>υποεκπαίδευση</a:t>
            </a:r>
            <a:r>
              <a:rPr lang="el-GR" b="1" dirty="0"/>
              <a:t> (</a:t>
            </a:r>
            <a:r>
              <a:rPr lang="el-GR" b="1" dirty="0" err="1"/>
              <a:t>underfitting</a:t>
            </a:r>
            <a:r>
              <a:rPr lang="el-GR" b="1" dirty="0"/>
              <a:t>)</a:t>
            </a:r>
            <a:r>
              <a:rPr lang="el-GR" dirty="0"/>
              <a:t>.</a:t>
            </a:r>
          </a:p>
          <a:p>
            <a:pPr lvl="1"/>
            <a:r>
              <a:rPr lang="el-GR" b="1" dirty="0"/>
              <a:t>Παράδειγμα:</a:t>
            </a:r>
            <a:r>
              <a:rPr lang="el-GR" dirty="0"/>
              <a:t> Λογιστική παλινδρόμηση με λ = 0.1 για μείωση υπερβολικών συντελεστών.</a:t>
            </a:r>
          </a:p>
          <a:p>
            <a:br>
              <a:rPr lang="el-GR" dirty="0"/>
            </a:br>
            <a:endParaRPr lang="el-GR" dirty="0"/>
          </a:p>
          <a:p>
            <a:r>
              <a:rPr lang="el-GR" b="1" dirty="0"/>
              <a:t>✅ Συνολικά</a:t>
            </a:r>
          </a:p>
          <a:p>
            <a:r>
              <a:rPr lang="el-GR" dirty="0"/>
              <a:t>Καθεμία από αυτές τις τεχνικές έχει </a:t>
            </a:r>
            <a:r>
              <a:rPr lang="el-GR" b="1" dirty="0"/>
              <a:t>διαφορετική ισορροπία</a:t>
            </a:r>
            <a:r>
              <a:rPr lang="el-GR" dirty="0"/>
              <a:t> μεταξύ </a:t>
            </a:r>
            <a:r>
              <a:rPr lang="el-GR" b="1" dirty="0"/>
              <a:t>ακρίβειας</a:t>
            </a:r>
            <a:r>
              <a:rPr lang="el-GR" dirty="0"/>
              <a:t>, </a:t>
            </a:r>
            <a:r>
              <a:rPr lang="el-GR" b="1" dirty="0"/>
              <a:t>χρόνου</a:t>
            </a:r>
            <a:r>
              <a:rPr lang="el-GR" dirty="0"/>
              <a:t> και </a:t>
            </a:r>
            <a:r>
              <a:rPr lang="el-GR" b="1" dirty="0"/>
              <a:t>υπολογιστικού κόστους</a:t>
            </a:r>
            <a:r>
              <a:rPr lang="el-GR" dirty="0"/>
              <a:t>.</a:t>
            </a:r>
          </a:p>
          <a:p>
            <a:r>
              <a:rPr lang="el-GR" dirty="0"/>
              <a:t>Η </a:t>
            </a:r>
            <a:r>
              <a:rPr lang="el-GR" b="1" dirty="0"/>
              <a:t>κατάλληλη επιλογή</a:t>
            </a:r>
            <a:r>
              <a:rPr lang="el-GR" dirty="0"/>
              <a:t> εξαρτάται από το πρόβλημα, το μέγεθος των δεδομένων και τη διαθεσιμότητα πόρων.</a:t>
            </a:r>
          </a:p>
          <a:p>
            <a:pPr lvl="1"/>
            <a:r>
              <a:rPr lang="el-GR" dirty="0"/>
              <a:t>.</a:t>
            </a:r>
          </a:p>
          <a:p>
            <a:endParaRPr lang="el-GR" dirty="0"/>
          </a:p>
        </p:txBody>
      </p:sp>
    </p:spTree>
    <p:extLst>
      <p:ext uri="{BB962C8B-B14F-4D97-AF65-F5344CB8AC3E}">
        <p14:creationId xmlns:p14="http://schemas.microsoft.com/office/powerpoint/2010/main" val="21306782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F3425-0960-8FDE-970B-0114988691F5}"/>
              </a:ext>
            </a:extLst>
          </p:cNvPr>
          <p:cNvSpPr>
            <a:spLocks noGrp="1"/>
          </p:cNvSpPr>
          <p:nvPr>
            <p:ph type="title"/>
          </p:nvPr>
        </p:nvSpPr>
        <p:spPr>
          <a:xfrm>
            <a:off x="1090696" y="81644"/>
            <a:ext cx="8911687" cy="527054"/>
          </a:xfrm>
        </p:spPr>
        <p:txBody>
          <a:bodyPr>
            <a:normAutofit fontScale="90000"/>
          </a:bodyPr>
          <a:lstStyle/>
          <a:p>
            <a:r>
              <a:rPr lang="el-GR" b="1" dirty="0"/>
              <a:t>1. Η Αναλογία του Σεφ: Η Σούπας της Γιαγιάς</a:t>
            </a:r>
            <a:br>
              <a:rPr lang="el-GR" b="1" dirty="0"/>
            </a:br>
            <a:endParaRPr lang="el-GR" dirty="0"/>
          </a:p>
        </p:txBody>
      </p:sp>
      <p:sp>
        <p:nvSpPr>
          <p:cNvPr id="3" name="Content Placeholder 2">
            <a:extLst>
              <a:ext uri="{FF2B5EF4-FFF2-40B4-BE49-F238E27FC236}">
                <a16:creationId xmlns:a16="http://schemas.microsoft.com/office/drawing/2014/main" id="{3073F862-2A3F-23F5-E536-15BC37E5E51A}"/>
              </a:ext>
            </a:extLst>
          </p:cNvPr>
          <p:cNvSpPr>
            <a:spLocks noGrp="1"/>
          </p:cNvSpPr>
          <p:nvPr>
            <p:ph idx="1"/>
          </p:nvPr>
        </p:nvSpPr>
        <p:spPr>
          <a:xfrm>
            <a:off x="1641021" y="917120"/>
            <a:ext cx="10230983" cy="5573487"/>
          </a:xfrm>
        </p:spPr>
        <p:txBody>
          <a:bodyPr>
            <a:normAutofit fontScale="92500" lnSpcReduction="20000"/>
          </a:bodyPr>
          <a:lstStyle/>
          <a:p>
            <a:r>
              <a:rPr lang="el-GR" dirty="0"/>
              <a:t>Φανταστείτε ότι θέλετε να φτιάξετε την </a:t>
            </a:r>
            <a:r>
              <a:rPr lang="el-GR" b="1" dirty="0"/>
              <a:t>τέλεια σούπα</a:t>
            </a:r>
            <a:r>
              <a:rPr lang="el-GR" dirty="0"/>
              <a:t> (το μοντέλο </a:t>
            </a:r>
            <a:r>
              <a:rPr lang="el-GR" dirty="0" err="1"/>
              <a:t>Machine</a:t>
            </a:r>
            <a:r>
              <a:rPr lang="el-GR" dirty="0"/>
              <a:t> </a:t>
            </a:r>
            <a:r>
              <a:rPr lang="el-GR" dirty="0" err="1"/>
              <a:t>Learning</a:t>
            </a:r>
            <a:r>
              <a:rPr lang="el-GR" dirty="0"/>
              <a:t>).</a:t>
            </a:r>
          </a:p>
          <a:p>
            <a:r>
              <a:rPr lang="el-GR" b="1" dirty="0"/>
              <a:t>Τα Συστατικά (τα Δεδομένα):</a:t>
            </a:r>
            <a:r>
              <a:rPr lang="el-GR" dirty="0"/>
              <a:t> Κοτόπουλο, </a:t>
            </a:r>
            <a:r>
              <a:rPr lang="el-GR" dirty="0" err="1"/>
              <a:t>νούντλς</a:t>
            </a:r>
            <a:r>
              <a:rPr lang="el-GR" dirty="0"/>
              <a:t>, λαχανικά, ζωμό.</a:t>
            </a:r>
          </a:p>
          <a:p>
            <a:r>
              <a:rPr lang="el-GR" b="1" dirty="0"/>
              <a:t>Η Συνταγή (ο Αλγόριθμος):</a:t>
            </a:r>
            <a:r>
              <a:rPr lang="el-GR" dirty="0"/>
              <a:t> "Μαγειρέψτε όλα τα συστατικά μαζί".</a:t>
            </a:r>
          </a:p>
          <a:p>
            <a:r>
              <a:rPr lang="el-GR" b="1" dirty="0"/>
              <a:t>Οι </a:t>
            </a:r>
            <a:r>
              <a:rPr lang="el-GR" b="1" dirty="0" err="1"/>
              <a:t>Υπερπαράμετροι</a:t>
            </a:r>
            <a:r>
              <a:rPr lang="el-GR" b="1" dirty="0"/>
              <a:t> (οι ρυθμίσεις μαγειρέματος):</a:t>
            </a:r>
            <a:endParaRPr lang="el-GR" dirty="0"/>
          </a:p>
          <a:p>
            <a:pPr lvl="1"/>
            <a:r>
              <a:rPr lang="el-GR" b="1" dirty="0"/>
              <a:t>Θερμοκρασία φούρνου (ρυθμός μάθησης):</a:t>
            </a:r>
            <a:r>
              <a:rPr lang="el-GR" dirty="0"/>
              <a:t> Πολύ δυνατή (υψηλός ρυθμός) και η σούπα θα καεί έξω και θα είναι ωμή μέσα. Πολύ χαμηλή (χαμηλός ρυθμός) και θα πάρει πολλές ώρες να μαγειρευτεί.</a:t>
            </a:r>
          </a:p>
          <a:p>
            <a:pPr lvl="1"/>
            <a:r>
              <a:rPr lang="el-GR" b="1" dirty="0"/>
              <a:t>Χρόνος μαγειρέματος (</a:t>
            </a:r>
            <a:r>
              <a:rPr lang="el-GR" b="1" dirty="0" err="1"/>
              <a:t>epochs</a:t>
            </a:r>
            <a:r>
              <a:rPr lang="el-GR" b="1" dirty="0"/>
              <a:t>):</a:t>
            </a:r>
            <a:r>
              <a:rPr lang="el-GR" dirty="0"/>
              <a:t> Λίγος χρόνος και η σούπα θα είναι ωμή. Πολύς χρόνος και όλα τα λαχανικά θα γίνουν πολτός.</a:t>
            </a:r>
          </a:p>
          <a:p>
            <a:pPr lvl="1"/>
            <a:r>
              <a:rPr lang="el-GR" b="1" dirty="0"/>
              <a:t>Ποσότητα αλατιού (παράμετρος </a:t>
            </a:r>
            <a:r>
              <a:rPr lang="el-GR" b="1" dirty="0" err="1"/>
              <a:t>regularization</a:t>
            </a:r>
            <a:r>
              <a:rPr lang="el-GR" b="1" dirty="0"/>
              <a:t>):</a:t>
            </a:r>
            <a:r>
              <a:rPr lang="el-GR" dirty="0"/>
              <a:t> Λίγο αλάτι και η σούπα θα είναι άνοστη. Πολύ αλάτι και θα είναι αδύνατο να τη φάτε.</a:t>
            </a:r>
          </a:p>
          <a:p>
            <a:r>
              <a:rPr lang="el-GR" b="1" dirty="0"/>
              <a:t>Η Βελτιστοποίηση (</a:t>
            </a:r>
            <a:r>
              <a:rPr lang="el-GR" b="1" dirty="0" err="1"/>
              <a:t>Hyperparameter</a:t>
            </a:r>
            <a:r>
              <a:rPr lang="el-GR" b="1" dirty="0"/>
              <a:t> </a:t>
            </a:r>
            <a:r>
              <a:rPr lang="el-GR" b="1" dirty="0" err="1"/>
              <a:t>Tuning</a:t>
            </a:r>
            <a:r>
              <a:rPr lang="el-GR" b="1" dirty="0"/>
              <a:t>) είναι η διαδικασία:</a:t>
            </a:r>
            <a:endParaRPr lang="el-GR" dirty="0"/>
          </a:p>
          <a:p>
            <a:r>
              <a:rPr lang="el-GR" b="1" dirty="0" err="1"/>
              <a:t>Grid</a:t>
            </a:r>
            <a:r>
              <a:rPr lang="el-GR" b="1" dirty="0"/>
              <a:t> </a:t>
            </a:r>
            <a:r>
              <a:rPr lang="el-GR" b="1" dirty="0" err="1"/>
              <a:t>Search</a:t>
            </a:r>
            <a:r>
              <a:rPr lang="el-GR" b="1" dirty="0"/>
              <a:t>:</a:t>
            </a:r>
            <a:r>
              <a:rPr lang="el-GR" dirty="0"/>
              <a:t> Να φτιάξετε 10 κατσαρόλες σούπας: μία με 200°C για 30 λεπτά, μία με 180°C για 40 λεπτά, κ.λπ. Δοκιμάζετε όλους τους συνδυασμούς και διαλέγετε τον καλύτερο. Ακριβό και χρονοβόρο, αλλά εξαντλητικό.</a:t>
            </a:r>
          </a:p>
          <a:p>
            <a:r>
              <a:rPr lang="el-GR" b="1" dirty="0" err="1"/>
              <a:t>Randomized</a:t>
            </a:r>
            <a:r>
              <a:rPr lang="el-GR" b="1" dirty="0"/>
              <a:t> </a:t>
            </a:r>
            <a:r>
              <a:rPr lang="el-GR" b="1" dirty="0" err="1"/>
              <a:t>Search</a:t>
            </a:r>
            <a:r>
              <a:rPr lang="el-GR" b="1" dirty="0"/>
              <a:t>:</a:t>
            </a:r>
            <a:r>
              <a:rPr lang="el-GR" dirty="0"/>
              <a:t> Να φτιάξετε 5 κατσαρόλες σούπας με τυχαίους συνδυασμούς θερμοκρασίας και χρόνου (π.χ., 175°C για 35 λεπτά, 190°C για 45 λεπτά). Πιο γρήγορο και συχνά βρίσκει μια πολύ καλή λύση.</a:t>
            </a:r>
          </a:p>
          <a:p>
            <a:r>
              <a:rPr lang="el-GR" b="1" dirty="0" err="1"/>
              <a:t>Bayesian</a:t>
            </a:r>
            <a:r>
              <a:rPr lang="el-GR" b="1" dirty="0"/>
              <a:t> </a:t>
            </a:r>
            <a:r>
              <a:rPr lang="el-GR" b="1" dirty="0" err="1"/>
              <a:t>Optimization</a:t>
            </a:r>
            <a:r>
              <a:rPr lang="el-GR" b="1" dirty="0"/>
              <a:t>:</a:t>
            </a:r>
            <a:r>
              <a:rPr lang="el-GR" dirty="0"/>
              <a:t> Να ξεκινήσετε με μια κατσαρόλα, να τη δοκιμάσετε και να πείτε: "Η σούπα είναι λίγο άνοστη και λίγο ωμή". Στη συνέχεια, βασιζόμενοι σε αυτό, προσαρμόζετε τη θερμοκρασία προς τα πάνω και το χρόνο προς τα πάνω για την επόμενη κατσαρόλα. Είναι μια έξυπνη, εξελικτική προσέγγιση.</a:t>
            </a:r>
          </a:p>
          <a:p>
            <a:endParaRPr lang="el-GR" dirty="0"/>
          </a:p>
        </p:txBody>
      </p:sp>
    </p:spTree>
    <p:extLst>
      <p:ext uri="{BB962C8B-B14F-4D97-AF65-F5344CB8AC3E}">
        <p14:creationId xmlns:p14="http://schemas.microsoft.com/office/powerpoint/2010/main" val="3448477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0C92F-8980-0D9E-C1B4-3221F8FEAADA}"/>
              </a:ext>
            </a:extLst>
          </p:cNvPr>
          <p:cNvSpPr>
            <a:spLocks noGrp="1"/>
          </p:cNvSpPr>
          <p:nvPr>
            <p:ph type="title"/>
          </p:nvPr>
        </p:nvSpPr>
        <p:spPr/>
        <p:txBody>
          <a:bodyPr/>
          <a:lstStyle/>
          <a:p>
            <a:r>
              <a:rPr lang="el-GR" dirty="0"/>
              <a:t>5.2. Επιβλεπόμενη Μάθηση (</a:t>
            </a:r>
            <a:r>
              <a:rPr lang="en-GB" dirty="0"/>
              <a:t>Supervised Learning)</a:t>
            </a:r>
            <a:endParaRPr lang="el-GR" dirty="0"/>
          </a:p>
        </p:txBody>
      </p:sp>
      <p:sp>
        <p:nvSpPr>
          <p:cNvPr id="3" name="Content Placeholder 2">
            <a:extLst>
              <a:ext uri="{FF2B5EF4-FFF2-40B4-BE49-F238E27FC236}">
                <a16:creationId xmlns:a16="http://schemas.microsoft.com/office/drawing/2014/main" id="{BEF8E080-9622-02DD-D008-9B8F6F2D759E}"/>
              </a:ext>
            </a:extLst>
          </p:cNvPr>
          <p:cNvSpPr>
            <a:spLocks noGrp="1"/>
          </p:cNvSpPr>
          <p:nvPr>
            <p:ph idx="1"/>
          </p:nvPr>
        </p:nvSpPr>
        <p:spPr/>
        <p:txBody>
          <a:bodyPr>
            <a:normAutofit fontScale="85000" lnSpcReduction="10000"/>
          </a:bodyPr>
          <a:lstStyle/>
          <a:p>
            <a:r>
              <a:rPr lang="el-GR" b="1" dirty="0"/>
              <a:t>Ορισμός:</a:t>
            </a:r>
            <a:r>
              <a:rPr lang="el-GR" dirty="0"/>
              <a:t> Είναι μία από τις </a:t>
            </a:r>
            <a:r>
              <a:rPr lang="el-GR" b="1" dirty="0"/>
              <a:t>πιο διαδεδομένες</a:t>
            </a:r>
            <a:r>
              <a:rPr lang="el-GR" dirty="0"/>
              <a:t> προσεγγίσεις στη μηχανική μάθηση.</a:t>
            </a:r>
          </a:p>
          <a:p>
            <a:r>
              <a:rPr lang="el-GR" b="1" dirty="0"/>
              <a:t>Δεδομένα Εκπαίδευσης:</a:t>
            </a:r>
            <a:r>
              <a:rPr lang="el-GR" dirty="0"/>
              <a:t> Το μοντέλο εκπαιδεύεται χρησιμοποιώντας </a:t>
            </a:r>
            <a:r>
              <a:rPr lang="el-GR" b="1" dirty="0"/>
              <a:t>δεδομένα με ετικέτες</a:t>
            </a:r>
            <a:r>
              <a:rPr lang="el-GR" dirty="0"/>
              <a:t> (</a:t>
            </a:r>
            <a:r>
              <a:rPr lang="el-GR" i="1" dirty="0" err="1"/>
              <a:t>labeled</a:t>
            </a:r>
            <a:r>
              <a:rPr lang="el-GR" i="1" dirty="0"/>
              <a:t> </a:t>
            </a:r>
            <a:r>
              <a:rPr lang="el-GR" i="1" dirty="0" err="1"/>
              <a:t>data</a:t>
            </a:r>
            <a:r>
              <a:rPr lang="el-GR" dirty="0"/>
              <a:t>), δηλαδή δεδομένα στα οποία είναι γνωστή η </a:t>
            </a:r>
            <a:r>
              <a:rPr lang="el-GR" b="1" dirty="0"/>
              <a:t>σωστή απάντηση</a:t>
            </a:r>
            <a:r>
              <a:rPr lang="el-GR" dirty="0"/>
              <a:t>.</a:t>
            </a:r>
          </a:p>
          <a:p>
            <a:r>
              <a:rPr lang="el-GR" b="1" dirty="0"/>
              <a:t>Βασικός Στόχος:</a:t>
            </a:r>
            <a:r>
              <a:rPr lang="el-GR" dirty="0"/>
              <a:t> Να μάθει να </a:t>
            </a:r>
            <a:r>
              <a:rPr lang="el-GR" b="1" dirty="0"/>
              <a:t>συσχετίζει</a:t>
            </a:r>
            <a:r>
              <a:rPr lang="el-GR" dirty="0"/>
              <a:t> τις εισόδους με τις σωστές εξόδους (ετικέτες).</a:t>
            </a:r>
          </a:p>
          <a:p>
            <a:r>
              <a:rPr lang="el-GR" b="1" dirty="0"/>
              <a:t>Λειτουργία:</a:t>
            </a:r>
            <a:r>
              <a:rPr lang="el-GR" dirty="0"/>
              <a:t> Κατά την εκπαίδευση, το σύστημα </a:t>
            </a:r>
            <a:r>
              <a:rPr lang="el-GR" b="1" dirty="0"/>
              <a:t>προσαρμόζει τις παραμέτρους του</a:t>
            </a:r>
            <a:r>
              <a:rPr lang="el-GR" dirty="0"/>
              <a:t> ώστε να </a:t>
            </a:r>
            <a:r>
              <a:rPr lang="el-GR" b="1" dirty="0"/>
              <a:t>μειώσει το σφάλμα</a:t>
            </a:r>
            <a:r>
              <a:rPr lang="el-GR" dirty="0"/>
              <a:t> στις προβλέψεις του.</a:t>
            </a:r>
          </a:p>
          <a:p>
            <a:r>
              <a:rPr lang="el-GR" b="1" dirty="0"/>
              <a:t>Τύποι Προβλημάτων:</a:t>
            </a:r>
            <a:r>
              <a:rPr lang="el-GR" dirty="0"/>
              <a:t> Είναι ιδιαίτερα χρήσιμη για δύο βασικούς τύπους προβλημάτων:</a:t>
            </a:r>
          </a:p>
          <a:p>
            <a:pPr lvl="1"/>
            <a:r>
              <a:rPr lang="el-GR" b="1" dirty="0"/>
              <a:t>Ταξινόμηση (</a:t>
            </a:r>
            <a:r>
              <a:rPr lang="el-GR" b="1" dirty="0" err="1"/>
              <a:t>Classification</a:t>
            </a:r>
            <a:r>
              <a:rPr lang="el-GR" b="1" dirty="0"/>
              <a:t>):</a:t>
            </a:r>
            <a:r>
              <a:rPr lang="el-GR" dirty="0"/>
              <a:t> Π.χ. αναγνώριση προσώπων.</a:t>
            </a:r>
          </a:p>
          <a:p>
            <a:pPr lvl="1"/>
            <a:r>
              <a:rPr lang="el-GR" b="1" dirty="0"/>
              <a:t>Παλινδρόμηση (</a:t>
            </a:r>
            <a:r>
              <a:rPr lang="el-GR" b="1" dirty="0" err="1"/>
              <a:t>Regression</a:t>
            </a:r>
            <a:r>
              <a:rPr lang="el-GR" b="1" dirty="0"/>
              <a:t>):</a:t>
            </a:r>
            <a:r>
              <a:rPr lang="el-GR" dirty="0"/>
              <a:t> Π.χ. πρόβλεψη πωλήσεων.</a:t>
            </a:r>
          </a:p>
          <a:p>
            <a:r>
              <a:rPr lang="el-GR" b="1" dirty="0"/>
              <a:t>Εφαρμογές:</a:t>
            </a:r>
            <a:r>
              <a:rPr lang="el-GR" dirty="0"/>
              <a:t> Χρησιμοποιείται σε ευρύ φάσμα τομέων, όπως: </a:t>
            </a:r>
            <a:r>
              <a:rPr lang="el-GR" b="1" dirty="0"/>
              <a:t>αναγνώριση προσώπων</a:t>
            </a:r>
            <a:r>
              <a:rPr lang="el-GR" dirty="0"/>
              <a:t>, </a:t>
            </a:r>
            <a:r>
              <a:rPr lang="el-GR" b="1" dirty="0"/>
              <a:t>πρόβλεψη πωλήσεων</a:t>
            </a:r>
            <a:r>
              <a:rPr lang="el-GR" dirty="0"/>
              <a:t>, </a:t>
            </a:r>
            <a:r>
              <a:rPr lang="el-GR" b="1" dirty="0"/>
              <a:t>ιατρική διάγνωση</a:t>
            </a:r>
            <a:r>
              <a:rPr lang="el-GR" dirty="0"/>
              <a:t>, και </a:t>
            </a:r>
            <a:r>
              <a:rPr lang="el-GR" b="1" dirty="0"/>
              <a:t>ανίχνευση απάτης</a:t>
            </a:r>
            <a:r>
              <a:rPr lang="el-GR" dirty="0"/>
              <a:t>.</a:t>
            </a:r>
          </a:p>
          <a:p>
            <a:endParaRPr lang="el-GR" dirty="0"/>
          </a:p>
        </p:txBody>
      </p:sp>
    </p:spTree>
    <p:extLst>
      <p:ext uri="{BB962C8B-B14F-4D97-AF65-F5344CB8AC3E}">
        <p14:creationId xmlns:p14="http://schemas.microsoft.com/office/powerpoint/2010/main" val="10406315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C836F-D3E9-B90F-753B-F100BE9F6E66}"/>
              </a:ext>
            </a:extLst>
          </p:cNvPr>
          <p:cNvSpPr>
            <a:spLocks noGrp="1"/>
          </p:cNvSpPr>
          <p:nvPr>
            <p:ph type="title"/>
          </p:nvPr>
        </p:nvSpPr>
        <p:spPr>
          <a:xfrm>
            <a:off x="1420587" y="117924"/>
            <a:ext cx="9847262" cy="657683"/>
          </a:xfrm>
        </p:spPr>
        <p:txBody>
          <a:bodyPr>
            <a:normAutofit fontScale="90000"/>
          </a:bodyPr>
          <a:lstStyle/>
          <a:p>
            <a:r>
              <a:rPr lang="el-GR" b="1" dirty="0"/>
              <a:t>2. Παράδειγμα από τον Κόσμο του E-</a:t>
            </a:r>
            <a:r>
              <a:rPr lang="el-GR" b="1" dirty="0" err="1"/>
              <a:t>commerce</a:t>
            </a:r>
            <a:br>
              <a:rPr lang="el-GR" b="1" dirty="0"/>
            </a:br>
            <a:endParaRPr lang="el-GR" dirty="0"/>
          </a:p>
        </p:txBody>
      </p:sp>
      <p:sp>
        <p:nvSpPr>
          <p:cNvPr id="3" name="Content Placeholder 2">
            <a:extLst>
              <a:ext uri="{FF2B5EF4-FFF2-40B4-BE49-F238E27FC236}">
                <a16:creationId xmlns:a16="http://schemas.microsoft.com/office/drawing/2014/main" id="{F9FB5B26-9A4E-E299-55E7-4EFF0546F638}"/>
              </a:ext>
            </a:extLst>
          </p:cNvPr>
          <p:cNvSpPr>
            <a:spLocks noGrp="1"/>
          </p:cNvSpPr>
          <p:nvPr>
            <p:ph idx="1"/>
          </p:nvPr>
        </p:nvSpPr>
        <p:spPr>
          <a:xfrm>
            <a:off x="1420587" y="1134836"/>
            <a:ext cx="9847262" cy="5421085"/>
          </a:xfrm>
        </p:spPr>
        <p:txBody>
          <a:bodyPr>
            <a:normAutofit fontScale="85000" lnSpcReduction="20000"/>
          </a:bodyPr>
          <a:lstStyle/>
          <a:p>
            <a:r>
              <a:rPr lang="el-GR" b="1" dirty="0"/>
              <a:t>Πρόβλημα:</a:t>
            </a:r>
            <a:r>
              <a:rPr lang="el-GR" dirty="0"/>
              <a:t> Μια εταιρεία θέλει να δημιουργήσει ένα σύστημα </a:t>
            </a:r>
            <a:r>
              <a:rPr lang="el-GR" b="1" dirty="0"/>
              <a:t>σύστασης προϊόντων</a:t>
            </a:r>
            <a:r>
              <a:rPr lang="el-GR" dirty="0"/>
              <a:t> (όπως της </a:t>
            </a:r>
            <a:r>
              <a:rPr lang="el-GR" dirty="0" err="1"/>
              <a:t>Amazon</a:t>
            </a:r>
            <a:r>
              <a:rPr lang="el-GR" dirty="0"/>
              <a:t>).</a:t>
            </a:r>
          </a:p>
          <a:p>
            <a:r>
              <a:rPr lang="el-GR" b="1" dirty="0"/>
              <a:t>Αλγόριθμος:</a:t>
            </a:r>
            <a:r>
              <a:rPr lang="el-GR" dirty="0"/>
              <a:t> Συνεργατική φιλτράρισμα (</a:t>
            </a:r>
            <a:r>
              <a:rPr lang="el-GR" dirty="0" err="1"/>
              <a:t>Collaborative</a:t>
            </a:r>
            <a:r>
              <a:rPr lang="el-GR" dirty="0"/>
              <a:t> </a:t>
            </a:r>
            <a:r>
              <a:rPr lang="el-GR" dirty="0" err="1"/>
              <a:t>Filtering</a:t>
            </a:r>
            <a:r>
              <a:rPr lang="el-GR" dirty="0"/>
              <a:t>).</a:t>
            </a:r>
          </a:p>
          <a:p>
            <a:r>
              <a:rPr lang="el-GR" b="1" dirty="0" err="1"/>
              <a:t>Υπερπαράμετροι</a:t>
            </a:r>
            <a:r>
              <a:rPr lang="el-GR" b="1" dirty="0"/>
              <a:t> που πρέπει να ρυθμιστούν:</a:t>
            </a:r>
            <a:endParaRPr lang="el-GR" dirty="0"/>
          </a:p>
          <a:p>
            <a:pPr lvl="1"/>
            <a:r>
              <a:rPr lang="el-GR" b="1" dirty="0"/>
              <a:t>Αριθμός Γειτόνων (k-</a:t>
            </a:r>
            <a:r>
              <a:rPr lang="el-GR" b="1" dirty="0" err="1"/>
              <a:t>nearest</a:t>
            </a:r>
            <a:r>
              <a:rPr lang="el-GR" b="1" dirty="0"/>
              <a:t> </a:t>
            </a:r>
            <a:r>
              <a:rPr lang="el-GR" b="1" dirty="0" err="1"/>
              <a:t>neighbors</a:t>
            </a:r>
            <a:r>
              <a:rPr lang="el-GR" b="1" dirty="0"/>
              <a:t>):</a:t>
            </a:r>
            <a:r>
              <a:rPr lang="el-GR" dirty="0"/>
              <a:t> Πόσους παρόμοιους χρήστες θα εξετάσει το σύστημα για να σου προτείνει προϊόντα;</a:t>
            </a:r>
          </a:p>
          <a:p>
            <a:pPr lvl="2"/>
            <a:r>
              <a:rPr lang="el-GR" b="1" dirty="0"/>
              <a:t>Πολύ λίγοι:</a:t>
            </a:r>
            <a:r>
              <a:rPr lang="el-GR" dirty="0"/>
              <a:t> Οι συστάσεις θα είναι πολύ στενές και μπορεί να χάσεις ενδιαφέροντα προϊόντα.</a:t>
            </a:r>
          </a:p>
          <a:p>
            <a:pPr lvl="2"/>
            <a:r>
              <a:rPr lang="el-GR" b="1" dirty="0"/>
              <a:t>Πολλοί:</a:t>
            </a:r>
            <a:r>
              <a:rPr lang="el-GR" dirty="0"/>
              <a:t> Οι συστάσεις θα γίνουν πολύ γενικές και ανακριβείς ("θα σου πρότεινε και πράγματα που δεν σχετίζονται").</a:t>
            </a:r>
          </a:p>
          <a:p>
            <a:pPr lvl="1"/>
            <a:r>
              <a:rPr lang="el-GR" b="1" dirty="0"/>
              <a:t>Βαθμός Μάθησης (</a:t>
            </a:r>
            <a:r>
              <a:rPr lang="el-GR" b="1" dirty="0" err="1"/>
              <a:t>Learning</a:t>
            </a:r>
            <a:r>
              <a:rPr lang="el-GR" b="1" dirty="0"/>
              <a:t> </a:t>
            </a:r>
            <a:r>
              <a:rPr lang="el-GR" b="1" dirty="0" err="1"/>
              <a:t>Rate</a:t>
            </a:r>
            <a:r>
              <a:rPr lang="el-GR" b="1" dirty="0"/>
              <a:t>):</a:t>
            </a:r>
            <a:r>
              <a:rPr lang="el-GR" dirty="0"/>
              <a:t> Πόσο γρήγορα "μαθαίνει" το μοντέλο από τις νέες αγορές και τις κλικ των χρηστών;</a:t>
            </a:r>
          </a:p>
          <a:p>
            <a:pPr lvl="2"/>
            <a:r>
              <a:rPr lang="el-GR" b="1" dirty="0"/>
              <a:t>Πολύ γρήγορα:</a:t>
            </a:r>
            <a:r>
              <a:rPr lang="el-GR" dirty="0"/>
              <a:t> Το σύστημα ξεχνάει γρήγορα τις παλιές προτιμήσεις σου και </a:t>
            </a:r>
            <a:r>
              <a:rPr lang="el-GR" dirty="0" err="1"/>
              <a:t>υπερreactαρεί</a:t>
            </a:r>
            <a:r>
              <a:rPr lang="el-GR" dirty="0"/>
              <a:t> σε μια πρόσφατη αγορά.</a:t>
            </a:r>
          </a:p>
          <a:p>
            <a:pPr lvl="2"/>
            <a:r>
              <a:rPr lang="el-GR" b="1" dirty="0"/>
              <a:t>Πολύ αργά:</a:t>
            </a:r>
            <a:r>
              <a:rPr lang="el-GR" dirty="0"/>
              <a:t> Το σύστημα αργεί να αναγνωρίσει νέα ενδιαφέροντα σου.</a:t>
            </a:r>
          </a:p>
          <a:p>
            <a:r>
              <a:rPr lang="el-GR" b="1" dirty="0"/>
              <a:t>Η Βελτιστοποίηση γίνεται ως εξής:</a:t>
            </a:r>
            <a:br>
              <a:rPr lang="el-GR" dirty="0"/>
            </a:br>
            <a:r>
              <a:rPr lang="el-GR" dirty="0"/>
              <a:t>Η ομάδα </a:t>
            </a:r>
            <a:r>
              <a:rPr lang="el-GR" dirty="0" err="1"/>
              <a:t>Data</a:t>
            </a:r>
            <a:r>
              <a:rPr lang="el-GR" dirty="0"/>
              <a:t> </a:t>
            </a:r>
            <a:r>
              <a:rPr lang="el-GR" dirty="0" err="1"/>
              <a:t>Science</a:t>
            </a:r>
            <a:r>
              <a:rPr lang="el-GR" dirty="0"/>
              <a:t> τρέχει το μοντέλο με διαφορετικούς συνδυασμούς αυτών των παραμέτρων. Το "καλύτερο" μοντέλο δεν είναι απαραίτητα αυτό με την απόλυτα υψηλότερη τεχνική ακρίβεια, αλλά αυτό που οδηγεί στην </a:t>
            </a:r>
            <a:r>
              <a:rPr lang="el-GR" b="1" dirty="0"/>
              <a:t>υψηλότερη πραγματική πώληση</a:t>
            </a:r>
            <a:r>
              <a:rPr lang="el-GR" dirty="0"/>
              <a:t> - δηλαδή, οι χρήστες ακολουθούν πράγματι τις συστάσεις και αγοράζουν. Αυτό μετριέται μέσω A/B </a:t>
            </a:r>
            <a:r>
              <a:rPr lang="el-GR" dirty="0" err="1"/>
              <a:t>testing</a:t>
            </a:r>
            <a:r>
              <a:rPr lang="el-GR" dirty="0"/>
              <a:t>.</a:t>
            </a:r>
          </a:p>
          <a:p>
            <a:r>
              <a:rPr lang="el-GR" dirty="0"/>
              <a:t>Συνοπτικά, η βελτιστοποίηση </a:t>
            </a:r>
            <a:r>
              <a:rPr lang="el-GR" dirty="0" err="1"/>
              <a:t>υπερπαραμέτρων</a:t>
            </a:r>
            <a:r>
              <a:rPr lang="el-GR" dirty="0"/>
              <a:t> είναι το πείραμα για να βρεις τις </a:t>
            </a:r>
            <a:r>
              <a:rPr lang="el-GR" b="1" dirty="0"/>
              <a:t>καλύτερες ρυθμίσεις διαδικασίας</a:t>
            </a:r>
            <a:r>
              <a:rPr lang="el-GR" dirty="0"/>
              <a:t> που κάνουν τον βασικό σου </a:t>
            </a:r>
            <a:r>
              <a:rPr lang="el-GR" b="1" dirty="0"/>
              <a:t>αλγόριθμο</a:t>
            </a:r>
            <a:r>
              <a:rPr lang="el-GR" dirty="0"/>
              <a:t> (τη "συνταγή" ή το "κιβώτιο ταχυτήτων") να λειτουργεί </a:t>
            </a:r>
            <a:r>
              <a:rPr lang="el-GR" b="1" dirty="0"/>
              <a:t>βέλτιστα για το συγκεκριμένο πρόβλημά σου</a:t>
            </a:r>
            <a:r>
              <a:rPr lang="el-GR" dirty="0"/>
              <a:t>.</a:t>
            </a:r>
          </a:p>
          <a:p>
            <a:endParaRPr lang="el-GR" dirty="0"/>
          </a:p>
        </p:txBody>
      </p:sp>
    </p:spTree>
    <p:extLst>
      <p:ext uri="{BB962C8B-B14F-4D97-AF65-F5344CB8AC3E}">
        <p14:creationId xmlns:p14="http://schemas.microsoft.com/office/powerpoint/2010/main" val="6252182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6F814-0BD1-B23F-5E4C-EA01753BE0DB}"/>
              </a:ext>
            </a:extLst>
          </p:cNvPr>
          <p:cNvSpPr>
            <a:spLocks noGrp="1"/>
          </p:cNvSpPr>
          <p:nvPr>
            <p:ph type="title"/>
          </p:nvPr>
        </p:nvSpPr>
        <p:spPr>
          <a:xfrm>
            <a:off x="1676101" y="138793"/>
            <a:ext cx="8911687" cy="628650"/>
          </a:xfrm>
        </p:spPr>
        <p:txBody>
          <a:bodyPr>
            <a:normAutofit fontScale="90000"/>
          </a:bodyPr>
          <a:lstStyle/>
          <a:p>
            <a:r>
              <a:rPr lang="el-GR" dirty="0"/>
              <a:t>Σύνοψη: </a:t>
            </a:r>
            <a:r>
              <a:rPr lang="el-GR" sz="1800" b="1" dirty="0"/>
              <a:t>Περίληψη Κεφαλαίου: Τεχνικές και Αλγόριθμοι Μηχανικής Μάθησης</a:t>
            </a:r>
            <a:endParaRPr lang="el-GR" dirty="0"/>
          </a:p>
        </p:txBody>
      </p:sp>
      <p:sp>
        <p:nvSpPr>
          <p:cNvPr id="3" name="Content Placeholder 2">
            <a:extLst>
              <a:ext uri="{FF2B5EF4-FFF2-40B4-BE49-F238E27FC236}">
                <a16:creationId xmlns:a16="http://schemas.microsoft.com/office/drawing/2014/main" id="{661EE7F8-C56F-EB60-248C-4FA14BC2BDB4}"/>
              </a:ext>
            </a:extLst>
          </p:cNvPr>
          <p:cNvSpPr>
            <a:spLocks noGrp="1"/>
          </p:cNvSpPr>
          <p:nvPr>
            <p:ph idx="1"/>
          </p:nvPr>
        </p:nvSpPr>
        <p:spPr>
          <a:xfrm>
            <a:off x="1338944" y="693965"/>
            <a:ext cx="10745333" cy="6164036"/>
          </a:xfrm>
        </p:spPr>
        <p:txBody>
          <a:bodyPr>
            <a:normAutofit fontScale="77500" lnSpcReduction="20000"/>
          </a:bodyPr>
          <a:lstStyle/>
          <a:p>
            <a:pPr marL="0" indent="0">
              <a:buNone/>
            </a:pPr>
            <a:endParaRPr lang="el-GR" b="1" dirty="0"/>
          </a:p>
          <a:p>
            <a:r>
              <a:rPr lang="el-GR" b="1" dirty="0"/>
              <a:t>Βασικές κατηγορίες αλγορίθμων:</a:t>
            </a:r>
            <a:endParaRPr lang="el-GR" dirty="0"/>
          </a:p>
          <a:p>
            <a:pPr lvl="1"/>
            <a:r>
              <a:rPr lang="el-GR" b="1" dirty="0"/>
              <a:t>Επιβλεπόμενη Μάθηση:</a:t>
            </a:r>
            <a:r>
              <a:rPr lang="el-GR" dirty="0"/>
              <a:t> Χρησιμοποιείται για </a:t>
            </a:r>
            <a:r>
              <a:rPr lang="el-GR" b="1" dirty="0"/>
              <a:t>ταξινόμηση</a:t>
            </a:r>
            <a:r>
              <a:rPr lang="el-GR" dirty="0"/>
              <a:t> και </a:t>
            </a:r>
            <a:r>
              <a:rPr lang="el-GR" b="1" dirty="0"/>
              <a:t>παλινδρόμηση</a:t>
            </a:r>
            <a:r>
              <a:rPr lang="el-GR" dirty="0"/>
              <a:t> με δεδομένα που έχουν ετικέτες.</a:t>
            </a:r>
          </a:p>
          <a:p>
            <a:pPr lvl="1"/>
            <a:r>
              <a:rPr lang="el-GR" b="1" dirty="0"/>
              <a:t>Μη Επιβλεπόμενη Μάθηση:</a:t>
            </a:r>
            <a:r>
              <a:rPr lang="el-GR" dirty="0"/>
              <a:t> Στόχος η </a:t>
            </a:r>
            <a:r>
              <a:rPr lang="el-GR" b="1" dirty="0"/>
              <a:t>ανακάλυψη δομών</a:t>
            </a:r>
            <a:r>
              <a:rPr lang="el-GR" dirty="0"/>
              <a:t> ή </a:t>
            </a:r>
            <a:r>
              <a:rPr lang="el-GR" b="1" dirty="0"/>
              <a:t>μείωση </a:t>
            </a:r>
            <a:r>
              <a:rPr lang="el-GR" b="1" dirty="0" err="1"/>
              <a:t>διαστατικότητας</a:t>
            </a:r>
            <a:r>
              <a:rPr lang="el-GR" dirty="0"/>
              <a:t> χωρίς προκαθορισμένες ετικέτες.</a:t>
            </a:r>
          </a:p>
          <a:p>
            <a:pPr lvl="1"/>
            <a:r>
              <a:rPr lang="el-GR" b="1" dirty="0"/>
              <a:t>Ενισχυτική Μάθηση:</a:t>
            </a:r>
            <a:r>
              <a:rPr lang="el-GR" dirty="0"/>
              <a:t> Ο πράκτορας </a:t>
            </a:r>
            <a:r>
              <a:rPr lang="el-GR" b="1" dirty="0"/>
              <a:t>μαθαίνει μέσω αλληλεπίδρασης</a:t>
            </a:r>
            <a:r>
              <a:rPr lang="el-GR" dirty="0"/>
              <a:t> με το περιβάλλον και </a:t>
            </a:r>
            <a:r>
              <a:rPr lang="el-GR" b="1" dirty="0"/>
              <a:t>ενισχύεται μέσω επιβράβευσης</a:t>
            </a:r>
            <a:r>
              <a:rPr lang="el-GR" dirty="0"/>
              <a:t>.</a:t>
            </a:r>
          </a:p>
          <a:p>
            <a:r>
              <a:rPr lang="el-GR" b="1" dirty="0"/>
              <a:t>Πεδία εφαρμογής:</a:t>
            </a:r>
            <a:br>
              <a:rPr lang="el-GR" dirty="0"/>
            </a:br>
            <a:r>
              <a:rPr lang="el-GR" dirty="0"/>
              <a:t>Ρομποτική, αυτόνομα οχήματα, χρηματοοικονομική πρόβλεψη, ανάλυση δεδομένων.</a:t>
            </a:r>
          </a:p>
          <a:p>
            <a:r>
              <a:rPr lang="el-GR" b="1" dirty="0"/>
              <a:t>Τεχνικές απαιτήσεις για αποτελεσματικά μοντέλα:</a:t>
            </a:r>
            <a:endParaRPr lang="el-GR" dirty="0"/>
          </a:p>
          <a:p>
            <a:pPr lvl="1"/>
            <a:r>
              <a:rPr lang="el-GR" b="1" dirty="0"/>
              <a:t>Διαχείριση και ποιότητα δεδομένων.</a:t>
            </a:r>
            <a:endParaRPr lang="el-GR" dirty="0"/>
          </a:p>
          <a:p>
            <a:pPr lvl="1"/>
            <a:r>
              <a:rPr lang="el-GR" b="1" dirty="0"/>
              <a:t>Επαρκείς υπολογιστικοί πόροι.</a:t>
            </a:r>
            <a:endParaRPr lang="el-GR" dirty="0"/>
          </a:p>
          <a:p>
            <a:pPr lvl="1"/>
            <a:r>
              <a:rPr lang="el-GR" b="1" dirty="0"/>
              <a:t>Σωστή ρύθμιση </a:t>
            </a:r>
            <a:r>
              <a:rPr lang="el-GR" b="1" dirty="0" err="1"/>
              <a:t>υπερπαραμέτρων</a:t>
            </a:r>
            <a:r>
              <a:rPr lang="el-GR" b="1" dirty="0"/>
              <a:t>.</a:t>
            </a:r>
            <a:endParaRPr lang="el-GR" dirty="0"/>
          </a:p>
          <a:p>
            <a:r>
              <a:rPr lang="el-GR" b="1" dirty="0"/>
              <a:t>Αποφυγή </a:t>
            </a:r>
            <a:r>
              <a:rPr lang="el-GR" b="1" dirty="0" err="1"/>
              <a:t>υπερεκπαίδευσης</a:t>
            </a:r>
            <a:r>
              <a:rPr lang="el-GR" b="1" dirty="0"/>
              <a:t> (</a:t>
            </a:r>
            <a:r>
              <a:rPr lang="el-GR" b="1" dirty="0" err="1"/>
              <a:t>overfitting</a:t>
            </a:r>
            <a:r>
              <a:rPr lang="el-GR" b="1" dirty="0"/>
              <a:t>) &amp; </a:t>
            </a:r>
            <a:r>
              <a:rPr lang="el-GR" b="1" dirty="0" err="1"/>
              <a:t>υποεκπαίδευσης</a:t>
            </a:r>
            <a:r>
              <a:rPr lang="el-GR" b="1" dirty="0"/>
              <a:t> (</a:t>
            </a:r>
            <a:r>
              <a:rPr lang="el-GR" b="1" dirty="0" err="1"/>
              <a:t>underfitting</a:t>
            </a:r>
            <a:r>
              <a:rPr lang="el-GR" b="1" dirty="0"/>
              <a:t>):</a:t>
            </a:r>
            <a:endParaRPr lang="el-GR" dirty="0"/>
          </a:p>
          <a:p>
            <a:pPr lvl="1"/>
            <a:r>
              <a:rPr lang="el-GR" dirty="0"/>
              <a:t>Με </a:t>
            </a:r>
            <a:r>
              <a:rPr lang="el-GR" b="1" dirty="0"/>
              <a:t>διασταυρούμενη επικύρωση (</a:t>
            </a:r>
            <a:r>
              <a:rPr lang="el-GR" b="1" dirty="0" err="1"/>
              <a:t>cross-validation</a:t>
            </a:r>
            <a:r>
              <a:rPr lang="el-GR" b="1" dirty="0"/>
              <a:t>)</a:t>
            </a:r>
            <a:r>
              <a:rPr lang="el-GR" dirty="0"/>
              <a:t>.</a:t>
            </a:r>
          </a:p>
          <a:p>
            <a:pPr lvl="1"/>
            <a:r>
              <a:rPr lang="el-GR" dirty="0"/>
              <a:t>Με </a:t>
            </a:r>
            <a:r>
              <a:rPr lang="el-GR" b="1" dirty="0"/>
              <a:t>επιλογή σημαντικών χαρακτηριστικών (</a:t>
            </a:r>
            <a:r>
              <a:rPr lang="el-GR" b="1" dirty="0" err="1"/>
              <a:t>feature</a:t>
            </a:r>
            <a:r>
              <a:rPr lang="el-GR" b="1" dirty="0"/>
              <a:t> </a:t>
            </a:r>
            <a:r>
              <a:rPr lang="el-GR" b="1" dirty="0" err="1"/>
              <a:t>selection</a:t>
            </a:r>
            <a:r>
              <a:rPr lang="el-GR" b="1" dirty="0"/>
              <a:t>)</a:t>
            </a:r>
            <a:r>
              <a:rPr lang="el-GR" dirty="0"/>
              <a:t>.</a:t>
            </a:r>
          </a:p>
          <a:p>
            <a:r>
              <a:rPr lang="el-GR" b="1" dirty="0"/>
              <a:t>Τεχνικές </a:t>
            </a:r>
            <a:r>
              <a:rPr lang="el-GR" b="1" dirty="0" err="1"/>
              <a:t>υπερπαραμετροποίησης</a:t>
            </a:r>
            <a:r>
              <a:rPr lang="el-GR" b="1" dirty="0"/>
              <a:t> (</a:t>
            </a:r>
            <a:r>
              <a:rPr lang="el-GR" b="1" dirty="0" err="1"/>
              <a:t>Hyperparameter</a:t>
            </a:r>
            <a:r>
              <a:rPr lang="el-GR" b="1" dirty="0"/>
              <a:t> </a:t>
            </a:r>
            <a:r>
              <a:rPr lang="el-GR" b="1" dirty="0" err="1"/>
              <a:t>Tuning</a:t>
            </a:r>
            <a:r>
              <a:rPr lang="el-GR" b="1" dirty="0"/>
              <a:t>):</a:t>
            </a:r>
            <a:endParaRPr lang="el-GR" dirty="0"/>
          </a:p>
          <a:p>
            <a:pPr lvl="1"/>
            <a:r>
              <a:rPr lang="el-GR" b="1" dirty="0"/>
              <a:t>Αναζήτηση Πλέγματος (</a:t>
            </a:r>
            <a:r>
              <a:rPr lang="el-GR" b="1" dirty="0" err="1"/>
              <a:t>Grid</a:t>
            </a:r>
            <a:r>
              <a:rPr lang="el-GR" b="1" dirty="0"/>
              <a:t> </a:t>
            </a:r>
            <a:r>
              <a:rPr lang="el-GR" b="1" dirty="0" err="1"/>
              <a:t>Search</a:t>
            </a:r>
            <a:r>
              <a:rPr lang="el-GR" b="1" dirty="0"/>
              <a:t>):</a:t>
            </a:r>
            <a:r>
              <a:rPr lang="el-GR" dirty="0"/>
              <a:t> Συστηματική δοκιμή όλων των συνδυασμών.</a:t>
            </a:r>
          </a:p>
          <a:p>
            <a:pPr lvl="1"/>
            <a:r>
              <a:rPr lang="el-GR" b="1" dirty="0"/>
              <a:t>Τυχαία Αναζήτηση (</a:t>
            </a:r>
            <a:r>
              <a:rPr lang="el-GR" b="1" dirty="0" err="1"/>
              <a:t>Random</a:t>
            </a:r>
            <a:r>
              <a:rPr lang="el-GR" b="1" dirty="0"/>
              <a:t> </a:t>
            </a:r>
            <a:r>
              <a:rPr lang="el-GR" b="1" dirty="0" err="1"/>
              <a:t>Search</a:t>
            </a:r>
            <a:r>
              <a:rPr lang="el-GR" b="1" dirty="0"/>
              <a:t>):</a:t>
            </a:r>
            <a:r>
              <a:rPr lang="el-GR" dirty="0"/>
              <a:t> Τυχαία επιλογή τιμών από προκαθορισμένο εύρος.</a:t>
            </a:r>
          </a:p>
          <a:p>
            <a:pPr lvl="1"/>
            <a:r>
              <a:rPr lang="el-GR" b="1" dirty="0"/>
              <a:t>Βελτιστοποίηση </a:t>
            </a:r>
            <a:r>
              <a:rPr lang="el-GR" b="1" dirty="0" err="1"/>
              <a:t>Bayes</a:t>
            </a:r>
            <a:r>
              <a:rPr lang="el-GR" b="1" dirty="0"/>
              <a:t>:</a:t>
            </a:r>
            <a:r>
              <a:rPr lang="el-GR" dirty="0"/>
              <a:t> Πιθανολογική εκτίμηση των πιο υποσχόμενων τιμών.</a:t>
            </a:r>
          </a:p>
          <a:p>
            <a:pPr lvl="1"/>
            <a:r>
              <a:rPr lang="el-GR" b="1" dirty="0"/>
              <a:t>Γενετικοί Αλγόριθμοι:</a:t>
            </a:r>
            <a:r>
              <a:rPr lang="el-GR" dirty="0"/>
              <a:t> Εξελικτική προσέγγιση βελτιστοποίησης.</a:t>
            </a:r>
          </a:p>
          <a:p>
            <a:r>
              <a:rPr lang="el-GR" b="1" dirty="0"/>
              <a:t>Συνολικά:</a:t>
            </a:r>
            <a:br>
              <a:rPr lang="el-GR" dirty="0"/>
            </a:br>
            <a:r>
              <a:rPr lang="el-GR" dirty="0"/>
              <a:t>Το κεφάλαιο ανέδειξε τη σημασία της </a:t>
            </a:r>
            <a:r>
              <a:rPr lang="el-GR" b="1" dirty="0"/>
              <a:t>συνδυασμένης κατανόησης αλγορίθμων, εκπαίδευσης και βελτιστοποίησης</a:t>
            </a:r>
            <a:r>
              <a:rPr lang="el-GR" dirty="0"/>
              <a:t>, ώστε να αναπτύσσονται </a:t>
            </a:r>
            <a:r>
              <a:rPr lang="el-GR" b="1" dirty="0"/>
              <a:t>αποτελεσματικά και αξιόπιστα μοντέλα μηχανικής μάθησης</a:t>
            </a:r>
            <a:r>
              <a:rPr lang="el-GR" dirty="0"/>
              <a:t>.</a:t>
            </a:r>
          </a:p>
          <a:p>
            <a:endParaRPr lang="el-GR" dirty="0"/>
          </a:p>
        </p:txBody>
      </p:sp>
    </p:spTree>
    <p:extLst>
      <p:ext uri="{BB962C8B-B14F-4D97-AF65-F5344CB8AC3E}">
        <p14:creationId xmlns:p14="http://schemas.microsoft.com/office/powerpoint/2010/main" val="27766207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68EE8-29CF-EDD6-B57C-CDDCF224AA78}"/>
              </a:ext>
            </a:extLst>
          </p:cNvPr>
          <p:cNvSpPr>
            <a:spLocks noGrp="1"/>
          </p:cNvSpPr>
          <p:nvPr>
            <p:ph type="title"/>
          </p:nvPr>
        </p:nvSpPr>
        <p:spPr>
          <a:xfrm>
            <a:off x="1703017" y="134253"/>
            <a:ext cx="10265826" cy="1280890"/>
          </a:xfrm>
        </p:spPr>
        <p:txBody>
          <a:bodyPr>
            <a:normAutofit fontScale="90000"/>
          </a:bodyPr>
          <a:lstStyle/>
          <a:p>
            <a:r>
              <a:rPr lang="el-GR" dirty="0"/>
              <a:t>5.7 Μελέτη Περίπτωσης: Χρήση Μηχανικής Μάθησης για την Ανίχνευση Απάτης στις</a:t>
            </a:r>
            <a:br>
              <a:rPr lang="el-GR" dirty="0"/>
            </a:br>
            <a:r>
              <a:rPr lang="el-GR" dirty="0"/>
              <a:t>Χρηματοοικονομικές Συναλλαγές</a:t>
            </a:r>
          </a:p>
        </p:txBody>
      </p:sp>
      <p:sp>
        <p:nvSpPr>
          <p:cNvPr id="3" name="Content Placeholder 2">
            <a:extLst>
              <a:ext uri="{FF2B5EF4-FFF2-40B4-BE49-F238E27FC236}">
                <a16:creationId xmlns:a16="http://schemas.microsoft.com/office/drawing/2014/main" id="{470C09CB-B599-39F1-021B-012CEF53B788}"/>
              </a:ext>
            </a:extLst>
          </p:cNvPr>
          <p:cNvSpPr>
            <a:spLocks noGrp="1"/>
          </p:cNvSpPr>
          <p:nvPr>
            <p:ph idx="1"/>
          </p:nvPr>
        </p:nvSpPr>
        <p:spPr>
          <a:xfrm>
            <a:off x="726621" y="1812471"/>
            <a:ext cx="10777991" cy="4686300"/>
          </a:xfrm>
        </p:spPr>
        <p:txBody>
          <a:bodyPr/>
          <a:lstStyle/>
          <a:p>
            <a:r>
              <a:rPr lang="el-GR" b="1" dirty="0"/>
              <a:t>Πρόβλημα:</a:t>
            </a:r>
            <a:br>
              <a:rPr lang="el-GR" dirty="0"/>
            </a:br>
            <a:r>
              <a:rPr lang="el-GR" dirty="0"/>
              <a:t>Η τράπεζα αντιμετώπιζε </a:t>
            </a:r>
            <a:r>
              <a:rPr lang="el-GR" b="1" dirty="0"/>
              <a:t>αυξανόμενες περιπτώσεις απάτης</a:t>
            </a:r>
            <a:r>
              <a:rPr lang="el-GR" dirty="0"/>
              <a:t> σε ηλεκτρονικές συναλλαγές.</a:t>
            </a:r>
            <a:br>
              <a:rPr lang="el-GR" dirty="0"/>
            </a:br>
            <a:r>
              <a:rPr lang="el-GR" dirty="0"/>
              <a:t>Οι παραδοσιακοί κανόνες (</a:t>
            </a:r>
            <a:r>
              <a:rPr lang="el-GR" dirty="0" err="1"/>
              <a:t>rule-based</a:t>
            </a:r>
            <a:r>
              <a:rPr lang="el-GR" dirty="0"/>
              <a:t>) </a:t>
            </a:r>
            <a:r>
              <a:rPr lang="el-GR" b="1" dirty="0"/>
              <a:t>δεν μπορούσαν να ανιχνεύσουν νέα, εξελιγμένα μοτίβα</a:t>
            </a:r>
            <a:r>
              <a:rPr lang="el-GR" dirty="0"/>
              <a:t> απάτης, οδηγώντας:</a:t>
            </a:r>
          </a:p>
          <a:p>
            <a:pPr lvl="1"/>
            <a:r>
              <a:rPr lang="el-GR" dirty="0"/>
              <a:t>σε </a:t>
            </a:r>
            <a:r>
              <a:rPr lang="el-GR" b="1" dirty="0"/>
              <a:t>μη εντοπισμένες απάτες</a:t>
            </a:r>
            <a:r>
              <a:rPr lang="el-GR" dirty="0"/>
              <a:t>, και</a:t>
            </a:r>
          </a:p>
          <a:p>
            <a:pPr lvl="1"/>
            <a:r>
              <a:rPr lang="el-GR" dirty="0"/>
              <a:t>σε </a:t>
            </a:r>
            <a:r>
              <a:rPr lang="el-GR" b="1" dirty="0"/>
              <a:t>λανθασμένους αποκλεισμούς νόμιμων συναλλαγών (</a:t>
            </a:r>
            <a:r>
              <a:rPr lang="el-GR" b="1" dirty="0" err="1"/>
              <a:t>false</a:t>
            </a:r>
            <a:r>
              <a:rPr lang="el-GR" b="1" dirty="0"/>
              <a:t> </a:t>
            </a:r>
            <a:r>
              <a:rPr lang="el-GR" b="1" dirty="0" err="1"/>
              <a:t>positives</a:t>
            </a:r>
            <a:r>
              <a:rPr lang="el-GR" b="1" dirty="0"/>
              <a:t>)</a:t>
            </a:r>
            <a:r>
              <a:rPr lang="el-GR" dirty="0"/>
              <a:t>.</a:t>
            </a:r>
          </a:p>
          <a:p>
            <a:br>
              <a:rPr lang="el-GR" dirty="0"/>
            </a:br>
            <a:endParaRPr lang="el-GR" dirty="0"/>
          </a:p>
          <a:p>
            <a:r>
              <a:rPr lang="el-GR" b="1" dirty="0"/>
              <a:t>Λύση:</a:t>
            </a:r>
            <a:br>
              <a:rPr lang="el-GR" dirty="0"/>
            </a:br>
            <a:r>
              <a:rPr lang="el-GR" dirty="0"/>
              <a:t>Δημιουργία </a:t>
            </a:r>
            <a:r>
              <a:rPr lang="el-GR" b="1" dirty="0"/>
              <a:t>υβριδικού συστήματος τεχνητής νοημοσύνης</a:t>
            </a:r>
            <a:r>
              <a:rPr lang="el-GR" dirty="0"/>
              <a:t>, που συνδυάζει:</a:t>
            </a:r>
          </a:p>
          <a:p>
            <a:pPr lvl="1"/>
            <a:r>
              <a:rPr lang="el-GR" b="1" dirty="0"/>
              <a:t>Επιβλεπόμενη Μάθηση</a:t>
            </a:r>
            <a:r>
              <a:rPr lang="el-GR" dirty="0"/>
              <a:t> → ταξινόμηση ύποπτων/νόμιμων συναλλαγών με βάση ιστορικά δεδομένα.</a:t>
            </a:r>
          </a:p>
          <a:p>
            <a:pPr lvl="1"/>
            <a:r>
              <a:rPr lang="el-GR" b="1" dirty="0"/>
              <a:t>Μη Επιβλεπόμενη Μάθηση</a:t>
            </a:r>
            <a:r>
              <a:rPr lang="el-GR" dirty="0"/>
              <a:t> → εντοπισμός ανωμαλιών (</a:t>
            </a:r>
            <a:r>
              <a:rPr lang="el-GR" dirty="0" err="1"/>
              <a:t>anomaly</a:t>
            </a:r>
            <a:r>
              <a:rPr lang="el-GR" dirty="0"/>
              <a:t> </a:t>
            </a:r>
            <a:r>
              <a:rPr lang="el-GR" dirty="0" err="1"/>
              <a:t>detection</a:t>
            </a:r>
            <a:r>
              <a:rPr lang="el-GR" dirty="0"/>
              <a:t>) σε νέα μοτίβα.</a:t>
            </a:r>
          </a:p>
          <a:p>
            <a:endParaRPr lang="el-GR" dirty="0"/>
          </a:p>
        </p:txBody>
      </p:sp>
    </p:spTree>
    <p:extLst>
      <p:ext uri="{BB962C8B-B14F-4D97-AF65-F5344CB8AC3E}">
        <p14:creationId xmlns:p14="http://schemas.microsoft.com/office/powerpoint/2010/main" val="42473793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22814-463F-989B-6F08-0E669AED7A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6FE90D-48D7-A7C8-4B46-57D8378F5F1D}"/>
              </a:ext>
            </a:extLst>
          </p:cNvPr>
          <p:cNvSpPr>
            <a:spLocks noGrp="1"/>
          </p:cNvSpPr>
          <p:nvPr>
            <p:ph type="title"/>
          </p:nvPr>
        </p:nvSpPr>
        <p:spPr>
          <a:xfrm>
            <a:off x="1703017" y="134253"/>
            <a:ext cx="10265826" cy="1280890"/>
          </a:xfrm>
        </p:spPr>
        <p:txBody>
          <a:bodyPr>
            <a:normAutofit fontScale="90000"/>
          </a:bodyPr>
          <a:lstStyle/>
          <a:p>
            <a:r>
              <a:rPr lang="el-GR" dirty="0"/>
              <a:t>5.7 Μελέτη Περίπτωσης: Χρήση Μηχανικής Μάθησης για την Ανίχνευση Απάτης στις</a:t>
            </a:r>
            <a:br>
              <a:rPr lang="el-GR" dirty="0"/>
            </a:br>
            <a:r>
              <a:rPr lang="el-GR" dirty="0"/>
              <a:t>Χρηματοοικονομικές Συναλλαγές</a:t>
            </a:r>
          </a:p>
        </p:txBody>
      </p:sp>
      <p:sp>
        <p:nvSpPr>
          <p:cNvPr id="3" name="Content Placeholder 2">
            <a:extLst>
              <a:ext uri="{FF2B5EF4-FFF2-40B4-BE49-F238E27FC236}">
                <a16:creationId xmlns:a16="http://schemas.microsoft.com/office/drawing/2014/main" id="{9CF9B6DD-BDE2-F98D-DF07-5ED65CC88E5E}"/>
              </a:ext>
            </a:extLst>
          </p:cNvPr>
          <p:cNvSpPr>
            <a:spLocks noGrp="1"/>
          </p:cNvSpPr>
          <p:nvPr>
            <p:ph idx="1"/>
          </p:nvPr>
        </p:nvSpPr>
        <p:spPr>
          <a:xfrm>
            <a:off x="726621" y="1812471"/>
            <a:ext cx="10777991" cy="4686300"/>
          </a:xfrm>
        </p:spPr>
        <p:txBody>
          <a:bodyPr/>
          <a:lstStyle/>
          <a:p>
            <a:r>
              <a:rPr lang="el-GR" b="1" dirty="0"/>
              <a:t>Χρησιμοποιούμενες Τεχνικές:</a:t>
            </a:r>
            <a:endParaRPr lang="el-GR" dirty="0"/>
          </a:p>
          <a:p>
            <a:r>
              <a:rPr lang="el-GR" b="1" dirty="0"/>
              <a:t>Αλγόριθμοι Ταξινόμησης:</a:t>
            </a:r>
            <a:r>
              <a:rPr lang="el-GR" dirty="0"/>
              <a:t> </a:t>
            </a:r>
            <a:r>
              <a:rPr lang="el-GR" dirty="0" err="1"/>
              <a:t>Logistic</a:t>
            </a:r>
            <a:r>
              <a:rPr lang="el-GR" dirty="0"/>
              <a:t> </a:t>
            </a:r>
            <a:r>
              <a:rPr lang="el-GR" dirty="0" err="1"/>
              <a:t>Regression</a:t>
            </a:r>
            <a:r>
              <a:rPr lang="el-GR" dirty="0"/>
              <a:t>, </a:t>
            </a:r>
            <a:r>
              <a:rPr lang="el-GR" dirty="0" err="1"/>
              <a:t>Random</a:t>
            </a:r>
            <a:r>
              <a:rPr lang="el-GR" dirty="0"/>
              <a:t> </a:t>
            </a:r>
            <a:r>
              <a:rPr lang="el-GR" dirty="0" err="1"/>
              <a:t>Forests</a:t>
            </a:r>
            <a:r>
              <a:rPr lang="el-GR" dirty="0"/>
              <a:t>, </a:t>
            </a:r>
            <a:r>
              <a:rPr lang="el-GR" dirty="0" err="1"/>
              <a:t>Neural</a:t>
            </a:r>
            <a:r>
              <a:rPr lang="el-GR" dirty="0"/>
              <a:t> </a:t>
            </a:r>
            <a:r>
              <a:rPr lang="el-GR" dirty="0" err="1"/>
              <a:t>Networks</a:t>
            </a:r>
            <a:r>
              <a:rPr lang="el-GR" dirty="0"/>
              <a:t> — αναγνώριση ύποπτων συναλλαγών.</a:t>
            </a:r>
          </a:p>
          <a:p>
            <a:r>
              <a:rPr lang="el-GR" b="1" dirty="0"/>
              <a:t>Ομαδοποίηση (</a:t>
            </a:r>
            <a:r>
              <a:rPr lang="el-GR" b="1" dirty="0" err="1"/>
              <a:t>Clustering</a:t>
            </a:r>
            <a:r>
              <a:rPr lang="el-GR" b="1" dirty="0"/>
              <a:t> – DBSCAN, K-</a:t>
            </a:r>
            <a:r>
              <a:rPr lang="el-GR" b="1" dirty="0" err="1"/>
              <a:t>Means</a:t>
            </a:r>
            <a:r>
              <a:rPr lang="el-GR" b="1" dirty="0"/>
              <a:t>):</a:t>
            </a:r>
            <a:r>
              <a:rPr lang="el-GR" dirty="0"/>
              <a:t> εντοπισμός μη φυσιολογικών συναλλαγών.</a:t>
            </a:r>
          </a:p>
          <a:p>
            <a:r>
              <a:rPr lang="el-GR" b="1" dirty="0"/>
              <a:t>Θεωρία Διπλής Επεξεργασίας:</a:t>
            </a:r>
            <a:endParaRPr lang="el-GR" dirty="0"/>
          </a:p>
          <a:p>
            <a:pPr lvl="1"/>
            <a:r>
              <a:rPr lang="el-GR" i="1" dirty="0"/>
              <a:t>Σύστημα 1</a:t>
            </a:r>
            <a:r>
              <a:rPr lang="el-GR" dirty="0"/>
              <a:t> → γρήγορη, αυτόματη ταξινόμηση κοινών μοτίβων.</a:t>
            </a:r>
          </a:p>
          <a:p>
            <a:pPr lvl="1"/>
            <a:r>
              <a:rPr lang="el-GR" i="1" dirty="0"/>
              <a:t>Σύστημα 2</a:t>
            </a:r>
            <a:r>
              <a:rPr lang="el-GR" dirty="0"/>
              <a:t> → πιο αναλυτικός έλεγχος ύποπτων περιπτώσεων.</a:t>
            </a:r>
          </a:p>
          <a:p>
            <a:r>
              <a:rPr lang="el-GR" b="1" dirty="0"/>
              <a:t>Βελτιστοποίηση </a:t>
            </a:r>
            <a:r>
              <a:rPr lang="el-GR" b="1" dirty="0" err="1"/>
              <a:t>Bayes</a:t>
            </a:r>
            <a:r>
              <a:rPr lang="el-GR" b="1" dirty="0"/>
              <a:t> (</a:t>
            </a:r>
            <a:r>
              <a:rPr lang="el-GR" b="1" dirty="0" err="1"/>
              <a:t>Bayesian</a:t>
            </a:r>
            <a:r>
              <a:rPr lang="el-GR" b="1" dirty="0"/>
              <a:t> </a:t>
            </a:r>
            <a:r>
              <a:rPr lang="el-GR" b="1" dirty="0" err="1"/>
              <a:t>Optimization</a:t>
            </a:r>
            <a:r>
              <a:rPr lang="el-GR" b="1" dirty="0"/>
              <a:t>):</a:t>
            </a:r>
            <a:r>
              <a:rPr lang="el-GR" dirty="0"/>
              <a:t> αυτόματη ρύθμιση </a:t>
            </a:r>
            <a:r>
              <a:rPr lang="el-GR" dirty="0" err="1"/>
              <a:t>υπερπαραμέτρων</a:t>
            </a:r>
            <a:r>
              <a:rPr lang="el-GR" dirty="0"/>
              <a:t> για μέγιστη ακρίβεια και ελάχιστα ψευδή θετικά.</a:t>
            </a:r>
          </a:p>
          <a:p>
            <a:endParaRPr lang="el-GR" dirty="0"/>
          </a:p>
        </p:txBody>
      </p:sp>
    </p:spTree>
    <p:extLst>
      <p:ext uri="{BB962C8B-B14F-4D97-AF65-F5344CB8AC3E}">
        <p14:creationId xmlns:p14="http://schemas.microsoft.com/office/powerpoint/2010/main" val="19895505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2C566-0F14-2653-44E5-6C93E882A7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39C54-C000-2D1C-69A3-D71084C7BF64}"/>
              </a:ext>
            </a:extLst>
          </p:cNvPr>
          <p:cNvSpPr>
            <a:spLocks noGrp="1"/>
          </p:cNvSpPr>
          <p:nvPr>
            <p:ph type="title"/>
          </p:nvPr>
        </p:nvSpPr>
        <p:spPr>
          <a:xfrm>
            <a:off x="1703017" y="134253"/>
            <a:ext cx="10265826" cy="1280890"/>
          </a:xfrm>
        </p:spPr>
        <p:txBody>
          <a:bodyPr>
            <a:normAutofit fontScale="90000"/>
          </a:bodyPr>
          <a:lstStyle/>
          <a:p>
            <a:r>
              <a:rPr lang="el-GR" dirty="0"/>
              <a:t>5.7 Μελέτη Περίπτωσης: Χρήση Μηχανικής Μάθησης για την Ανίχνευση Απάτης στις</a:t>
            </a:r>
            <a:br>
              <a:rPr lang="el-GR" dirty="0"/>
            </a:br>
            <a:r>
              <a:rPr lang="el-GR" dirty="0"/>
              <a:t>Χρηματοοικονομικές Συναλλαγές</a:t>
            </a:r>
          </a:p>
        </p:txBody>
      </p:sp>
      <p:sp>
        <p:nvSpPr>
          <p:cNvPr id="3" name="Content Placeholder 2">
            <a:extLst>
              <a:ext uri="{FF2B5EF4-FFF2-40B4-BE49-F238E27FC236}">
                <a16:creationId xmlns:a16="http://schemas.microsoft.com/office/drawing/2014/main" id="{D8EC4738-03F7-860F-5728-E7839BA7EA9E}"/>
              </a:ext>
            </a:extLst>
          </p:cNvPr>
          <p:cNvSpPr>
            <a:spLocks noGrp="1"/>
          </p:cNvSpPr>
          <p:nvPr>
            <p:ph idx="1"/>
          </p:nvPr>
        </p:nvSpPr>
        <p:spPr>
          <a:xfrm>
            <a:off x="726621" y="1812471"/>
            <a:ext cx="10777991" cy="4686300"/>
          </a:xfrm>
        </p:spPr>
        <p:txBody>
          <a:bodyPr>
            <a:normAutofit fontScale="92500" lnSpcReduction="20000"/>
          </a:bodyPr>
          <a:lstStyle/>
          <a:p>
            <a:r>
              <a:rPr lang="el-GR" b="1" dirty="0"/>
              <a:t>Αποτελέσματα:</a:t>
            </a:r>
            <a:br>
              <a:rPr lang="el-GR" dirty="0"/>
            </a:br>
            <a:r>
              <a:rPr lang="el-GR" dirty="0"/>
              <a:t>✅ </a:t>
            </a:r>
            <a:r>
              <a:rPr lang="el-GR" b="1" dirty="0"/>
              <a:t>+35% αύξηση</a:t>
            </a:r>
            <a:r>
              <a:rPr lang="el-GR" dirty="0"/>
              <a:t> στην ακρίβεια ανίχνευσης απάτης.</a:t>
            </a:r>
            <a:br>
              <a:rPr lang="el-GR" dirty="0"/>
            </a:br>
            <a:r>
              <a:rPr lang="el-GR" dirty="0"/>
              <a:t>✅ </a:t>
            </a:r>
            <a:r>
              <a:rPr lang="el-GR" b="1" dirty="0"/>
              <a:t>−20% μείωση</a:t>
            </a:r>
            <a:r>
              <a:rPr lang="el-GR" dirty="0"/>
              <a:t> στα ψευδώς θετικά αποτελέσματα.</a:t>
            </a:r>
            <a:br>
              <a:rPr lang="el-GR" dirty="0"/>
            </a:br>
            <a:r>
              <a:rPr lang="el-GR" dirty="0"/>
              <a:t>✅ </a:t>
            </a:r>
            <a:r>
              <a:rPr lang="el-GR" b="1" dirty="0"/>
              <a:t>Καλύτερη εμπειρία πελάτη</a:t>
            </a:r>
            <a:r>
              <a:rPr lang="el-GR" dirty="0"/>
              <a:t> – λιγότεροι άδικοι αποκλεισμοί.</a:t>
            </a:r>
            <a:br>
              <a:rPr lang="el-GR" dirty="0"/>
            </a:br>
            <a:r>
              <a:rPr lang="el-GR" dirty="0"/>
              <a:t>✅ </a:t>
            </a:r>
            <a:r>
              <a:rPr lang="el-GR" b="1" dirty="0"/>
              <a:t>Ανθεκτικότητα σε νέες μορφές απάτης</a:t>
            </a:r>
            <a:r>
              <a:rPr lang="el-GR" dirty="0"/>
              <a:t> μέσω συνεχούς μάθησης.</a:t>
            </a:r>
          </a:p>
          <a:p>
            <a:br>
              <a:rPr lang="el-GR" dirty="0"/>
            </a:br>
            <a:endParaRPr lang="el-GR" dirty="0"/>
          </a:p>
          <a:p>
            <a:r>
              <a:rPr lang="el-GR" b="1" dirty="0"/>
              <a:t>Οφέλη για την τράπεζα:</a:t>
            </a:r>
            <a:endParaRPr lang="el-GR" dirty="0"/>
          </a:p>
          <a:p>
            <a:pPr lvl="1"/>
            <a:r>
              <a:rPr lang="el-GR" b="1" dirty="0"/>
              <a:t>Μείωση οικονομικών απωλειών.</a:t>
            </a:r>
            <a:endParaRPr lang="el-GR" dirty="0"/>
          </a:p>
          <a:p>
            <a:pPr lvl="1"/>
            <a:r>
              <a:rPr lang="el-GR" b="1" dirty="0"/>
              <a:t>Διατήρηση εμπιστοσύνης πελατών.</a:t>
            </a:r>
            <a:endParaRPr lang="el-GR" dirty="0"/>
          </a:p>
          <a:p>
            <a:pPr lvl="1"/>
            <a:r>
              <a:rPr lang="el-GR" b="1" dirty="0"/>
              <a:t>Αυξημένη ασφάλεια συναλλαγών.</a:t>
            </a:r>
            <a:endParaRPr lang="el-GR" dirty="0"/>
          </a:p>
          <a:p>
            <a:br>
              <a:rPr lang="el-GR" dirty="0"/>
            </a:br>
            <a:endParaRPr lang="el-GR" dirty="0"/>
          </a:p>
          <a:p>
            <a:r>
              <a:rPr lang="el-GR" b="1" dirty="0"/>
              <a:t>Συμπέρασμα:</a:t>
            </a:r>
            <a:br>
              <a:rPr lang="el-GR" dirty="0"/>
            </a:br>
            <a:r>
              <a:rPr lang="el-GR" dirty="0"/>
              <a:t>Η Μηχανική Μάθηση, μέσω συνδυασμού </a:t>
            </a:r>
            <a:r>
              <a:rPr lang="el-GR" b="1" dirty="0"/>
              <a:t>ταξινόμησης</a:t>
            </a:r>
            <a:r>
              <a:rPr lang="el-GR" dirty="0"/>
              <a:t>, </a:t>
            </a:r>
            <a:r>
              <a:rPr lang="el-GR" b="1" dirty="0"/>
              <a:t>ομαδοποίησης</a:t>
            </a:r>
            <a:r>
              <a:rPr lang="el-GR" dirty="0"/>
              <a:t> και </a:t>
            </a:r>
            <a:r>
              <a:rPr lang="el-GR" b="1" dirty="0"/>
              <a:t>γνωσιακών προσεγγίσεων</a:t>
            </a:r>
            <a:r>
              <a:rPr lang="el-GR" dirty="0"/>
              <a:t>, προσφέρει </a:t>
            </a:r>
            <a:r>
              <a:rPr lang="el-GR" b="1" dirty="0"/>
              <a:t>δυναμικά και προσαρμοστικά συστήματα ανίχνευσης απάτης</a:t>
            </a:r>
            <a:r>
              <a:rPr lang="el-GR" dirty="0"/>
              <a:t>, ξεπερνώντας τα όρια των στατικών, παραδοσιακών μεθόδων.</a:t>
            </a:r>
          </a:p>
          <a:p>
            <a:endParaRPr lang="el-GR" dirty="0"/>
          </a:p>
        </p:txBody>
      </p:sp>
    </p:spTree>
    <p:extLst>
      <p:ext uri="{BB962C8B-B14F-4D97-AF65-F5344CB8AC3E}">
        <p14:creationId xmlns:p14="http://schemas.microsoft.com/office/powerpoint/2010/main" val="25284673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F0386-10A4-7988-B366-B68E662EE2CF}"/>
              </a:ext>
            </a:extLst>
          </p:cNvPr>
          <p:cNvSpPr>
            <a:spLocks noGrp="1"/>
          </p:cNvSpPr>
          <p:nvPr>
            <p:ph type="title"/>
          </p:nvPr>
        </p:nvSpPr>
        <p:spPr/>
        <p:txBody>
          <a:bodyPr/>
          <a:lstStyle/>
          <a:p>
            <a:r>
              <a:rPr lang="el-GR" dirty="0"/>
              <a:t>5.8 Εισαγωγή στη μηχανική μάθηση</a:t>
            </a:r>
          </a:p>
        </p:txBody>
      </p:sp>
      <p:sp>
        <p:nvSpPr>
          <p:cNvPr id="3" name="Content Placeholder 2">
            <a:extLst>
              <a:ext uri="{FF2B5EF4-FFF2-40B4-BE49-F238E27FC236}">
                <a16:creationId xmlns:a16="http://schemas.microsoft.com/office/drawing/2014/main" id="{746A9DD8-22A7-04DD-652D-0D9F8A1E9F90}"/>
              </a:ext>
            </a:extLst>
          </p:cNvPr>
          <p:cNvSpPr>
            <a:spLocks noGrp="1"/>
          </p:cNvSpPr>
          <p:nvPr>
            <p:ph idx="1"/>
          </p:nvPr>
        </p:nvSpPr>
        <p:spPr/>
        <p:txBody>
          <a:bodyPr>
            <a:normAutofit lnSpcReduction="10000"/>
          </a:bodyPr>
          <a:lstStyle/>
          <a:p>
            <a:r>
              <a:rPr lang="el-GR" dirty="0"/>
              <a:t> </a:t>
            </a:r>
            <a:r>
              <a:rPr lang="el-GR" b="1" dirty="0"/>
              <a:t>Βασικά Σημεία:</a:t>
            </a:r>
          </a:p>
          <a:p>
            <a:pPr>
              <a:buFont typeface="Arial" panose="020B0604020202020204" pitchFamily="34" charset="0"/>
              <a:buChar char="•"/>
            </a:pPr>
            <a:r>
              <a:rPr lang="el-GR" b="1" dirty="0"/>
              <a:t>Ορισμός:</a:t>
            </a:r>
            <a:r>
              <a:rPr lang="el-GR" dirty="0"/>
              <a:t> Η Μηχανική Μάθηση (ΜΜ) αποτελεί έναν </a:t>
            </a:r>
            <a:r>
              <a:rPr lang="el-GR" b="1" dirty="0"/>
              <a:t>κλάδο της Τεχνητής Νοημοσύνης (ΤΝ)</a:t>
            </a:r>
            <a:r>
              <a:rPr lang="el-GR" dirty="0"/>
              <a:t>.</a:t>
            </a:r>
          </a:p>
          <a:p>
            <a:pPr>
              <a:buFont typeface="Arial" panose="020B0604020202020204" pitchFamily="34" charset="0"/>
              <a:buChar char="•"/>
            </a:pPr>
            <a:r>
              <a:rPr lang="el-GR" b="1" dirty="0"/>
              <a:t>Ραγδαία Εξέλιξη:</a:t>
            </a:r>
            <a:r>
              <a:rPr lang="el-GR" dirty="0"/>
              <a:t> Τονίζεται η </a:t>
            </a:r>
            <a:r>
              <a:rPr lang="el-GR" b="1" dirty="0"/>
              <a:t>ταχεία εξέλιξη</a:t>
            </a:r>
            <a:r>
              <a:rPr lang="el-GR" dirty="0"/>
              <a:t> του πεδίου τα τελευταία χρόνια.</a:t>
            </a:r>
          </a:p>
          <a:p>
            <a:pPr>
              <a:buFont typeface="Arial" panose="020B0604020202020204" pitchFamily="34" charset="0"/>
              <a:buChar char="•"/>
            </a:pPr>
            <a:r>
              <a:rPr lang="el-GR" b="1" dirty="0"/>
              <a:t>Σημασία:</a:t>
            </a:r>
            <a:r>
              <a:rPr lang="el-GR" dirty="0"/>
              <a:t> Η ΜΜ προσφέρει </a:t>
            </a:r>
            <a:r>
              <a:rPr lang="el-GR" b="1" dirty="0"/>
              <a:t>σημαντικές εφαρμογές</a:t>
            </a:r>
            <a:r>
              <a:rPr lang="el-GR" dirty="0"/>
              <a:t> σε πολλούς τομείς.</a:t>
            </a:r>
          </a:p>
          <a:p>
            <a:pPr>
              <a:buFont typeface="Arial" panose="020B0604020202020204" pitchFamily="34" charset="0"/>
              <a:buChar char="•"/>
            </a:pPr>
            <a:r>
              <a:rPr lang="el-GR" b="1" dirty="0"/>
              <a:t>Εφαρμογές:</a:t>
            </a:r>
            <a:r>
              <a:rPr lang="el-GR" dirty="0"/>
              <a:t> Ενδεικτικά αναφέρονται:</a:t>
            </a:r>
          </a:p>
          <a:p>
            <a:pPr marL="742950" lvl="1" indent="-285750">
              <a:buFont typeface="Arial" panose="020B0604020202020204" pitchFamily="34" charset="0"/>
              <a:buChar char="•"/>
            </a:pPr>
            <a:r>
              <a:rPr lang="el-GR" b="1" dirty="0"/>
              <a:t>Ανάλυση δεδομένων.</a:t>
            </a:r>
            <a:endParaRPr lang="el-GR" dirty="0"/>
          </a:p>
          <a:p>
            <a:pPr marL="742950" lvl="1" indent="-285750">
              <a:buFont typeface="Arial" panose="020B0604020202020204" pitchFamily="34" charset="0"/>
              <a:buChar char="•"/>
            </a:pPr>
            <a:r>
              <a:rPr lang="el-GR" b="1" dirty="0"/>
              <a:t>Αυτόματη αναγνώριση προτύπων.</a:t>
            </a:r>
            <a:endParaRPr lang="el-GR" dirty="0"/>
          </a:p>
          <a:p>
            <a:pPr marL="742950" lvl="1" indent="-285750">
              <a:buFont typeface="Arial" panose="020B0604020202020204" pitchFamily="34" charset="0"/>
              <a:buChar char="•"/>
            </a:pPr>
            <a:r>
              <a:rPr lang="el-GR" b="1" dirty="0"/>
              <a:t>Προβλέψεις.</a:t>
            </a:r>
            <a:endParaRPr lang="el-GR" dirty="0"/>
          </a:p>
          <a:p>
            <a:pPr>
              <a:buFont typeface="Arial" panose="020B0604020202020204" pitchFamily="34" charset="0"/>
              <a:buChar char="•"/>
            </a:pPr>
            <a:r>
              <a:rPr lang="el-GR" b="1" dirty="0"/>
              <a:t>Στόχος Κεφαλαίου:</a:t>
            </a:r>
            <a:r>
              <a:rPr lang="el-GR" dirty="0"/>
              <a:t> Να παρουσιαστούν οι </a:t>
            </a:r>
            <a:r>
              <a:rPr lang="el-GR" b="1" dirty="0"/>
              <a:t>βασικές αρχές</a:t>
            </a:r>
            <a:r>
              <a:rPr lang="el-GR" dirty="0"/>
              <a:t> της Μηχανικής Μάθησης και οι </a:t>
            </a:r>
            <a:r>
              <a:rPr lang="el-GR" b="1" dirty="0"/>
              <a:t>διαφορετικές της εφαρμογές</a:t>
            </a:r>
            <a:r>
              <a:rPr lang="el-GR" dirty="0"/>
              <a:t>.</a:t>
            </a:r>
          </a:p>
          <a:p>
            <a:endParaRPr lang="el-GR" dirty="0"/>
          </a:p>
        </p:txBody>
      </p:sp>
    </p:spTree>
    <p:extLst>
      <p:ext uri="{BB962C8B-B14F-4D97-AF65-F5344CB8AC3E}">
        <p14:creationId xmlns:p14="http://schemas.microsoft.com/office/powerpoint/2010/main" val="22122438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8BCE91-CFE9-49FC-A84A-7C5E2F0807E7}"/>
              </a:ext>
            </a:extLst>
          </p:cNvPr>
          <p:cNvSpPr>
            <a:spLocks noGrp="1"/>
          </p:cNvSpPr>
          <p:nvPr>
            <p:ph type="title"/>
          </p:nvPr>
        </p:nvSpPr>
        <p:spPr/>
        <p:txBody>
          <a:bodyPr/>
          <a:lstStyle/>
          <a:p>
            <a:r>
              <a:rPr lang="el-GR" sz="1800" b="1" i="0" u="none" strike="noStrike" baseline="0" dirty="0">
                <a:latin typeface="Arial" panose="020B0604020202020204" pitchFamily="34" charset="0"/>
              </a:rPr>
              <a:t>5.8.2 </a:t>
            </a:r>
            <a:r>
              <a:rPr lang="el-GR" sz="1800" b="1" i="0" u="none" strike="noStrike" baseline="0" dirty="0">
                <a:latin typeface="Calibri-Bold"/>
              </a:rPr>
              <a:t>Θεμελιώδεις Αρχές της Μηχανικής Μάθησης</a:t>
            </a:r>
            <a:endParaRPr lang="el-GR" dirty="0"/>
          </a:p>
        </p:txBody>
      </p:sp>
      <p:graphicFrame>
        <p:nvGraphicFramePr>
          <p:cNvPr id="4" name="Θέση περιεχομένου 3">
            <a:extLst>
              <a:ext uri="{FF2B5EF4-FFF2-40B4-BE49-F238E27FC236}">
                <a16:creationId xmlns:a16="http://schemas.microsoft.com/office/drawing/2014/main" id="{C1A6A989-84B7-4FAA-B1AF-9B89413B2A38}"/>
              </a:ext>
            </a:extLst>
          </p:cNvPr>
          <p:cNvGraphicFramePr>
            <a:graphicFrameLocks noGrp="1"/>
          </p:cNvGraphicFramePr>
          <p:nvPr>
            <p:ph idx="1"/>
            <p:extLst>
              <p:ext uri="{D42A27DB-BD31-4B8C-83A1-F6EECF244321}">
                <p14:modId xmlns:p14="http://schemas.microsoft.com/office/powerpoint/2010/main" val="3015875649"/>
              </p:ext>
            </p:extLst>
          </p:nvPr>
        </p:nvGraphicFramePr>
        <p:xfrm>
          <a:off x="1487837" y="2810738"/>
          <a:ext cx="8445908" cy="4284526"/>
        </p:xfrm>
        <a:graphic>
          <a:graphicData uri="http://schemas.openxmlformats.org/drawingml/2006/table">
            <a:tbl>
              <a:tblPr/>
              <a:tblGrid>
                <a:gridCol w="2111477">
                  <a:extLst>
                    <a:ext uri="{9D8B030D-6E8A-4147-A177-3AD203B41FA5}">
                      <a16:colId xmlns:a16="http://schemas.microsoft.com/office/drawing/2014/main" val="524994641"/>
                    </a:ext>
                  </a:extLst>
                </a:gridCol>
                <a:gridCol w="2111477">
                  <a:extLst>
                    <a:ext uri="{9D8B030D-6E8A-4147-A177-3AD203B41FA5}">
                      <a16:colId xmlns:a16="http://schemas.microsoft.com/office/drawing/2014/main" val="1900218567"/>
                    </a:ext>
                  </a:extLst>
                </a:gridCol>
                <a:gridCol w="2111477">
                  <a:extLst>
                    <a:ext uri="{9D8B030D-6E8A-4147-A177-3AD203B41FA5}">
                      <a16:colId xmlns:a16="http://schemas.microsoft.com/office/drawing/2014/main" val="1478708776"/>
                    </a:ext>
                  </a:extLst>
                </a:gridCol>
                <a:gridCol w="2111477">
                  <a:extLst>
                    <a:ext uri="{9D8B030D-6E8A-4147-A177-3AD203B41FA5}">
                      <a16:colId xmlns:a16="http://schemas.microsoft.com/office/drawing/2014/main" val="4029677051"/>
                    </a:ext>
                  </a:extLst>
                </a:gridCol>
              </a:tblGrid>
              <a:tr h="299916">
                <a:tc>
                  <a:txBody>
                    <a:bodyPr/>
                    <a:lstStyle/>
                    <a:p>
                      <a:pPr rtl="0"/>
                      <a:r>
                        <a:rPr lang="el-GR" sz="1100" b="1">
                          <a:solidFill>
                            <a:srgbClr val="1B1C1D"/>
                          </a:solidFill>
                          <a:effectLst/>
                          <a:latin typeface="Google Sans Text"/>
                        </a:rPr>
                        <a:t>Μέθοδος</a:t>
                      </a:r>
                      <a:endParaRPr lang="el-GR" sz="1100">
                        <a:solidFill>
                          <a:srgbClr val="1B1C1D"/>
                        </a:solidFill>
                        <a:effectLst/>
                        <a:latin typeface="Google Sans Text"/>
                      </a:endParaRP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b="1">
                          <a:solidFill>
                            <a:srgbClr val="1B1C1D"/>
                          </a:solidFill>
                          <a:effectLst/>
                          <a:latin typeface="Google Sans Text"/>
                        </a:rPr>
                        <a:t>Περιγραφή</a:t>
                      </a:r>
                      <a:endParaRPr lang="el-GR" sz="1100">
                        <a:solidFill>
                          <a:srgbClr val="1B1C1D"/>
                        </a:solidFill>
                        <a:effectLst/>
                        <a:latin typeface="Google Sans Text"/>
                      </a:endParaRP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b="1">
                          <a:solidFill>
                            <a:srgbClr val="1B1C1D"/>
                          </a:solidFill>
                          <a:effectLst/>
                          <a:latin typeface="Google Sans Text"/>
                        </a:rPr>
                        <a:t>Τύπος Δεδομένων</a:t>
                      </a:r>
                      <a:endParaRPr lang="el-GR" sz="1100">
                        <a:solidFill>
                          <a:srgbClr val="1B1C1D"/>
                        </a:solidFill>
                        <a:effectLst/>
                        <a:latin typeface="Google Sans Text"/>
                      </a:endParaRP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b="1">
                          <a:solidFill>
                            <a:srgbClr val="1B1C1D"/>
                          </a:solidFill>
                          <a:effectLst/>
                          <a:latin typeface="Google Sans Text"/>
                        </a:rPr>
                        <a:t>Στόχος</a:t>
                      </a:r>
                      <a:endParaRPr lang="el-GR" sz="1100">
                        <a:solidFill>
                          <a:srgbClr val="1B1C1D"/>
                        </a:solidFill>
                        <a:effectLst/>
                        <a:latin typeface="Google Sans Text"/>
                      </a:endParaRP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74923502"/>
                  </a:ext>
                </a:extLst>
              </a:tr>
              <a:tr h="1649543">
                <a:tc>
                  <a:txBody>
                    <a:bodyPr/>
                    <a:lstStyle/>
                    <a:p>
                      <a:pPr rtl="0"/>
                      <a:r>
                        <a:rPr lang="el-GR" sz="1100" b="1" dirty="0">
                          <a:solidFill>
                            <a:srgbClr val="1B1C1D"/>
                          </a:solidFill>
                          <a:effectLst/>
                          <a:latin typeface="Google Sans Text"/>
                        </a:rPr>
                        <a:t>Επιβλεπόμενη Μάθηση</a:t>
                      </a:r>
                      <a:r>
                        <a:rPr lang="el-GR" sz="1100" dirty="0">
                          <a:solidFill>
                            <a:srgbClr val="1B1C1D"/>
                          </a:solidFill>
                          <a:effectLst/>
                          <a:latin typeface="Google Sans Text"/>
                        </a:rPr>
                        <a:t> (</a:t>
                      </a:r>
                      <a:r>
                        <a:rPr lang="en-US" sz="1100" dirty="0">
                          <a:solidFill>
                            <a:srgbClr val="1B1C1D"/>
                          </a:solidFill>
                          <a:effectLst/>
                          <a:latin typeface="Google Sans Text"/>
                        </a:rPr>
                        <a:t>Supervised Learning)</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a:solidFill>
                            <a:srgbClr val="1B1C1D"/>
                          </a:solidFill>
                          <a:effectLst/>
                          <a:latin typeface="Google Sans Text"/>
                        </a:rPr>
                        <a:t>Τα μοντέλα εκπαιδεύονται με </a:t>
                      </a:r>
                      <a:r>
                        <a:rPr lang="el-GR" sz="1100" b="1">
                          <a:solidFill>
                            <a:srgbClr val="1B1C1D"/>
                          </a:solidFill>
                          <a:effectLst/>
                          <a:latin typeface="Google Sans Text"/>
                        </a:rPr>
                        <a:t>επισημασμένα δεδομένα</a:t>
                      </a:r>
                      <a:r>
                        <a:rPr lang="el-GR" sz="1100">
                          <a:solidFill>
                            <a:srgbClr val="1B1C1D"/>
                          </a:solidFill>
                          <a:effectLst/>
                          <a:latin typeface="Google Sans Text"/>
                        </a:rPr>
                        <a:t> (labeled data), όπου κάθε είσοδος συνοδεύεται από την επιθυμητή έξοδο.</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dirty="0">
                          <a:solidFill>
                            <a:srgbClr val="1B1C1D"/>
                          </a:solidFill>
                          <a:effectLst/>
                          <a:latin typeface="Google Sans Text"/>
                        </a:rPr>
                        <a:t>Επισημασμένα (</a:t>
                      </a:r>
                      <a:r>
                        <a:rPr lang="en-US" sz="1100" dirty="0">
                          <a:solidFill>
                            <a:srgbClr val="1B1C1D"/>
                          </a:solidFill>
                          <a:effectLst/>
                          <a:latin typeface="Google Sans Text"/>
                        </a:rPr>
                        <a:t>Labeled)</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a:solidFill>
                            <a:srgbClr val="1B1C1D"/>
                          </a:solidFill>
                          <a:effectLst/>
                          <a:latin typeface="Google Sans Text"/>
                        </a:rPr>
                        <a:t>Πρόβλεψη ή Ταξινόμηση βάσει παραδειγμάτων.</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67914607"/>
                  </a:ext>
                </a:extLst>
              </a:tr>
              <a:tr h="1071131">
                <a:tc>
                  <a:txBody>
                    <a:bodyPr/>
                    <a:lstStyle/>
                    <a:p>
                      <a:pPr rtl="0"/>
                      <a:r>
                        <a:rPr lang="el-GR" sz="1100" b="1">
                          <a:solidFill>
                            <a:srgbClr val="1B1C1D"/>
                          </a:solidFill>
                          <a:effectLst/>
                          <a:latin typeface="Google Sans Text"/>
                        </a:rPr>
                        <a:t>Μη Επιβλεπόμενη Μάθηση</a:t>
                      </a:r>
                      <a:r>
                        <a:rPr lang="el-GR" sz="1100">
                          <a:solidFill>
                            <a:srgbClr val="1B1C1D"/>
                          </a:solidFill>
                          <a:effectLst/>
                          <a:latin typeface="Google Sans Text"/>
                        </a:rPr>
                        <a:t> (Unsupervised Learning)</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a:solidFill>
                            <a:srgbClr val="1B1C1D"/>
                          </a:solidFill>
                          <a:effectLst/>
                          <a:latin typeface="Google Sans Text"/>
                        </a:rPr>
                        <a:t>Τα μοντέλα εργάζονται με </a:t>
                      </a:r>
                      <a:r>
                        <a:rPr lang="el-GR" sz="1100" b="1">
                          <a:solidFill>
                            <a:srgbClr val="1B1C1D"/>
                          </a:solidFill>
                          <a:effectLst/>
                          <a:latin typeface="Google Sans Text"/>
                        </a:rPr>
                        <a:t>μη επισημασμένα δεδομένα</a:t>
                      </a:r>
                      <a:r>
                        <a:rPr lang="el-GR" sz="1100">
                          <a:solidFill>
                            <a:srgbClr val="1B1C1D"/>
                          </a:solidFill>
                          <a:effectLst/>
                          <a:latin typeface="Google Sans Text"/>
                        </a:rPr>
                        <a:t> (unlabeled data).</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dirty="0">
                          <a:solidFill>
                            <a:srgbClr val="1B1C1D"/>
                          </a:solidFill>
                          <a:effectLst/>
                          <a:latin typeface="Google Sans Text"/>
                        </a:rPr>
                        <a:t>Μη Επισημασμένα (</a:t>
                      </a:r>
                      <a:r>
                        <a:rPr lang="en-US" sz="1100" dirty="0">
                          <a:solidFill>
                            <a:srgbClr val="1B1C1D"/>
                          </a:solidFill>
                          <a:effectLst/>
                          <a:latin typeface="Google Sans Text"/>
                        </a:rPr>
                        <a:t>Unlabeled)</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a:solidFill>
                            <a:srgbClr val="1B1C1D"/>
                          </a:solidFill>
                          <a:effectLst/>
                          <a:latin typeface="Google Sans Text"/>
                        </a:rPr>
                        <a:t>Αναζήτηση </a:t>
                      </a:r>
                      <a:r>
                        <a:rPr lang="el-GR" sz="1100" b="1">
                          <a:solidFill>
                            <a:srgbClr val="1B1C1D"/>
                          </a:solidFill>
                          <a:effectLst/>
                          <a:latin typeface="Google Sans Text"/>
                        </a:rPr>
                        <a:t>δομών</a:t>
                      </a:r>
                      <a:r>
                        <a:rPr lang="el-GR" sz="1100">
                          <a:solidFill>
                            <a:srgbClr val="1B1C1D"/>
                          </a:solidFill>
                          <a:effectLst/>
                          <a:latin typeface="Google Sans Text"/>
                        </a:rPr>
                        <a:t> ή </a:t>
                      </a:r>
                      <a:r>
                        <a:rPr lang="el-GR" sz="1100" b="1">
                          <a:solidFill>
                            <a:srgbClr val="1B1C1D"/>
                          </a:solidFill>
                          <a:effectLst/>
                          <a:latin typeface="Google Sans Text"/>
                        </a:rPr>
                        <a:t>προτύπων</a:t>
                      </a:r>
                      <a:r>
                        <a:rPr lang="el-GR" sz="1100">
                          <a:solidFill>
                            <a:srgbClr val="1B1C1D"/>
                          </a:solidFill>
                          <a:effectLst/>
                          <a:latin typeface="Google Sans Text"/>
                        </a:rPr>
                        <a:t> (π.χ. ομαδοποίηση).</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52370217"/>
                  </a:ext>
                </a:extLst>
              </a:tr>
              <a:tr h="1263936">
                <a:tc>
                  <a:txBody>
                    <a:bodyPr/>
                    <a:lstStyle/>
                    <a:p>
                      <a:pPr rtl="0"/>
                      <a:r>
                        <a:rPr lang="el-GR" sz="1100" b="1">
                          <a:solidFill>
                            <a:srgbClr val="1B1C1D"/>
                          </a:solidFill>
                          <a:effectLst/>
                          <a:latin typeface="Google Sans Text"/>
                        </a:rPr>
                        <a:t>Ενισχυτική Μάθηση</a:t>
                      </a:r>
                      <a:r>
                        <a:rPr lang="el-GR" sz="1100">
                          <a:solidFill>
                            <a:srgbClr val="1B1C1D"/>
                          </a:solidFill>
                          <a:effectLst/>
                          <a:latin typeface="Google Sans Text"/>
                        </a:rPr>
                        <a:t> (</a:t>
                      </a:r>
                      <a:r>
                        <a:rPr lang="en-US" sz="1100">
                          <a:solidFill>
                            <a:srgbClr val="1B1C1D"/>
                          </a:solidFill>
                          <a:effectLst/>
                          <a:latin typeface="Google Sans Text"/>
                        </a:rPr>
                        <a:t>Reinforcement Learning)</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a:solidFill>
                            <a:srgbClr val="1B1C1D"/>
                          </a:solidFill>
                          <a:effectLst/>
                          <a:latin typeface="Google Sans Text"/>
                        </a:rPr>
                        <a:t>Οι αλγόριθμοι μαθαίνουν μέσω </a:t>
                      </a:r>
                      <a:r>
                        <a:rPr lang="el-GR" sz="1100" b="1">
                          <a:solidFill>
                            <a:srgbClr val="1B1C1D"/>
                          </a:solidFill>
                          <a:effectLst/>
                          <a:latin typeface="Google Sans Text"/>
                        </a:rPr>
                        <a:t>δοκιμής και σφάλματος</a:t>
                      </a:r>
                      <a:r>
                        <a:rPr lang="el-GR" sz="1100">
                          <a:solidFill>
                            <a:srgbClr val="1B1C1D"/>
                          </a:solidFill>
                          <a:effectLst/>
                          <a:latin typeface="Google Sans Text"/>
                        </a:rPr>
                        <a:t> (trial and error).</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a:solidFill>
                            <a:srgbClr val="1B1C1D"/>
                          </a:solidFill>
                          <a:effectLst/>
                          <a:latin typeface="Google Sans Text"/>
                        </a:rPr>
                        <a:t>Περιβάλλον &amp; Ανταμοιβή</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sz="1100" dirty="0">
                          <a:solidFill>
                            <a:srgbClr val="1B1C1D"/>
                          </a:solidFill>
                          <a:effectLst/>
                          <a:latin typeface="Google Sans Text"/>
                        </a:rPr>
                        <a:t>Βελτίωση της απόδοσης με βάση την </a:t>
                      </a:r>
                      <a:r>
                        <a:rPr lang="el-GR" sz="1100" b="1" dirty="0">
                          <a:solidFill>
                            <a:srgbClr val="1B1C1D"/>
                          </a:solidFill>
                          <a:effectLst/>
                          <a:latin typeface="Google Sans Text"/>
                        </a:rPr>
                        <a:t>ανταμοιβή</a:t>
                      </a:r>
                      <a:r>
                        <a:rPr lang="el-GR" sz="1100" dirty="0">
                          <a:solidFill>
                            <a:srgbClr val="1B1C1D"/>
                          </a:solidFill>
                          <a:effectLst/>
                          <a:latin typeface="Google Sans Text"/>
                        </a:rPr>
                        <a:t> (</a:t>
                      </a:r>
                      <a:r>
                        <a:rPr lang="el-GR" sz="1100" dirty="0" err="1">
                          <a:solidFill>
                            <a:srgbClr val="1B1C1D"/>
                          </a:solidFill>
                          <a:effectLst/>
                          <a:latin typeface="Google Sans Text"/>
                        </a:rPr>
                        <a:t>reward</a:t>
                      </a:r>
                      <a:r>
                        <a:rPr lang="el-GR" sz="1100" dirty="0">
                          <a:solidFill>
                            <a:srgbClr val="1B1C1D"/>
                          </a:solidFill>
                          <a:effectLst/>
                          <a:latin typeface="Google Sans Text"/>
                        </a:rPr>
                        <a:t>) που λαμβάνουν για τις ενέργειές τους.</a:t>
                      </a:r>
                    </a:p>
                  </a:txBody>
                  <a:tcPr marL="70842" marR="70842" marT="47228" marB="47228"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951505010"/>
                  </a:ext>
                </a:extLst>
              </a:tr>
            </a:tbl>
          </a:graphicData>
        </a:graphic>
      </p:graphicFrame>
      <p:sp>
        <p:nvSpPr>
          <p:cNvPr id="6" name="TextBox 5">
            <a:extLst>
              <a:ext uri="{FF2B5EF4-FFF2-40B4-BE49-F238E27FC236}">
                <a16:creationId xmlns:a16="http://schemas.microsoft.com/office/drawing/2014/main" id="{AA10DDE4-BFED-4B86-BA99-6253668C7AAF}"/>
              </a:ext>
            </a:extLst>
          </p:cNvPr>
          <p:cNvSpPr txBox="1"/>
          <p:nvPr/>
        </p:nvSpPr>
        <p:spPr>
          <a:xfrm>
            <a:off x="1007390" y="1264555"/>
            <a:ext cx="9531457" cy="923330"/>
          </a:xfrm>
          <a:prstGeom prst="rect">
            <a:avLst/>
          </a:prstGeom>
          <a:noFill/>
        </p:spPr>
        <p:txBody>
          <a:bodyPr wrap="square">
            <a:spAutoFit/>
          </a:bodyPr>
          <a:lstStyle/>
          <a:p>
            <a:r>
              <a:rPr lang="el-GR" dirty="0"/>
              <a:t>Η Μηχανική Μάθηση βασίζεται στην ανάπτυξη </a:t>
            </a:r>
            <a:r>
              <a:rPr lang="el-GR" b="1" dirty="0"/>
              <a:t>αλγορίθμων</a:t>
            </a:r>
            <a:r>
              <a:rPr lang="el-GR" dirty="0"/>
              <a:t> που έχουν την ικανότητα να </a:t>
            </a:r>
            <a:r>
              <a:rPr lang="el-GR" b="1" dirty="0"/>
              <a:t>μαθαίνουν</a:t>
            </a:r>
            <a:r>
              <a:rPr lang="el-GR" dirty="0"/>
              <a:t>, να </a:t>
            </a:r>
            <a:r>
              <a:rPr lang="el-GR" b="1" dirty="0"/>
              <a:t>κάνουν προβλέψεις</a:t>
            </a:r>
            <a:r>
              <a:rPr lang="el-GR" dirty="0"/>
              <a:t> ή να </a:t>
            </a:r>
            <a:r>
              <a:rPr lang="el-GR" b="1" dirty="0"/>
              <a:t>παίρνουν αποφάσεις</a:t>
            </a:r>
            <a:r>
              <a:rPr lang="el-GR" dirty="0"/>
              <a:t>, όλα αυτά βασιζόμενοι αποκλειστικά σε </a:t>
            </a:r>
            <a:r>
              <a:rPr lang="el-GR" b="1" dirty="0"/>
              <a:t>δεδομένα</a:t>
            </a:r>
            <a:endParaRPr lang="el-GR" dirty="0"/>
          </a:p>
        </p:txBody>
      </p:sp>
    </p:spTree>
    <p:extLst>
      <p:ext uri="{BB962C8B-B14F-4D97-AF65-F5344CB8AC3E}">
        <p14:creationId xmlns:p14="http://schemas.microsoft.com/office/powerpoint/2010/main" val="16401605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083EE9-4D68-4915-9BFD-A994FF029FD3}"/>
              </a:ext>
            </a:extLst>
          </p:cNvPr>
          <p:cNvSpPr>
            <a:spLocks noGrp="1"/>
          </p:cNvSpPr>
          <p:nvPr>
            <p:ph type="title"/>
          </p:nvPr>
        </p:nvSpPr>
        <p:spPr>
          <a:xfrm>
            <a:off x="2592925" y="624110"/>
            <a:ext cx="8911687" cy="584758"/>
          </a:xfrm>
        </p:spPr>
        <p:txBody>
          <a:bodyPr/>
          <a:lstStyle/>
          <a:p>
            <a:r>
              <a:rPr lang="el-GR" sz="1800" b="1" i="0" u="none" strike="noStrike" baseline="0" dirty="0">
                <a:latin typeface="Arial" panose="020B0604020202020204" pitchFamily="34" charset="0"/>
              </a:rPr>
              <a:t>5.8.3 </a:t>
            </a:r>
            <a:r>
              <a:rPr lang="el-GR" sz="1800" b="1" i="0" u="none" strike="noStrike" baseline="0" dirty="0">
                <a:latin typeface="Calibri-Bold"/>
              </a:rPr>
              <a:t>Μοντέλα Μηχανικής Μάθησης</a:t>
            </a:r>
            <a:endParaRPr lang="el-GR" dirty="0"/>
          </a:p>
        </p:txBody>
      </p:sp>
      <p:sp>
        <p:nvSpPr>
          <p:cNvPr id="3" name="Θέση περιεχομένου 2">
            <a:extLst>
              <a:ext uri="{FF2B5EF4-FFF2-40B4-BE49-F238E27FC236}">
                <a16:creationId xmlns:a16="http://schemas.microsoft.com/office/drawing/2014/main" id="{1FE69582-E0F0-4F77-AD30-42836FAFF004}"/>
              </a:ext>
            </a:extLst>
          </p:cNvPr>
          <p:cNvSpPr>
            <a:spLocks noGrp="1"/>
          </p:cNvSpPr>
          <p:nvPr>
            <p:ph idx="1"/>
          </p:nvPr>
        </p:nvSpPr>
        <p:spPr>
          <a:xfrm>
            <a:off x="914400" y="1208868"/>
            <a:ext cx="10590212" cy="5486400"/>
          </a:xfrm>
        </p:spPr>
        <p:txBody>
          <a:bodyPr>
            <a:normAutofit/>
          </a:bodyPr>
          <a:lstStyle/>
          <a:p>
            <a:r>
              <a:rPr lang="el-GR" dirty="0"/>
              <a:t>📋 </a:t>
            </a:r>
            <a:r>
              <a:rPr lang="el-GR" b="1" dirty="0"/>
              <a:t>Κύρια Μοντέλα Τα πιο δημοφιλή και αναφερόμενα μοντέλα περιλαμβάνουν:</a:t>
            </a:r>
          </a:p>
          <a:p>
            <a:pPr lvl="1"/>
            <a:r>
              <a:rPr lang="el-GR" b="1" dirty="0" err="1"/>
              <a:t>Νευρωνικά</a:t>
            </a:r>
            <a:r>
              <a:rPr lang="el-GR" b="1" dirty="0"/>
              <a:t> Δίκτυα (</a:t>
            </a:r>
            <a:r>
              <a:rPr lang="el-GR" b="1" dirty="0" err="1"/>
              <a:t>Neural</a:t>
            </a:r>
            <a:r>
              <a:rPr lang="el-GR" b="1" dirty="0"/>
              <a:t> </a:t>
            </a:r>
            <a:r>
              <a:rPr lang="el-GR" b="1" dirty="0" err="1"/>
              <a:t>Networks</a:t>
            </a:r>
            <a:r>
              <a:rPr lang="el-GR" dirty="0"/>
              <a:t>): Βασίζονται στον τρόπο λειτουργίας του ανθρώπινου εγκεφάλου και είναι ιδανικά για σύνθετη αναγνώριση προτύπων.</a:t>
            </a:r>
          </a:p>
          <a:p>
            <a:pPr lvl="1"/>
            <a:r>
              <a:rPr lang="el-GR" b="1" dirty="0"/>
              <a:t>Αλγόριθμοι Δέντρων Αποφάσεων (</a:t>
            </a:r>
            <a:r>
              <a:rPr lang="el-GR" b="1" dirty="0" err="1"/>
              <a:t>Decision</a:t>
            </a:r>
            <a:r>
              <a:rPr lang="el-GR" b="1" dirty="0"/>
              <a:t> </a:t>
            </a:r>
            <a:r>
              <a:rPr lang="el-GR" b="1" dirty="0" err="1"/>
              <a:t>Trees</a:t>
            </a:r>
            <a:r>
              <a:rPr lang="el-GR" b="1" dirty="0"/>
              <a:t>): </a:t>
            </a:r>
            <a:r>
              <a:rPr lang="el-GR" dirty="0"/>
              <a:t>Μοντέλα που χρησιμοποιούν μια δομή δέντρου για την αναπαράσταση αποφάσεων και των πιθανών συνεπειών τους.</a:t>
            </a:r>
          </a:p>
          <a:p>
            <a:pPr lvl="1"/>
            <a:r>
              <a:rPr lang="el-GR" b="1" dirty="0"/>
              <a:t>Σύνολα Δεδομένων (</a:t>
            </a:r>
            <a:r>
              <a:rPr lang="el-GR" b="1" dirty="0" err="1"/>
              <a:t>Ensemble</a:t>
            </a:r>
            <a:r>
              <a:rPr lang="el-GR" b="1" dirty="0"/>
              <a:t> </a:t>
            </a:r>
            <a:r>
              <a:rPr lang="el-GR" b="1" dirty="0" err="1"/>
              <a:t>Models</a:t>
            </a:r>
            <a:r>
              <a:rPr lang="el-GR" dirty="0"/>
              <a:t>): Μέθοδοι που συνδυάζουν πολλαπλά μοντέλα (συνήθως δέντρα αποφάσεων) για να βελτιώσουν την ακρίβεια και να μειώσουν την </a:t>
            </a:r>
            <a:r>
              <a:rPr lang="el-GR" dirty="0" err="1"/>
              <a:t>υπερεκπαίδευση</a:t>
            </a:r>
            <a:r>
              <a:rPr lang="el-GR" dirty="0"/>
              <a:t> (</a:t>
            </a:r>
            <a:r>
              <a:rPr lang="el-GR" dirty="0" err="1"/>
              <a:t>overfitting</a:t>
            </a:r>
            <a:r>
              <a:rPr lang="el-GR" dirty="0"/>
              <a:t>).</a:t>
            </a:r>
          </a:p>
          <a:p>
            <a:pPr lvl="2"/>
            <a:r>
              <a:rPr lang="el-GR" b="1" dirty="0"/>
              <a:t>Τυχαία Δάση (</a:t>
            </a:r>
            <a:r>
              <a:rPr lang="el-GR" b="1" dirty="0" err="1"/>
              <a:t>Random</a:t>
            </a:r>
            <a:r>
              <a:rPr lang="el-GR" b="1" dirty="0"/>
              <a:t> </a:t>
            </a:r>
            <a:r>
              <a:rPr lang="el-GR" b="1" dirty="0" err="1"/>
              <a:t>Forests</a:t>
            </a:r>
            <a:r>
              <a:rPr lang="el-GR" dirty="0"/>
              <a:t>): Ένα σύνολο από πολλά δέντρα αποφάσεων που εκπαιδεύονται ανεξάρτητα.</a:t>
            </a:r>
          </a:p>
          <a:p>
            <a:pPr lvl="2"/>
            <a:r>
              <a:rPr lang="el-GR" b="1" dirty="0" err="1"/>
              <a:t>Boosting</a:t>
            </a:r>
            <a:r>
              <a:rPr lang="el-GR" b="1" dirty="0"/>
              <a:t>: Μ</a:t>
            </a:r>
            <a:r>
              <a:rPr lang="el-GR" dirty="0"/>
              <a:t>ια τεχνική όπου τα μοντέλα κατασκευάζονται διαδοχικά, με το καθένα να προσπαθεί να διορθώσει τα λάθη του προηγούμενου.</a:t>
            </a:r>
          </a:p>
          <a:p>
            <a:pPr lvl="1"/>
            <a:r>
              <a:rPr lang="el-GR" b="1" dirty="0"/>
              <a:t>⚖️ Επιλογή Μοντέλου</a:t>
            </a:r>
          </a:p>
          <a:p>
            <a:pPr lvl="1"/>
            <a:r>
              <a:rPr lang="el-GR" dirty="0"/>
              <a:t>Κάθε μοντέλο έχει τα δικά του πλεονεκτήματα και περιορισμούς. Η σωστή επιλογή του μοντέλου είναι κρίσιμη και καθορίζεται από:</a:t>
            </a:r>
          </a:p>
          <a:p>
            <a:pPr lvl="2"/>
            <a:r>
              <a:rPr lang="el-GR" dirty="0"/>
              <a:t>Την ειδική εφαρμογή (π.χ., πρόβλεψη τιμής, ταξινόμηση εικόνας)</a:t>
            </a:r>
          </a:p>
          <a:p>
            <a:pPr lvl="2"/>
            <a:r>
              <a:rPr lang="el-GR" dirty="0"/>
              <a:t>.Τη φύση του προβλήματος (π.χ., γραμμικό έναντι μη γραμμικού, μέγεθος δεδομένων).Θέλετε να δούμε τις εφαρμογές της Μηχανικής Μάθησης ή να εστιάσουμε σε ένα συγκεκριμένο μοντέλο (π.χ., τα </a:t>
            </a:r>
            <a:r>
              <a:rPr lang="el-GR" dirty="0" err="1"/>
              <a:t>Νευρωνικά</a:t>
            </a:r>
            <a:r>
              <a:rPr lang="el-GR" dirty="0"/>
              <a:t> Δίκτυα);</a:t>
            </a:r>
          </a:p>
        </p:txBody>
      </p:sp>
    </p:spTree>
    <p:extLst>
      <p:ext uri="{BB962C8B-B14F-4D97-AF65-F5344CB8AC3E}">
        <p14:creationId xmlns:p14="http://schemas.microsoft.com/office/powerpoint/2010/main" val="19508739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B68F95-3852-4D5F-B5D2-56BD5090B9C1}"/>
              </a:ext>
            </a:extLst>
          </p:cNvPr>
          <p:cNvSpPr>
            <a:spLocks noGrp="1"/>
          </p:cNvSpPr>
          <p:nvPr>
            <p:ph type="title"/>
          </p:nvPr>
        </p:nvSpPr>
        <p:spPr/>
        <p:txBody>
          <a:bodyPr/>
          <a:lstStyle/>
          <a:p>
            <a:r>
              <a:rPr lang="el-GR" sz="3600" b="1" i="0" u="none" strike="noStrike" baseline="0" dirty="0">
                <a:latin typeface="Arial" panose="020B0604020202020204" pitchFamily="34" charset="0"/>
              </a:rPr>
              <a:t>5.8.3 </a:t>
            </a:r>
            <a:r>
              <a:rPr lang="el-GR" sz="3600" b="1" i="0" u="none" strike="noStrike" baseline="0" dirty="0">
                <a:latin typeface="Calibri-Bold"/>
              </a:rPr>
              <a:t>Μοντέλα Μηχανικής Μάθησης</a:t>
            </a:r>
            <a:endParaRPr lang="el-GR" dirty="0"/>
          </a:p>
        </p:txBody>
      </p:sp>
      <p:sp>
        <p:nvSpPr>
          <p:cNvPr id="3" name="Θέση περιεχομένου 2">
            <a:extLst>
              <a:ext uri="{FF2B5EF4-FFF2-40B4-BE49-F238E27FC236}">
                <a16:creationId xmlns:a16="http://schemas.microsoft.com/office/drawing/2014/main" id="{E4C33761-421F-4C8A-8DC7-A4D52E9A45CD}"/>
              </a:ext>
            </a:extLst>
          </p:cNvPr>
          <p:cNvSpPr>
            <a:spLocks noGrp="1"/>
          </p:cNvSpPr>
          <p:nvPr>
            <p:ph idx="1"/>
          </p:nvPr>
        </p:nvSpPr>
        <p:spPr/>
        <p:txBody>
          <a:bodyPr/>
          <a:lstStyle/>
          <a:p>
            <a:r>
              <a:rPr lang="en-US" b="1" i="0" dirty="0">
                <a:solidFill>
                  <a:srgbClr val="0F0F0F"/>
                </a:solidFill>
                <a:effectLst/>
                <a:latin typeface="Roboto" panose="02000000000000000000" pitchFamily="2" charset="0"/>
                <a:hlinkClick r:id="rId2"/>
              </a:rPr>
              <a:t>All Machine Learning Models Clearly Explained!</a:t>
            </a:r>
            <a:r>
              <a:rPr lang="en-US" b="1" i="0" dirty="0">
                <a:solidFill>
                  <a:srgbClr val="0F0F0F"/>
                </a:solidFill>
                <a:effectLst/>
                <a:latin typeface="Roboto" panose="02000000000000000000" pitchFamily="2" charset="0"/>
              </a:rPr>
              <a:t>22’</a:t>
            </a:r>
          </a:p>
          <a:p>
            <a:endParaRPr lang="el-GR" dirty="0"/>
          </a:p>
        </p:txBody>
      </p:sp>
    </p:spTree>
    <p:extLst>
      <p:ext uri="{BB962C8B-B14F-4D97-AF65-F5344CB8AC3E}">
        <p14:creationId xmlns:p14="http://schemas.microsoft.com/office/powerpoint/2010/main" val="6458224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404433-62A6-4B6A-8520-EDD7AD7008F1}"/>
              </a:ext>
            </a:extLst>
          </p:cNvPr>
          <p:cNvSpPr>
            <a:spLocks noGrp="1"/>
          </p:cNvSpPr>
          <p:nvPr>
            <p:ph type="title"/>
          </p:nvPr>
        </p:nvSpPr>
        <p:spPr>
          <a:xfrm>
            <a:off x="2592925" y="624110"/>
            <a:ext cx="8911687" cy="600256"/>
          </a:xfrm>
        </p:spPr>
        <p:txBody>
          <a:bodyPr/>
          <a:lstStyle/>
          <a:p>
            <a:r>
              <a:rPr lang="el-GR" sz="1800" b="1" i="0" u="none" strike="noStrike" baseline="0" dirty="0">
                <a:latin typeface="Arial" panose="020B0604020202020204" pitchFamily="34" charset="0"/>
              </a:rPr>
              <a:t>5.8.4 </a:t>
            </a:r>
            <a:r>
              <a:rPr lang="el-GR" sz="1800" b="1" i="0" u="none" strike="noStrike" baseline="0" dirty="0">
                <a:latin typeface="Calibri-Bold"/>
              </a:rPr>
              <a:t>Αξιολόγηση μοντέλων μηχανικής μάθησης</a:t>
            </a:r>
            <a:endParaRPr lang="el-GR" dirty="0"/>
          </a:p>
        </p:txBody>
      </p:sp>
      <p:graphicFrame>
        <p:nvGraphicFramePr>
          <p:cNvPr id="4" name="Θέση περιεχομένου 3">
            <a:extLst>
              <a:ext uri="{FF2B5EF4-FFF2-40B4-BE49-F238E27FC236}">
                <a16:creationId xmlns:a16="http://schemas.microsoft.com/office/drawing/2014/main" id="{564CA25E-C2C7-4BB0-98B2-D99673C5A609}"/>
              </a:ext>
            </a:extLst>
          </p:cNvPr>
          <p:cNvGraphicFramePr>
            <a:graphicFrameLocks noGrp="1"/>
          </p:cNvGraphicFramePr>
          <p:nvPr>
            <p:ph idx="1"/>
            <p:extLst>
              <p:ext uri="{D42A27DB-BD31-4B8C-83A1-F6EECF244321}">
                <p14:modId xmlns:p14="http://schemas.microsoft.com/office/powerpoint/2010/main" val="1724842942"/>
              </p:ext>
            </p:extLst>
          </p:nvPr>
        </p:nvGraphicFramePr>
        <p:xfrm>
          <a:off x="1310253" y="2956560"/>
          <a:ext cx="8915400" cy="3901440"/>
        </p:xfrm>
        <a:graphic>
          <a:graphicData uri="http://schemas.openxmlformats.org/drawingml/2006/table">
            <a:tbl>
              <a:tblPr/>
              <a:tblGrid>
                <a:gridCol w="2971800">
                  <a:extLst>
                    <a:ext uri="{9D8B030D-6E8A-4147-A177-3AD203B41FA5}">
                      <a16:colId xmlns:a16="http://schemas.microsoft.com/office/drawing/2014/main" val="3823769531"/>
                    </a:ext>
                  </a:extLst>
                </a:gridCol>
                <a:gridCol w="2971800">
                  <a:extLst>
                    <a:ext uri="{9D8B030D-6E8A-4147-A177-3AD203B41FA5}">
                      <a16:colId xmlns:a16="http://schemas.microsoft.com/office/drawing/2014/main" val="3240236480"/>
                    </a:ext>
                  </a:extLst>
                </a:gridCol>
                <a:gridCol w="2971800">
                  <a:extLst>
                    <a:ext uri="{9D8B030D-6E8A-4147-A177-3AD203B41FA5}">
                      <a16:colId xmlns:a16="http://schemas.microsoft.com/office/drawing/2014/main" val="1505426325"/>
                    </a:ext>
                  </a:extLst>
                </a:gridCol>
              </a:tblGrid>
              <a:tr h="0">
                <a:tc>
                  <a:txBody>
                    <a:bodyPr/>
                    <a:lstStyle/>
                    <a:p>
                      <a:pPr rtl="0"/>
                      <a:r>
                        <a:rPr lang="el-GR" b="1">
                          <a:solidFill>
                            <a:srgbClr val="1B1C1D"/>
                          </a:solidFill>
                          <a:effectLst/>
                          <a:latin typeface="Google Sans Text"/>
                        </a:rPr>
                        <a:t>Σύνολο Δεδομένων</a:t>
                      </a:r>
                      <a:endParaRPr lang="el-GR">
                        <a:solidFill>
                          <a:srgbClr val="1B1C1D"/>
                        </a:solidFill>
                        <a:effectLst/>
                        <a:latin typeface="Google Sans Text"/>
                      </a:endParaRP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b="1">
                          <a:solidFill>
                            <a:srgbClr val="1B1C1D"/>
                          </a:solidFill>
                          <a:effectLst/>
                          <a:latin typeface="Google Sans Text"/>
                        </a:rPr>
                        <a:t>Χρήση</a:t>
                      </a:r>
                      <a:endParaRPr lang="el-GR">
                        <a:solidFill>
                          <a:srgbClr val="1B1C1D"/>
                        </a:solidFill>
                        <a:effectLst/>
                        <a:latin typeface="Google Sans Text"/>
                      </a:endParaRP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b="1">
                          <a:solidFill>
                            <a:srgbClr val="1B1C1D"/>
                          </a:solidFill>
                          <a:effectLst/>
                          <a:latin typeface="Google Sans Text"/>
                        </a:rPr>
                        <a:t>Στόχος</a:t>
                      </a:r>
                      <a:endParaRPr lang="el-GR">
                        <a:solidFill>
                          <a:srgbClr val="1B1C1D"/>
                        </a:solidFill>
                        <a:effectLst/>
                        <a:latin typeface="Google Sans Text"/>
                      </a:endParaRP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00138598"/>
                  </a:ext>
                </a:extLst>
              </a:tr>
              <a:tr h="0">
                <a:tc>
                  <a:txBody>
                    <a:bodyPr/>
                    <a:lstStyle/>
                    <a:p>
                      <a:pPr rtl="0"/>
                      <a:r>
                        <a:rPr lang="en-US" b="1">
                          <a:solidFill>
                            <a:srgbClr val="1B1C1D"/>
                          </a:solidFill>
                          <a:effectLst/>
                          <a:latin typeface="Google Sans Text"/>
                        </a:rPr>
                        <a:t>Train Set</a:t>
                      </a:r>
                      <a:r>
                        <a:rPr lang="en-US">
                          <a:solidFill>
                            <a:srgbClr val="1B1C1D"/>
                          </a:solidFill>
                          <a:effectLst/>
                          <a:latin typeface="Google Sans Text"/>
                        </a:rPr>
                        <a:t> (</a:t>
                      </a:r>
                      <a:r>
                        <a:rPr lang="el-GR">
                          <a:solidFill>
                            <a:srgbClr val="1B1C1D"/>
                          </a:solidFill>
                          <a:effectLst/>
                          <a:latin typeface="Google Sans Text"/>
                        </a:rPr>
                        <a:t>Εκπαίδευσης)</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a:solidFill>
                            <a:srgbClr val="1B1C1D"/>
                          </a:solidFill>
                          <a:effectLst/>
                          <a:latin typeface="Google Sans Text"/>
                        </a:rPr>
                        <a:t>Χρησιμοποιείται για την </a:t>
                      </a:r>
                      <a:r>
                        <a:rPr lang="el-GR" b="1">
                          <a:solidFill>
                            <a:srgbClr val="1B1C1D"/>
                          </a:solidFill>
                          <a:effectLst/>
                          <a:latin typeface="Google Sans Text"/>
                        </a:rPr>
                        <a:t>εκπαίδευση</a:t>
                      </a:r>
                      <a:r>
                        <a:rPr lang="el-GR">
                          <a:solidFill>
                            <a:srgbClr val="1B1C1D"/>
                          </a:solidFill>
                          <a:effectLst/>
                          <a:latin typeface="Google Sans Text"/>
                        </a:rPr>
                        <a:t> του μοντέλου.</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a:solidFill>
                            <a:srgbClr val="1B1C1D"/>
                          </a:solidFill>
                          <a:effectLst/>
                          <a:latin typeface="Google Sans Text"/>
                        </a:rPr>
                        <a:t>Το μοντέλο προσαρμόζει τις </a:t>
                      </a:r>
                      <a:r>
                        <a:rPr lang="el-GR" b="1">
                          <a:solidFill>
                            <a:srgbClr val="1B1C1D"/>
                          </a:solidFill>
                          <a:effectLst/>
                          <a:latin typeface="Google Sans Text"/>
                        </a:rPr>
                        <a:t>παραμέτρους</a:t>
                      </a:r>
                      <a:r>
                        <a:rPr lang="el-GR">
                          <a:solidFill>
                            <a:srgbClr val="1B1C1D"/>
                          </a:solidFill>
                          <a:effectLst/>
                          <a:latin typeface="Google Sans Text"/>
                        </a:rPr>
                        <a:t> του για να επιτύχει καλή απόδοση.</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73346069"/>
                  </a:ext>
                </a:extLst>
              </a:tr>
              <a:tr h="0">
                <a:tc>
                  <a:txBody>
                    <a:bodyPr/>
                    <a:lstStyle/>
                    <a:p>
                      <a:pPr rtl="0"/>
                      <a:r>
                        <a:rPr lang="en-US" b="1">
                          <a:solidFill>
                            <a:srgbClr val="1B1C1D"/>
                          </a:solidFill>
                          <a:effectLst/>
                          <a:latin typeface="Google Sans Text"/>
                        </a:rPr>
                        <a:t>Validation Set</a:t>
                      </a:r>
                      <a:r>
                        <a:rPr lang="en-US">
                          <a:solidFill>
                            <a:srgbClr val="1B1C1D"/>
                          </a:solidFill>
                          <a:effectLst/>
                          <a:latin typeface="Google Sans Text"/>
                        </a:rPr>
                        <a:t> (</a:t>
                      </a:r>
                      <a:r>
                        <a:rPr lang="el-GR">
                          <a:solidFill>
                            <a:srgbClr val="1B1C1D"/>
                          </a:solidFill>
                          <a:effectLst/>
                          <a:latin typeface="Google Sans Text"/>
                        </a:rPr>
                        <a:t>Επικύρωσης)</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a:solidFill>
                            <a:srgbClr val="1B1C1D"/>
                          </a:solidFill>
                          <a:effectLst/>
                          <a:latin typeface="Google Sans Text"/>
                        </a:rPr>
                        <a:t>Χρησιμοποιείται για την </a:t>
                      </a:r>
                      <a:r>
                        <a:rPr lang="el-GR" b="1">
                          <a:solidFill>
                            <a:srgbClr val="1B1C1D"/>
                          </a:solidFill>
                          <a:effectLst/>
                          <a:latin typeface="Google Sans Text"/>
                        </a:rPr>
                        <a:t>προκαταρκτική αξιολόγηση</a:t>
                      </a:r>
                      <a:r>
                        <a:rPr lang="el-GR">
                          <a:solidFill>
                            <a:srgbClr val="1B1C1D"/>
                          </a:solidFill>
                          <a:effectLst/>
                          <a:latin typeface="Google Sans Text"/>
                        </a:rPr>
                        <a:t> και τη </a:t>
                      </a:r>
                      <a:r>
                        <a:rPr lang="el-GR" b="1">
                          <a:solidFill>
                            <a:srgbClr val="1B1C1D"/>
                          </a:solidFill>
                          <a:effectLst/>
                          <a:latin typeface="Google Sans Text"/>
                        </a:rPr>
                        <a:t>βελτιστοποίηση</a:t>
                      </a:r>
                      <a:r>
                        <a:rPr lang="el-GR">
                          <a:solidFill>
                            <a:srgbClr val="1B1C1D"/>
                          </a:solidFill>
                          <a:effectLst/>
                          <a:latin typeface="Google Sans Text"/>
                        </a:rPr>
                        <a:t> του μοντέλου.</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a:solidFill>
                            <a:srgbClr val="1B1C1D"/>
                          </a:solidFill>
                          <a:effectLst/>
                          <a:latin typeface="Google Sans Text"/>
                        </a:rPr>
                        <a:t>Ρύθμιση των </a:t>
                      </a:r>
                      <a:r>
                        <a:rPr lang="el-GR" b="1">
                          <a:solidFill>
                            <a:srgbClr val="1B1C1D"/>
                          </a:solidFill>
                          <a:effectLst/>
                          <a:latin typeface="Google Sans Text"/>
                        </a:rPr>
                        <a:t>υπερπαραμέτρων</a:t>
                      </a:r>
                      <a:r>
                        <a:rPr lang="el-GR">
                          <a:solidFill>
                            <a:srgbClr val="1B1C1D"/>
                          </a:solidFill>
                          <a:effectLst/>
                          <a:latin typeface="Google Sans Text"/>
                        </a:rPr>
                        <a:t> (hyperparameters) και βελτίωση της απόδοσης πριν την τελική δοκιμή.</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84165531"/>
                  </a:ext>
                </a:extLst>
              </a:tr>
              <a:tr h="0">
                <a:tc>
                  <a:txBody>
                    <a:bodyPr/>
                    <a:lstStyle/>
                    <a:p>
                      <a:pPr rtl="0"/>
                      <a:r>
                        <a:rPr lang="en-US" b="1">
                          <a:solidFill>
                            <a:srgbClr val="1B1C1D"/>
                          </a:solidFill>
                          <a:effectLst/>
                          <a:latin typeface="Google Sans Text"/>
                        </a:rPr>
                        <a:t>Test Set</a:t>
                      </a:r>
                      <a:r>
                        <a:rPr lang="en-US">
                          <a:solidFill>
                            <a:srgbClr val="1B1C1D"/>
                          </a:solidFill>
                          <a:effectLst/>
                          <a:latin typeface="Google Sans Text"/>
                        </a:rPr>
                        <a:t> (</a:t>
                      </a:r>
                      <a:r>
                        <a:rPr lang="el-GR">
                          <a:solidFill>
                            <a:srgbClr val="1B1C1D"/>
                          </a:solidFill>
                          <a:effectLst/>
                          <a:latin typeface="Google Sans Text"/>
                        </a:rPr>
                        <a:t>Δοκιμής)</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a:solidFill>
                            <a:srgbClr val="1B1C1D"/>
                          </a:solidFill>
                          <a:effectLst/>
                          <a:latin typeface="Google Sans Text"/>
                        </a:rPr>
                        <a:t>Χρησιμοποιείται για την </a:t>
                      </a:r>
                      <a:r>
                        <a:rPr lang="el-GR" b="1">
                          <a:solidFill>
                            <a:srgbClr val="1B1C1D"/>
                          </a:solidFill>
                          <a:effectLst/>
                          <a:latin typeface="Google Sans Text"/>
                        </a:rPr>
                        <a:t>τελική αξιολόγηση</a:t>
                      </a:r>
                      <a:r>
                        <a:rPr lang="el-GR">
                          <a:solidFill>
                            <a:srgbClr val="1B1C1D"/>
                          </a:solidFill>
                          <a:effectLst/>
                          <a:latin typeface="Google Sans Text"/>
                        </a:rPr>
                        <a:t> της απόδοσης.</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pPr rtl="0"/>
                      <a:r>
                        <a:rPr lang="el-GR" dirty="0">
                          <a:solidFill>
                            <a:srgbClr val="1B1C1D"/>
                          </a:solidFill>
                          <a:effectLst/>
                          <a:latin typeface="Google Sans Text"/>
                        </a:rPr>
                        <a:t>Εκτίμηση της </a:t>
                      </a:r>
                      <a:r>
                        <a:rPr lang="el-GR" b="1" dirty="0">
                          <a:solidFill>
                            <a:srgbClr val="1B1C1D"/>
                          </a:solidFill>
                          <a:effectLst/>
                          <a:latin typeface="Google Sans Text"/>
                        </a:rPr>
                        <a:t>ικανότητας γενίκευσης</a:t>
                      </a:r>
                      <a:r>
                        <a:rPr lang="el-GR" dirty="0">
                          <a:solidFill>
                            <a:srgbClr val="1B1C1D"/>
                          </a:solidFill>
                          <a:effectLst/>
                          <a:latin typeface="Google Sans Text"/>
                        </a:rPr>
                        <a:t> του μοντέλου σε </a:t>
                      </a:r>
                      <a:r>
                        <a:rPr lang="el-GR" i="1" dirty="0">
                          <a:solidFill>
                            <a:srgbClr val="1B1C1D"/>
                          </a:solidFill>
                          <a:effectLst/>
                          <a:latin typeface="Google Sans Text"/>
                        </a:rPr>
                        <a:t>νέα, μη γνωστά</a:t>
                      </a:r>
                      <a:r>
                        <a:rPr lang="el-GR" dirty="0">
                          <a:solidFill>
                            <a:srgbClr val="1B1C1D"/>
                          </a:solidFill>
                          <a:effectLst/>
                          <a:latin typeface="Google Sans Text"/>
                        </a:rPr>
                        <a:t> δεδομένα.</a:t>
                      </a:r>
                    </a:p>
                  </a:txBody>
                  <a:tcPr marL="114300" marR="114300" marT="76200" marB="762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60621293"/>
                  </a:ext>
                </a:extLst>
              </a:tr>
            </a:tbl>
          </a:graphicData>
        </a:graphic>
      </p:graphicFrame>
      <p:sp>
        <p:nvSpPr>
          <p:cNvPr id="6" name="TextBox 5">
            <a:extLst>
              <a:ext uri="{FF2B5EF4-FFF2-40B4-BE49-F238E27FC236}">
                <a16:creationId xmlns:a16="http://schemas.microsoft.com/office/drawing/2014/main" id="{FFD34047-9C58-4CBA-A920-8F5EF8A2B925}"/>
              </a:ext>
            </a:extLst>
          </p:cNvPr>
          <p:cNvSpPr txBox="1"/>
          <p:nvPr/>
        </p:nvSpPr>
        <p:spPr>
          <a:xfrm>
            <a:off x="805912" y="1224366"/>
            <a:ext cx="11127783" cy="923330"/>
          </a:xfrm>
          <a:prstGeom prst="rect">
            <a:avLst/>
          </a:prstGeom>
          <a:noFill/>
        </p:spPr>
        <p:txBody>
          <a:bodyPr wrap="square">
            <a:spAutoFit/>
          </a:bodyPr>
          <a:lstStyle/>
          <a:p>
            <a:r>
              <a:rPr lang="el-GR" b="1" dirty="0"/>
              <a:t>Ο Ρόλος των Τριών Συνόλων Δεδομένων</a:t>
            </a:r>
          </a:p>
          <a:p>
            <a:r>
              <a:rPr lang="el-GR" dirty="0"/>
              <a:t>Ο διαχωρισμός των δεδομένων σε τρία σύνολα είναι ο πιο αξιόπιστος τρόπος για την εκτίμηση της </a:t>
            </a:r>
            <a:r>
              <a:rPr lang="el-GR" b="1" dirty="0"/>
              <a:t>γενικής απόδοσης</a:t>
            </a:r>
            <a:r>
              <a:rPr lang="el-GR" dirty="0"/>
              <a:t> του μοντέλου και την </a:t>
            </a:r>
            <a:r>
              <a:rPr lang="el-GR" b="1" dirty="0"/>
              <a:t>αποφυγή του </a:t>
            </a:r>
            <a:r>
              <a:rPr lang="el-GR" b="1" dirty="0" err="1"/>
              <a:t>overfitting</a:t>
            </a:r>
            <a:r>
              <a:rPr lang="el-GR" dirty="0"/>
              <a:t> (</a:t>
            </a:r>
            <a:r>
              <a:rPr lang="el-GR" dirty="0" err="1"/>
              <a:t>υπερπροσαρμογής</a:t>
            </a:r>
            <a:r>
              <a:rPr lang="el-GR" dirty="0"/>
              <a:t>).</a:t>
            </a:r>
          </a:p>
        </p:txBody>
      </p:sp>
    </p:spTree>
    <p:extLst>
      <p:ext uri="{BB962C8B-B14F-4D97-AF65-F5344CB8AC3E}">
        <p14:creationId xmlns:p14="http://schemas.microsoft.com/office/powerpoint/2010/main" val="3533514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3DE55-E7B0-5AF4-E223-C77DCEB56884}"/>
              </a:ext>
            </a:extLst>
          </p:cNvPr>
          <p:cNvSpPr>
            <a:spLocks noGrp="1"/>
          </p:cNvSpPr>
          <p:nvPr>
            <p:ph type="title"/>
          </p:nvPr>
        </p:nvSpPr>
        <p:spPr/>
        <p:txBody>
          <a:bodyPr/>
          <a:lstStyle/>
          <a:p>
            <a:r>
              <a:rPr lang="el-GR" dirty="0"/>
              <a:t>Αλγόριθμοι Ταξινόμησης (</a:t>
            </a:r>
            <a:r>
              <a:rPr lang="en-GB" dirty="0"/>
              <a:t>Classification Algorithms)</a:t>
            </a:r>
            <a:endParaRPr lang="el-GR" dirty="0"/>
          </a:p>
        </p:txBody>
      </p:sp>
      <p:sp>
        <p:nvSpPr>
          <p:cNvPr id="3" name="Content Placeholder 2">
            <a:extLst>
              <a:ext uri="{FF2B5EF4-FFF2-40B4-BE49-F238E27FC236}">
                <a16:creationId xmlns:a16="http://schemas.microsoft.com/office/drawing/2014/main" id="{C316CA54-760B-AD9E-08AB-AA063DC2C256}"/>
              </a:ext>
            </a:extLst>
          </p:cNvPr>
          <p:cNvSpPr>
            <a:spLocks noGrp="1"/>
          </p:cNvSpPr>
          <p:nvPr>
            <p:ph idx="1"/>
          </p:nvPr>
        </p:nvSpPr>
        <p:spPr>
          <a:xfrm>
            <a:off x="587829" y="1738993"/>
            <a:ext cx="10916783" cy="4939393"/>
          </a:xfrm>
        </p:spPr>
        <p:txBody>
          <a:bodyPr>
            <a:normAutofit/>
          </a:bodyPr>
          <a:lstStyle/>
          <a:p>
            <a:r>
              <a:rPr lang="el-GR" b="1" dirty="0"/>
              <a:t>Σκοπός:</a:t>
            </a:r>
            <a:r>
              <a:rPr lang="el-GR" dirty="0"/>
              <a:t> Το μοντέλο </a:t>
            </a:r>
            <a:r>
              <a:rPr lang="el-GR" b="1" dirty="0"/>
              <a:t>κατηγοριοποιεί</a:t>
            </a:r>
            <a:r>
              <a:rPr lang="el-GR" dirty="0"/>
              <a:t> τις εισόδους σε </a:t>
            </a:r>
            <a:r>
              <a:rPr lang="el-GR" b="1" dirty="0"/>
              <a:t>διακριτές κλάσεις ή κατηγορίες</a:t>
            </a:r>
            <a:r>
              <a:rPr lang="el-GR" dirty="0"/>
              <a:t>.</a:t>
            </a:r>
          </a:p>
          <a:p>
            <a:r>
              <a:rPr lang="el-GR" b="1" dirty="0"/>
              <a:t>Τύποι:</a:t>
            </a:r>
            <a:r>
              <a:rPr lang="el-GR" dirty="0"/>
              <a:t> Μπορεί να είναι </a:t>
            </a:r>
            <a:r>
              <a:rPr lang="el-GR" b="1" dirty="0"/>
              <a:t>δυαδική</a:t>
            </a:r>
            <a:r>
              <a:rPr lang="el-GR" dirty="0"/>
              <a:t> (δύο επιλογές, π.χ., Ναι/Όχι) ή </a:t>
            </a:r>
            <a:r>
              <a:rPr lang="el-GR" b="1" dirty="0"/>
              <a:t>πολλαπλών κατηγοριών</a:t>
            </a:r>
            <a:r>
              <a:rPr lang="el-GR" dirty="0"/>
              <a:t> (περισσότερες από δύο).</a:t>
            </a:r>
          </a:p>
          <a:p>
            <a:r>
              <a:rPr lang="el-GR" b="1" dirty="0"/>
              <a:t>Κύριοι Αλγόριθμοι:</a:t>
            </a:r>
            <a:endParaRPr lang="el-GR" dirty="0"/>
          </a:p>
          <a:p>
            <a:pPr lvl="1"/>
            <a:r>
              <a:rPr lang="el-GR" b="1" dirty="0"/>
              <a:t>Λογιστική Παλινδρόμηση (</a:t>
            </a:r>
            <a:r>
              <a:rPr lang="el-GR" b="1" dirty="0" err="1"/>
              <a:t>Logistic</a:t>
            </a:r>
            <a:r>
              <a:rPr lang="el-GR" b="1" dirty="0"/>
              <a:t> </a:t>
            </a:r>
            <a:r>
              <a:rPr lang="el-GR" b="1" dirty="0" err="1"/>
              <a:t>Regression</a:t>
            </a:r>
            <a:r>
              <a:rPr lang="el-GR" b="1" dirty="0"/>
              <a:t>)</a:t>
            </a:r>
            <a:r>
              <a:rPr lang="el-GR" dirty="0"/>
              <a:t>: Κυρίως για δυαδική ταξινόμηση, υπολογίζει πιθανότητες.</a:t>
            </a:r>
          </a:p>
          <a:p>
            <a:pPr lvl="1"/>
            <a:r>
              <a:rPr lang="el-GR" b="1" dirty="0"/>
              <a:t>Δέντρα Απόφασης (</a:t>
            </a:r>
            <a:r>
              <a:rPr lang="el-GR" b="1" dirty="0" err="1"/>
              <a:t>Decision</a:t>
            </a:r>
            <a:r>
              <a:rPr lang="el-GR" b="1" dirty="0"/>
              <a:t> </a:t>
            </a:r>
            <a:r>
              <a:rPr lang="el-GR" b="1" dirty="0" err="1"/>
              <a:t>Trees</a:t>
            </a:r>
            <a:r>
              <a:rPr lang="el-GR" b="1" dirty="0"/>
              <a:t>)</a:t>
            </a:r>
            <a:r>
              <a:rPr lang="el-GR" dirty="0"/>
              <a:t>: Δημιουργούν ιεραρχικές διαδρομές για την ταξινόμηση.</a:t>
            </a:r>
          </a:p>
          <a:p>
            <a:pPr lvl="1"/>
            <a:r>
              <a:rPr lang="el-GR" b="1" dirty="0"/>
              <a:t>Τυχαία Δάση (</a:t>
            </a:r>
            <a:r>
              <a:rPr lang="el-GR" b="1" dirty="0" err="1"/>
              <a:t>Random</a:t>
            </a:r>
            <a:r>
              <a:rPr lang="el-GR" b="1" dirty="0"/>
              <a:t> </a:t>
            </a:r>
            <a:r>
              <a:rPr lang="el-GR" b="1" dirty="0" err="1"/>
              <a:t>Forest</a:t>
            </a:r>
            <a:r>
              <a:rPr lang="el-GR" b="1" dirty="0"/>
              <a:t>)</a:t>
            </a:r>
            <a:r>
              <a:rPr lang="el-GR" dirty="0"/>
              <a:t>: Χρησιμοποιούν πολλά Δέντρα Απόφασης για μεγαλύτερη ακρίβεια.</a:t>
            </a:r>
          </a:p>
          <a:p>
            <a:pPr lvl="1"/>
            <a:r>
              <a:rPr lang="el-GR" b="1" dirty="0"/>
              <a:t>Μηχανές Διανυσμάτων Υποστήριξης (SVM)</a:t>
            </a:r>
            <a:r>
              <a:rPr lang="el-GR" dirty="0"/>
              <a:t>: Χωρίζουν τα δεδομένα με </a:t>
            </a:r>
            <a:r>
              <a:rPr lang="el-GR" dirty="0" err="1"/>
              <a:t>υπερεπιφάνειες</a:t>
            </a:r>
            <a:r>
              <a:rPr lang="el-GR" dirty="0"/>
              <a:t>.</a:t>
            </a:r>
          </a:p>
          <a:p>
            <a:pPr lvl="1"/>
            <a:r>
              <a:rPr lang="el-GR" b="1" dirty="0" err="1"/>
              <a:t>Νευρωνικά</a:t>
            </a:r>
            <a:r>
              <a:rPr lang="el-GR" b="1" dirty="0"/>
              <a:t> Δίκτυα (</a:t>
            </a:r>
            <a:r>
              <a:rPr lang="el-GR" b="1" dirty="0" err="1"/>
              <a:t>Neural</a:t>
            </a:r>
            <a:r>
              <a:rPr lang="el-GR" b="1" dirty="0"/>
              <a:t> </a:t>
            </a:r>
            <a:r>
              <a:rPr lang="el-GR" b="1" dirty="0" err="1"/>
              <a:t>Networks</a:t>
            </a:r>
            <a:r>
              <a:rPr lang="el-GR" b="1" dirty="0"/>
              <a:t>)</a:t>
            </a:r>
            <a:r>
              <a:rPr lang="el-GR" dirty="0"/>
              <a:t>: Για πολύπλοκες εφαρμογές, όπως η αναγνώριση προσώπων.</a:t>
            </a:r>
          </a:p>
          <a:p>
            <a:endParaRPr lang="el-GR" dirty="0"/>
          </a:p>
        </p:txBody>
      </p:sp>
    </p:spTree>
    <p:extLst>
      <p:ext uri="{BB962C8B-B14F-4D97-AF65-F5344CB8AC3E}">
        <p14:creationId xmlns:p14="http://schemas.microsoft.com/office/powerpoint/2010/main" val="29979688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8E4A57-134A-4C8C-BAF7-C8E428B4DDC5}"/>
              </a:ext>
            </a:extLst>
          </p:cNvPr>
          <p:cNvSpPr>
            <a:spLocks noGrp="1"/>
          </p:cNvSpPr>
          <p:nvPr>
            <p:ph type="title"/>
          </p:nvPr>
        </p:nvSpPr>
        <p:spPr>
          <a:xfrm>
            <a:off x="1487837" y="0"/>
            <a:ext cx="10704163" cy="1280890"/>
          </a:xfrm>
        </p:spPr>
        <p:txBody>
          <a:bodyPr>
            <a:normAutofit fontScale="90000"/>
          </a:bodyPr>
          <a:lstStyle/>
          <a:p>
            <a:r>
              <a:rPr lang="el-GR" sz="3600" b="1" i="0" u="none" strike="noStrike" baseline="0" dirty="0">
                <a:latin typeface="Arial" panose="020B0604020202020204" pitchFamily="34" charset="0"/>
              </a:rPr>
              <a:t>5.8.4 </a:t>
            </a:r>
            <a:r>
              <a:rPr lang="el-GR" sz="3600" b="1" i="0" u="none" strike="noStrike" baseline="0" dirty="0">
                <a:latin typeface="Calibri-Bold"/>
              </a:rPr>
              <a:t>Αξιολόγηση μοντέλων μηχανικής μάθησης/</a:t>
            </a:r>
            <a:r>
              <a:rPr lang="el-GR" dirty="0"/>
              <a:t>Διαδικασία &amp; Σημασία του Διαχωρισμού</a:t>
            </a:r>
          </a:p>
        </p:txBody>
      </p:sp>
      <p:sp>
        <p:nvSpPr>
          <p:cNvPr id="3" name="Θέση περιεχομένου 2">
            <a:extLst>
              <a:ext uri="{FF2B5EF4-FFF2-40B4-BE49-F238E27FC236}">
                <a16:creationId xmlns:a16="http://schemas.microsoft.com/office/drawing/2014/main" id="{0E44FDA7-AB05-4D8E-BE84-C3337DEAAC10}"/>
              </a:ext>
            </a:extLst>
          </p:cNvPr>
          <p:cNvSpPr>
            <a:spLocks noGrp="1"/>
          </p:cNvSpPr>
          <p:nvPr>
            <p:ph idx="1"/>
          </p:nvPr>
        </p:nvSpPr>
        <p:spPr>
          <a:xfrm>
            <a:off x="526942" y="1580827"/>
            <a:ext cx="10977670" cy="4990454"/>
          </a:xfrm>
        </p:spPr>
        <p:txBody>
          <a:bodyPr>
            <a:normAutofit/>
          </a:bodyPr>
          <a:lstStyle/>
          <a:p>
            <a:r>
              <a:rPr lang="el-GR" dirty="0"/>
              <a:t>Η χρήση των τριών συνόλων διασφαλίζει ότι η απόδοση του μοντέλου αξιολογείται σε δεδομένα που </a:t>
            </a:r>
            <a:r>
              <a:rPr lang="el-GR" b="1" dirty="0"/>
              <a:t>δεν έχει δει</a:t>
            </a:r>
            <a:r>
              <a:rPr lang="el-GR" dirty="0"/>
              <a:t> κατά την εκπαίδευση (</a:t>
            </a:r>
            <a:r>
              <a:rPr lang="el-GR" b="1" dirty="0" err="1"/>
              <a:t>Test</a:t>
            </a:r>
            <a:r>
              <a:rPr lang="el-GR" b="1" dirty="0"/>
              <a:t> </a:t>
            </a:r>
            <a:r>
              <a:rPr lang="el-GR" b="1" dirty="0" err="1"/>
              <a:t>Set</a:t>
            </a:r>
            <a:r>
              <a:rPr lang="el-GR" dirty="0"/>
              <a:t>), ενώ επιτρέπει την αποτελεσματική ρύθμιση των </a:t>
            </a:r>
            <a:r>
              <a:rPr lang="el-GR" dirty="0" err="1"/>
              <a:t>υπερπαραμέτρων</a:t>
            </a:r>
            <a:r>
              <a:rPr lang="el-GR" dirty="0"/>
              <a:t> χωρίς "μόλυνση" του τελικού συνόλου δοκιμής (</a:t>
            </a:r>
            <a:r>
              <a:rPr lang="el-GR" b="1" dirty="0" err="1"/>
              <a:t>Validation</a:t>
            </a:r>
            <a:r>
              <a:rPr lang="el-GR" b="1" dirty="0"/>
              <a:t> </a:t>
            </a:r>
            <a:r>
              <a:rPr lang="el-GR" b="1" dirty="0" err="1"/>
              <a:t>Set</a:t>
            </a:r>
            <a:r>
              <a:rPr lang="el-GR" dirty="0"/>
              <a:t>).</a:t>
            </a:r>
          </a:p>
          <a:p>
            <a:r>
              <a:rPr lang="el-GR" b="1" dirty="0"/>
              <a:t>Τρόποι Διαχωρισμού</a:t>
            </a:r>
          </a:p>
          <a:p>
            <a:pPr>
              <a:buFont typeface="Arial" panose="020B0604020202020204" pitchFamily="34" charset="0"/>
              <a:buChar char="•"/>
            </a:pPr>
            <a:r>
              <a:rPr lang="el-GR" b="1" dirty="0"/>
              <a:t>Τυχαίος Διαχωρισμός:</a:t>
            </a:r>
            <a:r>
              <a:rPr lang="el-GR" dirty="0"/>
              <a:t> Η πιο δημοφιλής προσέγγιση, όπου τα δεδομένα διασπώνται </a:t>
            </a:r>
            <a:r>
              <a:rPr lang="el-GR" b="1" dirty="0"/>
              <a:t>τυχαία</a:t>
            </a:r>
            <a:r>
              <a:rPr lang="el-GR" dirty="0"/>
              <a:t> σε </a:t>
            </a:r>
            <a:r>
              <a:rPr lang="el-GR" dirty="0" err="1"/>
              <a:t>train</a:t>
            </a:r>
            <a:r>
              <a:rPr lang="el-GR" dirty="0"/>
              <a:t> και </a:t>
            </a:r>
            <a:r>
              <a:rPr lang="el-GR" dirty="0" err="1"/>
              <a:t>test</a:t>
            </a:r>
            <a:r>
              <a:rPr lang="el-GR" dirty="0"/>
              <a:t> </a:t>
            </a:r>
            <a:r>
              <a:rPr lang="el-GR" dirty="0" err="1"/>
              <a:t>sets</a:t>
            </a:r>
            <a:r>
              <a:rPr lang="el-GR" dirty="0"/>
              <a:t> με βάση μια </a:t>
            </a:r>
            <a:r>
              <a:rPr lang="el-GR" b="1" dirty="0"/>
              <a:t>προκαθορισμένη αναλογία</a:t>
            </a:r>
            <a:r>
              <a:rPr lang="el-GR" dirty="0"/>
              <a:t> (π.χ., 70% </a:t>
            </a:r>
            <a:r>
              <a:rPr lang="el-GR" dirty="0" err="1"/>
              <a:t>train</a:t>
            </a:r>
            <a:r>
              <a:rPr lang="el-GR" dirty="0"/>
              <a:t>, 30% </a:t>
            </a:r>
            <a:r>
              <a:rPr lang="el-GR" dirty="0" err="1"/>
              <a:t>test</a:t>
            </a:r>
            <a:r>
              <a:rPr lang="el-GR" dirty="0"/>
              <a:t>).</a:t>
            </a:r>
          </a:p>
          <a:p>
            <a:pPr>
              <a:buFont typeface="Arial" panose="020B0604020202020204" pitchFamily="34" charset="0"/>
              <a:buChar char="•"/>
            </a:pPr>
            <a:r>
              <a:rPr lang="el-GR" b="1" dirty="0"/>
              <a:t>Προσαρμόσιμος Διαχωρισμός:</a:t>
            </a:r>
            <a:r>
              <a:rPr lang="el-GR" dirty="0"/>
              <a:t> Σε πιο σύνθετες περιπτώσεις (π.χ., ανισόρροπα δεδομένα ή </a:t>
            </a:r>
            <a:r>
              <a:rPr lang="el-GR" dirty="0" err="1"/>
              <a:t>χρονοσειρές</a:t>
            </a:r>
            <a:r>
              <a:rPr lang="el-GR" dirty="0"/>
              <a:t>), οι ερευνητές μπορούν να </a:t>
            </a:r>
            <a:r>
              <a:rPr lang="el-GR" b="1" dirty="0"/>
              <a:t>προσαρμόσουν</a:t>
            </a:r>
            <a:r>
              <a:rPr lang="el-GR" dirty="0"/>
              <a:t> την αναλογία ή να επιλέξουν συγκεκριμένα δείγματα για να διατηρήσουν την </a:t>
            </a:r>
            <a:r>
              <a:rPr lang="el-GR" b="1" dirty="0"/>
              <a:t>ισορροπία</a:t>
            </a:r>
            <a:r>
              <a:rPr lang="el-GR" dirty="0"/>
              <a:t> ή την </a:t>
            </a:r>
            <a:r>
              <a:rPr lang="el-GR" b="1" dirty="0"/>
              <a:t>αναπαράσταση</a:t>
            </a:r>
            <a:r>
              <a:rPr lang="el-GR" dirty="0"/>
              <a:t> των ιδιαιτεροτήτων των δεδομένων σε κάθε σύνολο.</a:t>
            </a:r>
          </a:p>
          <a:p>
            <a:endParaRPr lang="el-GR" dirty="0"/>
          </a:p>
        </p:txBody>
      </p:sp>
    </p:spTree>
    <p:extLst>
      <p:ext uri="{BB962C8B-B14F-4D97-AF65-F5344CB8AC3E}">
        <p14:creationId xmlns:p14="http://schemas.microsoft.com/office/powerpoint/2010/main" val="145786047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8E4A57-134A-4C8C-BAF7-C8E428B4DDC5}"/>
              </a:ext>
            </a:extLst>
          </p:cNvPr>
          <p:cNvSpPr>
            <a:spLocks noGrp="1"/>
          </p:cNvSpPr>
          <p:nvPr>
            <p:ph type="title"/>
          </p:nvPr>
        </p:nvSpPr>
        <p:spPr>
          <a:xfrm>
            <a:off x="1487837" y="0"/>
            <a:ext cx="10704163" cy="1280890"/>
          </a:xfrm>
        </p:spPr>
        <p:txBody>
          <a:bodyPr>
            <a:normAutofit/>
          </a:bodyPr>
          <a:lstStyle/>
          <a:p>
            <a:r>
              <a:rPr lang="el-GR" dirty="0" err="1"/>
              <a:t>Overfitting</a:t>
            </a:r>
            <a:r>
              <a:rPr lang="el-GR" dirty="0"/>
              <a:t> και Αξιολόγηση Μοντέλων: Ένα Παράδειγμα</a:t>
            </a:r>
          </a:p>
        </p:txBody>
      </p:sp>
      <p:sp>
        <p:nvSpPr>
          <p:cNvPr id="3" name="Θέση περιεχομένου 2">
            <a:extLst>
              <a:ext uri="{FF2B5EF4-FFF2-40B4-BE49-F238E27FC236}">
                <a16:creationId xmlns:a16="http://schemas.microsoft.com/office/drawing/2014/main" id="{0E44FDA7-AB05-4D8E-BE84-C3337DEAAC10}"/>
              </a:ext>
            </a:extLst>
          </p:cNvPr>
          <p:cNvSpPr>
            <a:spLocks noGrp="1"/>
          </p:cNvSpPr>
          <p:nvPr>
            <p:ph idx="1"/>
          </p:nvPr>
        </p:nvSpPr>
        <p:spPr>
          <a:xfrm>
            <a:off x="526942" y="1580827"/>
            <a:ext cx="10977670" cy="4990454"/>
          </a:xfrm>
        </p:spPr>
        <p:txBody>
          <a:bodyPr>
            <a:normAutofit/>
          </a:bodyPr>
          <a:lstStyle/>
          <a:p>
            <a:r>
              <a:rPr lang="el-GR" dirty="0"/>
              <a:t>Ο διαχωρισμός σε </a:t>
            </a:r>
            <a:r>
              <a:rPr lang="el-GR" dirty="0" err="1"/>
              <a:t>Train</a:t>
            </a:r>
            <a:r>
              <a:rPr lang="el-GR" dirty="0"/>
              <a:t>, </a:t>
            </a:r>
            <a:r>
              <a:rPr lang="el-GR" dirty="0" err="1"/>
              <a:t>Validation</a:t>
            </a:r>
            <a:r>
              <a:rPr lang="el-GR" dirty="0"/>
              <a:t>, και </a:t>
            </a:r>
            <a:r>
              <a:rPr lang="el-GR" dirty="0" err="1"/>
              <a:t>Test</a:t>
            </a:r>
            <a:r>
              <a:rPr lang="el-GR" dirty="0"/>
              <a:t> </a:t>
            </a:r>
            <a:r>
              <a:rPr lang="el-GR" dirty="0" err="1"/>
              <a:t>sets</a:t>
            </a:r>
            <a:r>
              <a:rPr lang="el-GR" dirty="0"/>
              <a:t> είναι ο κύριος μηχανισμός για την αποφυγή του </a:t>
            </a:r>
            <a:r>
              <a:rPr lang="el-GR" dirty="0" err="1"/>
              <a:t>overfitting</a:t>
            </a:r>
            <a:r>
              <a:rPr lang="el-GR" dirty="0"/>
              <a:t>.</a:t>
            </a:r>
          </a:p>
          <a:p>
            <a:r>
              <a:rPr lang="el-GR" dirty="0"/>
              <a:t>Τι είναι το </a:t>
            </a:r>
            <a:r>
              <a:rPr lang="el-GR" b="1" dirty="0" err="1"/>
              <a:t>Overfitting;Το</a:t>
            </a:r>
            <a:r>
              <a:rPr lang="el-GR" b="1" dirty="0"/>
              <a:t> </a:t>
            </a:r>
            <a:r>
              <a:rPr lang="el-GR" b="1" dirty="0" err="1"/>
              <a:t>Overfitting</a:t>
            </a:r>
            <a:r>
              <a:rPr lang="el-GR" b="1" dirty="0"/>
              <a:t> (</a:t>
            </a:r>
            <a:r>
              <a:rPr lang="el-GR" b="1" dirty="0" err="1"/>
              <a:t>Υπερπροσαρμογή</a:t>
            </a:r>
            <a:r>
              <a:rPr lang="el-GR" b="1" dirty="0"/>
              <a:t>) </a:t>
            </a:r>
            <a:r>
              <a:rPr lang="el-GR" dirty="0"/>
              <a:t>συμβαίνει όταν ένα μοντέλο μαθαίνει όχι μόνο τα πρότυπα στα δεδομένα εκπαίδευσης (</a:t>
            </a:r>
            <a:r>
              <a:rPr lang="el-GR" b="1" dirty="0" err="1"/>
              <a:t>Train</a:t>
            </a:r>
            <a:r>
              <a:rPr lang="el-GR" b="1" dirty="0"/>
              <a:t> </a:t>
            </a:r>
            <a:r>
              <a:rPr lang="el-GR" b="1" dirty="0" err="1"/>
              <a:t>Set</a:t>
            </a:r>
            <a:r>
              <a:rPr lang="el-GR" dirty="0"/>
              <a:t>), αλλά και τον θόρυβο (</a:t>
            </a:r>
            <a:r>
              <a:rPr lang="el-GR" b="1" dirty="0" err="1"/>
              <a:t>noise</a:t>
            </a:r>
            <a:r>
              <a:rPr lang="el-GR" dirty="0"/>
              <a:t>) και τις ιδιαιτερότητες που είναι μοναδικές σε αυτό το συγκεκριμένο σύνολο.</a:t>
            </a:r>
          </a:p>
          <a:p>
            <a:pPr lvl="1"/>
            <a:r>
              <a:rPr lang="el-GR" dirty="0"/>
              <a:t>Αποτέλεσμα: Το μοντέλο έχει εξαιρετικά υψηλή ακρίβεια στο </a:t>
            </a:r>
            <a:r>
              <a:rPr lang="el-GR" dirty="0" err="1"/>
              <a:t>Train</a:t>
            </a:r>
            <a:r>
              <a:rPr lang="el-GR" dirty="0"/>
              <a:t> </a:t>
            </a:r>
            <a:r>
              <a:rPr lang="el-GR" dirty="0" err="1"/>
              <a:t>Set</a:t>
            </a:r>
            <a:r>
              <a:rPr lang="el-GR" dirty="0"/>
              <a:t>, αλλά πολύ χαμηλή ακρίβεια όταν αντιμετωπίζει νέα, άγνωστα δεδομένα. Είναι σαν ένας μαθητής που απομνημόνευσε τέλεια τις λύσεις των ασκήσεων, αλλά δεν καταλαβαίνει τη θεωρία για να λύσει νέες ασκήσεις.</a:t>
            </a:r>
          </a:p>
        </p:txBody>
      </p:sp>
    </p:spTree>
    <p:extLst>
      <p:ext uri="{BB962C8B-B14F-4D97-AF65-F5344CB8AC3E}">
        <p14:creationId xmlns:p14="http://schemas.microsoft.com/office/powerpoint/2010/main" val="41623219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8E4A57-134A-4C8C-BAF7-C8E428B4DDC5}"/>
              </a:ext>
            </a:extLst>
          </p:cNvPr>
          <p:cNvSpPr>
            <a:spLocks noGrp="1"/>
          </p:cNvSpPr>
          <p:nvPr>
            <p:ph type="title"/>
          </p:nvPr>
        </p:nvSpPr>
        <p:spPr>
          <a:xfrm>
            <a:off x="1487837" y="0"/>
            <a:ext cx="10704163" cy="1280890"/>
          </a:xfrm>
        </p:spPr>
        <p:txBody>
          <a:bodyPr>
            <a:normAutofit/>
          </a:bodyPr>
          <a:lstStyle/>
          <a:p>
            <a:r>
              <a:rPr lang="el-GR" dirty="0" err="1"/>
              <a:t>Overfitting</a:t>
            </a:r>
            <a:r>
              <a:rPr lang="el-GR" dirty="0"/>
              <a:t> και Αξιολόγηση Μοντέλων: Ένα Παράδειγμα</a:t>
            </a:r>
          </a:p>
        </p:txBody>
      </p:sp>
      <p:graphicFrame>
        <p:nvGraphicFramePr>
          <p:cNvPr id="6" name="Θέση περιεχομένου 5">
            <a:extLst>
              <a:ext uri="{FF2B5EF4-FFF2-40B4-BE49-F238E27FC236}">
                <a16:creationId xmlns:a16="http://schemas.microsoft.com/office/drawing/2014/main" id="{E0B0352C-81E7-4037-BA7C-86E801D7B9B0}"/>
              </a:ext>
            </a:extLst>
          </p:cNvPr>
          <p:cNvGraphicFramePr>
            <a:graphicFrameLocks noGrp="1"/>
          </p:cNvGraphicFramePr>
          <p:nvPr>
            <p:ph idx="1"/>
            <p:extLst>
              <p:ext uri="{D42A27DB-BD31-4B8C-83A1-F6EECF244321}">
                <p14:modId xmlns:p14="http://schemas.microsoft.com/office/powerpoint/2010/main" val="1684187132"/>
              </p:ext>
            </p:extLst>
          </p:nvPr>
        </p:nvGraphicFramePr>
        <p:xfrm>
          <a:off x="1043168" y="3208325"/>
          <a:ext cx="10363584" cy="3578368"/>
        </p:xfrm>
        <a:graphic>
          <a:graphicData uri="http://schemas.openxmlformats.org/drawingml/2006/table">
            <a:tbl>
              <a:tblPr/>
              <a:tblGrid>
                <a:gridCol w="1235083">
                  <a:extLst>
                    <a:ext uri="{9D8B030D-6E8A-4147-A177-3AD203B41FA5}">
                      <a16:colId xmlns:a16="http://schemas.microsoft.com/office/drawing/2014/main" val="1309992712"/>
                    </a:ext>
                  </a:extLst>
                </a:gridCol>
                <a:gridCol w="9128501">
                  <a:extLst>
                    <a:ext uri="{9D8B030D-6E8A-4147-A177-3AD203B41FA5}">
                      <a16:colId xmlns:a16="http://schemas.microsoft.com/office/drawing/2014/main" val="2242869071"/>
                    </a:ext>
                  </a:extLst>
                </a:gridCol>
              </a:tblGrid>
              <a:tr h="200723">
                <a:tc>
                  <a:txBody>
                    <a:bodyPr/>
                    <a:lstStyle/>
                    <a:p>
                      <a:r>
                        <a:rPr lang="el-GR" sz="2000" b="1">
                          <a:effectLst/>
                          <a:latin typeface="Google Sans Text"/>
                        </a:rPr>
                        <a:t>Σύνολο</a:t>
                      </a:r>
                      <a:endParaRPr lang="el-GR" sz="2000">
                        <a:effectLst/>
                        <a:latin typeface="Google Sans Text"/>
                      </a:endParaRP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el-GR" sz="2000" b="1">
                          <a:effectLst/>
                          <a:latin typeface="Google Sans Text"/>
                        </a:rPr>
                        <a:t>Ρόλος στην Αποφυγή </a:t>
                      </a:r>
                      <a:r>
                        <a:rPr lang="en-US" sz="2000" b="1">
                          <a:effectLst/>
                          <a:latin typeface="Google Sans Text"/>
                        </a:rPr>
                        <a:t>Overfitting</a:t>
                      </a:r>
                      <a:endParaRPr lang="en-US" sz="2000">
                        <a:effectLst/>
                        <a:latin typeface="Google Sans Text"/>
                      </a:endParaRP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64675657"/>
                  </a:ext>
                </a:extLst>
              </a:tr>
              <a:tr h="479525">
                <a:tc>
                  <a:txBody>
                    <a:bodyPr/>
                    <a:lstStyle/>
                    <a:p>
                      <a:r>
                        <a:rPr lang="en-US" sz="2000" b="1">
                          <a:effectLst/>
                          <a:latin typeface="Google Sans Text"/>
                        </a:rPr>
                        <a:t>Train Set</a:t>
                      </a:r>
                      <a:endParaRPr lang="en-US" sz="2000">
                        <a:effectLst/>
                        <a:latin typeface="Google Sans Text"/>
                      </a:endParaRP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el-GR" sz="2000" dirty="0">
                          <a:effectLst/>
                          <a:latin typeface="Google Sans Text"/>
                        </a:rPr>
                        <a:t>Το μοντέλο το βλέπει </a:t>
                      </a:r>
                      <a:r>
                        <a:rPr lang="el-GR" sz="2000" b="1" dirty="0">
                          <a:effectLst/>
                          <a:latin typeface="Google Sans Text"/>
                        </a:rPr>
                        <a:t>πλήρως</a:t>
                      </a:r>
                      <a:r>
                        <a:rPr lang="el-GR" sz="2000" dirty="0">
                          <a:effectLst/>
                          <a:latin typeface="Google Sans Text"/>
                        </a:rPr>
                        <a:t>. Εάν η ακρίβεια εδώ είναι πολύ υψηλή, αλλά είναι χαμηλή στα άλλα σύνολα, υπάρχει </a:t>
                      </a:r>
                      <a:r>
                        <a:rPr lang="el-GR" sz="2000" b="1" dirty="0" err="1">
                          <a:effectLst/>
                          <a:latin typeface="Google Sans Text"/>
                        </a:rPr>
                        <a:t>overfitting</a:t>
                      </a:r>
                      <a:r>
                        <a:rPr lang="el-GR" sz="2000" dirty="0">
                          <a:effectLst/>
                          <a:latin typeface="Google Sans Text"/>
                        </a:rPr>
                        <a:t>.</a:t>
                      </a: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71737976"/>
                  </a:ext>
                </a:extLst>
              </a:tr>
              <a:tr h="583205">
                <a:tc>
                  <a:txBody>
                    <a:bodyPr/>
                    <a:lstStyle/>
                    <a:p>
                      <a:r>
                        <a:rPr lang="en-US" sz="2000" b="1" dirty="0">
                          <a:effectLst/>
                          <a:latin typeface="Google Sans Text"/>
                        </a:rPr>
                        <a:t>Validation Set</a:t>
                      </a:r>
                      <a:endParaRPr lang="en-US" sz="2000" dirty="0">
                        <a:effectLst/>
                        <a:latin typeface="Google Sans Text"/>
                      </a:endParaRP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el-GR" sz="2000" dirty="0">
                          <a:effectLst/>
                          <a:latin typeface="Google Sans Text"/>
                        </a:rPr>
                        <a:t>Χρησιμοποιείται για να παρακολουθούμε την </a:t>
                      </a:r>
                      <a:r>
                        <a:rPr lang="el-GR" sz="2000" b="1" dirty="0">
                          <a:effectLst/>
                          <a:latin typeface="Google Sans Text"/>
                        </a:rPr>
                        <a:t>απόδοση</a:t>
                      </a:r>
                      <a:r>
                        <a:rPr lang="el-GR" sz="2000" dirty="0">
                          <a:effectLst/>
                          <a:latin typeface="Google Sans Text"/>
                        </a:rPr>
                        <a:t> του μοντέλου κατά τη διάρκεια της εκπαίδευσης (π.χ., κάθε 100 βήματα). Εάν η ακρίβεια στο </a:t>
                      </a:r>
                      <a:r>
                        <a:rPr lang="el-GR" sz="2000" dirty="0" err="1">
                          <a:effectLst/>
                          <a:latin typeface="Google Sans Text"/>
                        </a:rPr>
                        <a:t>Train</a:t>
                      </a:r>
                      <a:r>
                        <a:rPr lang="el-GR" sz="2000" dirty="0">
                          <a:effectLst/>
                          <a:latin typeface="Google Sans Text"/>
                        </a:rPr>
                        <a:t> </a:t>
                      </a:r>
                      <a:r>
                        <a:rPr lang="el-GR" sz="2000" dirty="0" err="1">
                          <a:effectLst/>
                          <a:latin typeface="Google Sans Text"/>
                        </a:rPr>
                        <a:t>Set</a:t>
                      </a:r>
                      <a:r>
                        <a:rPr lang="el-GR" sz="2000" dirty="0">
                          <a:effectLst/>
                          <a:latin typeface="Google Sans Text"/>
                        </a:rPr>
                        <a:t> συνεχίζει να αυξάνεται, ενώ στο </a:t>
                      </a:r>
                      <a:r>
                        <a:rPr lang="el-GR" sz="2000" b="1" dirty="0" err="1">
                          <a:effectLst/>
                          <a:latin typeface="Google Sans Text"/>
                        </a:rPr>
                        <a:t>Validation</a:t>
                      </a:r>
                      <a:r>
                        <a:rPr lang="el-GR" sz="2000" b="1" dirty="0">
                          <a:effectLst/>
                          <a:latin typeface="Google Sans Text"/>
                        </a:rPr>
                        <a:t> </a:t>
                      </a:r>
                      <a:r>
                        <a:rPr lang="el-GR" sz="2000" b="1" dirty="0" err="1">
                          <a:effectLst/>
                          <a:latin typeface="Google Sans Text"/>
                        </a:rPr>
                        <a:t>Set</a:t>
                      </a:r>
                      <a:r>
                        <a:rPr lang="el-GR" sz="2000" b="1" dirty="0">
                          <a:effectLst/>
                          <a:latin typeface="Google Sans Text"/>
                        </a:rPr>
                        <a:t> αρχίζει να πέφτει</a:t>
                      </a:r>
                      <a:r>
                        <a:rPr lang="el-GR" sz="2000" dirty="0">
                          <a:effectLst/>
                          <a:latin typeface="Google Sans Text"/>
                        </a:rPr>
                        <a:t>, τότε το μοντέλο </a:t>
                      </a:r>
                      <a:r>
                        <a:rPr lang="el-GR" sz="2000" b="1" dirty="0" err="1">
                          <a:effectLst/>
                          <a:latin typeface="Google Sans Text"/>
                        </a:rPr>
                        <a:t>υπερπροσαρμόζεται</a:t>
                      </a:r>
                      <a:r>
                        <a:rPr lang="el-GR" sz="2000" dirty="0">
                          <a:effectLst/>
                          <a:latin typeface="Google Sans Text"/>
                        </a:rPr>
                        <a:t> και η εκπαίδευση πρέπει να σταματήσει (</a:t>
                      </a:r>
                      <a:r>
                        <a:rPr lang="el-GR" sz="2000" dirty="0" err="1">
                          <a:effectLst/>
                          <a:latin typeface="Google Sans Text"/>
                        </a:rPr>
                        <a:t>Early</a:t>
                      </a:r>
                      <a:r>
                        <a:rPr lang="el-GR" sz="2000" dirty="0">
                          <a:effectLst/>
                          <a:latin typeface="Google Sans Text"/>
                        </a:rPr>
                        <a:t> </a:t>
                      </a:r>
                      <a:r>
                        <a:rPr lang="el-GR" sz="2000" dirty="0" err="1">
                          <a:effectLst/>
                          <a:latin typeface="Google Sans Text"/>
                        </a:rPr>
                        <a:t>Stopping</a:t>
                      </a:r>
                      <a:r>
                        <a:rPr lang="el-GR" sz="2000" dirty="0">
                          <a:effectLst/>
                          <a:latin typeface="Google Sans Text"/>
                        </a:rPr>
                        <a:t>).</a:t>
                      </a: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93467157"/>
                  </a:ext>
                </a:extLst>
              </a:tr>
              <a:tr h="1219329">
                <a:tc>
                  <a:txBody>
                    <a:bodyPr/>
                    <a:lstStyle/>
                    <a:p>
                      <a:r>
                        <a:rPr lang="en-US" sz="2000" b="1">
                          <a:effectLst/>
                          <a:latin typeface="Google Sans Text"/>
                        </a:rPr>
                        <a:t>Test Set</a:t>
                      </a:r>
                      <a:endParaRPr lang="en-US" sz="2000">
                        <a:effectLst/>
                        <a:latin typeface="Google Sans Text"/>
                      </a:endParaRP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tc>
                  <a:txBody>
                    <a:bodyPr/>
                    <a:lstStyle/>
                    <a:p>
                      <a:r>
                        <a:rPr lang="el-GR" sz="2000" dirty="0">
                          <a:effectLst/>
                          <a:latin typeface="Google Sans Text"/>
                        </a:rPr>
                        <a:t>Παρέχει μια </a:t>
                      </a:r>
                      <a:r>
                        <a:rPr lang="el-GR" sz="2000" b="1" dirty="0">
                          <a:effectLst/>
                          <a:latin typeface="Google Sans Text"/>
                        </a:rPr>
                        <a:t>τελική, αμερόληπτη εκτίμηση</a:t>
                      </a:r>
                      <a:r>
                        <a:rPr lang="el-GR" sz="2000" dirty="0">
                          <a:effectLst/>
                          <a:latin typeface="Google Sans Text"/>
                        </a:rPr>
                        <a:t> της πραγματικής ικανότητας </a:t>
                      </a:r>
                      <a:r>
                        <a:rPr lang="el-GR" sz="2000" b="1" dirty="0">
                          <a:effectLst/>
                          <a:latin typeface="Google Sans Text"/>
                        </a:rPr>
                        <a:t>γενίκευσης</a:t>
                      </a:r>
                      <a:r>
                        <a:rPr lang="el-GR" sz="2000" dirty="0">
                          <a:effectLst/>
                          <a:latin typeface="Google Sans Text"/>
                        </a:rPr>
                        <a:t> του μοντέλου σε άγνωστα δεδομένα. Δεδομένου ότι δεν χρησιμοποιήθηκε ποτέ για εκπαίδευση ή ρύθμιση </a:t>
                      </a:r>
                      <a:r>
                        <a:rPr lang="el-GR" sz="2000" dirty="0" err="1">
                          <a:effectLst/>
                          <a:latin typeface="Google Sans Text"/>
                        </a:rPr>
                        <a:t>υπερπαραμέτρων</a:t>
                      </a:r>
                      <a:r>
                        <a:rPr lang="el-GR" sz="2000" dirty="0">
                          <a:effectLst/>
                          <a:latin typeface="Google Sans Text"/>
                        </a:rPr>
                        <a:t>, η ακρίβεια του </a:t>
                      </a:r>
                      <a:r>
                        <a:rPr lang="el-GR" sz="2000" dirty="0" err="1">
                          <a:effectLst/>
                          <a:latin typeface="Google Sans Text"/>
                        </a:rPr>
                        <a:t>Test</a:t>
                      </a:r>
                      <a:r>
                        <a:rPr lang="el-GR" sz="2000" dirty="0">
                          <a:effectLst/>
                          <a:latin typeface="Google Sans Text"/>
                        </a:rPr>
                        <a:t> </a:t>
                      </a:r>
                      <a:r>
                        <a:rPr lang="el-GR" sz="2000" dirty="0" err="1">
                          <a:effectLst/>
                          <a:latin typeface="Google Sans Text"/>
                        </a:rPr>
                        <a:t>Set</a:t>
                      </a:r>
                      <a:r>
                        <a:rPr lang="el-GR" sz="2000" dirty="0">
                          <a:effectLst/>
                          <a:latin typeface="Google Sans Text"/>
                        </a:rPr>
                        <a:t> είναι η </a:t>
                      </a:r>
                      <a:r>
                        <a:rPr lang="el-GR" sz="2000" b="1" dirty="0">
                          <a:effectLst/>
                          <a:latin typeface="Google Sans Text"/>
                        </a:rPr>
                        <a:t>πιο αξιόπιστη μέτρηση</a:t>
                      </a:r>
                      <a:r>
                        <a:rPr lang="el-GR" sz="2000" dirty="0">
                          <a:effectLst/>
                          <a:latin typeface="Google Sans Text"/>
                        </a:rPr>
                        <a:t> της απόδοσης στην "πραγματική ζωή".</a:t>
                      </a:r>
                    </a:p>
                  </a:txBody>
                  <a:tcPr marL="56392" marR="56392" marT="28196" marB="28196"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02459121"/>
                  </a:ext>
                </a:extLst>
              </a:tr>
            </a:tbl>
          </a:graphicData>
        </a:graphic>
      </p:graphicFrame>
      <p:sp>
        <p:nvSpPr>
          <p:cNvPr id="7" name="Rectangle 1">
            <a:extLst>
              <a:ext uri="{FF2B5EF4-FFF2-40B4-BE49-F238E27FC236}">
                <a16:creationId xmlns:a16="http://schemas.microsoft.com/office/drawing/2014/main" id="{17B2845F-7418-4B20-B8EE-CF8B2E3665EB}"/>
              </a:ext>
            </a:extLst>
          </p:cNvPr>
          <p:cNvSpPr>
            <a:spLocks noChangeArrowheads="1"/>
          </p:cNvSpPr>
          <p:nvPr/>
        </p:nvSpPr>
        <p:spPr bwMode="auto">
          <a:xfrm>
            <a:off x="449451" y="1166892"/>
            <a:ext cx="16103708" cy="1969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3200" b="1" i="0" u="none" strike="noStrike" cap="none" normalizeH="0" baseline="0" dirty="0">
                <a:ln>
                  <a:noFill/>
                </a:ln>
                <a:solidFill>
                  <a:schemeClr val="tx1"/>
                </a:solidFill>
                <a:effectLst/>
                <a:latin typeface="Google Sans"/>
              </a:rPr>
              <a:t>Πώς Βοηθά ο Διαχωρισμός;</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3200" b="0" i="0" u="none" strike="noStrike" cap="none" normalizeH="0" baseline="0" dirty="0">
                <a:ln>
                  <a:noFill/>
                </a:ln>
                <a:solidFill>
                  <a:schemeClr val="tx1"/>
                </a:solidFill>
                <a:effectLst/>
                <a:latin typeface="Google Sans Text"/>
              </a:rPr>
              <a:t>Ο διαχωρισμός επιτρέπει τον έλεγχο της ικανότητας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3200" b="1" i="0" u="none" strike="noStrike" cap="none" normalizeH="0" baseline="0" dirty="0">
                <a:ln>
                  <a:noFill/>
                </a:ln>
                <a:solidFill>
                  <a:schemeClr val="tx1"/>
                </a:solidFill>
                <a:effectLst/>
                <a:latin typeface="Google Sans Text"/>
              </a:rPr>
              <a:t>γενίκευσης</a:t>
            </a:r>
            <a:r>
              <a:rPr kumimoji="0" lang="el-GR" altLang="el-GR" sz="3200" b="0" i="0" u="none" strike="noStrike" cap="none" normalizeH="0" baseline="0" dirty="0">
                <a:ln>
                  <a:noFill/>
                </a:ln>
                <a:solidFill>
                  <a:schemeClr val="tx1"/>
                </a:solidFill>
                <a:effectLst/>
                <a:latin typeface="Google Sans Text"/>
              </a:rPr>
              <a:t> του μοντέλου, δηλαδή το πόσο καλά μπορεί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3200" b="0" i="0" u="none" strike="noStrike" cap="none" normalizeH="0" baseline="0" dirty="0">
                <a:ln>
                  <a:noFill/>
                </a:ln>
                <a:solidFill>
                  <a:schemeClr val="tx1"/>
                </a:solidFill>
                <a:effectLst/>
                <a:latin typeface="Google Sans Text"/>
              </a:rPr>
              <a:t>να αποδώσει σε δεδομένα που δεν έχει δει:</a:t>
            </a:r>
            <a:endParaRPr kumimoji="0" lang="el-GR" altLang="el-GR"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84132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DFDE9-5731-4EC5-BF6D-D1FA0B2BEE5B}"/>
              </a:ext>
            </a:extLst>
          </p:cNvPr>
          <p:cNvSpPr>
            <a:spLocks noGrp="1"/>
          </p:cNvSpPr>
          <p:nvPr>
            <p:ph type="title"/>
          </p:nvPr>
        </p:nvSpPr>
        <p:spPr>
          <a:xfrm>
            <a:off x="1658319" y="624110"/>
            <a:ext cx="9846293" cy="1280890"/>
          </a:xfrm>
        </p:spPr>
        <p:txBody>
          <a:bodyPr/>
          <a:lstStyle/>
          <a:p>
            <a:r>
              <a:rPr lang="el-GR" sz="1800" b="1" i="0" u="none" strike="noStrike" baseline="0" dirty="0">
                <a:latin typeface="Arial" panose="020B0604020202020204" pitchFamily="34" charset="0"/>
              </a:rPr>
              <a:t>5.8.5 </a:t>
            </a:r>
            <a:r>
              <a:rPr lang="el-GR" sz="1800" b="1" i="0" u="none" strike="noStrike" baseline="0" dirty="0">
                <a:latin typeface="Calibri-Bold"/>
              </a:rPr>
              <a:t>Άλλοι τρόποι αξιολόγησης</a:t>
            </a:r>
            <a:endParaRPr lang="el-GR" dirty="0"/>
          </a:p>
        </p:txBody>
      </p:sp>
      <p:pic>
        <p:nvPicPr>
          <p:cNvPr id="26" name="Εικόνα 25">
            <a:extLst>
              <a:ext uri="{FF2B5EF4-FFF2-40B4-BE49-F238E27FC236}">
                <a16:creationId xmlns:a16="http://schemas.microsoft.com/office/drawing/2014/main" id="{AF59E8A3-3140-4C6D-BAE4-CAB2E4B89160}"/>
              </a:ext>
            </a:extLst>
          </p:cNvPr>
          <p:cNvPicPr>
            <a:picLocks noChangeAspect="1"/>
          </p:cNvPicPr>
          <p:nvPr/>
        </p:nvPicPr>
        <p:blipFill>
          <a:blip r:embed="rId2"/>
          <a:stretch>
            <a:fillRect/>
          </a:stretch>
        </p:blipFill>
        <p:spPr>
          <a:xfrm>
            <a:off x="311459" y="1645122"/>
            <a:ext cx="11569081" cy="3567756"/>
          </a:xfrm>
          <a:prstGeom prst="rect">
            <a:avLst/>
          </a:prstGeom>
        </p:spPr>
      </p:pic>
    </p:spTree>
    <p:extLst>
      <p:ext uri="{BB962C8B-B14F-4D97-AF65-F5344CB8AC3E}">
        <p14:creationId xmlns:p14="http://schemas.microsoft.com/office/powerpoint/2010/main" val="407797466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DFDE9-5731-4EC5-BF6D-D1FA0B2BEE5B}"/>
              </a:ext>
            </a:extLst>
          </p:cNvPr>
          <p:cNvSpPr>
            <a:spLocks noGrp="1"/>
          </p:cNvSpPr>
          <p:nvPr>
            <p:ph type="title"/>
          </p:nvPr>
        </p:nvSpPr>
        <p:spPr>
          <a:xfrm>
            <a:off x="1658319" y="624110"/>
            <a:ext cx="9846293" cy="1280890"/>
          </a:xfrm>
        </p:spPr>
        <p:txBody>
          <a:bodyPr/>
          <a:lstStyle/>
          <a:p>
            <a:r>
              <a:rPr lang="el-GR" sz="1800" b="1" i="0" u="none" strike="noStrike" baseline="0" dirty="0">
                <a:latin typeface="Arial" panose="020B0604020202020204" pitchFamily="34" charset="0"/>
              </a:rPr>
              <a:t>5.8.5 </a:t>
            </a:r>
            <a:r>
              <a:rPr lang="el-GR" sz="1800" b="1" i="0" u="none" strike="noStrike" baseline="0" dirty="0">
                <a:latin typeface="Calibri-Bold"/>
              </a:rPr>
              <a:t>Άλλοι τρόποι αξιολόγησης</a:t>
            </a:r>
            <a:endParaRPr lang="el-GR" dirty="0"/>
          </a:p>
        </p:txBody>
      </p:sp>
      <p:pic>
        <p:nvPicPr>
          <p:cNvPr id="4" name="Εικόνα 3">
            <a:extLst>
              <a:ext uri="{FF2B5EF4-FFF2-40B4-BE49-F238E27FC236}">
                <a16:creationId xmlns:a16="http://schemas.microsoft.com/office/drawing/2014/main" id="{FCF1A7E5-1E27-4599-9D7E-412B8301B241}"/>
              </a:ext>
            </a:extLst>
          </p:cNvPr>
          <p:cNvPicPr>
            <a:picLocks noChangeAspect="1"/>
          </p:cNvPicPr>
          <p:nvPr/>
        </p:nvPicPr>
        <p:blipFill>
          <a:blip r:embed="rId2"/>
          <a:stretch>
            <a:fillRect/>
          </a:stretch>
        </p:blipFill>
        <p:spPr>
          <a:xfrm>
            <a:off x="459355" y="1482274"/>
            <a:ext cx="11574054" cy="3470727"/>
          </a:xfrm>
          <a:prstGeom prst="rect">
            <a:avLst/>
          </a:prstGeom>
        </p:spPr>
      </p:pic>
    </p:spTree>
    <p:extLst>
      <p:ext uri="{BB962C8B-B14F-4D97-AF65-F5344CB8AC3E}">
        <p14:creationId xmlns:p14="http://schemas.microsoft.com/office/powerpoint/2010/main" val="4933973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DFDE9-5731-4EC5-BF6D-D1FA0B2BEE5B}"/>
              </a:ext>
            </a:extLst>
          </p:cNvPr>
          <p:cNvSpPr>
            <a:spLocks noGrp="1"/>
          </p:cNvSpPr>
          <p:nvPr>
            <p:ph type="title"/>
          </p:nvPr>
        </p:nvSpPr>
        <p:spPr>
          <a:xfrm>
            <a:off x="1658319" y="624110"/>
            <a:ext cx="9846293" cy="1280890"/>
          </a:xfrm>
        </p:spPr>
        <p:txBody>
          <a:bodyPr/>
          <a:lstStyle/>
          <a:p>
            <a:r>
              <a:rPr lang="el-GR" sz="1800" b="1" i="0" u="none" strike="noStrike" baseline="0" dirty="0">
                <a:latin typeface="Arial" panose="020B0604020202020204" pitchFamily="34" charset="0"/>
              </a:rPr>
              <a:t>5.8.5 </a:t>
            </a:r>
            <a:r>
              <a:rPr lang="el-GR" sz="1800" b="1" i="0" u="none" strike="noStrike" baseline="0" dirty="0">
                <a:latin typeface="Calibri-Bold"/>
              </a:rPr>
              <a:t>Άλλοι τρόποι αξιολόγησης</a:t>
            </a:r>
            <a:endParaRPr lang="el-GR" dirty="0"/>
          </a:p>
        </p:txBody>
      </p:sp>
      <p:pic>
        <p:nvPicPr>
          <p:cNvPr id="5" name="Εικόνα 4">
            <a:extLst>
              <a:ext uri="{FF2B5EF4-FFF2-40B4-BE49-F238E27FC236}">
                <a16:creationId xmlns:a16="http://schemas.microsoft.com/office/drawing/2014/main" id="{5CD1372F-8C98-4846-A113-7B3052EBE40A}"/>
              </a:ext>
            </a:extLst>
          </p:cNvPr>
          <p:cNvPicPr>
            <a:picLocks noChangeAspect="1"/>
          </p:cNvPicPr>
          <p:nvPr/>
        </p:nvPicPr>
        <p:blipFill>
          <a:blip r:embed="rId2"/>
          <a:stretch>
            <a:fillRect/>
          </a:stretch>
        </p:blipFill>
        <p:spPr>
          <a:xfrm>
            <a:off x="511891" y="1567062"/>
            <a:ext cx="11680109" cy="3723876"/>
          </a:xfrm>
          <a:prstGeom prst="rect">
            <a:avLst/>
          </a:prstGeom>
        </p:spPr>
      </p:pic>
    </p:spTree>
    <p:extLst>
      <p:ext uri="{BB962C8B-B14F-4D97-AF65-F5344CB8AC3E}">
        <p14:creationId xmlns:p14="http://schemas.microsoft.com/office/powerpoint/2010/main" val="240257677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4DFDE9-5731-4EC5-BF6D-D1FA0B2BEE5B}"/>
              </a:ext>
            </a:extLst>
          </p:cNvPr>
          <p:cNvSpPr>
            <a:spLocks noGrp="1"/>
          </p:cNvSpPr>
          <p:nvPr>
            <p:ph type="title"/>
          </p:nvPr>
        </p:nvSpPr>
        <p:spPr>
          <a:xfrm>
            <a:off x="1658319" y="624110"/>
            <a:ext cx="9846293" cy="1280890"/>
          </a:xfrm>
        </p:spPr>
        <p:txBody>
          <a:bodyPr/>
          <a:lstStyle/>
          <a:p>
            <a:r>
              <a:rPr lang="el-GR" sz="1800" b="1" i="0" u="none" strike="noStrike" baseline="0" dirty="0">
                <a:latin typeface="Arial" panose="020B0604020202020204" pitchFamily="34" charset="0"/>
              </a:rPr>
              <a:t>5.8.5 </a:t>
            </a:r>
            <a:r>
              <a:rPr lang="el-GR" sz="1800" b="1" i="0" u="none" strike="noStrike" baseline="0" dirty="0">
                <a:latin typeface="Calibri-Bold"/>
              </a:rPr>
              <a:t>Άλλοι τρόποι αξιολόγησης</a:t>
            </a:r>
            <a:endParaRPr lang="el-GR" dirty="0"/>
          </a:p>
        </p:txBody>
      </p:sp>
      <p:pic>
        <p:nvPicPr>
          <p:cNvPr id="4" name="Εικόνα 3">
            <a:extLst>
              <a:ext uri="{FF2B5EF4-FFF2-40B4-BE49-F238E27FC236}">
                <a16:creationId xmlns:a16="http://schemas.microsoft.com/office/drawing/2014/main" id="{B6D10C1E-D3C5-4CA6-914E-29BE74D650D3}"/>
              </a:ext>
            </a:extLst>
          </p:cNvPr>
          <p:cNvPicPr>
            <a:picLocks noChangeAspect="1"/>
          </p:cNvPicPr>
          <p:nvPr/>
        </p:nvPicPr>
        <p:blipFill>
          <a:blip r:embed="rId2"/>
          <a:stretch>
            <a:fillRect/>
          </a:stretch>
        </p:blipFill>
        <p:spPr>
          <a:xfrm>
            <a:off x="435646" y="1595381"/>
            <a:ext cx="11756354" cy="3085107"/>
          </a:xfrm>
          <a:prstGeom prst="rect">
            <a:avLst/>
          </a:prstGeom>
        </p:spPr>
      </p:pic>
      <p:sp>
        <p:nvSpPr>
          <p:cNvPr id="7" name="TextBox 6">
            <a:extLst>
              <a:ext uri="{FF2B5EF4-FFF2-40B4-BE49-F238E27FC236}">
                <a16:creationId xmlns:a16="http://schemas.microsoft.com/office/drawing/2014/main" id="{CD4686A4-332C-4D0F-B7C0-272ED36B6231}"/>
              </a:ext>
            </a:extLst>
          </p:cNvPr>
          <p:cNvSpPr txBox="1"/>
          <p:nvPr/>
        </p:nvSpPr>
        <p:spPr>
          <a:xfrm>
            <a:off x="1658319" y="4939453"/>
            <a:ext cx="6098582" cy="646331"/>
          </a:xfrm>
          <a:prstGeom prst="rect">
            <a:avLst/>
          </a:prstGeom>
          <a:noFill/>
        </p:spPr>
        <p:txBody>
          <a:bodyPr wrap="square">
            <a:spAutoFit/>
          </a:bodyPr>
          <a:lstStyle/>
          <a:p>
            <a:pPr marL="285750" indent="-285750" algn="l">
              <a:buFont typeface="Arial" panose="020B0604020202020204" pitchFamily="34" charset="0"/>
              <a:buChar char="•"/>
            </a:pPr>
            <a:r>
              <a:rPr lang="en-US" b="1" i="0" dirty="0">
                <a:solidFill>
                  <a:srgbClr val="0F0F0F"/>
                </a:solidFill>
                <a:effectLst/>
                <a:latin typeface="Roboto" panose="02000000000000000000" pitchFamily="2" charset="0"/>
                <a:hlinkClick r:id="rId3"/>
              </a:rPr>
              <a:t>How to evaluate ML models | Evaluation metrics for </a:t>
            </a:r>
            <a:r>
              <a:rPr lang="en-US" b="1" i="0">
                <a:solidFill>
                  <a:srgbClr val="0F0F0F"/>
                </a:solidFill>
                <a:effectLst/>
                <a:latin typeface="Roboto" panose="02000000000000000000" pitchFamily="2" charset="0"/>
                <a:hlinkClick r:id="rId3"/>
              </a:rPr>
              <a:t>machine learning</a:t>
            </a:r>
            <a:r>
              <a:rPr lang="en-US" b="1" i="0">
                <a:solidFill>
                  <a:srgbClr val="0F0F0F"/>
                </a:solidFill>
                <a:effectLst/>
                <a:latin typeface="Roboto" panose="02000000000000000000" pitchFamily="2" charset="0"/>
              </a:rPr>
              <a:t> 10’</a:t>
            </a:r>
            <a:endParaRPr lang="en-US" b="1" i="0" dirty="0">
              <a:solidFill>
                <a:srgbClr val="0F0F0F"/>
              </a:solidFill>
              <a:effectLst/>
              <a:latin typeface="Roboto" panose="02000000000000000000" pitchFamily="2" charset="0"/>
            </a:endParaRPr>
          </a:p>
        </p:txBody>
      </p:sp>
    </p:spTree>
    <p:extLst>
      <p:ext uri="{BB962C8B-B14F-4D97-AF65-F5344CB8AC3E}">
        <p14:creationId xmlns:p14="http://schemas.microsoft.com/office/powerpoint/2010/main" val="14971614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727764-CAFD-4A48-8C69-DB199BB9EBE2}"/>
              </a:ext>
            </a:extLst>
          </p:cNvPr>
          <p:cNvSpPr>
            <a:spLocks noGrp="1"/>
          </p:cNvSpPr>
          <p:nvPr>
            <p:ph type="title"/>
          </p:nvPr>
        </p:nvSpPr>
        <p:spPr>
          <a:xfrm>
            <a:off x="743920" y="309966"/>
            <a:ext cx="11448080" cy="636812"/>
          </a:xfrm>
        </p:spPr>
        <p:txBody>
          <a:bodyPr>
            <a:noAutofit/>
          </a:bodyPr>
          <a:lstStyle/>
          <a:p>
            <a:r>
              <a:rPr lang="el-GR" sz="1800" b="1" i="0" u="none" strike="noStrike" baseline="0" dirty="0">
                <a:latin typeface="Arial" panose="020B0604020202020204" pitchFamily="34" charset="0"/>
              </a:rPr>
              <a:t>5.8.6 </a:t>
            </a:r>
            <a:r>
              <a:rPr lang="el-GR" sz="1800" b="1" i="0" u="none" strike="noStrike" baseline="0" dirty="0">
                <a:latin typeface="Calibri-Bold"/>
              </a:rPr>
              <a:t>Μελέτες περίπτωσης: </a:t>
            </a:r>
            <a:r>
              <a:rPr lang="el-GR" sz="1800" dirty="0"/>
              <a:t>Διαχωρισμός Δεδομένων σε Σετ Εκπαίδευσης και Δοκιμής στο Πλαίσιο της </a:t>
            </a:r>
            <a:r>
              <a:rPr lang="el-GR" sz="1800" dirty="0" err="1"/>
              <a:t>Google</a:t>
            </a:r>
            <a:endParaRPr lang="el-GR" sz="1800" dirty="0"/>
          </a:p>
        </p:txBody>
      </p:sp>
      <p:sp>
        <p:nvSpPr>
          <p:cNvPr id="3" name="Θέση περιεχομένου 2">
            <a:extLst>
              <a:ext uri="{FF2B5EF4-FFF2-40B4-BE49-F238E27FC236}">
                <a16:creationId xmlns:a16="http://schemas.microsoft.com/office/drawing/2014/main" id="{7A4BDD1A-1703-4969-AB35-07BC5DD81DDE}"/>
              </a:ext>
            </a:extLst>
          </p:cNvPr>
          <p:cNvSpPr>
            <a:spLocks noGrp="1"/>
          </p:cNvSpPr>
          <p:nvPr>
            <p:ph idx="1"/>
          </p:nvPr>
        </p:nvSpPr>
        <p:spPr>
          <a:xfrm>
            <a:off x="743920" y="1193369"/>
            <a:ext cx="10760692" cy="5354665"/>
          </a:xfrm>
        </p:spPr>
        <p:txBody>
          <a:bodyPr>
            <a:normAutofit fontScale="85000" lnSpcReduction="20000"/>
          </a:bodyPr>
          <a:lstStyle/>
          <a:p>
            <a:r>
              <a:rPr lang="el-GR" b="1" dirty="0"/>
              <a:t>🔹 Μελέτη Περίπτωσης 1:</a:t>
            </a:r>
          </a:p>
          <a:p>
            <a:r>
              <a:rPr lang="el-GR" b="1" dirty="0"/>
              <a:t>Διαχωρισμός Δεδομένων σε Σετ Εκπαίδευσης και Δοκιμής στο Πλαίσιο της </a:t>
            </a:r>
            <a:r>
              <a:rPr lang="el-GR" b="1" dirty="0" err="1"/>
              <a:t>Google</a:t>
            </a:r>
            <a:endParaRPr lang="el-GR" b="1" dirty="0"/>
          </a:p>
          <a:p>
            <a:r>
              <a:rPr lang="el-GR" b="1" dirty="0"/>
              <a:t>Σκοπός:</a:t>
            </a:r>
          </a:p>
          <a:p>
            <a:r>
              <a:rPr lang="el-GR" dirty="0"/>
              <a:t>Να παρουσιαστεί η σημασία του σωστού διαχωρισμού των δεδομένων σε </a:t>
            </a:r>
            <a:r>
              <a:rPr lang="el-GR" b="1" dirty="0" err="1"/>
              <a:t>training</a:t>
            </a:r>
            <a:r>
              <a:rPr lang="el-GR" b="1" dirty="0"/>
              <a:t> </a:t>
            </a:r>
            <a:r>
              <a:rPr lang="el-GR" b="1" dirty="0" err="1"/>
              <a:t>set</a:t>
            </a:r>
            <a:r>
              <a:rPr lang="el-GR" dirty="0"/>
              <a:t> και </a:t>
            </a:r>
            <a:r>
              <a:rPr lang="el-GR" b="1" dirty="0" err="1"/>
              <a:t>test</a:t>
            </a:r>
            <a:r>
              <a:rPr lang="el-GR" b="1" dirty="0"/>
              <a:t> </a:t>
            </a:r>
            <a:r>
              <a:rPr lang="el-GR" b="1" dirty="0" err="1"/>
              <a:t>set</a:t>
            </a:r>
            <a:r>
              <a:rPr lang="el-GR" dirty="0"/>
              <a:t> κατά την εκπαίδευση αλγορίθμων μηχανικής μάθησης.</a:t>
            </a:r>
          </a:p>
          <a:p>
            <a:r>
              <a:rPr lang="el-GR" b="1" dirty="0"/>
              <a:t>Παράδειγμα:</a:t>
            </a:r>
          </a:p>
          <a:p>
            <a:r>
              <a:rPr lang="el-GR" dirty="0"/>
              <a:t>Η </a:t>
            </a:r>
            <a:r>
              <a:rPr lang="el-GR" dirty="0" err="1"/>
              <a:t>Google</a:t>
            </a:r>
            <a:r>
              <a:rPr lang="el-GR" dirty="0"/>
              <a:t> συλλέγει δεδομένα από χρήστες (π.χ. ιστορικό περιήγησης, αλληλεπίδραση με διαφημίσεις, </a:t>
            </a:r>
            <a:r>
              <a:rPr lang="el-GR" dirty="0" err="1"/>
              <a:t>clicks</a:t>
            </a:r>
            <a:r>
              <a:rPr lang="el-GR" dirty="0"/>
              <a:t> κ.λπ.) για να εκπαιδεύσει μοντέλα πρόβλεψης σχετικών διαφημίσεων.</a:t>
            </a:r>
          </a:p>
          <a:p>
            <a:r>
              <a:rPr lang="el-GR" b="1" dirty="0"/>
              <a:t>Βήματα Διαδικασίας:</a:t>
            </a:r>
          </a:p>
          <a:p>
            <a:pPr>
              <a:buFont typeface="+mj-lt"/>
              <a:buAutoNum type="arabicPeriod"/>
            </a:pPr>
            <a:r>
              <a:rPr lang="el-GR" b="1" dirty="0"/>
              <a:t>Συλλογή Δεδομένων:</a:t>
            </a:r>
            <a:r>
              <a:rPr lang="el-GR" dirty="0"/>
              <a:t> Πληροφορίες για χρήστες, συμπεριφορές και αλληλεπιδράσεις.</a:t>
            </a:r>
          </a:p>
          <a:p>
            <a:pPr>
              <a:buFont typeface="+mj-lt"/>
              <a:buAutoNum type="arabicPeriod"/>
            </a:pPr>
            <a:r>
              <a:rPr lang="el-GR" b="1" dirty="0"/>
              <a:t>Διαχωρισμός Δεδομένων:</a:t>
            </a:r>
            <a:endParaRPr lang="el-GR" dirty="0"/>
          </a:p>
          <a:p>
            <a:pPr marL="742950" lvl="1" indent="-285750">
              <a:buFont typeface="+mj-lt"/>
              <a:buAutoNum type="arabicPeriod"/>
            </a:pPr>
            <a:r>
              <a:rPr lang="el-GR" b="1" dirty="0" err="1"/>
              <a:t>Training</a:t>
            </a:r>
            <a:r>
              <a:rPr lang="el-GR" b="1" dirty="0"/>
              <a:t> </a:t>
            </a:r>
            <a:r>
              <a:rPr lang="el-GR" b="1" dirty="0" err="1"/>
              <a:t>set</a:t>
            </a:r>
            <a:r>
              <a:rPr lang="el-GR" b="1" dirty="0"/>
              <a:t> (70-80%)</a:t>
            </a:r>
            <a:r>
              <a:rPr lang="el-GR" dirty="0"/>
              <a:t> → εκπαίδευση του μοντέλου.</a:t>
            </a:r>
          </a:p>
          <a:p>
            <a:pPr marL="742950" lvl="1" indent="-285750">
              <a:buFont typeface="+mj-lt"/>
              <a:buAutoNum type="arabicPeriod"/>
            </a:pPr>
            <a:r>
              <a:rPr lang="el-GR" b="1" dirty="0" err="1"/>
              <a:t>Test</a:t>
            </a:r>
            <a:r>
              <a:rPr lang="el-GR" b="1" dirty="0"/>
              <a:t> </a:t>
            </a:r>
            <a:r>
              <a:rPr lang="el-GR" b="1" dirty="0" err="1"/>
              <a:t>set</a:t>
            </a:r>
            <a:r>
              <a:rPr lang="el-GR" b="1" dirty="0"/>
              <a:t> (20-30%)</a:t>
            </a:r>
            <a:r>
              <a:rPr lang="el-GR" dirty="0"/>
              <a:t> → αξιολόγηση απόδοσης.</a:t>
            </a:r>
          </a:p>
          <a:p>
            <a:pPr>
              <a:buFont typeface="+mj-lt"/>
              <a:buAutoNum type="arabicPeriod"/>
            </a:pPr>
            <a:r>
              <a:rPr lang="el-GR" b="1" dirty="0"/>
              <a:t>Εκπαίδευση Μοντέλου:</a:t>
            </a:r>
            <a:r>
              <a:rPr lang="el-GR" dirty="0"/>
              <a:t> Το μοντέλο μαθαίνει σχέσεις και πρότυπα από το </a:t>
            </a:r>
            <a:r>
              <a:rPr lang="el-GR" dirty="0" err="1"/>
              <a:t>training</a:t>
            </a:r>
            <a:r>
              <a:rPr lang="el-GR" dirty="0"/>
              <a:t> </a:t>
            </a:r>
            <a:r>
              <a:rPr lang="el-GR" dirty="0" err="1"/>
              <a:t>set</a:t>
            </a:r>
            <a:r>
              <a:rPr lang="el-GR" dirty="0"/>
              <a:t>.</a:t>
            </a:r>
          </a:p>
          <a:p>
            <a:pPr>
              <a:buFont typeface="+mj-lt"/>
              <a:buAutoNum type="arabicPeriod"/>
            </a:pPr>
            <a:r>
              <a:rPr lang="el-GR" b="1" dirty="0"/>
              <a:t>Αξιολόγηση:</a:t>
            </a:r>
            <a:r>
              <a:rPr lang="el-GR" dirty="0"/>
              <a:t> Το </a:t>
            </a:r>
            <a:r>
              <a:rPr lang="el-GR" dirty="0" err="1"/>
              <a:t>test</a:t>
            </a:r>
            <a:r>
              <a:rPr lang="el-GR" dirty="0"/>
              <a:t> </a:t>
            </a:r>
            <a:r>
              <a:rPr lang="el-GR" dirty="0" err="1"/>
              <a:t>set</a:t>
            </a:r>
            <a:r>
              <a:rPr lang="el-GR" dirty="0"/>
              <a:t> χρησιμοποιείται για μέτρηση ακρίβειας, ποσοστού λάθους, και ικανότητας γενίκευσης.</a:t>
            </a:r>
          </a:p>
          <a:p>
            <a:r>
              <a:rPr lang="el-GR" b="1" dirty="0"/>
              <a:t>Συμπέρασμα:</a:t>
            </a:r>
          </a:p>
          <a:p>
            <a:r>
              <a:rPr lang="el-GR" dirty="0"/>
              <a:t>Ο διαχωρισμός των δεδομένων διασφαλίζει ότι το μοντέλο δεν </a:t>
            </a:r>
            <a:r>
              <a:rPr lang="el-GR" dirty="0" err="1"/>
              <a:t>υπερεκπαιδεύεται</a:t>
            </a:r>
            <a:r>
              <a:rPr lang="el-GR" dirty="0"/>
              <a:t> (</a:t>
            </a:r>
            <a:r>
              <a:rPr lang="el-GR" b="1" dirty="0" err="1"/>
              <a:t>overfitting</a:t>
            </a:r>
            <a:r>
              <a:rPr lang="el-GR" dirty="0"/>
              <a:t>) και μπορεί να αποδίδει καλά σε νέα δεδομένα. Έτσι, η </a:t>
            </a:r>
            <a:r>
              <a:rPr lang="el-GR" dirty="0" err="1"/>
              <a:t>Google</a:t>
            </a:r>
            <a:r>
              <a:rPr lang="el-GR" dirty="0"/>
              <a:t> πετυχαίνει πιο </a:t>
            </a:r>
            <a:r>
              <a:rPr lang="el-GR" b="1" dirty="0"/>
              <a:t>αξιόπιστες προβλέψεις</a:t>
            </a:r>
            <a:r>
              <a:rPr lang="el-GR" dirty="0"/>
              <a:t> και </a:t>
            </a:r>
            <a:r>
              <a:rPr lang="el-GR" b="1" dirty="0"/>
              <a:t>αποτελεσματικότερες διαφημίσεις</a:t>
            </a:r>
            <a:r>
              <a:rPr lang="el-GR" dirty="0"/>
              <a:t>.</a:t>
            </a:r>
          </a:p>
          <a:p>
            <a:endParaRPr lang="el-GR" dirty="0"/>
          </a:p>
        </p:txBody>
      </p:sp>
    </p:spTree>
    <p:extLst>
      <p:ext uri="{BB962C8B-B14F-4D97-AF65-F5344CB8AC3E}">
        <p14:creationId xmlns:p14="http://schemas.microsoft.com/office/powerpoint/2010/main" val="28665872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727764-CAFD-4A48-8C69-DB199BB9EBE2}"/>
              </a:ext>
            </a:extLst>
          </p:cNvPr>
          <p:cNvSpPr>
            <a:spLocks noGrp="1"/>
          </p:cNvSpPr>
          <p:nvPr>
            <p:ph type="title"/>
          </p:nvPr>
        </p:nvSpPr>
        <p:spPr>
          <a:xfrm>
            <a:off x="743920" y="309966"/>
            <a:ext cx="11448080" cy="636812"/>
          </a:xfrm>
        </p:spPr>
        <p:txBody>
          <a:bodyPr>
            <a:noAutofit/>
          </a:bodyPr>
          <a:lstStyle/>
          <a:p>
            <a:r>
              <a:rPr lang="el-GR" sz="1800" b="1" i="0" u="none" strike="noStrike" baseline="0" dirty="0">
                <a:latin typeface="Arial" panose="020B0604020202020204" pitchFamily="34" charset="0"/>
              </a:rPr>
              <a:t>5.8.6 </a:t>
            </a:r>
            <a:r>
              <a:rPr lang="el-GR" sz="1800" b="1" i="0" u="none" strike="noStrike" baseline="0" dirty="0">
                <a:latin typeface="Calibri-Bold"/>
              </a:rPr>
              <a:t>Μελέτες περίπτωσης: </a:t>
            </a:r>
            <a:r>
              <a:rPr lang="el-GR" sz="1800" dirty="0"/>
              <a:t>Διαχωρισμός Δεδομένων σε Σετ Εκπαίδευσης και Δοκιμής στο Πλαίσιο της </a:t>
            </a:r>
            <a:r>
              <a:rPr lang="el-GR" sz="1800" dirty="0" err="1"/>
              <a:t>Google</a:t>
            </a:r>
            <a:endParaRPr lang="el-GR" sz="1800" dirty="0"/>
          </a:p>
        </p:txBody>
      </p:sp>
      <p:sp>
        <p:nvSpPr>
          <p:cNvPr id="3" name="Θέση περιεχομένου 2">
            <a:extLst>
              <a:ext uri="{FF2B5EF4-FFF2-40B4-BE49-F238E27FC236}">
                <a16:creationId xmlns:a16="http://schemas.microsoft.com/office/drawing/2014/main" id="{7A4BDD1A-1703-4969-AB35-07BC5DD81DDE}"/>
              </a:ext>
            </a:extLst>
          </p:cNvPr>
          <p:cNvSpPr>
            <a:spLocks noGrp="1"/>
          </p:cNvSpPr>
          <p:nvPr>
            <p:ph idx="1"/>
          </p:nvPr>
        </p:nvSpPr>
        <p:spPr>
          <a:xfrm>
            <a:off x="743920" y="1193369"/>
            <a:ext cx="10760692" cy="5354665"/>
          </a:xfrm>
        </p:spPr>
        <p:txBody>
          <a:bodyPr>
            <a:normAutofit lnSpcReduction="10000"/>
          </a:bodyPr>
          <a:lstStyle/>
          <a:p>
            <a:r>
              <a:rPr lang="el-GR" b="1" dirty="0"/>
              <a:t>🔹 Μελέτη Περίπτωσης 2:</a:t>
            </a:r>
          </a:p>
          <a:p>
            <a:r>
              <a:rPr lang="el-GR" b="1" dirty="0"/>
              <a:t>Εφαρμογή Τεχνικών Cross-</a:t>
            </a:r>
            <a:r>
              <a:rPr lang="el-GR" b="1" dirty="0" err="1"/>
              <a:t>Validation</a:t>
            </a:r>
            <a:r>
              <a:rPr lang="el-GR" b="1" dirty="0"/>
              <a:t> και </a:t>
            </a:r>
            <a:r>
              <a:rPr lang="el-GR" b="1" dirty="0" err="1"/>
              <a:t>Holdout</a:t>
            </a:r>
            <a:r>
              <a:rPr lang="el-GR" b="1" dirty="0"/>
              <a:t> στη Μηχανική Μάθηση</a:t>
            </a:r>
          </a:p>
          <a:p>
            <a:r>
              <a:rPr lang="el-GR" b="1" dirty="0"/>
              <a:t>Ερώτημα:</a:t>
            </a:r>
          </a:p>
          <a:p>
            <a:r>
              <a:rPr lang="el-GR" dirty="0"/>
              <a:t>Πώς οι τεχνικές </a:t>
            </a:r>
            <a:r>
              <a:rPr lang="el-GR" b="1" dirty="0"/>
              <a:t>Cross-</a:t>
            </a:r>
            <a:r>
              <a:rPr lang="el-GR" b="1" dirty="0" err="1"/>
              <a:t>Validation</a:t>
            </a:r>
            <a:r>
              <a:rPr lang="el-GR" dirty="0"/>
              <a:t>, </a:t>
            </a:r>
            <a:r>
              <a:rPr lang="el-GR" b="1" dirty="0" err="1"/>
              <a:t>Holdout</a:t>
            </a:r>
            <a:r>
              <a:rPr lang="el-GR" dirty="0"/>
              <a:t> και </a:t>
            </a:r>
            <a:r>
              <a:rPr lang="el-GR" b="1" dirty="0" err="1"/>
              <a:t>Bootstrap</a:t>
            </a:r>
            <a:r>
              <a:rPr lang="el-GR" dirty="0"/>
              <a:t> βελτιώνουν την αξιολόγηση και τη γενίκευση των μοντέλων μηχανικής μάθησης;</a:t>
            </a:r>
          </a:p>
          <a:p>
            <a:r>
              <a:rPr lang="el-GR" b="1" dirty="0"/>
              <a:t>Πρακτικό Παράδειγμα:</a:t>
            </a:r>
          </a:p>
          <a:p>
            <a:r>
              <a:rPr lang="el-GR" dirty="0"/>
              <a:t>Η </a:t>
            </a:r>
            <a:r>
              <a:rPr lang="el-GR" dirty="0" err="1"/>
              <a:t>Google</a:t>
            </a:r>
            <a:r>
              <a:rPr lang="el-GR" dirty="0"/>
              <a:t> αναλύει δεδομένα χρήσης εφαρμογών για να προβλέψει την πιθανότητα αγοράς μιας εφαρμογής από τον χρήστη.</a:t>
            </a:r>
          </a:p>
          <a:p>
            <a:r>
              <a:rPr lang="el-GR" b="1" dirty="0"/>
              <a:t>Τεχνικές που εφαρμόζονται:</a:t>
            </a:r>
          </a:p>
          <a:p>
            <a:r>
              <a:rPr lang="el-GR" b="1" dirty="0"/>
              <a:t>1. Cross-</a:t>
            </a:r>
            <a:r>
              <a:rPr lang="el-GR" b="1" dirty="0" err="1"/>
              <a:t>Validation</a:t>
            </a:r>
            <a:r>
              <a:rPr lang="el-GR" b="1" dirty="0"/>
              <a:t> (π.χ. 5-fold):</a:t>
            </a:r>
          </a:p>
          <a:p>
            <a:pPr>
              <a:buFont typeface="Arial" panose="020B0604020202020204" pitchFamily="34" charset="0"/>
              <a:buChar char="•"/>
            </a:pPr>
            <a:r>
              <a:rPr lang="el-GR" dirty="0"/>
              <a:t>Το σετ δεδομένων χωρίζεται σε 5 ίσα υποσύνολα (</a:t>
            </a:r>
            <a:r>
              <a:rPr lang="el-GR" dirty="0" err="1"/>
              <a:t>folds</a:t>
            </a:r>
            <a:r>
              <a:rPr lang="el-GR" dirty="0"/>
              <a:t>).</a:t>
            </a:r>
          </a:p>
          <a:p>
            <a:pPr>
              <a:buFont typeface="Arial" panose="020B0604020202020204" pitchFamily="34" charset="0"/>
              <a:buChar char="•"/>
            </a:pPr>
            <a:r>
              <a:rPr lang="el-GR" dirty="0"/>
              <a:t>Κάθε </a:t>
            </a:r>
            <a:r>
              <a:rPr lang="el-GR" dirty="0" err="1"/>
              <a:t>fold</a:t>
            </a:r>
            <a:r>
              <a:rPr lang="el-GR" dirty="0"/>
              <a:t> χρησιμοποιείται μία φορά ως </a:t>
            </a:r>
            <a:r>
              <a:rPr lang="el-GR" dirty="0" err="1"/>
              <a:t>test</a:t>
            </a:r>
            <a:r>
              <a:rPr lang="el-GR" dirty="0"/>
              <a:t> </a:t>
            </a:r>
            <a:r>
              <a:rPr lang="el-GR" dirty="0" err="1"/>
              <a:t>set</a:t>
            </a:r>
            <a:r>
              <a:rPr lang="el-GR" dirty="0"/>
              <a:t> και οι υπόλοιποι ως </a:t>
            </a:r>
            <a:r>
              <a:rPr lang="el-GR" dirty="0" err="1"/>
              <a:t>training</a:t>
            </a:r>
            <a:r>
              <a:rPr lang="el-GR" dirty="0"/>
              <a:t> </a:t>
            </a:r>
            <a:r>
              <a:rPr lang="el-GR" dirty="0" err="1"/>
              <a:t>set</a:t>
            </a:r>
            <a:r>
              <a:rPr lang="el-GR" dirty="0"/>
              <a:t>.</a:t>
            </a:r>
          </a:p>
          <a:p>
            <a:pPr>
              <a:buFont typeface="Arial" panose="020B0604020202020204" pitchFamily="34" charset="0"/>
              <a:buChar char="•"/>
            </a:pPr>
            <a:r>
              <a:rPr lang="el-GR" dirty="0"/>
              <a:t>Το μοντέλο αξιολογείται 5 φορές και οι επιδόσεις του μέσου όρου δίνουν πιο αξιόπιστα αποτελέσματα.</a:t>
            </a:r>
          </a:p>
          <a:p>
            <a:pPr>
              <a:buFont typeface="Arial" panose="020B0604020202020204" pitchFamily="34" charset="0"/>
              <a:buChar char="•"/>
            </a:pPr>
            <a:r>
              <a:rPr lang="el-GR" dirty="0"/>
              <a:t>✅ </a:t>
            </a:r>
            <a:r>
              <a:rPr lang="el-GR" i="1" dirty="0"/>
              <a:t>Πλεονέκτημα:</a:t>
            </a:r>
            <a:r>
              <a:rPr lang="el-GR" dirty="0"/>
              <a:t> Υψηλή ακρίβεια εκτίμησης – το μοντέλο δοκιμάζεται σε όλο το </a:t>
            </a:r>
            <a:r>
              <a:rPr lang="el-GR" dirty="0" err="1"/>
              <a:t>dataset</a:t>
            </a:r>
            <a:r>
              <a:rPr lang="el-GR" dirty="0"/>
              <a:t>.</a:t>
            </a:r>
          </a:p>
          <a:p>
            <a:endParaRPr lang="el-GR" dirty="0"/>
          </a:p>
        </p:txBody>
      </p:sp>
    </p:spTree>
    <p:extLst>
      <p:ext uri="{BB962C8B-B14F-4D97-AF65-F5344CB8AC3E}">
        <p14:creationId xmlns:p14="http://schemas.microsoft.com/office/powerpoint/2010/main" val="23991082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727764-CAFD-4A48-8C69-DB199BB9EBE2}"/>
              </a:ext>
            </a:extLst>
          </p:cNvPr>
          <p:cNvSpPr>
            <a:spLocks noGrp="1"/>
          </p:cNvSpPr>
          <p:nvPr>
            <p:ph type="title"/>
          </p:nvPr>
        </p:nvSpPr>
        <p:spPr>
          <a:xfrm>
            <a:off x="743920" y="309966"/>
            <a:ext cx="11448080" cy="636812"/>
          </a:xfrm>
        </p:spPr>
        <p:txBody>
          <a:bodyPr>
            <a:noAutofit/>
          </a:bodyPr>
          <a:lstStyle/>
          <a:p>
            <a:r>
              <a:rPr lang="el-GR" sz="1800" b="1" i="0" u="none" strike="noStrike" baseline="0" dirty="0">
                <a:latin typeface="Arial" panose="020B0604020202020204" pitchFamily="34" charset="0"/>
              </a:rPr>
              <a:t>5.8.6 </a:t>
            </a:r>
            <a:r>
              <a:rPr lang="el-GR" sz="1800" b="1" i="0" u="none" strike="noStrike" baseline="0" dirty="0">
                <a:latin typeface="Calibri-Bold"/>
              </a:rPr>
              <a:t>Μελέτες περίπτωσης: </a:t>
            </a:r>
            <a:r>
              <a:rPr lang="el-GR" sz="1800" dirty="0"/>
              <a:t>Διαχωρισμός Δεδομένων σε Σετ Εκπαίδευσης και Δοκιμής στο Πλαίσιο της </a:t>
            </a:r>
            <a:r>
              <a:rPr lang="el-GR" sz="1800" dirty="0" err="1"/>
              <a:t>Google</a:t>
            </a:r>
            <a:endParaRPr lang="el-GR" sz="1800" dirty="0"/>
          </a:p>
        </p:txBody>
      </p:sp>
      <p:pic>
        <p:nvPicPr>
          <p:cNvPr id="13" name="Εικόνα 12">
            <a:extLst>
              <a:ext uri="{FF2B5EF4-FFF2-40B4-BE49-F238E27FC236}">
                <a16:creationId xmlns:a16="http://schemas.microsoft.com/office/drawing/2014/main" id="{A52487FE-C6CE-4DB0-BA83-993FCC93CF2D}"/>
              </a:ext>
            </a:extLst>
          </p:cNvPr>
          <p:cNvPicPr>
            <a:picLocks noChangeAspect="1"/>
          </p:cNvPicPr>
          <p:nvPr/>
        </p:nvPicPr>
        <p:blipFill>
          <a:blip r:embed="rId2"/>
          <a:stretch>
            <a:fillRect/>
          </a:stretch>
        </p:blipFill>
        <p:spPr>
          <a:xfrm>
            <a:off x="298026" y="946778"/>
            <a:ext cx="9054225" cy="2686418"/>
          </a:xfrm>
          <a:prstGeom prst="rect">
            <a:avLst/>
          </a:prstGeom>
        </p:spPr>
      </p:pic>
      <p:pic>
        <p:nvPicPr>
          <p:cNvPr id="15" name="Εικόνα 14">
            <a:extLst>
              <a:ext uri="{FF2B5EF4-FFF2-40B4-BE49-F238E27FC236}">
                <a16:creationId xmlns:a16="http://schemas.microsoft.com/office/drawing/2014/main" id="{2B709791-4EF8-43E0-8849-3142A1B706E5}"/>
              </a:ext>
            </a:extLst>
          </p:cNvPr>
          <p:cNvPicPr>
            <a:picLocks noChangeAspect="1"/>
          </p:cNvPicPr>
          <p:nvPr/>
        </p:nvPicPr>
        <p:blipFill>
          <a:blip r:embed="rId3"/>
          <a:stretch>
            <a:fillRect/>
          </a:stretch>
        </p:blipFill>
        <p:spPr>
          <a:xfrm>
            <a:off x="3287295" y="3633196"/>
            <a:ext cx="8904706" cy="3224804"/>
          </a:xfrm>
          <a:prstGeom prst="rect">
            <a:avLst/>
          </a:prstGeom>
        </p:spPr>
      </p:pic>
    </p:spTree>
    <p:extLst>
      <p:ext uri="{BB962C8B-B14F-4D97-AF65-F5344CB8AC3E}">
        <p14:creationId xmlns:p14="http://schemas.microsoft.com/office/powerpoint/2010/main" val="109762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AF199-491D-0292-8F01-BD113655CC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96C4A-942C-E1D6-7825-86CEA97CD2AD}"/>
              </a:ext>
            </a:extLst>
          </p:cNvPr>
          <p:cNvSpPr>
            <a:spLocks noGrp="1"/>
          </p:cNvSpPr>
          <p:nvPr>
            <p:ph type="title"/>
          </p:nvPr>
        </p:nvSpPr>
        <p:spPr/>
        <p:txBody>
          <a:bodyPr/>
          <a:lstStyle/>
          <a:p>
            <a:r>
              <a:rPr lang="el-GR" dirty="0"/>
              <a:t>Αλγόριθμοι Ταξινόμησης (</a:t>
            </a:r>
            <a:r>
              <a:rPr lang="en-GB" dirty="0"/>
              <a:t>Classification Algorithms)</a:t>
            </a:r>
            <a:endParaRPr lang="el-GR" dirty="0"/>
          </a:p>
        </p:txBody>
      </p:sp>
      <p:sp>
        <p:nvSpPr>
          <p:cNvPr id="3" name="Content Placeholder 2">
            <a:extLst>
              <a:ext uri="{FF2B5EF4-FFF2-40B4-BE49-F238E27FC236}">
                <a16:creationId xmlns:a16="http://schemas.microsoft.com/office/drawing/2014/main" id="{7F0FB008-DE01-670B-5507-4D9EE0F12830}"/>
              </a:ext>
            </a:extLst>
          </p:cNvPr>
          <p:cNvSpPr>
            <a:spLocks noGrp="1"/>
          </p:cNvSpPr>
          <p:nvPr>
            <p:ph idx="1"/>
          </p:nvPr>
        </p:nvSpPr>
        <p:spPr>
          <a:xfrm>
            <a:off x="587829" y="1738993"/>
            <a:ext cx="10916783" cy="4939393"/>
          </a:xfrm>
        </p:spPr>
        <p:txBody>
          <a:bodyPr>
            <a:normAutofit/>
          </a:bodyPr>
          <a:lstStyle/>
          <a:p>
            <a:r>
              <a:rPr lang="el-GR" b="1" dirty="0"/>
              <a:t>Παραδείγματα Εφαρμογών:</a:t>
            </a:r>
            <a:endParaRPr lang="el-GR" dirty="0"/>
          </a:p>
          <a:p>
            <a:pPr lvl="1"/>
            <a:r>
              <a:rPr lang="el-GR" b="1" dirty="0"/>
              <a:t>Ανίχνευση ανεπιθύμητων μηνυμάτων (</a:t>
            </a:r>
            <a:r>
              <a:rPr lang="el-GR" b="1" dirty="0" err="1"/>
              <a:t>Spam</a:t>
            </a:r>
            <a:r>
              <a:rPr lang="el-GR" b="1" dirty="0"/>
              <a:t> </a:t>
            </a:r>
            <a:r>
              <a:rPr lang="el-GR" b="1" dirty="0" err="1"/>
              <a:t>Detection</a:t>
            </a:r>
            <a:r>
              <a:rPr lang="el-GR" b="1" dirty="0"/>
              <a:t>)</a:t>
            </a:r>
            <a:r>
              <a:rPr lang="el-GR" dirty="0"/>
              <a:t>: Κατηγοριοποιεί ένα email ως "</a:t>
            </a:r>
            <a:r>
              <a:rPr lang="el-GR" dirty="0" err="1"/>
              <a:t>spam</a:t>
            </a:r>
            <a:r>
              <a:rPr lang="el-GR" dirty="0"/>
              <a:t>" ή "όχι </a:t>
            </a:r>
            <a:r>
              <a:rPr lang="el-GR" dirty="0" err="1"/>
              <a:t>spam</a:t>
            </a:r>
            <a:r>
              <a:rPr lang="el-GR" dirty="0"/>
              <a:t>".</a:t>
            </a:r>
          </a:p>
          <a:p>
            <a:pPr lvl="1"/>
            <a:r>
              <a:rPr lang="el-GR" b="1" dirty="0"/>
              <a:t>Διάγνωση ασθενειών</a:t>
            </a:r>
            <a:r>
              <a:rPr lang="el-GR" dirty="0"/>
              <a:t>: Ταξινόμηση μιας ιατρικής εικόνας (π.χ., ακτινογραφίας) σε κατηγορίες όπως "πάσχων" ή "υγιής".</a:t>
            </a:r>
          </a:p>
          <a:p>
            <a:pPr lvl="1"/>
            <a:r>
              <a:rPr lang="el-GR" b="1" dirty="0"/>
              <a:t>Αναγνώριση εικόνων</a:t>
            </a:r>
            <a:r>
              <a:rPr lang="el-GR" dirty="0"/>
              <a:t>: Κατηγοριοποίηση μιας εικόνας ως "γάτα", "σκύλος" ή "πουλί".</a:t>
            </a:r>
          </a:p>
          <a:p>
            <a:pPr lvl="1"/>
            <a:r>
              <a:rPr lang="el-GR" dirty="0"/>
              <a:t>Είναι αυτή η εικόνα ενός </a:t>
            </a:r>
            <a:r>
              <a:rPr lang="el-GR" b="1" dirty="0"/>
              <a:t>μήλου ή μιας μπανάνας</a:t>
            </a:r>
            <a:r>
              <a:rPr lang="el-GR" dirty="0"/>
              <a:t>; (Δυαδική Ταξινόμηση αν είναι μόνο δύο επιλογές, Πολλαπλή αν είναι πολλές).</a:t>
            </a:r>
          </a:p>
          <a:p>
            <a:pPr lvl="1"/>
            <a:r>
              <a:rPr lang="el-GR" dirty="0"/>
              <a:t>Ποια </a:t>
            </a:r>
            <a:r>
              <a:rPr lang="el-GR" b="1" dirty="0"/>
              <a:t>ιατρική διάγνωση</a:t>
            </a:r>
            <a:r>
              <a:rPr lang="el-GR" dirty="0"/>
              <a:t> (π.χ., "Κρύωμα", "Γρίπη", "Αλλεργία") είναι η πιο πιθανή;</a:t>
            </a:r>
            <a:endParaRPr lang="en-US" dirty="0"/>
          </a:p>
          <a:p>
            <a:pPr lvl="1"/>
            <a:r>
              <a:rPr lang="en-US" b="1" dirty="0">
                <a:hlinkClick r:id="rId2"/>
              </a:rPr>
              <a:t>Machine Learning Crash Course: Classification</a:t>
            </a:r>
            <a:r>
              <a:rPr lang="en-US" b="1" dirty="0"/>
              <a:t>  2’</a:t>
            </a:r>
          </a:p>
          <a:p>
            <a:pPr lvl="1"/>
            <a:endParaRPr lang="el-GR" dirty="0"/>
          </a:p>
          <a:p>
            <a:pPr lvl="1"/>
            <a:endParaRPr lang="el-GR" dirty="0"/>
          </a:p>
          <a:p>
            <a:endParaRPr lang="el-GR" dirty="0"/>
          </a:p>
        </p:txBody>
      </p:sp>
    </p:spTree>
    <p:extLst>
      <p:ext uri="{BB962C8B-B14F-4D97-AF65-F5344CB8AC3E}">
        <p14:creationId xmlns:p14="http://schemas.microsoft.com/office/powerpoint/2010/main" val="172771201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8309C0-DA2E-46CB-91DC-144C83F53761}"/>
              </a:ext>
            </a:extLst>
          </p:cNvPr>
          <p:cNvSpPr>
            <a:spLocks noGrp="1"/>
          </p:cNvSpPr>
          <p:nvPr>
            <p:ph type="title"/>
          </p:nvPr>
        </p:nvSpPr>
        <p:spPr>
          <a:xfrm>
            <a:off x="397789" y="112666"/>
            <a:ext cx="11794211" cy="1280890"/>
          </a:xfrm>
        </p:spPr>
        <p:txBody>
          <a:bodyPr>
            <a:normAutofit fontScale="90000"/>
          </a:bodyPr>
          <a:lstStyle/>
          <a:p>
            <a:r>
              <a:rPr lang="el-GR" sz="3600" b="1" i="0" u="none" strike="noStrike" baseline="0" dirty="0">
                <a:latin typeface="Arial" panose="020B0604020202020204" pitchFamily="34" charset="0"/>
              </a:rPr>
              <a:t>5.8.6 </a:t>
            </a:r>
            <a:r>
              <a:rPr lang="el-GR" sz="3600" b="1" i="0" u="none" strike="noStrike" baseline="0" dirty="0">
                <a:latin typeface="Calibri-Bold"/>
              </a:rPr>
              <a:t>Μελέτες περίπτωσης: </a:t>
            </a:r>
            <a:r>
              <a:rPr lang="el-GR" sz="3600" dirty="0"/>
              <a:t>Διαχωρισμός Δεδομένων σε Σετ Εκπαίδευσης και Δοκιμής στο Πλαίσιο της </a:t>
            </a:r>
            <a:r>
              <a:rPr lang="el-GR" sz="3600" dirty="0" err="1"/>
              <a:t>Google</a:t>
            </a:r>
            <a:endParaRPr lang="el-GR" dirty="0"/>
          </a:p>
        </p:txBody>
      </p:sp>
      <p:graphicFrame>
        <p:nvGraphicFramePr>
          <p:cNvPr id="4" name="Θέση περιεχομένου 3">
            <a:extLst>
              <a:ext uri="{FF2B5EF4-FFF2-40B4-BE49-F238E27FC236}">
                <a16:creationId xmlns:a16="http://schemas.microsoft.com/office/drawing/2014/main" id="{8AD9540F-13C6-4E15-B09E-7602381D642B}"/>
              </a:ext>
            </a:extLst>
          </p:cNvPr>
          <p:cNvGraphicFramePr>
            <a:graphicFrameLocks noGrp="1"/>
          </p:cNvGraphicFramePr>
          <p:nvPr>
            <p:ph idx="1"/>
            <p:extLst>
              <p:ext uri="{D42A27DB-BD31-4B8C-83A1-F6EECF244321}">
                <p14:modId xmlns:p14="http://schemas.microsoft.com/office/powerpoint/2010/main" val="3778248847"/>
              </p:ext>
            </p:extLst>
          </p:nvPr>
        </p:nvGraphicFramePr>
        <p:xfrm>
          <a:off x="744914" y="1892482"/>
          <a:ext cx="10646340" cy="4616805"/>
        </p:xfrm>
        <a:graphic>
          <a:graphicData uri="http://schemas.openxmlformats.org/drawingml/2006/table">
            <a:tbl>
              <a:tblPr/>
              <a:tblGrid>
                <a:gridCol w="2661585">
                  <a:extLst>
                    <a:ext uri="{9D8B030D-6E8A-4147-A177-3AD203B41FA5}">
                      <a16:colId xmlns:a16="http://schemas.microsoft.com/office/drawing/2014/main" val="2837821762"/>
                    </a:ext>
                  </a:extLst>
                </a:gridCol>
                <a:gridCol w="2661585">
                  <a:extLst>
                    <a:ext uri="{9D8B030D-6E8A-4147-A177-3AD203B41FA5}">
                      <a16:colId xmlns:a16="http://schemas.microsoft.com/office/drawing/2014/main" val="2529110951"/>
                    </a:ext>
                  </a:extLst>
                </a:gridCol>
                <a:gridCol w="2661585">
                  <a:extLst>
                    <a:ext uri="{9D8B030D-6E8A-4147-A177-3AD203B41FA5}">
                      <a16:colId xmlns:a16="http://schemas.microsoft.com/office/drawing/2014/main" val="1086854106"/>
                    </a:ext>
                  </a:extLst>
                </a:gridCol>
                <a:gridCol w="2661585">
                  <a:extLst>
                    <a:ext uri="{9D8B030D-6E8A-4147-A177-3AD203B41FA5}">
                      <a16:colId xmlns:a16="http://schemas.microsoft.com/office/drawing/2014/main" val="3447491282"/>
                    </a:ext>
                  </a:extLst>
                </a:gridCol>
              </a:tblGrid>
              <a:tr h="595717">
                <a:tc>
                  <a:txBody>
                    <a:bodyPr/>
                    <a:lstStyle/>
                    <a:p>
                      <a:r>
                        <a:rPr lang="el-GR"/>
                        <a:t>Τεχνική</a:t>
                      </a:r>
                    </a:p>
                  </a:txBody>
                  <a:tcPr anchor="ctr">
                    <a:lnL>
                      <a:noFill/>
                    </a:lnL>
                    <a:lnR>
                      <a:noFill/>
                    </a:lnR>
                    <a:lnT>
                      <a:noFill/>
                    </a:lnT>
                    <a:lnB>
                      <a:noFill/>
                    </a:lnB>
                  </a:tcPr>
                </a:tc>
                <a:tc>
                  <a:txBody>
                    <a:bodyPr/>
                    <a:lstStyle/>
                    <a:p>
                      <a:r>
                        <a:rPr lang="el-GR"/>
                        <a:t>Πλεονεκτήματα</a:t>
                      </a:r>
                    </a:p>
                  </a:txBody>
                  <a:tcPr anchor="ctr">
                    <a:lnL>
                      <a:noFill/>
                    </a:lnL>
                    <a:lnR>
                      <a:noFill/>
                    </a:lnR>
                    <a:lnT>
                      <a:noFill/>
                    </a:lnT>
                    <a:lnB>
                      <a:noFill/>
                    </a:lnB>
                  </a:tcPr>
                </a:tc>
                <a:tc>
                  <a:txBody>
                    <a:bodyPr/>
                    <a:lstStyle/>
                    <a:p>
                      <a:r>
                        <a:rPr lang="el-GR"/>
                        <a:t>Μειονεκτήματα</a:t>
                      </a:r>
                    </a:p>
                  </a:txBody>
                  <a:tcPr anchor="ctr">
                    <a:lnL>
                      <a:noFill/>
                    </a:lnL>
                    <a:lnR>
                      <a:noFill/>
                    </a:lnR>
                    <a:lnT>
                      <a:noFill/>
                    </a:lnT>
                    <a:lnB>
                      <a:noFill/>
                    </a:lnB>
                  </a:tcPr>
                </a:tc>
                <a:tc>
                  <a:txBody>
                    <a:bodyPr/>
                    <a:lstStyle/>
                    <a:p>
                      <a:r>
                        <a:rPr lang="el-GR"/>
                        <a:t>Ιδανική Χρήση</a:t>
                      </a:r>
                    </a:p>
                  </a:txBody>
                  <a:tcPr anchor="ctr">
                    <a:lnL>
                      <a:noFill/>
                    </a:lnL>
                    <a:lnR>
                      <a:noFill/>
                    </a:lnR>
                    <a:lnT>
                      <a:noFill/>
                    </a:lnT>
                    <a:lnB>
                      <a:noFill/>
                    </a:lnB>
                  </a:tcPr>
                </a:tc>
                <a:extLst>
                  <a:ext uri="{0D108BD9-81ED-4DB2-BD59-A6C34878D82A}">
                    <a16:rowId xmlns:a16="http://schemas.microsoft.com/office/drawing/2014/main" val="1222618631"/>
                  </a:ext>
                </a:extLst>
              </a:tr>
              <a:tr h="1489292">
                <a:tc>
                  <a:txBody>
                    <a:bodyPr/>
                    <a:lstStyle/>
                    <a:p>
                      <a:r>
                        <a:rPr lang="en-US" b="1"/>
                        <a:t>Holdout</a:t>
                      </a:r>
                      <a:endParaRPr lang="en-US"/>
                    </a:p>
                  </a:txBody>
                  <a:tcPr anchor="ctr">
                    <a:lnL>
                      <a:noFill/>
                    </a:lnL>
                    <a:lnR>
                      <a:noFill/>
                    </a:lnR>
                    <a:lnT>
                      <a:noFill/>
                    </a:lnT>
                    <a:lnB>
                      <a:noFill/>
                    </a:lnB>
                  </a:tcPr>
                </a:tc>
                <a:tc>
                  <a:txBody>
                    <a:bodyPr/>
                    <a:lstStyle/>
                    <a:p>
                      <a:r>
                        <a:rPr lang="el-GR"/>
                        <a:t>Γρήγορη, απλή</a:t>
                      </a:r>
                    </a:p>
                  </a:txBody>
                  <a:tcPr anchor="ctr">
                    <a:lnL>
                      <a:noFill/>
                    </a:lnL>
                    <a:lnR>
                      <a:noFill/>
                    </a:lnR>
                    <a:lnT>
                      <a:noFill/>
                    </a:lnT>
                    <a:lnB>
                      <a:noFill/>
                    </a:lnB>
                  </a:tcPr>
                </a:tc>
                <a:tc>
                  <a:txBody>
                    <a:bodyPr/>
                    <a:lstStyle/>
                    <a:p>
                      <a:r>
                        <a:rPr lang="el-GR"/>
                        <a:t>Μπορεί να μην αποτυπώνει τη γενικευσιμότητα</a:t>
                      </a:r>
                    </a:p>
                  </a:txBody>
                  <a:tcPr anchor="ctr">
                    <a:lnL>
                      <a:noFill/>
                    </a:lnL>
                    <a:lnR>
                      <a:noFill/>
                    </a:lnR>
                    <a:lnT>
                      <a:noFill/>
                    </a:lnT>
                    <a:lnB>
                      <a:noFill/>
                    </a:lnB>
                  </a:tcPr>
                </a:tc>
                <a:tc>
                  <a:txBody>
                    <a:bodyPr/>
                    <a:lstStyle/>
                    <a:p>
                      <a:r>
                        <a:rPr lang="el-GR"/>
                        <a:t>Μεγάλα </a:t>
                      </a:r>
                      <a:r>
                        <a:rPr lang="en-US"/>
                        <a:t>datasets</a:t>
                      </a:r>
                    </a:p>
                  </a:txBody>
                  <a:tcPr anchor="ctr">
                    <a:lnL>
                      <a:noFill/>
                    </a:lnL>
                    <a:lnR>
                      <a:noFill/>
                    </a:lnR>
                    <a:lnT>
                      <a:noFill/>
                    </a:lnT>
                    <a:lnB>
                      <a:noFill/>
                    </a:lnB>
                  </a:tcPr>
                </a:tc>
                <a:extLst>
                  <a:ext uri="{0D108BD9-81ED-4DB2-BD59-A6C34878D82A}">
                    <a16:rowId xmlns:a16="http://schemas.microsoft.com/office/drawing/2014/main" val="975264508"/>
                  </a:ext>
                </a:extLst>
              </a:tr>
              <a:tr h="1042504">
                <a:tc>
                  <a:txBody>
                    <a:bodyPr/>
                    <a:lstStyle/>
                    <a:p>
                      <a:r>
                        <a:rPr lang="en-US" b="1"/>
                        <a:t>Cross-Validation</a:t>
                      </a:r>
                      <a:endParaRPr lang="en-US"/>
                    </a:p>
                  </a:txBody>
                  <a:tcPr anchor="ctr">
                    <a:lnL>
                      <a:noFill/>
                    </a:lnL>
                    <a:lnR>
                      <a:noFill/>
                    </a:lnR>
                    <a:lnT>
                      <a:noFill/>
                    </a:lnT>
                    <a:lnB>
                      <a:noFill/>
                    </a:lnB>
                  </a:tcPr>
                </a:tc>
                <a:tc>
                  <a:txBody>
                    <a:bodyPr/>
                    <a:lstStyle/>
                    <a:p>
                      <a:r>
                        <a:rPr lang="el-GR"/>
                        <a:t>Ακριβής εκτίμηση απόδοσης</a:t>
                      </a:r>
                    </a:p>
                  </a:txBody>
                  <a:tcPr anchor="ctr">
                    <a:lnL>
                      <a:noFill/>
                    </a:lnL>
                    <a:lnR>
                      <a:noFill/>
                    </a:lnR>
                    <a:lnT>
                      <a:noFill/>
                    </a:lnT>
                    <a:lnB>
                      <a:noFill/>
                    </a:lnB>
                  </a:tcPr>
                </a:tc>
                <a:tc>
                  <a:txBody>
                    <a:bodyPr/>
                    <a:lstStyle/>
                    <a:p>
                      <a:r>
                        <a:rPr lang="el-GR"/>
                        <a:t>Υπολογιστικά πιο ακριβή</a:t>
                      </a:r>
                    </a:p>
                  </a:txBody>
                  <a:tcPr anchor="ctr">
                    <a:lnL>
                      <a:noFill/>
                    </a:lnL>
                    <a:lnR>
                      <a:noFill/>
                    </a:lnR>
                    <a:lnT>
                      <a:noFill/>
                    </a:lnT>
                    <a:lnB>
                      <a:noFill/>
                    </a:lnB>
                  </a:tcPr>
                </a:tc>
                <a:tc>
                  <a:txBody>
                    <a:bodyPr/>
                    <a:lstStyle/>
                    <a:p>
                      <a:r>
                        <a:rPr lang="el-GR"/>
                        <a:t>Μεσαία έως μεγάλα </a:t>
                      </a:r>
                      <a:r>
                        <a:rPr lang="en-US"/>
                        <a:t>datasets</a:t>
                      </a:r>
                    </a:p>
                  </a:txBody>
                  <a:tcPr anchor="ctr">
                    <a:lnL>
                      <a:noFill/>
                    </a:lnL>
                    <a:lnR>
                      <a:noFill/>
                    </a:lnR>
                    <a:lnT>
                      <a:noFill/>
                    </a:lnT>
                    <a:lnB>
                      <a:noFill/>
                    </a:lnB>
                  </a:tcPr>
                </a:tc>
                <a:extLst>
                  <a:ext uri="{0D108BD9-81ED-4DB2-BD59-A6C34878D82A}">
                    <a16:rowId xmlns:a16="http://schemas.microsoft.com/office/drawing/2014/main" val="2294523997"/>
                  </a:ext>
                </a:extLst>
              </a:tr>
              <a:tr h="1489292">
                <a:tc>
                  <a:txBody>
                    <a:bodyPr/>
                    <a:lstStyle/>
                    <a:p>
                      <a:r>
                        <a:rPr lang="en-US" b="1"/>
                        <a:t>Bootstrap</a:t>
                      </a:r>
                      <a:endParaRPr lang="en-US"/>
                    </a:p>
                  </a:txBody>
                  <a:tcPr anchor="ctr">
                    <a:lnL>
                      <a:noFill/>
                    </a:lnL>
                    <a:lnR>
                      <a:noFill/>
                    </a:lnR>
                    <a:lnT>
                      <a:noFill/>
                    </a:lnT>
                    <a:lnB>
                      <a:noFill/>
                    </a:lnB>
                  </a:tcPr>
                </a:tc>
                <a:tc>
                  <a:txBody>
                    <a:bodyPr/>
                    <a:lstStyle/>
                    <a:p>
                      <a:r>
                        <a:rPr lang="el-GR"/>
                        <a:t>Εκτίμηση σταθερότητας και διασποράς</a:t>
                      </a:r>
                    </a:p>
                  </a:txBody>
                  <a:tcPr anchor="ctr">
                    <a:lnL>
                      <a:noFill/>
                    </a:lnL>
                    <a:lnR>
                      <a:noFill/>
                    </a:lnR>
                    <a:lnT>
                      <a:noFill/>
                    </a:lnT>
                    <a:lnB>
                      <a:noFill/>
                    </a:lnB>
                  </a:tcPr>
                </a:tc>
                <a:tc>
                  <a:txBody>
                    <a:bodyPr/>
                    <a:lstStyle/>
                    <a:p>
                      <a:r>
                        <a:rPr lang="el-GR"/>
                        <a:t>Πολύπλοκη</a:t>
                      </a:r>
                    </a:p>
                  </a:txBody>
                  <a:tcPr anchor="ctr">
                    <a:lnL>
                      <a:noFill/>
                    </a:lnL>
                    <a:lnR>
                      <a:noFill/>
                    </a:lnR>
                    <a:lnT>
                      <a:noFill/>
                    </a:lnT>
                    <a:lnB>
                      <a:noFill/>
                    </a:lnB>
                  </a:tcPr>
                </a:tc>
                <a:tc>
                  <a:txBody>
                    <a:bodyPr/>
                    <a:lstStyle/>
                    <a:p>
                      <a:r>
                        <a:rPr lang="el-GR" dirty="0"/>
                        <a:t>Μικρά ή περιορισμένα </a:t>
                      </a:r>
                      <a:r>
                        <a:rPr lang="en-US" dirty="0"/>
                        <a:t>datasets</a:t>
                      </a:r>
                    </a:p>
                  </a:txBody>
                  <a:tcPr anchor="ctr">
                    <a:lnL>
                      <a:noFill/>
                    </a:lnL>
                    <a:lnR>
                      <a:noFill/>
                    </a:lnR>
                    <a:lnT>
                      <a:noFill/>
                    </a:lnT>
                    <a:lnB>
                      <a:noFill/>
                    </a:lnB>
                  </a:tcPr>
                </a:tc>
                <a:extLst>
                  <a:ext uri="{0D108BD9-81ED-4DB2-BD59-A6C34878D82A}">
                    <a16:rowId xmlns:a16="http://schemas.microsoft.com/office/drawing/2014/main" val="3276830"/>
                  </a:ext>
                </a:extLst>
              </a:tr>
            </a:tbl>
          </a:graphicData>
        </a:graphic>
      </p:graphicFrame>
    </p:spTree>
    <p:extLst>
      <p:ext uri="{BB962C8B-B14F-4D97-AF65-F5344CB8AC3E}">
        <p14:creationId xmlns:p14="http://schemas.microsoft.com/office/powerpoint/2010/main" val="35640895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8309C0-DA2E-46CB-91DC-144C83F53761}"/>
              </a:ext>
            </a:extLst>
          </p:cNvPr>
          <p:cNvSpPr>
            <a:spLocks noGrp="1"/>
          </p:cNvSpPr>
          <p:nvPr>
            <p:ph type="title"/>
          </p:nvPr>
        </p:nvSpPr>
        <p:spPr>
          <a:xfrm>
            <a:off x="397789" y="112666"/>
            <a:ext cx="11794211" cy="1280890"/>
          </a:xfrm>
        </p:spPr>
        <p:txBody>
          <a:bodyPr>
            <a:normAutofit fontScale="90000"/>
          </a:bodyPr>
          <a:lstStyle/>
          <a:p>
            <a:r>
              <a:rPr lang="el-GR" sz="3600" b="1" i="0" u="none" strike="noStrike" baseline="0" dirty="0">
                <a:latin typeface="Arial" panose="020B0604020202020204" pitchFamily="34" charset="0"/>
              </a:rPr>
              <a:t>5.8.6 </a:t>
            </a:r>
            <a:r>
              <a:rPr lang="el-GR" sz="3600" b="1" i="0" u="none" strike="noStrike" baseline="0" dirty="0">
                <a:latin typeface="Calibri-Bold"/>
              </a:rPr>
              <a:t>Μελέτες περίπτωσης: </a:t>
            </a:r>
            <a:r>
              <a:rPr lang="el-GR" sz="3600" dirty="0"/>
              <a:t>Διαχωρισμός Δεδομένων σε Σετ Εκπαίδευσης και Δοκιμής στο Πλαίσιο της </a:t>
            </a:r>
            <a:r>
              <a:rPr lang="el-GR" sz="3600" dirty="0" err="1"/>
              <a:t>Google</a:t>
            </a:r>
            <a:endParaRPr lang="el-GR" dirty="0"/>
          </a:p>
        </p:txBody>
      </p:sp>
      <p:sp>
        <p:nvSpPr>
          <p:cNvPr id="5" name="Θέση περιεχομένου 4">
            <a:extLst>
              <a:ext uri="{FF2B5EF4-FFF2-40B4-BE49-F238E27FC236}">
                <a16:creationId xmlns:a16="http://schemas.microsoft.com/office/drawing/2014/main" id="{77E3EE94-550B-4F34-985A-8BE3C0CF0C04}"/>
              </a:ext>
            </a:extLst>
          </p:cNvPr>
          <p:cNvSpPr>
            <a:spLocks noGrp="1"/>
          </p:cNvSpPr>
          <p:nvPr>
            <p:ph idx="1"/>
          </p:nvPr>
        </p:nvSpPr>
        <p:spPr>
          <a:xfrm>
            <a:off x="1349348" y="2102603"/>
            <a:ext cx="8915400" cy="3777622"/>
          </a:xfrm>
        </p:spPr>
        <p:txBody>
          <a:bodyPr/>
          <a:lstStyle/>
          <a:p>
            <a:r>
              <a:rPr lang="el-GR" b="1" dirty="0"/>
              <a:t>Τελικό Συμπέρασμα:</a:t>
            </a:r>
          </a:p>
          <a:p>
            <a:r>
              <a:rPr lang="el-GR" dirty="0"/>
              <a:t>Η χρήση αυτών των τεχνικών επιτρέπει στην </a:t>
            </a:r>
            <a:r>
              <a:rPr lang="el-GR" dirty="0" err="1"/>
              <a:t>Google</a:t>
            </a:r>
            <a:r>
              <a:rPr lang="el-GR" dirty="0"/>
              <a:t> να </a:t>
            </a:r>
            <a:r>
              <a:rPr lang="el-GR" b="1" dirty="0"/>
              <a:t>αξιολογεί αξιόπιστα</a:t>
            </a:r>
            <a:r>
              <a:rPr lang="el-GR" dirty="0"/>
              <a:t> τα μοντέλα της, να </a:t>
            </a:r>
            <a:r>
              <a:rPr lang="el-GR" b="1" dirty="0"/>
              <a:t>βελτιώνει τη </a:t>
            </a:r>
            <a:r>
              <a:rPr lang="el-GR" b="1" dirty="0" err="1"/>
              <a:t>γενικευσιμότητα</a:t>
            </a:r>
            <a:r>
              <a:rPr lang="el-GR" dirty="0"/>
              <a:t> και να αποφεύγει τη μεροληψία.</a:t>
            </a:r>
            <a:br>
              <a:rPr lang="el-GR" dirty="0"/>
            </a:br>
            <a:r>
              <a:rPr lang="el-GR" dirty="0"/>
              <a:t>Η </a:t>
            </a:r>
            <a:r>
              <a:rPr lang="el-GR" b="1" dirty="0"/>
              <a:t>Cross-</a:t>
            </a:r>
            <a:r>
              <a:rPr lang="el-GR" b="1" dirty="0" err="1"/>
              <a:t>Validation</a:t>
            </a:r>
            <a:r>
              <a:rPr lang="el-GR" dirty="0"/>
              <a:t> και η </a:t>
            </a:r>
            <a:r>
              <a:rPr lang="el-GR" b="1" dirty="0" err="1"/>
              <a:t>Bootstrap</a:t>
            </a:r>
            <a:r>
              <a:rPr lang="el-GR" dirty="0"/>
              <a:t> παρέχουν βαθύτερη κατανόηση της συμπεριφοράς του μοντέλου, ενώ η </a:t>
            </a:r>
            <a:r>
              <a:rPr lang="el-GR" b="1" dirty="0" err="1"/>
              <a:t>Holdout</a:t>
            </a:r>
            <a:r>
              <a:rPr lang="el-GR" dirty="0"/>
              <a:t> προσφέρει μια ταχεία αρχική εκτίμηση της απόδοσης.</a:t>
            </a:r>
          </a:p>
          <a:p>
            <a:endParaRPr lang="el-GR" dirty="0"/>
          </a:p>
        </p:txBody>
      </p:sp>
    </p:spTree>
    <p:extLst>
      <p:ext uri="{BB962C8B-B14F-4D97-AF65-F5344CB8AC3E}">
        <p14:creationId xmlns:p14="http://schemas.microsoft.com/office/powerpoint/2010/main" val="3739601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C3AD5-C4EF-44B9-498A-C924E0361958}"/>
              </a:ext>
            </a:extLst>
          </p:cNvPr>
          <p:cNvSpPr>
            <a:spLocks noGrp="1"/>
          </p:cNvSpPr>
          <p:nvPr>
            <p:ph type="title"/>
          </p:nvPr>
        </p:nvSpPr>
        <p:spPr>
          <a:xfrm>
            <a:off x="1898961" y="375557"/>
            <a:ext cx="8911687" cy="1280890"/>
          </a:xfrm>
        </p:spPr>
        <p:txBody>
          <a:bodyPr/>
          <a:lstStyle/>
          <a:p>
            <a:r>
              <a:rPr lang="el-GR" dirty="0"/>
              <a:t> Παλινδρόμηση (</a:t>
            </a:r>
            <a:r>
              <a:rPr lang="el-GR" dirty="0" err="1"/>
              <a:t>Regression</a:t>
            </a:r>
            <a:r>
              <a:rPr lang="el-GR" dirty="0"/>
              <a:t> </a:t>
            </a:r>
            <a:r>
              <a:rPr lang="el-GR" dirty="0" err="1"/>
              <a:t>Algorithms</a:t>
            </a:r>
            <a:r>
              <a:rPr lang="el-GR" dirty="0"/>
              <a:t>)</a:t>
            </a:r>
          </a:p>
        </p:txBody>
      </p:sp>
      <p:sp>
        <p:nvSpPr>
          <p:cNvPr id="3" name="Content Placeholder 2">
            <a:extLst>
              <a:ext uri="{FF2B5EF4-FFF2-40B4-BE49-F238E27FC236}">
                <a16:creationId xmlns:a16="http://schemas.microsoft.com/office/drawing/2014/main" id="{F79E00C7-204C-C489-778B-8A1D15128BFF}"/>
              </a:ext>
            </a:extLst>
          </p:cNvPr>
          <p:cNvSpPr>
            <a:spLocks noGrp="1"/>
          </p:cNvSpPr>
          <p:nvPr>
            <p:ph idx="1"/>
          </p:nvPr>
        </p:nvSpPr>
        <p:spPr>
          <a:xfrm>
            <a:off x="922038" y="1839686"/>
            <a:ext cx="10865531" cy="4161064"/>
          </a:xfrm>
        </p:spPr>
        <p:txBody>
          <a:bodyPr/>
          <a:lstStyle/>
          <a:p>
            <a:r>
              <a:rPr lang="el-GR" dirty="0"/>
              <a:t>Σκοπός: Το μοντέλο προβλέπει συνεχείς αριθμητικές τιμές, αντί για διακριτές κατηγορίες.</a:t>
            </a:r>
          </a:p>
          <a:p>
            <a:r>
              <a:rPr lang="el-GR" dirty="0"/>
              <a:t>Έξοδος: Η πρόβλεψη είναι ένας αριθμός σε ένα συνεχές φάσμα (π.χ.10.5, 150.000,)</a:t>
            </a:r>
          </a:p>
          <a:p>
            <a:r>
              <a:rPr lang="el-GR" dirty="0"/>
              <a:t>Κύριοι Αλγόριθμοι:</a:t>
            </a:r>
          </a:p>
          <a:p>
            <a:pPr lvl="1"/>
            <a:r>
              <a:rPr lang="el-GR" b="1" dirty="0"/>
              <a:t>Γραμμική Παλινδρόμηση (</a:t>
            </a:r>
            <a:r>
              <a:rPr lang="el-GR" b="1" dirty="0" err="1"/>
              <a:t>Linear</a:t>
            </a:r>
            <a:r>
              <a:rPr lang="el-GR" b="1" dirty="0"/>
              <a:t> </a:t>
            </a:r>
            <a:r>
              <a:rPr lang="el-GR" b="1" dirty="0" err="1"/>
              <a:t>Regression</a:t>
            </a:r>
            <a:r>
              <a:rPr lang="el-GR" b="1" dirty="0"/>
              <a:t>): </a:t>
            </a:r>
            <a:r>
              <a:rPr lang="el-GR" dirty="0"/>
              <a:t>Υποθέτει μια γραμμική σχέση μεταξύ εισόδου και εξόδου.</a:t>
            </a:r>
          </a:p>
          <a:p>
            <a:pPr lvl="1"/>
            <a:r>
              <a:rPr lang="el-GR" b="1" dirty="0" err="1"/>
              <a:t>Πολυωνυμική</a:t>
            </a:r>
            <a:r>
              <a:rPr lang="el-GR" b="1" dirty="0"/>
              <a:t> Παλινδρόμηση (</a:t>
            </a:r>
            <a:r>
              <a:rPr lang="el-GR" b="1" dirty="0" err="1"/>
              <a:t>Polynomial</a:t>
            </a:r>
            <a:r>
              <a:rPr lang="el-GR" b="1" dirty="0"/>
              <a:t> </a:t>
            </a:r>
            <a:r>
              <a:rPr lang="el-GR" b="1" dirty="0" err="1"/>
              <a:t>Regression</a:t>
            </a:r>
            <a:r>
              <a:rPr lang="el-GR" b="1" dirty="0"/>
              <a:t>): </a:t>
            </a:r>
            <a:r>
              <a:rPr lang="el-GR" dirty="0"/>
              <a:t>Χρησιμοποιεί </a:t>
            </a:r>
            <a:r>
              <a:rPr lang="el-GR" dirty="0" err="1"/>
              <a:t>πολυωνυμικά</a:t>
            </a:r>
            <a:r>
              <a:rPr lang="el-GR" dirty="0"/>
              <a:t> μοντέλα για μη γραμμικές σχέσεις.</a:t>
            </a:r>
          </a:p>
          <a:p>
            <a:pPr lvl="1"/>
            <a:r>
              <a:rPr lang="el-GR" b="1" dirty="0"/>
              <a:t>Παλινδρόμηση με Δέντρα Απόφασης (</a:t>
            </a:r>
            <a:r>
              <a:rPr lang="el-GR" b="1" dirty="0" err="1"/>
              <a:t>Decision</a:t>
            </a:r>
            <a:r>
              <a:rPr lang="el-GR" b="1" dirty="0"/>
              <a:t> </a:t>
            </a:r>
            <a:r>
              <a:rPr lang="el-GR" b="1" dirty="0" err="1"/>
              <a:t>Tree</a:t>
            </a:r>
            <a:r>
              <a:rPr lang="el-GR" b="1" dirty="0"/>
              <a:t> </a:t>
            </a:r>
            <a:r>
              <a:rPr lang="el-GR" b="1" dirty="0" err="1"/>
              <a:t>Regression</a:t>
            </a:r>
            <a:r>
              <a:rPr lang="el-GR" b="1" dirty="0"/>
              <a:t>): </a:t>
            </a:r>
            <a:r>
              <a:rPr lang="el-GR" dirty="0"/>
              <a:t>Διαιρεί το χώρο δεδομένων για προβλέψεις σε κάθε περιοχή.</a:t>
            </a:r>
          </a:p>
          <a:p>
            <a:pPr lvl="1"/>
            <a:r>
              <a:rPr lang="el-GR" b="1" dirty="0"/>
              <a:t>Μοντέλα Παλινδρόμησης Βαθιάς Μάθησης (</a:t>
            </a:r>
            <a:r>
              <a:rPr lang="el-GR" b="1" dirty="0" err="1"/>
              <a:t>Deep</a:t>
            </a:r>
            <a:r>
              <a:rPr lang="el-GR" b="1" dirty="0"/>
              <a:t> </a:t>
            </a:r>
            <a:r>
              <a:rPr lang="el-GR" b="1" dirty="0" err="1"/>
              <a:t>Learning</a:t>
            </a:r>
            <a:r>
              <a:rPr lang="el-GR" b="1" dirty="0"/>
              <a:t> </a:t>
            </a:r>
            <a:r>
              <a:rPr lang="el-GR" b="1" dirty="0" err="1"/>
              <a:t>Regression</a:t>
            </a:r>
            <a:r>
              <a:rPr lang="el-GR" b="1" dirty="0"/>
              <a:t> </a:t>
            </a:r>
            <a:r>
              <a:rPr lang="el-GR" b="1" dirty="0" err="1"/>
              <a:t>Models</a:t>
            </a:r>
            <a:r>
              <a:rPr lang="el-GR" b="1" dirty="0"/>
              <a:t>)</a:t>
            </a:r>
            <a:r>
              <a:rPr lang="el-GR" dirty="0"/>
              <a:t>: Για περίπλοκα προβλήματα.</a:t>
            </a:r>
          </a:p>
        </p:txBody>
      </p:sp>
    </p:spTree>
    <p:extLst>
      <p:ext uri="{BB962C8B-B14F-4D97-AF65-F5344CB8AC3E}">
        <p14:creationId xmlns:p14="http://schemas.microsoft.com/office/powerpoint/2010/main" val="48709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17EEF-01AD-9E07-190F-FB1F7DB13B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6F719-C678-D491-AF77-4277580AA750}"/>
              </a:ext>
            </a:extLst>
          </p:cNvPr>
          <p:cNvSpPr>
            <a:spLocks noGrp="1"/>
          </p:cNvSpPr>
          <p:nvPr>
            <p:ph type="title"/>
          </p:nvPr>
        </p:nvSpPr>
        <p:spPr>
          <a:xfrm>
            <a:off x="1898961" y="375557"/>
            <a:ext cx="8911687" cy="1280890"/>
          </a:xfrm>
        </p:spPr>
        <p:txBody>
          <a:bodyPr/>
          <a:lstStyle/>
          <a:p>
            <a:r>
              <a:rPr lang="el-GR" dirty="0"/>
              <a:t> Παλινδρόμηση (</a:t>
            </a:r>
            <a:r>
              <a:rPr lang="el-GR" dirty="0" err="1"/>
              <a:t>Regression</a:t>
            </a:r>
            <a:r>
              <a:rPr lang="el-GR" dirty="0"/>
              <a:t> </a:t>
            </a:r>
            <a:r>
              <a:rPr lang="el-GR" dirty="0" err="1"/>
              <a:t>Algorithms</a:t>
            </a:r>
            <a:r>
              <a:rPr lang="el-GR" dirty="0"/>
              <a:t>)</a:t>
            </a:r>
          </a:p>
        </p:txBody>
      </p:sp>
      <p:sp>
        <p:nvSpPr>
          <p:cNvPr id="3" name="Content Placeholder 2">
            <a:extLst>
              <a:ext uri="{FF2B5EF4-FFF2-40B4-BE49-F238E27FC236}">
                <a16:creationId xmlns:a16="http://schemas.microsoft.com/office/drawing/2014/main" id="{7CBAAEFA-70B7-73ED-64BD-BD19CC4BA46B}"/>
              </a:ext>
            </a:extLst>
          </p:cNvPr>
          <p:cNvSpPr>
            <a:spLocks noGrp="1"/>
          </p:cNvSpPr>
          <p:nvPr>
            <p:ph idx="1"/>
          </p:nvPr>
        </p:nvSpPr>
        <p:spPr>
          <a:xfrm>
            <a:off x="922038" y="1839686"/>
            <a:ext cx="10865531" cy="4161064"/>
          </a:xfrm>
        </p:spPr>
        <p:txBody>
          <a:bodyPr/>
          <a:lstStyle/>
          <a:p>
            <a:r>
              <a:rPr lang="el-GR" dirty="0"/>
              <a:t>Παραδείγματα Εφαρμογών:</a:t>
            </a:r>
          </a:p>
          <a:p>
            <a:pPr lvl="1"/>
            <a:r>
              <a:rPr lang="el-GR" dirty="0"/>
              <a:t>Πρόβλεψη τιμής ακινήτων: Εκτίμηση της τελικής τιμής ενός σπιτιού (π.χ., 250.000 ευρώ) με βάση το μέγεθος, την τοποθεσία κ.λπ.</a:t>
            </a:r>
          </a:p>
          <a:p>
            <a:pPr lvl="1"/>
            <a:r>
              <a:rPr lang="el-GR" dirty="0"/>
              <a:t>Πρόβλεψη πωλήσεων: Εκτίμηση των μελλοντικών εσόδων (π.χ., 1,2 εκατομμύρια ευρώ) μιας εταιρείας.</a:t>
            </a:r>
          </a:p>
          <a:p>
            <a:pPr lvl="1"/>
            <a:r>
              <a:rPr lang="el-GR" dirty="0"/>
              <a:t>Μετεωρολογικές προβλέψεις: Εκτίμηση της θερμοκρασίας των επόμενων ημερών.</a:t>
            </a:r>
            <a:endParaRPr lang="en-US" dirty="0"/>
          </a:p>
          <a:p>
            <a:pPr lvl="1"/>
            <a:endParaRPr lang="en-US" dirty="0"/>
          </a:p>
          <a:p>
            <a:pPr lvl="1"/>
            <a:r>
              <a:rPr lang="en-US" b="1" dirty="0">
                <a:hlinkClick r:id="rId2"/>
              </a:rPr>
              <a:t>Why Linear regression for Machine Learning?</a:t>
            </a:r>
            <a:r>
              <a:rPr lang="en-US" b="1" dirty="0"/>
              <a:t> 4</a:t>
            </a:r>
            <a:r>
              <a:rPr lang="en-US" b="1" dirty="0">
                <a:hlinkClick r:id="rId3"/>
              </a:rPr>
              <a:t>’</a:t>
            </a:r>
            <a:endParaRPr lang="en-GB" dirty="0">
              <a:hlinkClick r:id="rId3"/>
            </a:endParaRPr>
          </a:p>
          <a:p>
            <a:pPr lvl="1"/>
            <a:r>
              <a:rPr lang="en-GB" dirty="0">
                <a:hlinkClick r:id="rId3"/>
              </a:rPr>
              <a:t>Difference between classification and regression [CLASSIFICATION &amp; REGRESSION] 202</a:t>
            </a:r>
            <a:r>
              <a:rPr lang="en-GB" dirty="0"/>
              <a:t>1 2’</a:t>
            </a:r>
            <a:endParaRPr lang="el-GR" dirty="0"/>
          </a:p>
        </p:txBody>
      </p:sp>
    </p:spTree>
    <p:extLst>
      <p:ext uri="{BB962C8B-B14F-4D97-AF65-F5344CB8AC3E}">
        <p14:creationId xmlns:p14="http://schemas.microsoft.com/office/powerpoint/2010/main" val="9000020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645</TotalTime>
  <Words>7527</Words>
  <Application>Microsoft Office PowerPoint</Application>
  <PresentationFormat>Ευρεία οθόνη</PresentationFormat>
  <Paragraphs>652</Paragraphs>
  <Slides>71</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71</vt:i4>
      </vt:variant>
    </vt:vector>
  </HeadingPairs>
  <TitlesOfParts>
    <vt:vector size="79" baseType="lpstr">
      <vt:lpstr>Arial</vt:lpstr>
      <vt:lpstr>Calibri-Bold</vt:lpstr>
      <vt:lpstr>Century Gothic</vt:lpstr>
      <vt:lpstr>Google Sans</vt:lpstr>
      <vt:lpstr>Google Sans Text</vt:lpstr>
      <vt:lpstr>Roboto</vt:lpstr>
      <vt:lpstr>Wingdings 3</vt:lpstr>
      <vt:lpstr>Wisp</vt:lpstr>
      <vt:lpstr>5 Αλγόριθμοι Μηχανικής Μάθησης</vt:lpstr>
      <vt:lpstr>Σκοπός Ενότητας</vt:lpstr>
      <vt:lpstr>5.1.1 Πώς Λειτουργεί η Μηχανική Μάθηση</vt:lpstr>
      <vt:lpstr>5.1.2 Κατηγορίες Μηχανικής Μάθησης</vt:lpstr>
      <vt:lpstr>5.2. Επιβλεπόμενη Μάθηση (Supervised Learning)</vt:lpstr>
      <vt:lpstr>Αλγόριθμοι Ταξινόμησης (Classification Algorithms)</vt:lpstr>
      <vt:lpstr>Αλγόριθμοι Ταξινόμησης (Classification Algorithms)</vt:lpstr>
      <vt:lpstr> Παλινδρόμηση (Regression Algorithms)</vt:lpstr>
      <vt:lpstr> Παλινδρόμηση (Regression Algorithms)</vt:lpstr>
      <vt:lpstr>Επιβλεπόμενη Μάθηση</vt:lpstr>
      <vt:lpstr>5.2.2 Διαδικασία Εκπαίδευσης ενός Μοντέλου Επιβλεπόμενης Μάθησης</vt:lpstr>
      <vt:lpstr>5.2.2 Διαδικασία Εκπαίδευσης ενός Μοντέλου Επιβλεπόμενης Μάθησης</vt:lpstr>
      <vt:lpstr>5.2.2 Διαδικασία Εκπαίδευσης ενός Μοντέλου Επιβλεπόμενης Μάθησης</vt:lpstr>
      <vt:lpstr>5.2.2 Διαδικασία Εκπαίδευσης ενός Μοντέλου Επιβλεπόμενης Μάθησης</vt:lpstr>
      <vt:lpstr>5.2.2 Διαδικασία Εκπαίδευσης ενός Μοντέλου Επιβλεπόμενης Μάθησης</vt:lpstr>
      <vt:lpstr>5.2.3 Προκλήσεις και Βελτιώσεις στην Επιβλεπόμενη Μάθηση</vt:lpstr>
      <vt:lpstr>5.2.3 Προκλήσεις και Βελτιώσεις στην Επιβλεπόμενη Μάθηση</vt:lpstr>
      <vt:lpstr>Επιβλεπόμενη Μάθηση -Βίντεο</vt:lpstr>
      <vt:lpstr>5.3 Μη Επιβλεπόμενη Μάθηση</vt:lpstr>
      <vt:lpstr>5.3 Μη Επιβλεπόμενη Μάθηση</vt:lpstr>
      <vt:lpstr>5.3 Μη Επιβλεπόμενη Μάθηση</vt:lpstr>
      <vt:lpstr>5.3 Μη Επιβλεπόμενη Μάθηση</vt:lpstr>
      <vt:lpstr>5.3.2 Διαδικασία Εκπαίδευσης Μοντέλου Μη Επιβλεπόμενης Μάθησης</vt:lpstr>
      <vt:lpstr>Πλεονεκτήματα και Προκλήσεις της Μη Επιβλεπόμενης Μάθησης</vt:lpstr>
      <vt:lpstr>5.4 Ενισχυτική Μάθηση</vt:lpstr>
      <vt:lpstr>5.4 Ενισχυτική Μάθηση</vt:lpstr>
      <vt:lpstr>5.4 Ενισχυτική Μάθηση</vt:lpstr>
      <vt:lpstr>5.4 Ενισχυτική Μάθηση</vt:lpstr>
      <vt:lpstr>5.4.2 Βασικά Στοιχεία της Ενισχυτικής Μάθησης Πράκτορας (Agent): </vt:lpstr>
      <vt:lpstr>5.4.2 Βασικά Στοιχεία της Ενισχυτικής Μάθησης Πράκτορας (Agent): </vt:lpstr>
      <vt:lpstr>5.4.3 Τύποι Αλγορίθμων Ενισχυτικής Μάθησης </vt:lpstr>
      <vt:lpstr>5.4.3 Τύποι Αλγορίθμων Ενισχυτικής Μάθησης </vt:lpstr>
      <vt:lpstr>5.4.3 Τύποι Αλγορίθμων Ενισχυτικής Μάθησης </vt:lpstr>
      <vt:lpstr>5.4.4 Εφαρμογές της Ενισχυτικής Μάθηση </vt:lpstr>
      <vt:lpstr>5.4.4 Εφαρμογές της Ενισχυτικής Μάθηση </vt:lpstr>
      <vt:lpstr>βιντεο</vt:lpstr>
      <vt:lpstr>5.5 Καθορισμός Τεχνικών Απαιτήσεων για Μοντέλα Μάθησης</vt:lpstr>
      <vt:lpstr>5.5.1 Βασικοί Παράγοντες Τεχνικών Απαιτήσεων για Μοντέλα Μάθησης</vt:lpstr>
      <vt:lpstr>5.5.1.1 Δεδομένα: Ποιότητα, Όγκος και Μορφή</vt:lpstr>
      <vt:lpstr>5.5.1.2 Υπολογιστικοί Πόροι και Υποδομή </vt:lpstr>
      <vt:lpstr>5.5.1.3 Υπερπαραμετροποίηση και Ρύθμιση Μοντέλου </vt:lpstr>
      <vt:lpstr>5.5.1.4 Κριτήρια Αξιολόγησης Μοντέλου </vt:lpstr>
      <vt:lpstr>5.5.1.5 Βιωσιμότητα και Επεκτασιμότητα Μοντέλου </vt:lpstr>
      <vt:lpstr>5.6 Τεχνικές Υπερπαραμετροποίησης</vt:lpstr>
      <vt:lpstr>5.6.1 Κύριες Τεχνικές Υπερπαραμετροποίησης</vt:lpstr>
      <vt:lpstr>5.6.1 Κύριες Τεχνικές Υπερπαραμετροποίησης</vt:lpstr>
      <vt:lpstr>5.6.1 Κύριες Τεχνικές Υπερπαραμετροποίησης</vt:lpstr>
      <vt:lpstr>5.6.1 Κύριες Τεχνικές Υπερπαραμετροποίησης</vt:lpstr>
      <vt:lpstr>1. Η Αναλογία του Σεφ: Η Σούπας της Γιαγιάς </vt:lpstr>
      <vt:lpstr>2. Παράδειγμα από τον Κόσμο του E-commerce </vt:lpstr>
      <vt:lpstr>Σύνοψη: Περίληψη Κεφαλαίου: Τεχνικές και Αλγόριθμοι Μηχανικής Μάθησης</vt:lpstr>
      <vt:lpstr>5.7 Μελέτη Περίπτωσης: Χρήση Μηχανικής Μάθησης για την Ανίχνευση Απάτης στις Χρηματοοικονομικές Συναλλαγές</vt:lpstr>
      <vt:lpstr>5.7 Μελέτη Περίπτωσης: Χρήση Μηχανικής Μάθησης για την Ανίχνευση Απάτης στις Χρηματοοικονομικές Συναλλαγές</vt:lpstr>
      <vt:lpstr>5.7 Μελέτη Περίπτωσης: Χρήση Μηχανικής Μάθησης για την Ανίχνευση Απάτης στις Χρηματοοικονομικές Συναλλαγές</vt:lpstr>
      <vt:lpstr>5.8 Εισαγωγή στη μηχανική μάθηση</vt:lpstr>
      <vt:lpstr>5.8.2 Θεμελιώδεις Αρχές της Μηχανικής Μάθησης</vt:lpstr>
      <vt:lpstr>5.8.3 Μοντέλα Μηχανικής Μάθησης</vt:lpstr>
      <vt:lpstr>5.8.3 Μοντέλα Μηχανικής Μάθησης</vt:lpstr>
      <vt:lpstr>5.8.4 Αξιολόγηση μοντέλων μηχανικής μάθησης</vt:lpstr>
      <vt:lpstr>5.8.4 Αξιολόγηση μοντέλων μηχανικής μάθησης/Διαδικασία &amp; Σημασία του Διαχωρισμού</vt:lpstr>
      <vt:lpstr>Overfitting και Αξιολόγηση Μοντέλων: Ένα Παράδειγμα</vt:lpstr>
      <vt:lpstr>Overfitting και Αξιολόγηση Μοντέλων: Ένα Παράδειγμα</vt:lpstr>
      <vt:lpstr>5.8.5 Άλλοι τρόποι αξιολόγησης</vt:lpstr>
      <vt:lpstr>5.8.5 Άλλοι τρόποι αξιολόγησης</vt:lpstr>
      <vt:lpstr>5.8.5 Άλλοι τρόποι αξιολόγησης</vt:lpstr>
      <vt:lpstr>5.8.5 Άλλοι τρόποι αξιολόγησης</vt:lpstr>
      <vt:lpstr>5.8.6 Μελέτες περίπτωσης: Διαχωρισμός Δεδομένων σε Σετ Εκπαίδευσης και Δοκιμής στο Πλαίσιο της Google</vt:lpstr>
      <vt:lpstr>5.8.6 Μελέτες περίπτωσης: Διαχωρισμός Δεδομένων σε Σετ Εκπαίδευσης και Δοκιμής στο Πλαίσιο της Google</vt:lpstr>
      <vt:lpstr>5.8.6 Μελέτες περίπτωσης: Διαχωρισμός Δεδομένων σε Σετ Εκπαίδευσης και Δοκιμής στο Πλαίσιο της Google</vt:lpstr>
      <vt:lpstr>5.8.6 Μελέτες περίπτωσης: Διαχωρισμός Δεδομένων σε Σετ Εκπαίδευσης και Δοκιμής στο Πλαίσιο της Google</vt:lpstr>
      <vt:lpstr>5.8.6 Μελέτες περίπτωσης: Διαχωρισμός Δεδομένων σε Σετ Εκπαίδευσης και Δοκιμής στο Πλαίσιο της Google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Αλγόριθμοι Μηχανικής Μάθησης</dc:title>
  <dc:creator>SOTIRIOS CHRISTODOULOU</dc:creator>
  <cp:lastModifiedBy>tzimou</cp:lastModifiedBy>
  <cp:revision>16</cp:revision>
  <dcterms:created xsi:type="dcterms:W3CDTF">2025-10-19T18:58:46Z</dcterms:created>
  <dcterms:modified xsi:type="dcterms:W3CDTF">2025-11-04T10:06:00Z</dcterms:modified>
</cp:coreProperties>
</file>