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64" r:id="rId3"/>
    <p:sldId id="265" r:id="rId4"/>
    <p:sldId id="266" r:id="rId5"/>
    <p:sldId id="267" r:id="rId6"/>
    <p:sldId id="268" r:id="rId7"/>
    <p:sldId id="269" r:id="rId8"/>
    <p:sldId id="270" r:id="rId9"/>
    <p:sldId id="271" r:id="rId10"/>
    <p:sldId id="272" r:id="rId11"/>
    <p:sldId id="273" r:id="rId12"/>
    <p:sldId id="274" r:id="rId13"/>
    <p:sldId id="275" r:id="rId14"/>
    <p:sldId id="276" r:id="rId15"/>
    <p:sldId id="277" r:id="rId16"/>
    <p:sldId id="278" r:id="rId17"/>
    <p:sldId id="257" r:id="rId18"/>
    <p:sldId id="258" r:id="rId19"/>
    <p:sldId id="259" r:id="rId20"/>
    <p:sldId id="260" r:id="rId21"/>
    <p:sldId id="261" r:id="rId22"/>
    <p:sldId id="262" r:id="rId23"/>
    <p:sldId id="263" r:id="rId24"/>
    <p:sldId id="283" r:id="rId25"/>
    <p:sldId id="284" r:id="rId26"/>
    <p:sldId id="279" r:id="rId27"/>
    <p:sldId id="280" r:id="rId28"/>
    <p:sldId id="281" r:id="rId29"/>
    <p:sldId id="282" r:id="rId3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025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69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3/20/2025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3/20/2025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3/20/2025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157"/>
            <a:ext cx="2356674" cy="6853096"/>
            <a:chOff x="6627813" y="195610"/>
            <a:chExt cx="1952625" cy="5678141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5610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3/20/2025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2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382549-AAA5-3869-241C-DE23FDD3ED9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/>
              <a:t>Εισαγωγή στον Προγραμματισμό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C9F43E5-5BBF-BEC2-6959-D860E1D8EC3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l-GR" dirty="0"/>
              <a:t>Κεφάλαιο 6 </a:t>
            </a:r>
            <a:r>
              <a:rPr lang="el-GR"/>
              <a:t>(Πράσινο)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87688622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840E33-3AA8-DD74-E879-7075E3E798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Τεχνικές σχεδίασης προγραμμάτων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49FBDB-A5AA-880D-1AB8-446F7F3BA8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Ιεραρχική σχεδίαση προγράμματος</a:t>
            </a:r>
          </a:p>
          <a:p>
            <a:r>
              <a:rPr lang="el-GR" dirty="0"/>
              <a:t>Τμηματικός προγραμματισμός</a:t>
            </a:r>
          </a:p>
          <a:p>
            <a:r>
              <a:rPr lang="el-GR" dirty="0"/>
              <a:t>Δομημένος προγραμματισμός </a:t>
            </a:r>
          </a:p>
          <a:p>
            <a:r>
              <a:rPr lang="el-GR" dirty="0"/>
              <a:t>Αντικειμενοστραφής προγραμματισμός </a:t>
            </a:r>
            <a:r>
              <a:rPr lang="el-GR" dirty="0" err="1"/>
              <a:t>ημένος</a:t>
            </a:r>
            <a:r>
              <a:rPr lang="el-GR" dirty="0"/>
              <a:t> προγραμματισμός</a:t>
            </a:r>
          </a:p>
        </p:txBody>
      </p:sp>
    </p:spTree>
    <p:extLst>
      <p:ext uri="{BB962C8B-B14F-4D97-AF65-F5344CB8AC3E}">
        <p14:creationId xmlns:p14="http://schemas.microsoft.com/office/powerpoint/2010/main" val="175859707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732AC7-ACD5-BD87-701D-D53CE3600F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Ιεραρχική σχεδίαση προγράμματος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E32597-052E-980A-6CC0-4F143D2456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l-GR" dirty="0"/>
              <a:t>Η τεχνική της ιεραρχικής σχεδίασης και επίλυσης ή η διαδικασία σχεδίασης "</a:t>
            </a:r>
            <a:r>
              <a:rPr lang="el-GR" b="1" dirty="0"/>
              <a:t>από επάνω προς τα κάτω" όπως συχνά ονομάζεται (</a:t>
            </a:r>
            <a:r>
              <a:rPr lang="el-GR" b="1" dirty="0" err="1"/>
              <a:t>top-down</a:t>
            </a:r>
            <a:r>
              <a:rPr lang="el-GR" b="1" dirty="0"/>
              <a:t> </a:t>
            </a:r>
            <a:r>
              <a:rPr lang="el-GR" b="1" dirty="0" err="1"/>
              <a:t>program</a:t>
            </a:r>
            <a:r>
              <a:rPr lang="el-GR" b="1" dirty="0"/>
              <a:t> </a:t>
            </a:r>
            <a:r>
              <a:rPr lang="el-GR" b="1" dirty="0" err="1"/>
              <a:t>design</a:t>
            </a:r>
            <a:r>
              <a:rPr lang="el-GR" b="1" dirty="0"/>
              <a:t>) </a:t>
            </a:r>
            <a:r>
              <a:rPr lang="el-GR" dirty="0"/>
              <a:t>περιλαμβάνει </a:t>
            </a:r>
          </a:p>
          <a:p>
            <a:pPr lvl="1"/>
            <a:r>
              <a:rPr lang="el-GR" dirty="0"/>
              <a:t>τον καθορισμό των </a:t>
            </a:r>
            <a:r>
              <a:rPr lang="el-GR" b="1" dirty="0"/>
              <a:t>βασικών λειτουργιών </a:t>
            </a:r>
            <a:r>
              <a:rPr lang="el-GR" dirty="0"/>
              <a:t>ενός προγράμματος, σε </a:t>
            </a:r>
            <a:r>
              <a:rPr lang="el-GR" b="1" dirty="0"/>
              <a:t>ανώτερο επίπεδο</a:t>
            </a:r>
            <a:r>
              <a:rPr lang="el-GR" dirty="0"/>
              <a:t>,</a:t>
            </a:r>
          </a:p>
          <a:p>
            <a:pPr lvl="1"/>
            <a:r>
              <a:rPr lang="el-GR" dirty="0"/>
              <a:t>και στη συνέχεια τη </a:t>
            </a:r>
            <a:r>
              <a:rPr lang="el-GR" b="1" dirty="0"/>
              <a:t>διάσπαση των λειτουργιών </a:t>
            </a:r>
            <a:r>
              <a:rPr lang="el-GR" dirty="0"/>
              <a:t>αυτών σε </a:t>
            </a:r>
            <a:r>
              <a:rPr lang="el-GR" b="1" dirty="0"/>
              <a:t>όλο και μικρότερες λειτουργίες</a:t>
            </a:r>
            <a:r>
              <a:rPr lang="el-GR" dirty="0"/>
              <a:t>, μέχρι το </a:t>
            </a:r>
            <a:r>
              <a:rPr lang="el-GR" b="1" dirty="0"/>
              <a:t>τελευταίο επίπεδο </a:t>
            </a:r>
            <a:r>
              <a:rPr lang="el-GR" dirty="0"/>
              <a:t>που οι λειτουργίες είναι </a:t>
            </a:r>
            <a:r>
              <a:rPr lang="el-GR" b="1" dirty="0"/>
              <a:t>πολύ </a:t>
            </a:r>
            <a:r>
              <a:rPr lang="el-GR" b="1" dirty="0" err="1"/>
              <a:t>άπλες</a:t>
            </a:r>
            <a:r>
              <a:rPr lang="el-GR" dirty="0"/>
              <a:t>, ώστε να επιλυθούν εύκολα.</a:t>
            </a:r>
          </a:p>
          <a:p>
            <a:r>
              <a:rPr lang="el-GR" b="1" dirty="0"/>
              <a:t>Σκοπός</a:t>
            </a:r>
            <a:r>
              <a:rPr lang="el-GR" dirty="0"/>
              <a:t> της ιεραρχικής σχεδίασης είναι </a:t>
            </a:r>
            <a:r>
              <a:rPr lang="el-GR" b="1" dirty="0"/>
              <a:t>η διάσπαση </a:t>
            </a:r>
            <a:r>
              <a:rPr lang="el-GR" dirty="0"/>
              <a:t> </a:t>
            </a:r>
            <a:r>
              <a:rPr lang="el-GR" b="1" dirty="0"/>
              <a:t>του προβλήματος </a:t>
            </a:r>
            <a:r>
              <a:rPr lang="el-GR" dirty="0"/>
              <a:t>σε μια σειρά από </a:t>
            </a:r>
            <a:r>
              <a:rPr lang="el-GR" b="1" dirty="0"/>
              <a:t>απλούστερα </a:t>
            </a:r>
            <a:r>
              <a:rPr lang="el-GR" b="1" dirty="0" err="1"/>
              <a:t>υποπροβλήματα</a:t>
            </a:r>
            <a:r>
              <a:rPr lang="el-GR" dirty="0"/>
              <a:t>, τα οποία να είναι εύκολο να επιλυθούν οδηγώντας στην επίλυση του αρχικού προβλήματος.</a:t>
            </a:r>
          </a:p>
          <a:p>
            <a:r>
              <a:rPr lang="el-GR" dirty="0"/>
              <a:t>Για την υποβοήθηση της ιεραρχικής σχεδίασης χρησιμοποιούνται διάφορες </a:t>
            </a:r>
            <a:r>
              <a:rPr lang="el-GR" b="1" dirty="0"/>
              <a:t>διαγραμματικές τεχνικές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CAF6B55-5A88-7DC3-497A-B59169BF44B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0054" y="1299906"/>
            <a:ext cx="2309157" cy="24723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5963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53F696-8C4A-4F6E-7381-59C2EEC064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Τμηματικός προγραμματισμός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F1890B-0B44-6531-D5F2-B9BF9614B87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b="1" dirty="0"/>
              <a:t>Η ιεραρχική σχεδίαση προγράμματος υλοποιείται με τον τμηματικό προγραμματισμό</a:t>
            </a:r>
          </a:p>
          <a:p>
            <a:r>
              <a:rPr lang="el-GR" dirty="0"/>
              <a:t>Μετά την </a:t>
            </a:r>
            <a:r>
              <a:rPr lang="el-GR" b="1" dirty="0"/>
              <a:t>ανάλυση του προβλήματος </a:t>
            </a:r>
            <a:r>
              <a:rPr lang="el-GR" dirty="0"/>
              <a:t>σε αντίστοιχα </a:t>
            </a:r>
            <a:r>
              <a:rPr lang="el-GR" b="1" dirty="0" err="1"/>
              <a:t>υποπροβλήματα</a:t>
            </a:r>
            <a:r>
              <a:rPr lang="el-GR" dirty="0"/>
              <a:t>, κάθε </a:t>
            </a:r>
            <a:r>
              <a:rPr lang="el-GR" dirty="0" err="1"/>
              <a:t>υποπρόβλημα</a:t>
            </a:r>
            <a:r>
              <a:rPr lang="el-GR" dirty="0"/>
              <a:t> αποτελεί </a:t>
            </a:r>
            <a:r>
              <a:rPr lang="el-GR" b="1" dirty="0"/>
              <a:t>ανεξάρτητη ενότητα </a:t>
            </a:r>
            <a:r>
              <a:rPr lang="el-GR" dirty="0"/>
              <a:t>(</a:t>
            </a:r>
            <a:r>
              <a:rPr lang="el-GR" dirty="0" err="1"/>
              <a:t>module</a:t>
            </a:r>
            <a:r>
              <a:rPr lang="el-GR" dirty="0"/>
              <a:t>), που </a:t>
            </a:r>
            <a:r>
              <a:rPr lang="el-GR" b="1" dirty="0"/>
              <a:t>γράφεται ξεχωριστά</a:t>
            </a:r>
            <a:r>
              <a:rPr lang="el-GR" dirty="0"/>
              <a:t> από τα υπόλοιπα τμήματα προγράμματος.</a:t>
            </a:r>
          </a:p>
          <a:p>
            <a:r>
              <a:rPr lang="el-GR" b="1" dirty="0">
                <a:solidFill>
                  <a:srgbClr val="FF0000"/>
                </a:solidFill>
              </a:rPr>
              <a:t>ΠΛΕΟΝΕΚΤΗΜΑΤΑ ΤΜΗΜΑΤΙΚΟΥ ΠΡΟΓΡΑΜΜΑΤΙΣΜΟΥ</a:t>
            </a:r>
          </a:p>
          <a:p>
            <a:pPr lvl="1"/>
            <a:r>
              <a:rPr lang="el-GR" b="1" dirty="0"/>
              <a:t>διευκολύνει τη δημιουργία του προγράμματος</a:t>
            </a:r>
            <a:r>
              <a:rPr lang="el-GR" dirty="0"/>
              <a:t>, </a:t>
            </a:r>
          </a:p>
          <a:p>
            <a:pPr lvl="1"/>
            <a:r>
              <a:rPr lang="el-GR" b="1" dirty="0"/>
              <a:t>μειώνει τα λάθη </a:t>
            </a:r>
            <a:r>
              <a:rPr lang="el-GR" dirty="0"/>
              <a:t>και</a:t>
            </a:r>
          </a:p>
          <a:p>
            <a:pPr lvl="1"/>
            <a:r>
              <a:rPr lang="el-GR" b="1" dirty="0"/>
              <a:t>επιτρέπει</a:t>
            </a:r>
            <a:r>
              <a:rPr lang="el-GR" dirty="0"/>
              <a:t> την </a:t>
            </a:r>
            <a:r>
              <a:rPr lang="el-GR" b="1" dirty="0"/>
              <a:t>ευκολότερη παρακολούθηση</a:t>
            </a:r>
            <a:r>
              <a:rPr lang="el-GR" dirty="0"/>
              <a:t>, </a:t>
            </a:r>
            <a:r>
              <a:rPr lang="el-GR" b="1" dirty="0"/>
              <a:t>κατανόηση</a:t>
            </a:r>
            <a:r>
              <a:rPr lang="el-GR" dirty="0"/>
              <a:t> και </a:t>
            </a:r>
            <a:r>
              <a:rPr lang="el-GR" b="1" dirty="0"/>
              <a:t>συντήρηση</a:t>
            </a:r>
            <a:r>
              <a:rPr lang="el-GR" dirty="0"/>
              <a:t> του προγράμματος από τρίτους.</a:t>
            </a:r>
          </a:p>
        </p:txBody>
      </p:sp>
    </p:spTree>
    <p:extLst>
      <p:ext uri="{BB962C8B-B14F-4D97-AF65-F5344CB8AC3E}">
        <p14:creationId xmlns:p14="http://schemas.microsoft.com/office/powerpoint/2010/main" val="155911773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20FD98-E1DE-C61F-D073-F715B1E7E0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Δομημένος προγραμματισμός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4BA0CE-15E1-3D26-DCCC-099E540DD2A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l-GR" dirty="0"/>
              <a:t>είναι μία </a:t>
            </a:r>
            <a:r>
              <a:rPr lang="el-GR" b="1" dirty="0"/>
              <a:t>μεθοδολογία</a:t>
            </a:r>
            <a:r>
              <a:rPr lang="el-GR" dirty="0"/>
              <a:t> σύνταξης προγραμμάτων που έχει σκοπό να βοηθήσει τον προγραμματιστή στην </a:t>
            </a:r>
            <a:r>
              <a:rPr lang="el-GR" b="1" dirty="0"/>
              <a:t>ανάπτυξη σύνθετων προγραμμάτων</a:t>
            </a:r>
            <a:r>
              <a:rPr lang="el-GR" dirty="0"/>
              <a:t>, να </a:t>
            </a:r>
            <a:r>
              <a:rPr lang="el-GR" b="1" dirty="0"/>
              <a:t>μειώσει τα λάθη</a:t>
            </a:r>
            <a:r>
              <a:rPr lang="el-GR" dirty="0"/>
              <a:t>, να εξασφαλίσει την εύκολη </a:t>
            </a:r>
            <a:r>
              <a:rPr lang="el-GR" b="1" dirty="0"/>
              <a:t>κατανόηση</a:t>
            </a:r>
            <a:r>
              <a:rPr lang="el-GR" dirty="0"/>
              <a:t> των προγραμμάτων και να </a:t>
            </a:r>
            <a:r>
              <a:rPr lang="el-GR" b="1" dirty="0"/>
              <a:t>διευκολύνει τις διορθώσεις </a:t>
            </a:r>
            <a:r>
              <a:rPr lang="el-GR" dirty="0"/>
              <a:t>και τις </a:t>
            </a:r>
            <a:r>
              <a:rPr lang="el-GR" b="1" dirty="0"/>
              <a:t>αλλαγές</a:t>
            </a:r>
            <a:r>
              <a:rPr lang="el-GR" dirty="0"/>
              <a:t> σε αυτά</a:t>
            </a:r>
          </a:p>
          <a:p>
            <a:r>
              <a:rPr lang="el-GR" b="1" dirty="0"/>
              <a:t>στηρίζεται</a:t>
            </a:r>
            <a:r>
              <a:rPr lang="el-GR" dirty="0"/>
              <a:t> στη χρήση τριών και μόνο στοιχειωδών </a:t>
            </a:r>
            <a:r>
              <a:rPr lang="el-GR" b="1" dirty="0"/>
              <a:t>λογικών δομών</a:t>
            </a:r>
            <a:r>
              <a:rPr lang="el-GR" dirty="0"/>
              <a:t>,</a:t>
            </a:r>
          </a:p>
          <a:p>
            <a:pPr lvl="1"/>
            <a:r>
              <a:rPr lang="el-GR" dirty="0"/>
              <a:t> τη δομή της ακολουθίας,</a:t>
            </a:r>
          </a:p>
          <a:p>
            <a:pPr lvl="1"/>
            <a:r>
              <a:rPr lang="el-GR" dirty="0"/>
              <a:t> τη δομή της επιλογής </a:t>
            </a:r>
          </a:p>
          <a:p>
            <a:pPr lvl="1"/>
            <a:r>
              <a:rPr lang="el-GR" dirty="0"/>
              <a:t>και τη δομή της επανάληψης. </a:t>
            </a:r>
          </a:p>
          <a:p>
            <a:r>
              <a:rPr lang="el-GR" b="1" dirty="0"/>
              <a:t>Όλα τα προγράμματα </a:t>
            </a:r>
            <a:r>
              <a:rPr lang="el-GR" dirty="0"/>
              <a:t>μπορούν να γραφούν </a:t>
            </a:r>
            <a:r>
              <a:rPr lang="el-GR" b="1" dirty="0"/>
              <a:t>χρησιμοποιώντας μόνο αυτές τις τρεις δομές</a:t>
            </a:r>
            <a:r>
              <a:rPr lang="el-GR" dirty="0"/>
              <a:t> καθώς και συνδυασμό τους.</a:t>
            </a:r>
          </a:p>
          <a:p>
            <a:r>
              <a:rPr lang="el-GR" b="1" dirty="0"/>
              <a:t>Κάθε πρόγραμμα </a:t>
            </a:r>
            <a:r>
              <a:rPr lang="el-GR" dirty="0"/>
              <a:t>όπως και κάθε ενότητα προγράμματος </a:t>
            </a:r>
            <a:r>
              <a:rPr lang="el-GR" b="1" dirty="0"/>
              <a:t>έχει μόνο μία είσοδο και μόνο μία έξοδο.</a:t>
            </a:r>
          </a:p>
        </p:txBody>
      </p:sp>
    </p:spTree>
    <p:extLst>
      <p:ext uri="{BB962C8B-B14F-4D97-AF65-F5344CB8AC3E}">
        <p14:creationId xmlns:p14="http://schemas.microsoft.com/office/powerpoint/2010/main" val="3200288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29F2201-8A82-E265-F016-D743487159D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0BA45A-8117-64CA-710A-69F458F3C1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Δομημένος προγραμματισμός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4C66F1-11FC-14F5-FB16-B49D477A0D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dirty="0"/>
              <a:t>Αν και ο δομημένος προγραμματισμός αρχικά εμφανίστηκε σαν μία προσπάθεια περιορισμού των εντολών </a:t>
            </a:r>
            <a:r>
              <a:rPr lang="el-GR" b="1" dirty="0"/>
              <a:t>GOTO</a:t>
            </a:r>
            <a:r>
              <a:rPr lang="el-GR" dirty="0"/>
              <a:t>, σήμερα αποτελεί τη βασική μεθοδολογία προγραμματισμού. </a:t>
            </a:r>
          </a:p>
          <a:p>
            <a:r>
              <a:rPr lang="el-GR" dirty="0"/>
              <a:t>Ο δομημένος προγραμματισμός ενθαρρύνει και βοηθάει την ανάλυση του προγράμματος σε επιμέρους τμήματα, έτσι ώστε σήμερα </a:t>
            </a:r>
            <a:r>
              <a:rPr lang="el-GR" b="1" dirty="0">
                <a:solidFill>
                  <a:srgbClr val="FF0000"/>
                </a:solidFill>
              </a:rPr>
              <a:t>ο όρος δομημένος προγραμματισμός περιέχει τόσο την ιεραρχική σχεδίαση όσο και τον τμηματικό προγραμματισμό.</a:t>
            </a:r>
          </a:p>
        </p:txBody>
      </p:sp>
    </p:spTree>
    <p:extLst>
      <p:ext uri="{BB962C8B-B14F-4D97-AF65-F5344CB8AC3E}">
        <p14:creationId xmlns:p14="http://schemas.microsoft.com/office/powerpoint/2010/main" val="123743364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DA106E9-43F9-4669-1472-92072DF77B1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428FA9-BEC9-504B-8FE2-21084A9C10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Πλεονεκτήματα Δομημένου Προγραμματισμού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342133-8666-9F46-61C5-65FD8939AD54}"/>
              </a:ext>
            </a:extLst>
          </p:cNvPr>
          <p:cNvSpPr>
            <a:spLocks noGrp="1"/>
          </p:cNvSpPr>
          <p:nvPr>
            <p:ph idx="1"/>
          </p:nvPr>
        </p:nvSpPr>
        <p:spPr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r>
              <a:rPr lang="el-GR" dirty="0"/>
              <a:t>Δημιουργία απλούστερων προγραμμάτων.</a:t>
            </a:r>
          </a:p>
          <a:p>
            <a:r>
              <a:rPr lang="el-GR" dirty="0"/>
              <a:t>Άμεση μεταφορά των αλγορίθμων σε προγράμματα.</a:t>
            </a:r>
          </a:p>
          <a:p>
            <a:r>
              <a:rPr lang="el-GR" dirty="0"/>
              <a:t>Διευκόλυνση ανάλυσης του προγράμματος σε τμήματα.</a:t>
            </a:r>
          </a:p>
          <a:p>
            <a:r>
              <a:rPr lang="el-GR" dirty="0"/>
              <a:t>Περιορισμός των λαθών κατά την ανάπτυξη του προγράμματος.</a:t>
            </a:r>
          </a:p>
          <a:p>
            <a:r>
              <a:rPr lang="el-GR" dirty="0"/>
              <a:t>Διευκόλυνση στην ανάγνωση και κατανόηση του προγράμματος από τρίτους.</a:t>
            </a:r>
          </a:p>
          <a:p>
            <a:r>
              <a:rPr lang="el-GR" dirty="0"/>
              <a:t>Ευκολότερη διόρθωση και συντήρηση.</a:t>
            </a:r>
            <a:endParaRPr lang="el-GR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21405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0058BD-2242-5038-96AA-4C8F33BB77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Αντικειμενοστραφής προγραμματισμός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C02830-4918-7684-CA62-7221934EDCD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dirty="0"/>
              <a:t>Ένα πρόγραμμα περιγράφει "</a:t>
            </a:r>
            <a:r>
              <a:rPr lang="el-GR" b="1" dirty="0"/>
              <a:t>ενέργειες</a:t>
            </a:r>
            <a:r>
              <a:rPr lang="el-GR" dirty="0"/>
              <a:t>" (επεξεργασία) που </a:t>
            </a:r>
            <a:r>
              <a:rPr lang="el-GR" b="1" dirty="0"/>
              <a:t>εφαρμόζονται πάνω σε δεδομένα</a:t>
            </a:r>
            <a:r>
              <a:rPr lang="el-GR" dirty="0"/>
              <a:t>. </a:t>
            </a:r>
          </a:p>
          <a:p>
            <a:r>
              <a:rPr lang="el-GR" dirty="0"/>
              <a:t>εκλαμβάνει ως </a:t>
            </a:r>
            <a:r>
              <a:rPr lang="el-GR" b="1" dirty="0"/>
              <a:t>πρωτεύοντα δομικά στοιχ</a:t>
            </a:r>
            <a:r>
              <a:rPr lang="el-GR" dirty="0"/>
              <a:t>εία ενός προγράμματος τα </a:t>
            </a:r>
            <a:r>
              <a:rPr lang="el-GR" b="1" dirty="0"/>
              <a:t>δεδομένα</a:t>
            </a:r>
            <a:r>
              <a:rPr lang="el-GR" dirty="0"/>
              <a:t>, από τα οποία δημιουργούνται με κατάλληλη </a:t>
            </a:r>
            <a:r>
              <a:rPr lang="el-GR" b="1" dirty="0"/>
              <a:t>μορφοποίηση τα αντικείμενα (</a:t>
            </a:r>
            <a:r>
              <a:rPr lang="el-GR" b="1" dirty="0" err="1"/>
              <a:t>objects</a:t>
            </a:r>
            <a:r>
              <a:rPr lang="el-GR" dirty="0"/>
              <a:t>).</a:t>
            </a:r>
          </a:p>
          <a:p>
            <a:r>
              <a:rPr lang="el-GR" b="1" dirty="0"/>
              <a:t>χρησιμοποιεί</a:t>
            </a:r>
            <a:r>
              <a:rPr lang="el-GR" dirty="0"/>
              <a:t> την</a:t>
            </a:r>
          </a:p>
          <a:p>
            <a:pPr lvl="1"/>
            <a:r>
              <a:rPr lang="el-GR" dirty="0"/>
              <a:t> ιεραρχική σχεδίαση</a:t>
            </a:r>
          </a:p>
          <a:p>
            <a:pPr lvl="1"/>
            <a:r>
              <a:rPr lang="el-GR" dirty="0"/>
              <a:t>τον τμηματικό προγραμματισμό</a:t>
            </a:r>
          </a:p>
          <a:p>
            <a:pPr lvl="1"/>
            <a:r>
              <a:rPr lang="el-GR" dirty="0"/>
              <a:t>και ακολουθεί τις αρχές του δομημένου προγραμματισμού</a:t>
            </a:r>
          </a:p>
        </p:txBody>
      </p:sp>
    </p:spTree>
    <p:extLst>
      <p:ext uri="{BB962C8B-B14F-4D97-AF65-F5344CB8AC3E}">
        <p14:creationId xmlns:p14="http://schemas.microsoft.com/office/powerpoint/2010/main" val="236099535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491104-03B5-54C5-5AA7-E348522DE4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6.7 | Προγραμματιστικά περιβάλλοντα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49654B-5B18-1372-251E-C48EC611AC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/>
              <a:t>Κάθε πρόγραμμα που γράφτηκε σε </a:t>
            </a:r>
            <a:r>
              <a:rPr lang="el-GR" b="1"/>
              <a:t>οποιαδήποτε γλώσσα προγραμματισμού</a:t>
            </a:r>
            <a:r>
              <a:rPr lang="el-GR"/>
              <a:t> πρέπει </a:t>
            </a:r>
            <a:r>
              <a:rPr lang="el-GR">
                <a:solidFill>
                  <a:srgbClr val="FF0000"/>
                </a:solidFill>
              </a:rPr>
              <a:t>να μετατραπεί </a:t>
            </a:r>
            <a:r>
              <a:rPr lang="el-GR"/>
              <a:t>σε </a:t>
            </a:r>
            <a:r>
              <a:rPr lang="el-GR" b="1"/>
              <a:t>μορφή αναγνωρίσιμη και εκτελέσιμη από τον υπολογιστή,</a:t>
            </a:r>
            <a:r>
              <a:rPr lang="el-GR"/>
              <a:t> δηλαδή σε </a:t>
            </a:r>
            <a:r>
              <a:rPr lang="el-GR" b="1"/>
              <a:t>εντολές γλώσσας μηχανής</a:t>
            </a:r>
            <a:r>
              <a:rPr lang="el-GR"/>
              <a:t>.</a:t>
            </a:r>
          </a:p>
          <a:p>
            <a:r>
              <a:rPr lang="el-GR"/>
              <a:t>Η μετατροπή αυτή επιτυγχάνεται με τη χρήση ειδικών </a:t>
            </a:r>
            <a:r>
              <a:rPr lang="el-GR" b="1"/>
              <a:t>μεταφραστικών προγραμμάτων.</a:t>
            </a:r>
            <a:r>
              <a:rPr lang="el-GR"/>
              <a:t> Υπάρχουν δύο μεγάλες κατηγορίες τέτοιων προγραμμάτων, </a:t>
            </a:r>
          </a:p>
          <a:p>
            <a:pPr lvl="1"/>
            <a:r>
              <a:rPr lang="el-GR"/>
              <a:t>οι </a:t>
            </a:r>
            <a:r>
              <a:rPr lang="el-GR" b="1"/>
              <a:t>μεταγλωττιστές (compilers) </a:t>
            </a:r>
          </a:p>
          <a:p>
            <a:pPr lvl="1"/>
            <a:r>
              <a:rPr lang="el-GR"/>
              <a:t>και οι </a:t>
            </a:r>
            <a:r>
              <a:rPr lang="el-GR" b="1"/>
              <a:t>διερμηνευτές (interpreters</a:t>
            </a:r>
            <a:r>
              <a:rPr lang="el-GR"/>
              <a:t>). </a:t>
            </a:r>
            <a:endParaRPr lang="el-GR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B18ABD9-B7DA-C579-E51B-4FBCC162CBFF}"/>
              </a:ext>
            </a:extLst>
          </p:cNvPr>
          <p:cNvSpPr txBox="1"/>
          <p:nvPr/>
        </p:nvSpPr>
        <p:spPr>
          <a:xfrm>
            <a:off x="2754984" y="4791968"/>
            <a:ext cx="8566608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l-GR" b="1" dirty="0"/>
              <a:t>Το </a:t>
            </a:r>
            <a:r>
              <a:rPr lang="el-GR" b="1" dirty="0">
                <a:solidFill>
                  <a:srgbClr val="FF0000"/>
                </a:solidFill>
              </a:rPr>
              <a:t>αρχικό πρόγραμμα </a:t>
            </a:r>
            <a:r>
              <a:rPr lang="el-GR" b="1" dirty="0"/>
              <a:t>λέγεται </a:t>
            </a:r>
            <a:r>
              <a:rPr lang="el-GR" b="1" dirty="0">
                <a:solidFill>
                  <a:srgbClr val="FF0000"/>
                </a:solidFill>
              </a:rPr>
              <a:t>πηγαίο πρόγραμμα </a:t>
            </a:r>
            <a:r>
              <a:rPr lang="el-GR" b="1" dirty="0"/>
              <a:t>(</a:t>
            </a:r>
            <a:r>
              <a:rPr lang="el-GR" b="1" dirty="0" err="1"/>
              <a:t>source</a:t>
            </a:r>
            <a:r>
              <a:rPr lang="el-GR" b="1" dirty="0"/>
              <a:t>), ενώ το πρόγραμμα που </a:t>
            </a:r>
            <a:r>
              <a:rPr lang="el-GR" b="1" dirty="0">
                <a:solidFill>
                  <a:srgbClr val="FF0000"/>
                </a:solidFill>
              </a:rPr>
              <a:t>παράγεται από το μεταγλωττιστή λέγεται αντικείμενο πρόγραμμα (</a:t>
            </a:r>
            <a:r>
              <a:rPr lang="el-GR" b="1" dirty="0" err="1">
                <a:solidFill>
                  <a:srgbClr val="FF0000"/>
                </a:solidFill>
              </a:rPr>
              <a:t>object</a:t>
            </a:r>
            <a:r>
              <a:rPr lang="el-GR" b="1" dirty="0">
                <a:solidFill>
                  <a:srgbClr val="FF0000"/>
                </a:solidFill>
              </a:rPr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138831907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B8C3E6-6057-5D8E-B1D7-4235E9D163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Μεταγλωττιστής-</a:t>
            </a:r>
            <a:r>
              <a:rPr lang="el-GR" b="1" dirty="0"/>
              <a:t> Δ</a:t>
            </a:r>
            <a:r>
              <a:rPr lang="el-GR" dirty="0"/>
              <a:t>ιερμηνευτής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E2A1CA-4556-76C6-A675-86B77A124BA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Ο </a:t>
            </a:r>
            <a:r>
              <a:rPr lang="el-GR" b="1" dirty="0"/>
              <a:t>μεταγλωττιστής</a:t>
            </a:r>
            <a:r>
              <a:rPr lang="el-GR" dirty="0"/>
              <a:t> </a:t>
            </a:r>
            <a:r>
              <a:rPr lang="el-GR" b="1" dirty="0"/>
              <a:t>δέχεται</a:t>
            </a:r>
            <a:r>
              <a:rPr lang="el-GR" dirty="0"/>
              <a:t> στην είσοδο ένα </a:t>
            </a:r>
            <a:r>
              <a:rPr lang="el-GR" b="1" dirty="0"/>
              <a:t>πρόγραμμα</a:t>
            </a:r>
            <a:r>
              <a:rPr lang="el-GR" dirty="0"/>
              <a:t> γραμμένο σε μια </a:t>
            </a:r>
            <a:r>
              <a:rPr lang="el-GR" b="1" dirty="0"/>
              <a:t>γλώσσα υψηλού επιπέδου </a:t>
            </a:r>
            <a:r>
              <a:rPr lang="el-GR" dirty="0"/>
              <a:t>και </a:t>
            </a:r>
            <a:r>
              <a:rPr lang="el-GR" b="1" dirty="0"/>
              <a:t>παράγει</a:t>
            </a:r>
            <a:r>
              <a:rPr lang="el-GR" dirty="0"/>
              <a:t> ένα </a:t>
            </a:r>
            <a:r>
              <a:rPr lang="el-GR" b="1" dirty="0"/>
              <a:t>ισοδύναμο</a:t>
            </a:r>
            <a:r>
              <a:rPr lang="el-GR" dirty="0"/>
              <a:t> </a:t>
            </a:r>
            <a:r>
              <a:rPr lang="el-GR" b="1" dirty="0"/>
              <a:t>πρόγραμμα</a:t>
            </a:r>
            <a:r>
              <a:rPr lang="el-GR" dirty="0"/>
              <a:t> σε </a:t>
            </a:r>
            <a:r>
              <a:rPr lang="el-GR" b="1" dirty="0"/>
              <a:t>γλώσσα μηχανής</a:t>
            </a:r>
            <a:r>
              <a:rPr lang="el-GR" dirty="0"/>
              <a:t>. </a:t>
            </a:r>
          </a:p>
          <a:p>
            <a:r>
              <a:rPr lang="el-GR" dirty="0"/>
              <a:t>Το τελευταίο μπορεί να </a:t>
            </a:r>
            <a:r>
              <a:rPr lang="el-GR" b="1" dirty="0"/>
              <a:t>εκτελείται οποτεδήποτε </a:t>
            </a:r>
            <a:r>
              <a:rPr lang="el-GR" dirty="0"/>
              <a:t>από τον υπολογιστή και είναι τελείως </a:t>
            </a:r>
            <a:r>
              <a:rPr lang="el-GR" b="1" dirty="0"/>
              <a:t>ανεξάρτητο από το αρχικό πρόγραμμα</a:t>
            </a:r>
            <a:r>
              <a:rPr lang="el-GR" dirty="0"/>
              <a:t>. 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15BE4053-837D-B550-8EA6-50BA175B5AD6}"/>
              </a:ext>
            </a:extLst>
          </p:cNvPr>
          <p:cNvSpPr txBox="1">
            <a:spLocks/>
          </p:cNvSpPr>
          <p:nvPr/>
        </p:nvSpPr>
        <p:spPr>
          <a:xfrm>
            <a:off x="2589212" y="4466364"/>
            <a:ext cx="8915400" cy="176752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l-GR" dirty="0"/>
              <a:t>Αντίθετα ο </a:t>
            </a:r>
            <a:r>
              <a:rPr lang="el-GR" b="1" dirty="0"/>
              <a:t>διερμηνευτής</a:t>
            </a:r>
            <a:r>
              <a:rPr lang="el-GR" dirty="0"/>
              <a:t> διαβάζει </a:t>
            </a:r>
            <a:r>
              <a:rPr lang="el-GR" b="1" dirty="0"/>
              <a:t>μία προς μία τις εντολές</a:t>
            </a:r>
            <a:r>
              <a:rPr lang="el-GR" dirty="0"/>
              <a:t> του αρχικού προγράμματος και </a:t>
            </a:r>
            <a:r>
              <a:rPr lang="el-GR" b="1" dirty="0"/>
              <a:t>για καθεμία εκτελεί αμέσως μια ισοδύναμη ακολουθία εντολών μηχανής.</a:t>
            </a:r>
          </a:p>
        </p:txBody>
      </p:sp>
    </p:spTree>
    <p:extLst>
      <p:ext uri="{BB962C8B-B14F-4D97-AF65-F5344CB8AC3E}">
        <p14:creationId xmlns:p14="http://schemas.microsoft.com/office/powerpoint/2010/main" val="84223190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F4BF0A-ED85-2AA5-2741-D86F1E1D41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57321" y="350733"/>
            <a:ext cx="8911687" cy="1280890"/>
          </a:xfrm>
        </p:spPr>
        <p:txBody>
          <a:bodyPr/>
          <a:lstStyle/>
          <a:p>
            <a:r>
              <a:rPr lang="el-GR" dirty="0"/>
              <a:t>Μετάφραση Προγράμματος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5F5996B-813F-F68D-B80F-FDC7C7E8C0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17955" y="978611"/>
            <a:ext cx="10316379" cy="3574535"/>
          </a:xfrm>
        </p:spPr>
        <p:txBody>
          <a:bodyPr/>
          <a:lstStyle/>
          <a:p>
            <a:r>
              <a:rPr lang="el-GR" dirty="0"/>
              <a:t>Το </a:t>
            </a:r>
            <a:r>
              <a:rPr lang="el-GR" b="1" dirty="0"/>
              <a:t>αντικείμενο πρόγραμμα </a:t>
            </a:r>
            <a:r>
              <a:rPr lang="el-GR" dirty="0"/>
              <a:t>είναι μεν σε μορφή κατανοητή από τον υπολογιστή, αλλά συνήθως </a:t>
            </a:r>
            <a:r>
              <a:rPr lang="el-GR" b="1" dirty="0"/>
              <a:t>δεν είναι σε θέση να εκτελεστεί</a:t>
            </a:r>
            <a:r>
              <a:rPr lang="el-GR" dirty="0"/>
              <a:t>.</a:t>
            </a:r>
          </a:p>
          <a:p>
            <a:r>
              <a:rPr lang="el-GR" dirty="0"/>
              <a:t> Χρειάζεται να </a:t>
            </a:r>
            <a:r>
              <a:rPr lang="el-GR" b="1" dirty="0"/>
              <a:t>συμπληρωθεί</a:t>
            </a:r>
            <a:r>
              <a:rPr lang="el-GR" dirty="0"/>
              <a:t> και να </a:t>
            </a:r>
            <a:r>
              <a:rPr lang="el-GR" b="1" dirty="0"/>
              <a:t>συνδεθεί</a:t>
            </a:r>
            <a:r>
              <a:rPr lang="el-GR" dirty="0"/>
              <a:t> </a:t>
            </a:r>
            <a:r>
              <a:rPr lang="el-GR" b="1" dirty="0"/>
              <a:t>με άλλα τμήματα προγράμματος </a:t>
            </a:r>
            <a:r>
              <a:rPr lang="el-GR" dirty="0"/>
              <a:t>απαραίτητα για την εκτέλεσή του, τμήματα που είτε τα </a:t>
            </a:r>
            <a:r>
              <a:rPr lang="el-GR" b="1" dirty="0"/>
              <a:t>γράφει ο προγραμματιστής </a:t>
            </a:r>
            <a:r>
              <a:rPr lang="el-GR" dirty="0"/>
              <a:t>είτε βρίσκονται στις </a:t>
            </a:r>
            <a:r>
              <a:rPr lang="el-GR" b="1" dirty="0"/>
              <a:t>βιβλιοθήκες (</a:t>
            </a:r>
            <a:r>
              <a:rPr lang="el-GR" b="1" dirty="0" err="1"/>
              <a:t>libraries</a:t>
            </a:r>
            <a:r>
              <a:rPr lang="el-GR" b="1" dirty="0"/>
              <a:t>) της γλώσσας</a:t>
            </a:r>
            <a:r>
              <a:rPr lang="el-GR" dirty="0"/>
              <a:t>. </a:t>
            </a:r>
          </a:p>
          <a:p>
            <a:r>
              <a:rPr lang="el-GR" dirty="0"/>
              <a:t>Το </a:t>
            </a:r>
            <a:r>
              <a:rPr lang="el-GR" b="1" dirty="0"/>
              <a:t>πρόγραμμα</a:t>
            </a:r>
            <a:r>
              <a:rPr lang="el-GR" dirty="0"/>
              <a:t> που επιτρέπει αυτή τη σύνδεση </a:t>
            </a:r>
            <a:r>
              <a:rPr lang="el-GR" b="1" dirty="0"/>
              <a:t>ονομάζεται </a:t>
            </a:r>
            <a:r>
              <a:rPr lang="el-GR" b="1" dirty="0" err="1"/>
              <a:t>συνδέτης</a:t>
            </a:r>
            <a:r>
              <a:rPr lang="el-GR" b="1" dirty="0"/>
              <a:t> – φορτωτής (</a:t>
            </a:r>
            <a:r>
              <a:rPr lang="el-GR" b="1" dirty="0" err="1"/>
              <a:t>linker</a:t>
            </a:r>
            <a:r>
              <a:rPr lang="el-GR" b="1" dirty="0"/>
              <a:t>- </a:t>
            </a:r>
            <a:r>
              <a:rPr lang="el-GR" b="1" dirty="0" err="1"/>
              <a:t>loader</a:t>
            </a:r>
            <a:r>
              <a:rPr lang="el-GR" b="1" dirty="0"/>
              <a:t>).</a:t>
            </a:r>
            <a:r>
              <a:rPr lang="el-GR" dirty="0"/>
              <a:t> </a:t>
            </a:r>
          </a:p>
          <a:p>
            <a:r>
              <a:rPr lang="el-GR" dirty="0"/>
              <a:t>Το </a:t>
            </a:r>
            <a:r>
              <a:rPr lang="el-GR" b="1" dirty="0"/>
              <a:t>αποτέλεσμα του </a:t>
            </a:r>
            <a:r>
              <a:rPr lang="el-GR" b="1" dirty="0" err="1"/>
              <a:t>συνδέτη</a:t>
            </a:r>
            <a:r>
              <a:rPr lang="el-GR" b="1" dirty="0"/>
              <a:t> </a:t>
            </a:r>
            <a:r>
              <a:rPr lang="el-GR" dirty="0"/>
              <a:t>είναι η παραγωγή του </a:t>
            </a:r>
            <a:r>
              <a:rPr lang="el-GR" b="1" dirty="0"/>
              <a:t>εκτελέσιμου προγράμματος </a:t>
            </a:r>
            <a:r>
              <a:rPr lang="el-GR" dirty="0"/>
              <a:t>(</a:t>
            </a:r>
            <a:r>
              <a:rPr lang="el-GR" dirty="0" err="1"/>
              <a:t>executable</a:t>
            </a:r>
            <a:r>
              <a:rPr lang="el-GR" dirty="0"/>
              <a:t>), το οποίο είναι το </a:t>
            </a:r>
            <a:r>
              <a:rPr lang="el-GR" b="1" dirty="0"/>
              <a:t>τελικό πρόγραμμα </a:t>
            </a:r>
            <a:r>
              <a:rPr lang="el-GR" dirty="0"/>
              <a:t>που εκτελείται από τον υπολογιστή.</a:t>
            </a:r>
          </a:p>
          <a:p>
            <a:r>
              <a:rPr lang="el-GR" dirty="0"/>
              <a:t> Για το λόγο αυτό η </a:t>
            </a:r>
            <a:r>
              <a:rPr lang="el-GR" b="1" dirty="0"/>
              <a:t>συνολική</a:t>
            </a:r>
            <a:r>
              <a:rPr lang="el-GR" dirty="0"/>
              <a:t> </a:t>
            </a:r>
            <a:r>
              <a:rPr lang="el-GR" b="1" dirty="0"/>
              <a:t>διαδικασία</a:t>
            </a:r>
            <a:r>
              <a:rPr lang="el-GR" dirty="0"/>
              <a:t> αποκαλείται </a:t>
            </a:r>
            <a:r>
              <a:rPr lang="el-GR" b="1" dirty="0">
                <a:solidFill>
                  <a:srgbClr val="FF0000"/>
                </a:solidFill>
              </a:rPr>
              <a:t>μεταγλώττιση και σύνδεση</a:t>
            </a:r>
            <a:r>
              <a:rPr lang="el-GR" dirty="0"/>
              <a:t>.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28C5D611-FADC-9FE2-444F-1700E46B4D4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52272" y="4451562"/>
            <a:ext cx="5531471" cy="23185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44616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1CDFC2-93FD-A095-11D1-BECD66590E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Η έννοια του προγράμματος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581514-8DF8-B583-3C0E-7C765F41CC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Τον ακριβή προσδιορισμό του προβλήματος.</a:t>
            </a:r>
          </a:p>
          <a:p>
            <a:r>
              <a:rPr lang="el-GR" dirty="0"/>
              <a:t>Την ανάπτυξη του αντίστοιχου αλγορίθμου.</a:t>
            </a:r>
          </a:p>
          <a:p>
            <a:r>
              <a:rPr lang="el-GR" dirty="0"/>
              <a:t>Τη διατύπωση του αλγορίθμου σε κατανοητή μορφή από τον υπολογιστή.</a:t>
            </a:r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l-GR" b="1" dirty="0">
                <a:solidFill>
                  <a:srgbClr val="FF0000"/>
                </a:solidFill>
              </a:rPr>
              <a:t>Ο προγραμματισμός ασχολείται με το τρίτο αυτό στάδιο</a:t>
            </a:r>
            <a:r>
              <a:rPr lang="el-GR" dirty="0"/>
              <a:t>, τη δημιουργία του προγράμματος δηλαδή του συνόλου των εντολών που πρέπει</a:t>
            </a:r>
            <a:r>
              <a:rPr lang="en-US" dirty="0"/>
              <a:t> </a:t>
            </a:r>
            <a:r>
              <a:rPr lang="el-GR" dirty="0"/>
              <a:t>να δοθούν στον υπολογιστή, ώστε να υλοποιηθεί ο αλγόριθμος για την</a:t>
            </a:r>
            <a:r>
              <a:rPr lang="en-US" dirty="0"/>
              <a:t> </a:t>
            </a:r>
            <a:r>
              <a:rPr lang="el-GR" dirty="0"/>
              <a:t>επίλυση του προβλήματος.</a:t>
            </a:r>
          </a:p>
        </p:txBody>
      </p:sp>
    </p:spTree>
    <p:extLst>
      <p:ext uri="{BB962C8B-B14F-4D97-AF65-F5344CB8AC3E}">
        <p14:creationId xmlns:p14="http://schemas.microsoft.com/office/powerpoint/2010/main" val="329886365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0F7FDC-5DF3-1B9B-E22C-C31D1BE399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Μετάφραση Προγράμματος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E6359B-9D83-414C-BB67-FFFDD434AE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Η </a:t>
            </a:r>
            <a:r>
              <a:rPr lang="el-GR" b="1" dirty="0"/>
              <a:t>δημιουργία του εκτελέσιμου προγράμματος </a:t>
            </a:r>
            <a:r>
              <a:rPr lang="el-GR" dirty="0"/>
              <a:t>γίνεται μόνο στην περίπτωση που το αρχικό πρόγραμμα </a:t>
            </a:r>
            <a:r>
              <a:rPr lang="el-GR" b="1" dirty="0"/>
              <a:t>δεν περιέχει συντακτικά λάθη</a:t>
            </a:r>
            <a:r>
              <a:rPr lang="el-GR" dirty="0"/>
              <a:t>. </a:t>
            </a:r>
          </a:p>
          <a:p>
            <a:r>
              <a:rPr lang="el-GR" dirty="0"/>
              <a:t>Τα λάθη του προγράμματος είναι γενικά δύο ειδών, </a:t>
            </a:r>
            <a:r>
              <a:rPr lang="el-GR" b="1" dirty="0"/>
              <a:t>λογικά</a:t>
            </a:r>
            <a:r>
              <a:rPr lang="el-GR" dirty="0"/>
              <a:t> και </a:t>
            </a:r>
            <a:r>
              <a:rPr lang="el-GR" b="1" dirty="0"/>
              <a:t>συντακτικά</a:t>
            </a:r>
            <a:r>
              <a:rPr lang="el-GR" dirty="0"/>
              <a:t>. </a:t>
            </a:r>
          </a:p>
          <a:p>
            <a:r>
              <a:rPr lang="el-GR" dirty="0">
                <a:solidFill>
                  <a:srgbClr val="FF0000"/>
                </a:solidFill>
              </a:rPr>
              <a:t>Τα </a:t>
            </a:r>
            <a:r>
              <a:rPr lang="el-GR" b="1" dirty="0">
                <a:solidFill>
                  <a:srgbClr val="FF0000"/>
                </a:solidFill>
              </a:rPr>
              <a:t>λογικά λάθη εμφανίζονται μόνο στην εκτέλεση</a:t>
            </a:r>
            <a:r>
              <a:rPr lang="el-GR" dirty="0">
                <a:solidFill>
                  <a:srgbClr val="FF0000"/>
                </a:solidFill>
              </a:rPr>
              <a:t>, ενώ </a:t>
            </a:r>
            <a:r>
              <a:rPr lang="el-GR" b="1" dirty="0">
                <a:solidFill>
                  <a:srgbClr val="FF0000"/>
                </a:solidFill>
              </a:rPr>
              <a:t>τα συντακτικά λάθη στο στάδιο της μεταγλώττισης</a:t>
            </a:r>
          </a:p>
          <a:p>
            <a:r>
              <a:rPr lang="el-GR" dirty="0"/>
              <a:t>Το διορθωμένο πρόγραμμα </a:t>
            </a:r>
            <a:r>
              <a:rPr lang="el-GR" b="1" dirty="0" err="1"/>
              <a:t>επαναϋποβάλλεται</a:t>
            </a:r>
            <a:r>
              <a:rPr lang="el-GR" dirty="0"/>
              <a:t> για μεταγλώττιση και η διαδικασία αυτή επαναλαμβάνεται, μέχρις ότου εξαλειφθούν πλήρως όλα τα λάθη</a:t>
            </a:r>
          </a:p>
        </p:txBody>
      </p:sp>
    </p:spTree>
    <p:extLst>
      <p:ext uri="{BB962C8B-B14F-4D97-AF65-F5344CB8AC3E}">
        <p14:creationId xmlns:p14="http://schemas.microsoft.com/office/powerpoint/2010/main" val="56338208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4F7A8A-F636-E42B-4812-5D55F8E5A9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Μεταγλωττιστής - Διερμηνευτής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C64986-624C-2490-5B29-F3CFDC33BB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04973" y="1502790"/>
            <a:ext cx="10741041" cy="3450211"/>
          </a:xfrm>
        </p:spPr>
        <p:txBody>
          <a:bodyPr>
            <a:normAutofit/>
          </a:bodyPr>
          <a:lstStyle/>
          <a:p>
            <a:r>
              <a:rPr lang="el-GR" dirty="0"/>
              <a:t>Η χρήση </a:t>
            </a:r>
            <a:r>
              <a:rPr lang="el-GR" b="1" dirty="0"/>
              <a:t>μεταγλωττιστή</a:t>
            </a:r>
            <a:r>
              <a:rPr lang="el-GR" dirty="0"/>
              <a:t> έχει το </a:t>
            </a:r>
            <a:r>
              <a:rPr lang="el-GR" b="1" dirty="0"/>
              <a:t>μειονέκτημα</a:t>
            </a:r>
            <a:r>
              <a:rPr lang="el-GR" dirty="0"/>
              <a:t> ότι, προτού χρησιμοποιηθεί ένα πρόγραμμα, πρέπει να περάσει από τη διαδικασία της μεταγλώττισης και σύνδεσης.</a:t>
            </a:r>
          </a:p>
          <a:p>
            <a:r>
              <a:rPr lang="el-GR" dirty="0"/>
              <a:t>Από την άλλη μεριά η χρήση </a:t>
            </a:r>
            <a:r>
              <a:rPr lang="el-GR" b="1" dirty="0"/>
              <a:t>διερμηνευτή</a:t>
            </a:r>
            <a:r>
              <a:rPr lang="el-GR" dirty="0"/>
              <a:t> έχει το </a:t>
            </a:r>
            <a:r>
              <a:rPr lang="el-GR" b="1" dirty="0"/>
              <a:t>πλεονέκτημα</a:t>
            </a:r>
            <a:r>
              <a:rPr lang="el-GR" dirty="0"/>
              <a:t> της </a:t>
            </a:r>
            <a:r>
              <a:rPr lang="el-GR" b="1" dirty="0">
                <a:solidFill>
                  <a:srgbClr val="FF0000"/>
                </a:solidFill>
              </a:rPr>
              <a:t>άμεσης εκτέλεσης και συνεπώς και της άμεσης διόρθωσης</a:t>
            </a:r>
            <a:r>
              <a:rPr lang="el-GR" dirty="0"/>
              <a:t>. </a:t>
            </a:r>
          </a:p>
          <a:p>
            <a:r>
              <a:rPr lang="el-GR" dirty="0"/>
              <a:t>Όμως η εκτέλεση του προγράμματος </a:t>
            </a:r>
            <a:r>
              <a:rPr lang="el-GR" b="1" dirty="0"/>
              <a:t>καθίσταται πιο αργή</a:t>
            </a:r>
            <a:r>
              <a:rPr lang="el-GR" dirty="0"/>
              <a:t>, σημαντικά μερικές φορές, </a:t>
            </a:r>
            <a:r>
              <a:rPr lang="el-GR" b="1" dirty="0"/>
              <a:t>από εκείνη του ισοδύναμου εκτελέσιμου προγράμματος που παράγει ο μεταγλωττιστής. </a:t>
            </a:r>
          </a:p>
          <a:p>
            <a:r>
              <a:rPr lang="el-GR" dirty="0"/>
              <a:t>Τα σύγχρονα προγραμματιστικά περιβάλλοντα παρουσιάζονται συνήθως με </a:t>
            </a:r>
            <a:r>
              <a:rPr lang="el-GR" b="1" dirty="0"/>
              <a:t>μεικτές υλοποιήσεις</a:t>
            </a:r>
            <a:r>
              <a:rPr lang="el-GR" dirty="0"/>
              <a:t>, όπου χρησιμοποιείται </a:t>
            </a:r>
            <a:r>
              <a:rPr lang="el-GR" b="1" dirty="0"/>
              <a:t>διερμηνευτής κατά τη φάση δημιουργίας</a:t>
            </a:r>
            <a:r>
              <a:rPr lang="el-GR" dirty="0"/>
              <a:t> του προγράμματος και </a:t>
            </a:r>
            <a:r>
              <a:rPr lang="el-GR" b="1" dirty="0"/>
              <a:t>μεταγλωττιστής για την τελική έκδοση και εκμετάλλευση του προγράμματος.</a:t>
            </a:r>
          </a:p>
        </p:txBody>
      </p:sp>
    </p:spTree>
    <p:extLst>
      <p:ext uri="{BB962C8B-B14F-4D97-AF65-F5344CB8AC3E}">
        <p14:creationId xmlns:p14="http://schemas.microsoft.com/office/powerpoint/2010/main" val="18126147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F9EE41-5E4E-93A6-585A-EC31663F49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Συντάκτης (</a:t>
            </a:r>
            <a:r>
              <a:rPr lang="en-GB" dirty="0"/>
              <a:t>editor)</a:t>
            </a:r>
            <a:endParaRPr lang="el-G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6FFA3B-CCB7-EA41-E194-6F94D2DC56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Για την </a:t>
            </a:r>
            <a:r>
              <a:rPr lang="el-GR" b="1" dirty="0"/>
              <a:t>αρχική σύνταξη </a:t>
            </a:r>
            <a:r>
              <a:rPr lang="el-GR" dirty="0"/>
              <a:t>των προγραμμάτων και τη διόρθωσή τους στη συνέχεια χρησιμοποιείται ένα ειδικό πρόγραμμα που ονομάζεται </a:t>
            </a:r>
            <a:r>
              <a:rPr lang="el-GR" b="1" dirty="0"/>
              <a:t>συντάκτης (</a:t>
            </a:r>
            <a:r>
              <a:rPr lang="el-GR" b="1" dirty="0" err="1"/>
              <a:t>editor</a:t>
            </a:r>
            <a:r>
              <a:rPr lang="el-GR" b="1" dirty="0"/>
              <a:t>)</a:t>
            </a:r>
          </a:p>
          <a:p>
            <a:r>
              <a:rPr lang="el-GR" dirty="0"/>
              <a:t>Ο </a:t>
            </a:r>
            <a:r>
              <a:rPr lang="el-GR" b="1" dirty="0"/>
              <a:t>συντάκτης</a:t>
            </a:r>
            <a:r>
              <a:rPr lang="el-GR" dirty="0"/>
              <a:t> είναι ουσιαστικά ένας </a:t>
            </a:r>
            <a:r>
              <a:rPr lang="el-GR" b="1" dirty="0"/>
              <a:t>μικρός επεξεργαστής κειμένου</a:t>
            </a:r>
            <a:r>
              <a:rPr lang="el-GR" dirty="0"/>
              <a:t>, με </a:t>
            </a:r>
            <a:r>
              <a:rPr lang="el-GR" b="1" dirty="0"/>
              <a:t>δυνατότητες</a:t>
            </a:r>
            <a:r>
              <a:rPr lang="el-GR" dirty="0"/>
              <a:t> όμως που διευκολύνουν τη </a:t>
            </a:r>
            <a:r>
              <a:rPr lang="el-GR" b="1" dirty="0"/>
              <a:t>γρήγορη γραφή</a:t>
            </a:r>
            <a:r>
              <a:rPr lang="el-GR" dirty="0"/>
              <a:t> των εντολών των προγραμμάτων</a:t>
            </a:r>
          </a:p>
        </p:txBody>
      </p:sp>
    </p:spTree>
    <p:extLst>
      <p:ext uri="{BB962C8B-B14F-4D97-AF65-F5344CB8AC3E}">
        <p14:creationId xmlns:p14="http://schemas.microsoft.com/office/powerpoint/2010/main" val="1829393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FB7F38-94F3-7C1A-E833-47ECF227E9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Σύγχρονα προγραμματιστικά περιβάλλοντα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1A5FFB-751A-3B77-D80A-10EA272A31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Για τη </a:t>
            </a:r>
            <a:r>
              <a:rPr lang="el-GR" b="1" dirty="0"/>
              <a:t>δημιουργία</a:t>
            </a:r>
            <a:r>
              <a:rPr lang="el-GR" dirty="0"/>
              <a:t>, τη </a:t>
            </a:r>
            <a:r>
              <a:rPr lang="el-GR" b="1" dirty="0"/>
              <a:t>μετάφραση</a:t>
            </a:r>
            <a:r>
              <a:rPr lang="el-GR" dirty="0"/>
              <a:t> και την </a:t>
            </a:r>
            <a:r>
              <a:rPr lang="el-GR" b="1" dirty="0"/>
              <a:t>εκτέλεση</a:t>
            </a:r>
            <a:r>
              <a:rPr lang="el-GR" dirty="0"/>
              <a:t> </a:t>
            </a:r>
            <a:r>
              <a:rPr lang="el-GR" u="sng" dirty="0"/>
              <a:t>ενός προγράμματος </a:t>
            </a:r>
            <a:r>
              <a:rPr lang="el-GR" dirty="0"/>
              <a:t>απαιτούνται τουλάχιστον </a:t>
            </a:r>
            <a:r>
              <a:rPr lang="el-GR" dirty="0">
                <a:solidFill>
                  <a:srgbClr val="FF0000"/>
                </a:solidFill>
              </a:rPr>
              <a:t>τρία προγράμματα</a:t>
            </a:r>
            <a:r>
              <a:rPr lang="el-GR" dirty="0"/>
              <a:t>: </a:t>
            </a:r>
          </a:p>
          <a:p>
            <a:pPr lvl="1"/>
            <a:r>
              <a:rPr lang="el-GR" dirty="0"/>
              <a:t>ο </a:t>
            </a:r>
            <a:r>
              <a:rPr lang="el-GR" b="1" dirty="0"/>
              <a:t>συντάκτης</a:t>
            </a:r>
            <a:r>
              <a:rPr lang="el-GR" dirty="0"/>
              <a:t>,</a:t>
            </a:r>
          </a:p>
          <a:p>
            <a:pPr lvl="1"/>
            <a:r>
              <a:rPr lang="el-GR" dirty="0"/>
              <a:t>ο </a:t>
            </a:r>
            <a:r>
              <a:rPr lang="el-GR" b="1" dirty="0"/>
              <a:t>μεταγλωττιστής</a:t>
            </a:r>
          </a:p>
          <a:p>
            <a:pPr lvl="1"/>
            <a:r>
              <a:rPr lang="el-GR" dirty="0"/>
              <a:t> και ο </a:t>
            </a:r>
            <a:r>
              <a:rPr lang="el-GR" b="1" dirty="0" err="1"/>
              <a:t>συνδέτης</a:t>
            </a:r>
            <a:r>
              <a:rPr lang="el-GR" dirty="0"/>
              <a:t>.</a:t>
            </a:r>
          </a:p>
          <a:p>
            <a:r>
              <a:rPr lang="el-GR" dirty="0"/>
              <a:t>Τα σύγχρονα προγραμματιστικά περιβάλλοντα παρέχουν αυτά τα προγράμματα με </a:t>
            </a:r>
            <a:r>
              <a:rPr lang="el-GR" b="1"/>
              <a:t>ενιαίο τρόπο</a:t>
            </a:r>
            <a:endParaRPr lang="el-GR" b="1" dirty="0"/>
          </a:p>
        </p:txBody>
      </p:sp>
    </p:spTree>
    <p:extLst>
      <p:ext uri="{BB962C8B-B14F-4D97-AF65-F5344CB8AC3E}">
        <p14:creationId xmlns:p14="http://schemas.microsoft.com/office/powerpoint/2010/main" val="91840710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F93D32-1300-3E5F-D5CC-95BFA8F2A8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65024" y="313025"/>
            <a:ext cx="8911687" cy="525960"/>
          </a:xfrm>
        </p:spPr>
        <p:txBody>
          <a:bodyPr>
            <a:normAutofit fontScale="90000"/>
          </a:bodyPr>
          <a:lstStyle/>
          <a:p>
            <a:r>
              <a:rPr lang="el-GR" dirty="0"/>
              <a:t>Τεστ </a:t>
            </a:r>
            <a:r>
              <a:rPr lang="el-GR" dirty="0" err="1"/>
              <a:t>αυτοαξιολόγησης</a:t>
            </a:r>
            <a:endParaRPr lang="el-GR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B17B8FE-521C-6D42-48F3-4F0B62C46E7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18158" y="1009847"/>
            <a:ext cx="5829300" cy="114300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58C1B5E9-9561-2ED6-C0E3-51A6CE1BB7FE}"/>
              </a:ext>
            </a:extLst>
          </p:cNvPr>
          <p:cNvSpPr txBox="1"/>
          <p:nvPr/>
        </p:nvSpPr>
        <p:spPr>
          <a:xfrm>
            <a:off x="897903" y="2323708"/>
            <a:ext cx="9151070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l-GR" dirty="0"/>
              <a:t>Οι εντολές ενός προγράμματος γράφονται σε ένα πρόγραμμα που ονομάζεται:  Α) Συντάκτης Β) Μεταγλωττιστής Γ) Διερμηνευτής Δ) </a:t>
            </a:r>
            <a:r>
              <a:rPr lang="el-GR" dirty="0" err="1"/>
              <a:t>Συνδέτης</a:t>
            </a:r>
            <a:endParaRPr lang="el-GR" dirty="0"/>
          </a:p>
          <a:p>
            <a:pPr marL="342900" indent="-342900">
              <a:buFont typeface="+mj-lt"/>
              <a:buAutoNum type="arabicPeriod"/>
            </a:pPr>
            <a:r>
              <a:rPr lang="el-GR" dirty="0"/>
              <a:t>Ο μεταγλωττιστής επισημαίνει:</a:t>
            </a:r>
          </a:p>
          <a:p>
            <a:pPr marL="800100" lvl="1" indent="-342900">
              <a:buFont typeface="+mj-lt"/>
              <a:buAutoNum type="alphaUcPeriod"/>
            </a:pPr>
            <a:r>
              <a:rPr lang="el-GR" dirty="0"/>
              <a:t>Όλα τα λάθη του προγράμματος</a:t>
            </a:r>
          </a:p>
          <a:p>
            <a:pPr marL="800100" lvl="1" indent="-342900">
              <a:buFont typeface="+mj-lt"/>
              <a:buAutoNum type="alphaUcPeriod"/>
            </a:pPr>
            <a:r>
              <a:rPr lang="el-GR" dirty="0"/>
              <a:t>Μόνο τα λογικά λάθη του προγράμματος</a:t>
            </a:r>
          </a:p>
          <a:p>
            <a:pPr marL="800100" lvl="1" indent="-342900">
              <a:buFont typeface="+mj-lt"/>
              <a:buAutoNum type="alphaUcPeriod"/>
            </a:pPr>
            <a:r>
              <a:rPr lang="el-GR" dirty="0"/>
              <a:t>Μόνο τα συντακτικά λάθη του προγράμματος</a:t>
            </a:r>
          </a:p>
          <a:p>
            <a:pPr marL="800100" lvl="1" indent="-342900">
              <a:buFont typeface="+mj-lt"/>
              <a:buAutoNum type="alphaUcPeriod"/>
            </a:pPr>
            <a:r>
              <a:rPr lang="el-GR" dirty="0"/>
              <a:t>Μόνο τα λάθη που προέρχονται από αναγραμματισμό των εντολών</a:t>
            </a:r>
          </a:p>
          <a:p>
            <a:endParaRPr lang="el-GR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6EF22689-9688-ABBE-FEFD-B805531E780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18158" y="4483083"/>
            <a:ext cx="7058859" cy="17480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263937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2AA4D86-EAE8-2033-28ED-FCF60E6B329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FB5460-A440-85D6-E77C-5BD5197C96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65024" y="313025"/>
            <a:ext cx="8911687" cy="525960"/>
          </a:xfrm>
        </p:spPr>
        <p:txBody>
          <a:bodyPr>
            <a:normAutofit fontScale="90000"/>
          </a:bodyPr>
          <a:lstStyle/>
          <a:p>
            <a:r>
              <a:rPr lang="el-GR" dirty="0"/>
              <a:t>Τεστ </a:t>
            </a:r>
            <a:r>
              <a:rPr lang="el-GR" dirty="0" err="1"/>
              <a:t>αυτοαξιολόγησης</a:t>
            </a:r>
            <a:endParaRPr lang="el-GR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E098246-D60E-09B9-140B-96878E25767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08584" y="1706939"/>
            <a:ext cx="6816561" cy="32929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235701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F4BA48-8146-FC37-8B83-562A95B1EB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Σωστό / Λάθος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50230C-4F97-CEEC-B7CC-975DBD1868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38300" y="1264554"/>
            <a:ext cx="9392252" cy="5319125"/>
          </a:xfrm>
        </p:spPr>
        <p:txBody>
          <a:bodyPr>
            <a:normAutofit fontScale="92500" lnSpcReduction="10000"/>
          </a:bodyPr>
          <a:lstStyle/>
          <a:p>
            <a:pPr>
              <a:buFont typeface="+mj-lt"/>
              <a:buAutoNum type="arabicPeriod"/>
            </a:pPr>
            <a:r>
              <a:rPr lang="el-GR" dirty="0"/>
              <a:t>Ο προγραμματισμός αφορά την διατύπωση ενός αλγορίθμου σε κατανοητή από τον υπολογιστή μορφή</a:t>
            </a:r>
          </a:p>
          <a:p>
            <a:pPr>
              <a:buFont typeface="+mj-lt"/>
              <a:buAutoNum type="arabicPeriod"/>
            </a:pPr>
            <a:r>
              <a:rPr lang="el-GR" dirty="0"/>
              <a:t> Βασικό στοιχείο του προγράμματος πέραν της κωδικοποίησης, είναι τα δεδομένα και οι δομές δεδομένων</a:t>
            </a:r>
          </a:p>
          <a:p>
            <a:pPr>
              <a:buFont typeface="+mj-lt"/>
              <a:buAutoNum type="arabicPeriod"/>
            </a:pPr>
            <a:r>
              <a:rPr lang="el-GR" dirty="0"/>
              <a:t>Οι γλώσσες προγραμματισμού αναπτύχθηκαν με σκοπό την επικοινωνία ανθρώπου – μηχανής</a:t>
            </a:r>
          </a:p>
          <a:p>
            <a:pPr>
              <a:buFont typeface="+mj-lt"/>
              <a:buAutoNum type="arabicPeriod"/>
            </a:pPr>
            <a:r>
              <a:rPr lang="el-GR" dirty="0"/>
              <a:t>Ο δομημένος προγραμματισμός επιτρέπει την άμεση μεταφορά των αλγορίθμων σε πρόγραμμα</a:t>
            </a:r>
          </a:p>
          <a:p>
            <a:pPr>
              <a:buFont typeface="+mj-lt"/>
              <a:buAutoNum type="arabicPeriod"/>
            </a:pPr>
            <a:r>
              <a:rPr lang="el-GR" dirty="0"/>
              <a:t>Τα λογικά λάθη ενός προγράμματος εμφανίζονται κατά τη μεταγλώττιση</a:t>
            </a:r>
          </a:p>
          <a:p>
            <a:pPr>
              <a:buFont typeface="+mj-lt"/>
              <a:buAutoNum type="arabicPeriod"/>
            </a:pPr>
            <a:r>
              <a:rPr lang="el-GR" dirty="0"/>
              <a:t>Χάρη στο δομημένο προγραμματισμό δημιουργούνται προγράμματα απλούστερα, κατανοήσιμα και εύκολα στη διόρθωση</a:t>
            </a:r>
          </a:p>
          <a:p>
            <a:pPr>
              <a:buFont typeface="+mj-lt"/>
              <a:buAutoNum type="arabicPeriod"/>
            </a:pPr>
            <a:r>
              <a:rPr lang="el-GR" dirty="0"/>
              <a:t>Στο δομημένο προγραμματισμό ακολουθούνται οι αρχές του ιεραρχικού και του τμηματικού προγραμματισμού</a:t>
            </a:r>
          </a:p>
          <a:p>
            <a:pPr>
              <a:buFont typeface="+mj-lt"/>
              <a:buAutoNum type="arabicPeriod"/>
            </a:pPr>
            <a:r>
              <a:rPr lang="el-GR" dirty="0"/>
              <a:t>Η παράλειψη μιας εντολής </a:t>
            </a:r>
            <a:r>
              <a:rPr lang="el-GR" dirty="0" err="1"/>
              <a:t>Τέλος_αν</a:t>
            </a:r>
            <a:r>
              <a:rPr lang="el-GR" dirty="0"/>
              <a:t> είναι λογικό λάθος</a:t>
            </a:r>
          </a:p>
          <a:p>
            <a:pPr>
              <a:buFont typeface="+mj-lt"/>
              <a:buAutoNum type="arabicPeriod"/>
            </a:pPr>
            <a:r>
              <a:rPr lang="el-GR" dirty="0"/>
              <a:t>Στην ιεραρχική σχεδίαση, η ανάλυση του αλγορίθμου πραγματοποιείται με την τεχνική «από πάνω προς τα κάτω»</a:t>
            </a:r>
          </a:p>
          <a:p>
            <a:pPr>
              <a:buFont typeface="+mj-lt"/>
              <a:buAutoNum type="arabicPeriod"/>
            </a:pPr>
            <a:r>
              <a:rPr lang="el-GR" dirty="0"/>
              <a:t>Ο μεταγλωττιστής διορθώνει όλα τα συντακτικά λάθη με τη χρήση βιβλιοθηκών</a:t>
            </a:r>
          </a:p>
          <a:p>
            <a:pPr>
              <a:buFont typeface="+mj-lt"/>
              <a:buAutoNum type="arabicPeriod"/>
            </a:pP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86293093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A784DCA-111A-6AF5-0FCE-6D7ACF48771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F604D0-6A24-8AB2-045C-0A859C645F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Σωστό / Λάθος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7B49BC-31E9-2CFA-77B2-BD9C4E5629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38300" y="1264554"/>
            <a:ext cx="9392252" cy="5319125"/>
          </a:xfrm>
        </p:spPr>
        <p:txBody>
          <a:bodyPr>
            <a:normAutofit fontScale="92500" lnSpcReduction="20000"/>
          </a:bodyPr>
          <a:lstStyle/>
          <a:p>
            <a:pPr>
              <a:buFont typeface="+mj-lt"/>
              <a:buAutoNum type="arabicPeriod"/>
            </a:pPr>
            <a:r>
              <a:rPr lang="el-GR" dirty="0"/>
              <a:t>Μια γλώσσα προγραμματισμού προσδιορίζεται από: το αλφάβητό της, το λεξιλόγιό της, τη γραμματική της και τη σημασιολογία της</a:t>
            </a:r>
          </a:p>
          <a:p>
            <a:pPr>
              <a:buFont typeface="+mj-lt"/>
              <a:buAutoNum type="arabicPeriod"/>
            </a:pPr>
            <a:r>
              <a:rPr lang="el-GR" dirty="0"/>
              <a:t>Λεξιλόγιο μιας γλώσσας είναι όλες οι ακολουθίες που δημιουργούνται από τα στοιχεία του αλφαβήτου της γλώσσας, τις λέξεις</a:t>
            </a:r>
          </a:p>
          <a:p>
            <a:pPr>
              <a:buFont typeface="+mj-lt"/>
              <a:buAutoNum type="arabicPeriod"/>
            </a:pPr>
            <a:r>
              <a:rPr lang="el-GR" dirty="0"/>
              <a:t>Η γραμματική είναι το συντακτικό μιας γλώσσας</a:t>
            </a:r>
          </a:p>
          <a:p>
            <a:pPr>
              <a:buFont typeface="+mj-lt"/>
              <a:buAutoNum type="arabicPeriod"/>
            </a:pPr>
            <a:r>
              <a:rPr lang="el-GR" dirty="0"/>
              <a:t>Δεν υπάρχουν διαφορές μεταξύ φυσικών και τεχνητών γλωσσών</a:t>
            </a:r>
          </a:p>
          <a:p>
            <a:pPr>
              <a:buFont typeface="+mj-lt"/>
              <a:buAutoNum type="arabicPeriod"/>
            </a:pPr>
            <a:r>
              <a:rPr lang="el-GR" dirty="0"/>
              <a:t>Η ιεραρχική σχεδίαση διασπά ένα πρόβλημα σε </a:t>
            </a:r>
            <a:r>
              <a:rPr lang="el-GR" dirty="0" err="1"/>
              <a:t>υποπροβλήματα</a:t>
            </a:r>
            <a:r>
              <a:rPr lang="el-GR" dirty="0"/>
              <a:t> και τα επιλύει, λύνοντας το αρχικό πρόβλημα </a:t>
            </a:r>
          </a:p>
          <a:p>
            <a:pPr>
              <a:buFont typeface="+mj-lt"/>
              <a:buAutoNum type="arabicPeriod"/>
            </a:pPr>
            <a:r>
              <a:rPr lang="el-GR" dirty="0"/>
              <a:t>Ο τμηματικός προγραμματισμός υλοποιεί την φιλοσοφία της ιεραρχικής σχεδίασης</a:t>
            </a:r>
          </a:p>
          <a:p>
            <a:pPr>
              <a:buFont typeface="+mj-lt"/>
              <a:buAutoNum type="arabicPeriod"/>
            </a:pPr>
            <a:r>
              <a:rPr lang="el-GR" dirty="0"/>
              <a:t>Κάθε </a:t>
            </a:r>
            <a:r>
              <a:rPr lang="el-GR" dirty="0" err="1"/>
              <a:t>υποπρόβλημα</a:t>
            </a:r>
            <a:r>
              <a:rPr lang="el-GR" dirty="0"/>
              <a:t> της ιεραρχικής σχεδίασης αποτελεί μια ανεξάρτητη ενότητα στον τμηματικό προγραμματισμό</a:t>
            </a:r>
          </a:p>
          <a:p>
            <a:pPr>
              <a:buFont typeface="+mj-lt"/>
              <a:buAutoNum type="arabicPeriod"/>
            </a:pPr>
            <a:r>
              <a:rPr lang="el-GR" dirty="0"/>
              <a:t>Ο δομημένος προγραμματισμός περιέχει την ιεραρχική σχεδίαση και τον τμηματικό προγραμματισμό</a:t>
            </a:r>
          </a:p>
          <a:p>
            <a:pPr>
              <a:buFont typeface="+mj-lt"/>
              <a:buAutoNum type="arabicPeriod"/>
            </a:pPr>
            <a:r>
              <a:rPr lang="el-GR" dirty="0"/>
              <a:t>Ο δομημένος προγραμματισμός προϋποθέτει τη χρήση εξειδικευμένων αλγοριθμικών δομών</a:t>
            </a:r>
          </a:p>
          <a:p>
            <a:pPr>
              <a:buFont typeface="+mj-lt"/>
              <a:buAutoNum type="arabicPeriod"/>
            </a:pPr>
            <a:r>
              <a:rPr lang="el-GR" dirty="0"/>
              <a:t>Η αντικειμενοστραφής προσέγγιση εκλαμβάνει ως πρωτεύοντα δομικά στοιχεία ενός προγράμματος τις τρεις αλγοριθμικές δομές: δομή ακολουθίας, δομή επιλογής και δομή επανάληψης</a:t>
            </a:r>
          </a:p>
        </p:txBody>
      </p:sp>
    </p:spTree>
    <p:extLst>
      <p:ext uri="{BB962C8B-B14F-4D97-AF65-F5344CB8AC3E}">
        <p14:creationId xmlns:p14="http://schemas.microsoft.com/office/powerpoint/2010/main" val="131973009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8057FA9-E80C-05E1-1839-64935B5463A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5A63EE-22D1-EA77-76B4-396231C2BE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Σωστό / Λάθος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0EC990-4A63-5398-EAFD-9EA5491653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38300" y="1264554"/>
            <a:ext cx="9392252" cy="5319125"/>
          </a:xfrm>
        </p:spPr>
        <p:txBody>
          <a:bodyPr>
            <a:normAutofit fontScale="92500" lnSpcReduction="20000"/>
          </a:bodyPr>
          <a:lstStyle/>
          <a:p>
            <a:pPr>
              <a:buFont typeface="+mj-lt"/>
              <a:buAutoNum type="arabicPeriod"/>
            </a:pPr>
            <a:r>
              <a:rPr lang="el-GR" dirty="0"/>
              <a:t>Ο διερμηνευτής (</a:t>
            </a:r>
            <a:r>
              <a:rPr lang="el-GR" dirty="0" err="1"/>
              <a:t>interpreter</a:t>
            </a:r>
            <a:r>
              <a:rPr lang="el-GR" dirty="0"/>
              <a:t>) μετατρέπει το εκτελέσιμο πρόγραμμα (</a:t>
            </a:r>
            <a:r>
              <a:rPr lang="el-GR" dirty="0" err="1"/>
              <a:t>executable</a:t>
            </a:r>
            <a:r>
              <a:rPr lang="el-GR" dirty="0"/>
              <a:t>) σε πρόγραμμα αντικείμενο (</a:t>
            </a:r>
            <a:r>
              <a:rPr lang="el-GR" dirty="0" err="1"/>
              <a:t>object</a:t>
            </a:r>
            <a:endParaRPr lang="el-GR" dirty="0"/>
          </a:p>
          <a:p>
            <a:pPr>
              <a:buFont typeface="+mj-lt"/>
              <a:buAutoNum type="arabicPeriod"/>
            </a:pPr>
            <a:r>
              <a:rPr lang="el-GR" dirty="0"/>
              <a:t>Ο μεταγλωττιστής μας επιτρέπει να συντάσσουμε ένα πρόγραμμα 66. Ο μεταγλωττιστής αναλαμβάνει το ρόλο της μετάφρασης από το πηγαίο πρόγραμμα στο εκτελέσιμο πρόγραμμα</a:t>
            </a:r>
          </a:p>
          <a:p>
            <a:pPr>
              <a:buFont typeface="+mj-lt"/>
              <a:buAutoNum type="arabicPeriod"/>
            </a:pPr>
            <a:r>
              <a:rPr lang="el-GR" dirty="0"/>
              <a:t>Ο διερμηνευτής ελέγχει και μετατρέπει μια-μια τις εντολές του πηγαίου προγράμματος σε γλώσσα μηχανής</a:t>
            </a:r>
          </a:p>
          <a:p>
            <a:pPr>
              <a:buFont typeface="+mj-lt"/>
              <a:buAutoNum type="arabicPeriod"/>
            </a:pPr>
            <a:r>
              <a:rPr lang="el-GR" dirty="0"/>
              <a:t>Ο </a:t>
            </a:r>
            <a:r>
              <a:rPr lang="el-GR" dirty="0" err="1"/>
              <a:t>συνδέτης</a:t>
            </a:r>
            <a:r>
              <a:rPr lang="el-GR" dirty="0"/>
              <a:t> μετατρέπει το πηγαίο πρόγραμμα σε βιβλιοθήκη</a:t>
            </a:r>
          </a:p>
          <a:p>
            <a:pPr>
              <a:buFont typeface="+mj-lt"/>
              <a:buAutoNum type="arabicPeriod"/>
            </a:pPr>
            <a:r>
              <a:rPr lang="el-GR" dirty="0"/>
              <a:t>Το αντικείμενο πρόγραμμα είναι ουσιαστικά γλώσσα μηχανής</a:t>
            </a:r>
          </a:p>
          <a:p>
            <a:pPr>
              <a:buFont typeface="+mj-lt"/>
              <a:buAutoNum type="arabicPeriod"/>
            </a:pPr>
            <a:r>
              <a:rPr lang="el-GR" dirty="0"/>
              <a:t>Ο </a:t>
            </a:r>
            <a:r>
              <a:rPr lang="el-GR" dirty="0" err="1"/>
              <a:t>συνδέτης</a:t>
            </a:r>
            <a:r>
              <a:rPr lang="el-GR" dirty="0"/>
              <a:t> είναι ένα πρόγραμμα ελέγχου των συντακτικών λαθών του πηγαίου προγράμματος</a:t>
            </a:r>
          </a:p>
          <a:p>
            <a:pPr>
              <a:buFont typeface="+mj-lt"/>
              <a:buAutoNum type="arabicPeriod"/>
            </a:pPr>
            <a:r>
              <a:rPr lang="el-GR" dirty="0"/>
              <a:t>Τα λογικά λάθη εντοπίζονται από έναν μεταγλωττιστή αλλά όχι από έναν διερμηνευτή</a:t>
            </a:r>
          </a:p>
          <a:p>
            <a:pPr>
              <a:buFont typeface="+mj-lt"/>
              <a:buAutoNum type="arabicPeriod"/>
            </a:pPr>
            <a:r>
              <a:rPr lang="el-GR" dirty="0"/>
              <a:t>Τα συντακτικά λάθη επιδιορθώνονται γρήγορα και εύκολα αλλά για τα λογικά λάθη η επιδιόρθωση είναι μια επίπονη διαδικασία</a:t>
            </a:r>
          </a:p>
          <a:p>
            <a:pPr>
              <a:buFont typeface="+mj-lt"/>
              <a:buAutoNum type="arabicPeriod"/>
            </a:pPr>
            <a:r>
              <a:rPr lang="el-GR" dirty="0"/>
              <a:t>Ο μεταγλωττιστής έχει το μειονέκτημα ότι ελέγχει όλο το πρόγραμμα και πραγματοποιεί και την διαδικασία της σύνδεσης πολλές φορές μέχρι να επιδιορθωθούν όλα τα λάθη </a:t>
            </a:r>
          </a:p>
          <a:p>
            <a:pPr>
              <a:buFont typeface="+mj-lt"/>
              <a:buAutoNum type="arabicPeriod"/>
            </a:pPr>
            <a:r>
              <a:rPr lang="el-GR" dirty="0"/>
              <a:t>Ο διερμηνευτής έχει το πλεονέκτημα ότι το πρόγραμμα εκτελείται γρηγορότερα</a:t>
            </a:r>
          </a:p>
          <a:p>
            <a:pPr>
              <a:buFont typeface="+mj-lt"/>
              <a:buAutoNum type="arabicPeriod"/>
            </a:pPr>
            <a:r>
              <a:rPr lang="el-GR" dirty="0"/>
              <a:t>Τα σύγχρονα προγραμματιστικά περιβάλλοντα χρησιμοποιούν μικτές υλοποιήσεις διερμηνευτή και μεταγλωττιστή</a:t>
            </a:r>
          </a:p>
        </p:txBody>
      </p:sp>
    </p:spTree>
    <p:extLst>
      <p:ext uri="{BB962C8B-B14F-4D97-AF65-F5344CB8AC3E}">
        <p14:creationId xmlns:p14="http://schemas.microsoft.com/office/powerpoint/2010/main" val="286657082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F168FEE-4235-131D-35A5-2C97E499A23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A3EC69-BC73-C464-D4D4-A3FBDDEC9A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Σωστό / Λάθος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4C74F8-DC89-1785-3465-253EDFC38F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38300" y="1264554"/>
            <a:ext cx="9392252" cy="5319125"/>
          </a:xfrm>
        </p:spPr>
        <p:txBody>
          <a:bodyPr>
            <a:normAutofit/>
          </a:bodyPr>
          <a:lstStyle/>
          <a:p>
            <a:pPr>
              <a:buFont typeface="+mj-lt"/>
              <a:buAutoNum type="arabicPeriod"/>
            </a:pPr>
            <a:r>
              <a:rPr lang="el-GR" dirty="0"/>
              <a:t>Ο εντοπισμός των συντακτικών λαθών σε ένα πρόγραμμα γίνεται από τον μεταγλωττιστή (</a:t>
            </a:r>
            <a:r>
              <a:rPr lang="el-GR" dirty="0" err="1"/>
              <a:t>compiler</a:t>
            </a:r>
            <a:r>
              <a:rPr lang="el-GR" dirty="0"/>
              <a:t>)</a:t>
            </a:r>
          </a:p>
          <a:p>
            <a:pPr>
              <a:buFont typeface="+mj-lt"/>
              <a:buAutoNum type="arabicPeriod"/>
            </a:pPr>
            <a:r>
              <a:rPr lang="el-GR" dirty="0"/>
              <a:t>Κάθε προγραμματιστικό περιβάλλον διαθέτει τον μεταγλωττιστή του</a:t>
            </a:r>
          </a:p>
          <a:p>
            <a:pPr>
              <a:buFont typeface="+mj-lt"/>
              <a:buAutoNum type="arabicPeriod"/>
            </a:pPr>
            <a:r>
              <a:rPr lang="el-GR" dirty="0"/>
              <a:t>Το εκτελέσιμο είναι το πρόγραμμα που εκτελείται από τον υπολογιστή</a:t>
            </a:r>
          </a:p>
          <a:p>
            <a:pPr>
              <a:buFont typeface="+mj-lt"/>
              <a:buAutoNum type="arabicPeriod"/>
            </a:pPr>
            <a:r>
              <a:rPr lang="el-GR" dirty="0"/>
              <a:t>Στις γλώσσες υψηλού επιπέδου δεν υπάρχει η ικανότητα της </a:t>
            </a:r>
            <a:r>
              <a:rPr lang="el-GR" dirty="0" err="1"/>
              <a:t>μεταφερσιμότητας</a:t>
            </a:r>
            <a:r>
              <a:rPr lang="el-GR" dirty="0"/>
              <a:t> </a:t>
            </a:r>
          </a:p>
          <a:p>
            <a:pPr>
              <a:buFont typeface="+mj-lt"/>
              <a:buAutoNum type="arabicPeriod"/>
            </a:pPr>
            <a:r>
              <a:rPr lang="el-GR" dirty="0"/>
              <a:t>Υπάρχουν δυο μεγάλες κατηγορίες μεταφραστικών προγραμμάτων: οι μεταφραστές και οι μεταγλωττιστές</a:t>
            </a:r>
          </a:p>
          <a:p>
            <a:pPr>
              <a:buFont typeface="+mj-lt"/>
              <a:buAutoNum type="arabicPeriod"/>
            </a:pPr>
            <a:r>
              <a:rPr lang="el-GR" dirty="0"/>
              <a:t>Ο μεταγλωττιστής εξάγει το πηγαίο πρόγραμμα</a:t>
            </a:r>
          </a:p>
        </p:txBody>
      </p:sp>
    </p:spTree>
    <p:extLst>
      <p:ext uri="{BB962C8B-B14F-4D97-AF65-F5344CB8AC3E}">
        <p14:creationId xmlns:p14="http://schemas.microsoft.com/office/powerpoint/2010/main" val="7565378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FC8716-C75A-1796-AD29-80EC0418CA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Φυσικές και τεχνητές γλώσσες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13FD86-3733-A2CF-E696-59DF6E7186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Οι </a:t>
            </a:r>
            <a:r>
              <a:rPr lang="el-GR" b="1" dirty="0"/>
              <a:t>γλώσσες προγραμματισμού</a:t>
            </a:r>
            <a:r>
              <a:rPr lang="en-US" b="1" dirty="0"/>
              <a:t> </a:t>
            </a:r>
            <a:r>
              <a:rPr lang="en-US" dirty="0"/>
              <a:t>x</a:t>
            </a:r>
            <a:r>
              <a:rPr lang="el-GR" dirty="0" err="1"/>
              <a:t>ρησιμοποιούνται</a:t>
            </a:r>
            <a:r>
              <a:rPr lang="el-GR" dirty="0"/>
              <a:t> δηλαδή για την </a:t>
            </a:r>
            <a:r>
              <a:rPr lang="el-GR" b="1" dirty="0"/>
              <a:t>επικοινωνία του ανθρώπου και της μηχανής</a:t>
            </a:r>
            <a:endParaRPr lang="en-US" b="1" dirty="0"/>
          </a:p>
          <a:p>
            <a:r>
              <a:rPr lang="el-GR" dirty="0"/>
              <a:t>οι </a:t>
            </a:r>
            <a:r>
              <a:rPr lang="el-GR" b="1" dirty="0"/>
              <a:t>φυσικές γλώσσες </a:t>
            </a:r>
            <a:r>
              <a:rPr lang="el-GR" dirty="0"/>
              <a:t>χρησιμοποιούνται για την </a:t>
            </a:r>
            <a:r>
              <a:rPr lang="el-GR" b="1" dirty="0"/>
              <a:t>επικοινωνία</a:t>
            </a:r>
            <a:r>
              <a:rPr lang="el-GR" dirty="0"/>
              <a:t> μεταξύ των </a:t>
            </a:r>
            <a:r>
              <a:rPr lang="el-GR" b="1" dirty="0"/>
              <a:t>ανθρώπων</a:t>
            </a:r>
          </a:p>
        </p:txBody>
      </p:sp>
    </p:spTree>
    <p:extLst>
      <p:ext uri="{BB962C8B-B14F-4D97-AF65-F5344CB8AC3E}">
        <p14:creationId xmlns:p14="http://schemas.microsoft.com/office/powerpoint/2010/main" val="6415173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99E357-007A-F9B6-5944-807D6A6A2A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Γλώσσα προσδιορίζεται από: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06108F-C7E7-42F1-9049-6C17AB9530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το </a:t>
            </a:r>
            <a:r>
              <a:rPr lang="el-GR" b="1" dirty="0"/>
              <a:t>αλφάβητό</a:t>
            </a:r>
            <a:r>
              <a:rPr lang="el-GR" dirty="0"/>
              <a:t> της,</a:t>
            </a:r>
          </a:p>
          <a:p>
            <a:r>
              <a:rPr lang="el-GR" dirty="0"/>
              <a:t>το </a:t>
            </a:r>
            <a:r>
              <a:rPr lang="el-GR" b="1" dirty="0"/>
              <a:t>λεξιλόγιό</a:t>
            </a:r>
            <a:r>
              <a:rPr lang="el-GR" dirty="0"/>
              <a:t> της, τη</a:t>
            </a:r>
          </a:p>
          <a:p>
            <a:r>
              <a:rPr lang="el-GR" b="1" dirty="0"/>
              <a:t>γραμματική</a:t>
            </a:r>
            <a:r>
              <a:rPr lang="el-GR" dirty="0"/>
              <a:t> της</a:t>
            </a:r>
          </a:p>
          <a:p>
            <a:r>
              <a:rPr lang="el-GR" dirty="0"/>
              <a:t>και τέλος τη </a:t>
            </a:r>
            <a:r>
              <a:rPr lang="el-GR" b="1" dirty="0"/>
              <a:t>σημασιολογία</a:t>
            </a:r>
            <a:r>
              <a:rPr lang="el-GR" dirty="0"/>
              <a:t> της</a:t>
            </a:r>
          </a:p>
        </p:txBody>
      </p:sp>
    </p:spTree>
    <p:extLst>
      <p:ext uri="{BB962C8B-B14F-4D97-AF65-F5344CB8AC3E}">
        <p14:creationId xmlns:p14="http://schemas.microsoft.com/office/powerpoint/2010/main" val="16682758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F94C67-B88E-A282-AD30-0609B6806A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Το αλφάβητο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1DA09B-7EB3-529D-CBC2-0EAC56BA1B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Αλφάβητο μίας γλώσσας καλείται το σύνολο των στοιχείων που χρησιμοποιείται από τη γλώσσα.</a:t>
            </a:r>
          </a:p>
          <a:p>
            <a:r>
              <a:rPr lang="el-GR" dirty="0"/>
              <a:t>Για παράδειγμα, η </a:t>
            </a:r>
            <a:r>
              <a:rPr lang="el-GR" b="1" dirty="0"/>
              <a:t>ελληνική γλώσσα </a:t>
            </a:r>
            <a:r>
              <a:rPr lang="el-GR" dirty="0"/>
              <a:t>περιέχει τα εξής στοιχεία: Τα γράμματα του </a:t>
            </a:r>
            <a:r>
              <a:rPr lang="el-GR" b="1" dirty="0"/>
              <a:t>αλφαβήτου πεζά και κεφαλαία 48 δηλαδή χαρακτήρες </a:t>
            </a:r>
            <a:r>
              <a:rPr lang="el-GR" dirty="0"/>
              <a:t>(Α-Ω </a:t>
            </a:r>
            <a:r>
              <a:rPr lang="el-GR" dirty="0" err="1"/>
              <a:t>καια</a:t>
            </a:r>
            <a:r>
              <a:rPr lang="el-GR" dirty="0"/>
              <a:t>-ω), τα 10 ψηφία (0-9) και όλα τα σημεία στίξης. Αντίστοιχα η </a:t>
            </a:r>
            <a:r>
              <a:rPr lang="el-GR" dirty="0" err="1"/>
              <a:t>αγγλικήγλώσσα</a:t>
            </a:r>
            <a:r>
              <a:rPr lang="el-GR" dirty="0"/>
              <a:t> περιλαμβάνει τα γράμματα του αγγλικού αλφαβήτου (Α-Ζ και a-z) καθώς και τα ψηφία και όλα τα σημεία στίξης που χρησιμοποιούνται.</a:t>
            </a:r>
          </a:p>
        </p:txBody>
      </p:sp>
    </p:spTree>
    <p:extLst>
      <p:ext uri="{BB962C8B-B14F-4D97-AF65-F5344CB8AC3E}">
        <p14:creationId xmlns:p14="http://schemas.microsoft.com/office/powerpoint/2010/main" val="19433390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8F2FD3-D034-5C5F-B72D-82899BC7C5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Το λεξιλόγιο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D2300C-2D8D-DC27-041B-3CCCE3AB5C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Το λεξιλόγιο αποτελείται από ένα </a:t>
            </a:r>
            <a:r>
              <a:rPr lang="el-GR" b="1" dirty="0"/>
              <a:t>υποσύνολο όλων των ακολουθιών που δημιουργούνται από τα στοιχεία του αλφαβήτου</a:t>
            </a:r>
            <a:r>
              <a:rPr lang="el-GR" dirty="0"/>
              <a:t>, τις </a:t>
            </a:r>
            <a:r>
              <a:rPr lang="el-GR" b="1" dirty="0">
                <a:solidFill>
                  <a:srgbClr val="FF0000"/>
                </a:solidFill>
              </a:rPr>
              <a:t>λέξεις</a:t>
            </a:r>
            <a:r>
              <a:rPr lang="el-GR" dirty="0">
                <a:solidFill>
                  <a:srgbClr val="FF0000"/>
                </a:solidFill>
              </a:rPr>
              <a:t> που είναι δεκτές </a:t>
            </a:r>
            <a:r>
              <a:rPr lang="el-GR" dirty="0"/>
              <a:t>από τη γλώσσα.</a:t>
            </a:r>
          </a:p>
          <a:p>
            <a:r>
              <a:rPr lang="el-GR" dirty="0"/>
              <a:t>Για παράδειγμα, στην ελληνική γλώσσα η ακολουθία των γραμμάτων </a:t>
            </a:r>
            <a:r>
              <a:rPr lang="el-GR" b="1" dirty="0"/>
              <a:t>ΑΒΓΑ</a:t>
            </a:r>
            <a:r>
              <a:rPr lang="el-GR" dirty="0"/>
              <a:t> είναι </a:t>
            </a:r>
            <a:r>
              <a:rPr lang="el-GR" b="1" dirty="0"/>
              <a:t>δεκτή</a:t>
            </a:r>
            <a:r>
              <a:rPr lang="el-GR" dirty="0"/>
              <a:t> αφού αποτελεί λέξη, αλλά η ακολουθία </a:t>
            </a:r>
            <a:r>
              <a:rPr lang="el-GR" b="1" dirty="0"/>
              <a:t>ΑΒΓΔΑ</a:t>
            </a:r>
            <a:r>
              <a:rPr lang="el-GR" dirty="0"/>
              <a:t> </a:t>
            </a:r>
            <a:r>
              <a:rPr lang="el-GR" b="1" dirty="0"/>
              <a:t>δεν αποτελεί λέξη </a:t>
            </a:r>
            <a:r>
              <a:rPr lang="el-GR" dirty="0"/>
              <a:t>της ελληνικής γλώσσας, άρα δεν είναι δεκτή.</a:t>
            </a:r>
          </a:p>
        </p:txBody>
      </p:sp>
    </p:spTree>
    <p:extLst>
      <p:ext uri="{BB962C8B-B14F-4D97-AF65-F5344CB8AC3E}">
        <p14:creationId xmlns:p14="http://schemas.microsoft.com/office/powerpoint/2010/main" val="30486297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F237DCB-5FC4-7CE0-A9E1-C04B023E14C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696DEB-771D-A71A-23C0-FDE2A27215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Η Γραμματική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FE2F43-211F-28DE-5286-6B5B5CD473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dirty="0"/>
              <a:t>Η Γραμματική αποτελείται από το </a:t>
            </a:r>
            <a:r>
              <a:rPr lang="el-GR" b="1" dirty="0"/>
              <a:t>τυπικό ή τυπολογικό (</a:t>
            </a:r>
            <a:r>
              <a:rPr lang="el-GR" b="1" dirty="0" err="1"/>
              <a:t>accidence</a:t>
            </a:r>
            <a:r>
              <a:rPr lang="el-GR" b="1" dirty="0"/>
              <a:t>) και το συντακτικό (</a:t>
            </a:r>
            <a:r>
              <a:rPr lang="el-GR" b="1" dirty="0" err="1"/>
              <a:t>syntax</a:t>
            </a:r>
            <a:r>
              <a:rPr lang="el-GR" b="1" dirty="0"/>
              <a:t>).</a:t>
            </a:r>
          </a:p>
          <a:p>
            <a:r>
              <a:rPr lang="el-GR" b="1" dirty="0"/>
              <a:t>Τυπικό</a:t>
            </a:r>
            <a:r>
              <a:rPr lang="el-GR" dirty="0"/>
              <a:t> είναι το </a:t>
            </a:r>
            <a:r>
              <a:rPr lang="el-GR" u="sng" dirty="0"/>
              <a:t>σύνολο των κανόνων </a:t>
            </a:r>
            <a:r>
              <a:rPr lang="el-GR" dirty="0"/>
              <a:t>που ορίζει </a:t>
            </a:r>
            <a:r>
              <a:rPr lang="el-GR" b="1" dirty="0"/>
              <a:t>τις μορφές με τις οποίες μία λέξη είναι αποδεκτή</a:t>
            </a:r>
            <a:r>
              <a:rPr lang="el-GR" dirty="0"/>
              <a:t>. Για παράδειγμα, στην ελληνική γλώσσα οι λέξεις γλώσσα, γλώσσας, γλώσσες είναι δεκτές, ενώ η λέξη </a:t>
            </a:r>
            <a:r>
              <a:rPr lang="el-GR" dirty="0" err="1"/>
              <a:t>γλώσσατ</a:t>
            </a:r>
            <a:r>
              <a:rPr lang="el-GR" dirty="0"/>
              <a:t> δεν είναι αποδεκτή.</a:t>
            </a:r>
          </a:p>
          <a:p>
            <a:r>
              <a:rPr lang="el-GR" b="1" dirty="0"/>
              <a:t>Συντακτικό</a:t>
            </a:r>
            <a:r>
              <a:rPr lang="el-GR" dirty="0"/>
              <a:t> είναι το </a:t>
            </a:r>
            <a:r>
              <a:rPr lang="el-GR" u="sng" dirty="0"/>
              <a:t>σύνολο των κανόνων </a:t>
            </a:r>
            <a:r>
              <a:rPr lang="el-GR" dirty="0"/>
              <a:t>που </a:t>
            </a:r>
            <a:r>
              <a:rPr lang="el-GR" b="1" dirty="0"/>
              <a:t>καθορίζει τη νομιμότητα της διάταξης και της σύνδεσης των λέξεων</a:t>
            </a:r>
            <a:r>
              <a:rPr lang="el-GR" dirty="0"/>
              <a:t> της γλώσσας για τη </a:t>
            </a:r>
            <a:r>
              <a:rPr lang="el-GR" b="1" dirty="0"/>
              <a:t>δημιουργία προτάσεων.</a:t>
            </a:r>
          </a:p>
          <a:p>
            <a:r>
              <a:rPr lang="el-GR" dirty="0"/>
              <a:t>Η γνώση του συντακτικού επιτρέπει τη δημιουργία </a:t>
            </a:r>
            <a:r>
              <a:rPr lang="el-GR" b="1" dirty="0"/>
              <a:t>σωστών προτάσεων </a:t>
            </a:r>
            <a:r>
              <a:rPr lang="el-GR" dirty="0"/>
              <a:t>στις </a:t>
            </a:r>
            <a:r>
              <a:rPr lang="el-GR" b="1" dirty="0"/>
              <a:t>φυσικές γλώσσες</a:t>
            </a:r>
            <a:r>
              <a:rPr lang="el-GR" dirty="0"/>
              <a:t>, ενώ στις </a:t>
            </a:r>
            <a:r>
              <a:rPr lang="el-GR" b="1" dirty="0"/>
              <a:t>γλώσσες προγραμματισμού </a:t>
            </a:r>
            <a:r>
              <a:rPr lang="el-GR" dirty="0"/>
              <a:t>τη </a:t>
            </a:r>
            <a:r>
              <a:rPr lang="el-GR" b="1" dirty="0"/>
              <a:t>δημιουργία σωστών εντολών</a:t>
            </a:r>
          </a:p>
        </p:txBody>
      </p:sp>
    </p:spTree>
    <p:extLst>
      <p:ext uri="{BB962C8B-B14F-4D97-AF65-F5344CB8AC3E}">
        <p14:creationId xmlns:p14="http://schemas.microsoft.com/office/powerpoint/2010/main" val="271875600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5A6CD45-A4A6-D52B-BEB1-7DDBE855FF7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C92144-505E-0776-7802-CA5FF22E9F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Η σημασιολογία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07874B-D129-9E1A-CFE2-51829C2F90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dirty="0"/>
              <a:t>Η </a:t>
            </a:r>
            <a:r>
              <a:rPr lang="el-GR" b="1" dirty="0"/>
              <a:t>σημασιολογία (</a:t>
            </a:r>
            <a:r>
              <a:rPr lang="el-GR" b="1" dirty="0" err="1"/>
              <a:t>Semantics</a:t>
            </a:r>
            <a:r>
              <a:rPr lang="el-GR" b="1" dirty="0"/>
              <a:t>) </a:t>
            </a:r>
            <a:r>
              <a:rPr lang="el-GR" dirty="0"/>
              <a:t>είναι το σύνολο των κανόνων που καθορίζει το </a:t>
            </a:r>
            <a:r>
              <a:rPr lang="el-GR" b="1" dirty="0"/>
              <a:t>νόημα των λέξεων </a:t>
            </a:r>
            <a:r>
              <a:rPr lang="el-GR" dirty="0"/>
              <a:t>και κατά επέκταση των </a:t>
            </a:r>
            <a:r>
              <a:rPr lang="el-GR" b="1" dirty="0"/>
              <a:t>εκφράσεων</a:t>
            </a:r>
            <a:r>
              <a:rPr lang="el-GR" dirty="0"/>
              <a:t> και </a:t>
            </a:r>
            <a:r>
              <a:rPr lang="el-GR" b="1" dirty="0"/>
              <a:t>προτάσεων</a:t>
            </a:r>
            <a:r>
              <a:rPr lang="el-GR" dirty="0"/>
              <a:t> που χρησιμοποιούνται σε μία γλώσσα.</a:t>
            </a:r>
          </a:p>
          <a:p>
            <a:r>
              <a:rPr lang="el-GR" dirty="0"/>
              <a:t>Στις </a:t>
            </a:r>
            <a:r>
              <a:rPr lang="el-GR" b="1" dirty="0"/>
              <a:t>γλώσσες προγραμματισμού </a:t>
            </a:r>
            <a:r>
              <a:rPr lang="el-GR" dirty="0"/>
              <a:t>οι οποίες είναι </a:t>
            </a:r>
            <a:r>
              <a:rPr lang="el-GR" b="1" dirty="0"/>
              <a:t>τεχνητές γλώσσες</a:t>
            </a:r>
            <a:r>
              <a:rPr lang="el-GR" dirty="0"/>
              <a:t>, ο </a:t>
            </a:r>
            <a:r>
              <a:rPr lang="el-GR" b="1" dirty="0"/>
              <a:t>δημιουργός</a:t>
            </a:r>
            <a:r>
              <a:rPr lang="el-GR" dirty="0"/>
              <a:t> της γλώσσας αποφασίζει τη </a:t>
            </a:r>
            <a:r>
              <a:rPr lang="el-GR" b="1" dirty="0"/>
              <a:t>σημασιολογία</a:t>
            </a:r>
            <a:r>
              <a:rPr lang="el-GR" dirty="0"/>
              <a:t> των λέξεων της γλώσσας.</a:t>
            </a:r>
            <a:endParaRPr lang="el-GR" b="1" dirty="0"/>
          </a:p>
        </p:txBody>
      </p:sp>
    </p:spTree>
    <p:extLst>
      <p:ext uri="{BB962C8B-B14F-4D97-AF65-F5344CB8AC3E}">
        <p14:creationId xmlns:p14="http://schemas.microsoft.com/office/powerpoint/2010/main" val="6445815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E719CA-6B9A-7DBA-2758-314A327A0D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Διαφορές φυσικών και τεχνητών γλωσσών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88BB09-941C-56CE-13F8-336DE018DB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l-GR" dirty="0"/>
              <a:t>είναι η </a:t>
            </a:r>
            <a:r>
              <a:rPr lang="el-GR" b="1" dirty="0"/>
              <a:t>δυνατότητα εξέλιξής τους</a:t>
            </a:r>
            <a:r>
              <a:rPr lang="el-GR" dirty="0"/>
              <a:t>.</a:t>
            </a:r>
          </a:p>
          <a:p>
            <a:r>
              <a:rPr lang="el-GR" dirty="0"/>
              <a:t>Οι </a:t>
            </a:r>
            <a:r>
              <a:rPr lang="el-GR" b="1" dirty="0"/>
              <a:t>φυσικές γλώσσες εξελίσσονται </a:t>
            </a:r>
            <a:r>
              <a:rPr lang="el-GR" dirty="0"/>
              <a:t>συνεχώς, νέες λέξεις δημιουργούνται, κανόνες γραμματικής και σύνταξης αλλάζουν με την πάροδο του χρόνου και αυτό γιατί η γλώσσα χρησιμοποιείται για την επικοινωνία μεταξύ ανθρώπων, που εξελίσσονται και αλλάζουν ανάλογα με τις εποχές και τον κοινωνικό περίγυρο.</a:t>
            </a:r>
          </a:p>
          <a:p>
            <a:r>
              <a:rPr lang="el-GR" b="1" dirty="0"/>
              <a:t>οι τεχνητές γλώσσες </a:t>
            </a:r>
            <a:r>
              <a:rPr lang="el-GR" dirty="0"/>
              <a:t>χαρακτηρίζονται από </a:t>
            </a:r>
            <a:r>
              <a:rPr lang="el-GR" b="1" dirty="0"/>
              <a:t>στασιμότητα</a:t>
            </a:r>
            <a:r>
              <a:rPr lang="el-GR" dirty="0"/>
              <a:t>, αφού κατασκευάζονται συνειδητά για ένα συγκεκριμένο σκοπό.</a:t>
            </a:r>
          </a:p>
          <a:p>
            <a:endParaRPr lang="el-GR" dirty="0"/>
          </a:p>
          <a:p>
            <a:r>
              <a:rPr lang="el-GR" dirty="0"/>
              <a:t>Οι </a:t>
            </a:r>
            <a:r>
              <a:rPr lang="el-GR" b="1" dirty="0"/>
              <a:t>γλώσσες προγραμματισμού βελτιώνονται</a:t>
            </a:r>
            <a:r>
              <a:rPr lang="el-GR" dirty="0"/>
              <a:t> και </a:t>
            </a:r>
            <a:r>
              <a:rPr lang="el-GR" b="1" dirty="0"/>
              <a:t>μεταβάλλονται</a:t>
            </a:r>
            <a:r>
              <a:rPr lang="el-GR" dirty="0"/>
              <a:t> από τους δημιουργούς τους, </a:t>
            </a:r>
            <a:r>
              <a:rPr lang="el-GR" b="1" dirty="0"/>
              <a:t>με σκοπό να διορθωθούν αδυναμίες ή να καλύψουν μεγαλύτερο εύρος εφαρμογών ή τέλος να ακολουθήσουν τις νέες εξελίξεις</a:t>
            </a:r>
            <a:r>
              <a:rPr lang="el-GR" dirty="0"/>
              <a:t>. Οι γλώσσες προγραμματισμού αλλάζουν σε επίπεδο διαλέκτου (για παράδειγμα GW-</a:t>
            </a:r>
            <a:r>
              <a:rPr lang="el-GR" dirty="0" err="1"/>
              <a:t>Basic</a:t>
            </a:r>
            <a:r>
              <a:rPr lang="el-GR" dirty="0"/>
              <a:t> και </a:t>
            </a:r>
            <a:r>
              <a:rPr lang="el-GR" dirty="0" err="1"/>
              <a:t>QuickBasic</a:t>
            </a:r>
            <a:r>
              <a:rPr lang="el-GR" dirty="0"/>
              <a:t>) ή </a:t>
            </a:r>
            <a:r>
              <a:rPr lang="el-GR" b="1" dirty="0"/>
              <a:t>σε επίπεδο επέκτασης </a:t>
            </a:r>
            <a:r>
              <a:rPr lang="el-GR" dirty="0"/>
              <a:t>(για παράδειγμα </a:t>
            </a:r>
            <a:r>
              <a:rPr lang="el-GR" dirty="0" err="1"/>
              <a:t>Basic</a:t>
            </a:r>
            <a:r>
              <a:rPr lang="el-GR" dirty="0"/>
              <a:t> και </a:t>
            </a:r>
            <a:r>
              <a:rPr lang="el-GR" dirty="0" err="1"/>
              <a:t>Visual</a:t>
            </a:r>
            <a:r>
              <a:rPr lang="el-GR" dirty="0"/>
              <a:t> </a:t>
            </a:r>
            <a:r>
              <a:rPr lang="el-GR" dirty="0" err="1"/>
              <a:t>Basic</a:t>
            </a:r>
            <a:r>
              <a:rPr lang="el-GR" dirty="0"/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3722994484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2E5369"/>
      </a:dk2>
      <a:lt2>
        <a:srgbClr val="CFE2E7"/>
      </a:lt2>
      <a:accent1>
        <a:srgbClr val="353535"/>
      </a:accent1>
      <a:accent2>
        <a:srgbClr val="31B4E6"/>
      </a:accent2>
      <a:accent3>
        <a:srgbClr val="265991"/>
      </a:accent3>
      <a:accent4>
        <a:srgbClr val="7E40CC"/>
      </a:accent4>
      <a:accent5>
        <a:srgbClr val="B927E9"/>
      </a:accent5>
      <a:accent6>
        <a:srgbClr val="E833BF"/>
      </a:accent6>
      <a:hlink>
        <a:srgbClr val="2DA0F1"/>
      </a:hlink>
      <a:folHlink>
        <a:srgbClr val="7ED1E6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4F34B87B-9C7A-41AE-A6CB-48536223DFF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3221</TotalTime>
  <Words>2048</Words>
  <Application>Microsoft Office PowerPoint</Application>
  <PresentationFormat>Widescreen</PresentationFormat>
  <Paragraphs>164</Paragraphs>
  <Slides>29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3" baseType="lpstr">
      <vt:lpstr>Arial</vt:lpstr>
      <vt:lpstr>Century Gothic</vt:lpstr>
      <vt:lpstr>Wingdings 3</vt:lpstr>
      <vt:lpstr>Wisp</vt:lpstr>
      <vt:lpstr>Εισαγωγή στον Προγραμματισμό</vt:lpstr>
      <vt:lpstr>Η έννοια του προγράμματος</vt:lpstr>
      <vt:lpstr>Φυσικές και τεχνητές γλώσσες</vt:lpstr>
      <vt:lpstr>Γλώσσα προσδιορίζεται από: </vt:lpstr>
      <vt:lpstr>Το αλφάβητο</vt:lpstr>
      <vt:lpstr>Το λεξιλόγιο</vt:lpstr>
      <vt:lpstr>Η Γραμματική</vt:lpstr>
      <vt:lpstr>Η σημασιολογία</vt:lpstr>
      <vt:lpstr>Διαφορές φυσικών και τεχνητών γλωσσών</vt:lpstr>
      <vt:lpstr>Τεχνικές σχεδίασης προγραμμάτων</vt:lpstr>
      <vt:lpstr>Ιεραρχική σχεδίαση προγράμματος</vt:lpstr>
      <vt:lpstr>Τμηματικός προγραμματισμός</vt:lpstr>
      <vt:lpstr>Δομημένος προγραμματισμός</vt:lpstr>
      <vt:lpstr>Δομημένος προγραμματισμός</vt:lpstr>
      <vt:lpstr>Πλεονεκτήματα Δομημένου Προγραμματισμού</vt:lpstr>
      <vt:lpstr>Αντικειμενοστραφής προγραμματισμός</vt:lpstr>
      <vt:lpstr>6.7 | Προγραμματιστικά περιβάλλοντα</vt:lpstr>
      <vt:lpstr>Μεταγλωττιστής- Διερμηνευτής</vt:lpstr>
      <vt:lpstr>Μετάφραση Προγράμματος</vt:lpstr>
      <vt:lpstr>Μετάφραση Προγράμματος</vt:lpstr>
      <vt:lpstr>Μεταγλωττιστής - Διερμηνευτής</vt:lpstr>
      <vt:lpstr>Συντάκτης (editor)</vt:lpstr>
      <vt:lpstr>Σύγχρονα προγραμματιστικά περιβάλλοντα</vt:lpstr>
      <vt:lpstr>Τεστ αυτοαξιολόγησης</vt:lpstr>
      <vt:lpstr>Τεστ αυτοαξιολόγησης</vt:lpstr>
      <vt:lpstr>Σωστό / Λάθος</vt:lpstr>
      <vt:lpstr>Σωστό / Λάθος</vt:lpstr>
      <vt:lpstr>Σωστό / Λάθος</vt:lpstr>
      <vt:lpstr>Σωστό / Λάθος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Ανάλυση Προβλήματος</dc:title>
  <dc:creator>Χριστοδούλου Σωτήριος</dc:creator>
  <cp:lastModifiedBy>SOTIRIOS CHRISTODOULOU</cp:lastModifiedBy>
  <cp:revision>50</cp:revision>
  <dcterms:created xsi:type="dcterms:W3CDTF">2025-02-11T17:21:50Z</dcterms:created>
  <dcterms:modified xsi:type="dcterms:W3CDTF">2025-03-20T20:18:29Z</dcterms:modified>
</cp:coreProperties>
</file>