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21" r:id="rId63"/>
    <p:sldId id="322" r:id="rId64"/>
    <p:sldId id="317" r:id="rId65"/>
    <p:sldId id="318" r:id="rId66"/>
    <p:sldId id="319" r:id="rId67"/>
    <p:sldId id="32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28" autoAdjust="0"/>
    <p:restoredTop sz="94660"/>
  </p:normalViewPr>
  <p:slideViewPr>
    <p:cSldViewPr snapToGrid="0">
      <p:cViewPr varScale="1">
        <p:scale>
          <a:sx n="57" d="100"/>
          <a:sy n="57" d="100"/>
        </p:scale>
        <p:origin x="96"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E403E-112A-4467-AD49-2C3D879F7CCF}" type="datetimeFigureOut">
              <a:rPr lang="el-GR" smtClean="0"/>
              <a:t>28/3/2025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AE2FD-34A4-435A-BF50-759031D50982}" type="slidenum">
              <a:rPr lang="el-GR" smtClean="0"/>
              <a:t>‹#›</a:t>
            </a:fld>
            <a:endParaRPr lang="el-GR"/>
          </a:p>
        </p:txBody>
      </p:sp>
    </p:spTree>
    <p:extLst>
      <p:ext uri="{BB962C8B-B14F-4D97-AF65-F5344CB8AC3E}">
        <p14:creationId xmlns:p14="http://schemas.microsoft.com/office/powerpoint/2010/main" val="139733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CCC1B6-FDA5-4C1C-A00C-7C4FA7454BBE}"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7317D-9024-47FC-8F70-5344998FEAFE}"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F98782-B0B7-476B-8604-25CA2EAE244B}"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CA3AAEF-4436-40F3-BE40-8018274A76B5}" type="datetime1">
              <a:rPr lang="en-US" smtClean="0"/>
              <a:t>3/28/2025</a:t>
            </a:fld>
            <a:endParaRPr lang="en-US" dirty="0"/>
          </a:p>
        </p:txBody>
      </p:sp>
      <p:sp>
        <p:nvSpPr>
          <p:cNvPr id="6" name="Footer Placeholder 5"/>
          <p:cNvSpPr>
            <a:spLocks noGrp="1"/>
          </p:cNvSpPr>
          <p:nvPr>
            <p:ph type="ftr" sz="quarter" idx="11"/>
          </p:nvPr>
        </p:nvSpPr>
        <p:spPr/>
        <p:txBody>
          <a:bodyPr/>
          <a:lstStyle/>
          <a:p>
            <a:r>
              <a:rPr lang="el-GR"/>
              <a:t>Τζήμου Δέσποινα ΠΕ86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C9AA9F5-B898-452D-853E-618017665ACE}" type="datetime1">
              <a:rPr lang="en-US" smtClean="0"/>
              <a:t>3/28/2025</a:t>
            </a:fld>
            <a:endParaRPr lang="en-US" dirty="0"/>
          </a:p>
        </p:txBody>
      </p:sp>
      <p:sp>
        <p:nvSpPr>
          <p:cNvPr id="6" name="Footer Placeholder 5"/>
          <p:cNvSpPr>
            <a:spLocks noGrp="1"/>
          </p:cNvSpPr>
          <p:nvPr>
            <p:ph type="ftr" sz="quarter" idx="11"/>
          </p:nvPr>
        </p:nvSpPr>
        <p:spPr/>
        <p:txBody>
          <a:bodyPr/>
          <a:lstStyle/>
          <a:p>
            <a:r>
              <a:rPr lang="el-GR"/>
              <a:t>Τζήμου Δέσποινα ΠΕ86</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0D22653-59B2-4D3D-B63A-57D7AC5F617B}" type="datetime1">
              <a:rPr lang="en-US" smtClean="0"/>
              <a:t>3/28/2025</a:t>
            </a:fld>
            <a:endParaRPr lang="en-US" dirty="0"/>
          </a:p>
        </p:txBody>
      </p:sp>
      <p:sp>
        <p:nvSpPr>
          <p:cNvPr id="6" name="Footer Placeholder 5"/>
          <p:cNvSpPr>
            <a:spLocks noGrp="1"/>
          </p:cNvSpPr>
          <p:nvPr>
            <p:ph type="ftr" sz="quarter" idx="11"/>
          </p:nvPr>
        </p:nvSpPr>
        <p:spPr/>
        <p:txBody>
          <a:bodyPr/>
          <a:lstStyle/>
          <a:p>
            <a:r>
              <a:rPr lang="el-GR"/>
              <a:t>Τζήμου Δέσποινα ΠΕ86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20211-33A5-4FA7-84E5-1365D5E4D88F}"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20541-2A0E-4CCF-B6D6-AD8BAC2D8898}"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35309-CFA0-4DFA-8619-BCB75D4818DB}"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972130-284C-4E87-90CC-DF14F149ECB8}" type="datetime1">
              <a:rPr lang="en-US" smtClean="0"/>
              <a:t>3/28/2025</a:t>
            </a:fld>
            <a:endParaRPr lang="en-US" dirty="0"/>
          </a:p>
        </p:txBody>
      </p:sp>
      <p:sp>
        <p:nvSpPr>
          <p:cNvPr id="5" name="Footer Placeholder 4"/>
          <p:cNvSpPr>
            <a:spLocks noGrp="1"/>
          </p:cNvSpPr>
          <p:nvPr>
            <p:ph type="ftr" sz="quarter" idx="11"/>
          </p:nvPr>
        </p:nvSpPr>
        <p:spPr/>
        <p:txBody>
          <a:bodyPr/>
          <a:lstStyle/>
          <a:p>
            <a:r>
              <a:rPr lang="el-GR"/>
              <a:t>Τζήμου Δέσποινα ΠΕ86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3994D-4CE8-415A-87AA-E87D13DC0861}" type="datetime1">
              <a:rPr lang="en-US" smtClean="0"/>
              <a:t>3/28/2025</a:t>
            </a:fld>
            <a:endParaRPr lang="en-US" dirty="0"/>
          </a:p>
        </p:txBody>
      </p:sp>
      <p:sp>
        <p:nvSpPr>
          <p:cNvPr id="6" name="Footer Placeholder 5"/>
          <p:cNvSpPr>
            <a:spLocks noGrp="1"/>
          </p:cNvSpPr>
          <p:nvPr>
            <p:ph type="ftr" sz="quarter" idx="11"/>
          </p:nvPr>
        </p:nvSpPr>
        <p:spPr/>
        <p:txBody>
          <a:bodyPr/>
          <a:lstStyle/>
          <a:p>
            <a:r>
              <a:rPr lang="el-GR"/>
              <a:t>Τζήμου Δέσποινα ΠΕ86</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82B0C2-F429-46DC-A1CE-885A4B9234A0}" type="datetime1">
              <a:rPr lang="en-US" smtClean="0"/>
              <a:t>3/28/2025</a:t>
            </a:fld>
            <a:endParaRPr lang="en-US" dirty="0"/>
          </a:p>
        </p:txBody>
      </p:sp>
      <p:sp>
        <p:nvSpPr>
          <p:cNvPr id="8" name="Footer Placeholder 7"/>
          <p:cNvSpPr>
            <a:spLocks noGrp="1"/>
          </p:cNvSpPr>
          <p:nvPr>
            <p:ph type="ftr" sz="quarter" idx="11"/>
          </p:nvPr>
        </p:nvSpPr>
        <p:spPr/>
        <p:txBody>
          <a:bodyPr/>
          <a:lstStyle/>
          <a:p>
            <a:r>
              <a:rPr lang="el-GR"/>
              <a:t>Τζήμου Δέσποινα ΠΕ86</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798865-F913-4CBF-937B-1E36CC4BA846}" type="datetime1">
              <a:rPr lang="en-US" smtClean="0"/>
              <a:t>3/28/2025</a:t>
            </a:fld>
            <a:endParaRPr lang="en-US" dirty="0"/>
          </a:p>
        </p:txBody>
      </p:sp>
      <p:sp>
        <p:nvSpPr>
          <p:cNvPr id="4" name="Footer Placeholder 3"/>
          <p:cNvSpPr>
            <a:spLocks noGrp="1"/>
          </p:cNvSpPr>
          <p:nvPr>
            <p:ph type="ftr" sz="quarter" idx="11"/>
          </p:nvPr>
        </p:nvSpPr>
        <p:spPr/>
        <p:txBody>
          <a:bodyPr/>
          <a:lstStyle/>
          <a:p>
            <a:r>
              <a:rPr lang="el-GR"/>
              <a:t>Τζήμου Δέσποινα ΠΕ86</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E1916-4512-4E11-B857-2EBEFF0CB5DE}" type="datetime1">
              <a:rPr lang="en-US" smtClean="0"/>
              <a:t>3/28/2025</a:t>
            </a:fld>
            <a:endParaRPr lang="en-US" dirty="0"/>
          </a:p>
        </p:txBody>
      </p:sp>
      <p:sp>
        <p:nvSpPr>
          <p:cNvPr id="3" name="Footer Placeholder 2"/>
          <p:cNvSpPr>
            <a:spLocks noGrp="1"/>
          </p:cNvSpPr>
          <p:nvPr>
            <p:ph type="ftr" sz="quarter" idx="11"/>
          </p:nvPr>
        </p:nvSpPr>
        <p:spPr/>
        <p:txBody>
          <a:bodyPr/>
          <a:lstStyle/>
          <a:p>
            <a:r>
              <a:rPr lang="el-GR"/>
              <a:t>Τζήμου Δέσποινα ΠΕ86</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C2B96-DB4A-4A8A-88FE-CF230BFC920D}" type="datetime1">
              <a:rPr lang="en-US" smtClean="0"/>
              <a:t>3/28/2025</a:t>
            </a:fld>
            <a:endParaRPr lang="en-US" dirty="0"/>
          </a:p>
        </p:txBody>
      </p:sp>
      <p:sp>
        <p:nvSpPr>
          <p:cNvPr id="6" name="Footer Placeholder 5"/>
          <p:cNvSpPr>
            <a:spLocks noGrp="1"/>
          </p:cNvSpPr>
          <p:nvPr>
            <p:ph type="ftr" sz="quarter" idx="11"/>
          </p:nvPr>
        </p:nvSpPr>
        <p:spPr/>
        <p:txBody>
          <a:bodyPr/>
          <a:lstStyle/>
          <a:p>
            <a:r>
              <a:rPr lang="el-GR"/>
              <a:t>Τζήμου Δέσποινα ΠΕ86</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56EAF0-1B3B-4C58-8EDA-0D9B0288F9C0}" type="datetime1">
              <a:rPr lang="en-US" smtClean="0"/>
              <a:t>3/28/2025</a:t>
            </a:fld>
            <a:endParaRPr lang="en-US" dirty="0"/>
          </a:p>
        </p:txBody>
      </p:sp>
      <p:sp>
        <p:nvSpPr>
          <p:cNvPr id="6" name="Footer Placeholder 5"/>
          <p:cNvSpPr>
            <a:spLocks noGrp="1"/>
          </p:cNvSpPr>
          <p:nvPr>
            <p:ph type="ftr" sz="quarter" idx="11"/>
          </p:nvPr>
        </p:nvSpPr>
        <p:spPr/>
        <p:txBody>
          <a:bodyPr/>
          <a:lstStyle/>
          <a:p>
            <a:r>
              <a:rPr lang="el-GR"/>
              <a:t>Τζήμου Δέσποινα ΠΕ86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1836FB-84E2-4F1F-8725-C2043A7522F2}" type="datetime1">
              <a:rPr lang="en-US" smtClean="0"/>
              <a:t>3/28/2025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a:t>Τζήμου Δέσποινα ΠΕ86</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2549-AAA5-3869-241C-DE23FDD3ED9D}"/>
              </a:ext>
            </a:extLst>
          </p:cNvPr>
          <p:cNvSpPr>
            <a:spLocks noGrp="1"/>
          </p:cNvSpPr>
          <p:nvPr>
            <p:ph type="ctrTitle"/>
          </p:nvPr>
        </p:nvSpPr>
        <p:spPr/>
        <p:txBody>
          <a:bodyPr/>
          <a:lstStyle/>
          <a:p>
            <a:r>
              <a:rPr lang="el-GR" dirty="0"/>
              <a:t>Ασκήσεις από Τετράδιο Μαθητή</a:t>
            </a:r>
          </a:p>
        </p:txBody>
      </p:sp>
      <p:sp>
        <p:nvSpPr>
          <p:cNvPr id="3" name="Subtitle 2">
            <a:extLst>
              <a:ext uri="{FF2B5EF4-FFF2-40B4-BE49-F238E27FC236}">
                <a16:creationId xmlns:a16="http://schemas.microsoft.com/office/drawing/2014/main" id="{6C9F43E5-5BBF-BEC2-6959-D860E1D8EC37}"/>
              </a:ext>
            </a:extLst>
          </p:cNvPr>
          <p:cNvSpPr>
            <a:spLocks noGrp="1"/>
          </p:cNvSpPr>
          <p:nvPr>
            <p:ph type="subTitle" idx="1"/>
          </p:nvPr>
        </p:nvSpPr>
        <p:spPr/>
        <p:txBody>
          <a:bodyPr/>
          <a:lstStyle/>
          <a:p>
            <a:endParaRPr lang="el-GR" dirty="0"/>
          </a:p>
        </p:txBody>
      </p:sp>
      <p:sp>
        <p:nvSpPr>
          <p:cNvPr id="4" name="Θέση υποσέλιδου 3">
            <a:extLst>
              <a:ext uri="{FF2B5EF4-FFF2-40B4-BE49-F238E27FC236}">
                <a16:creationId xmlns:a16="http://schemas.microsoft.com/office/drawing/2014/main" id="{66C8C45E-352A-434C-9114-DB94C2D273AA}"/>
              </a:ext>
            </a:extLst>
          </p:cNvPr>
          <p:cNvSpPr>
            <a:spLocks noGrp="1"/>
          </p:cNvSpPr>
          <p:nvPr>
            <p:ph type="ftr" sz="quarter" idx="11"/>
          </p:nvPr>
        </p:nvSpPr>
        <p:spPr/>
        <p:txBody>
          <a:bodyPr/>
          <a:lstStyle/>
          <a:p>
            <a:r>
              <a:rPr lang="el-GR" dirty="0"/>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26D905C-FE12-4F0C-A27F-FBEDB12FE9DD}"/>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7688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Εικόνα 5">
            <a:extLst>
              <a:ext uri="{FF2B5EF4-FFF2-40B4-BE49-F238E27FC236}">
                <a16:creationId xmlns:a16="http://schemas.microsoft.com/office/drawing/2014/main" id="{F78F422D-C61E-4164-AE1C-E69D96E0CD28}"/>
              </a:ext>
            </a:extLst>
          </p:cNvPr>
          <p:cNvPicPr>
            <a:picLocks noChangeAspect="1"/>
          </p:cNvPicPr>
          <p:nvPr/>
        </p:nvPicPr>
        <p:blipFill>
          <a:blip r:embed="rId2"/>
          <a:stretch>
            <a:fillRect/>
          </a:stretch>
        </p:blipFill>
        <p:spPr>
          <a:xfrm>
            <a:off x="675352" y="1319224"/>
            <a:ext cx="10754648" cy="5207669"/>
          </a:xfrm>
          <a:prstGeom prst="rect">
            <a:avLst/>
          </a:prstGeom>
        </p:spPr>
      </p:pic>
    </p:spTree>
    <p:extLst>
      <p:ext uri="{BB962C8B-B14F-4D97-AF65-F5344CB8AC3E}">
        <p14:creationId xmlns:p14="http://schemas.microsoft.com/office/powerpoint/2010/main" val="256595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Εικόνα 6">
            <a:extLst>
              <a:ext uri="{FF2B5EF4-FFF2-40B4-BE49-F238E27FC236}">
                <a16:creationId xmlns:a16="http://schemas.microsoft.com/office/drawing/2014/main" id="{019B09E1-88A7-4E85-81BF-F7BF8BC42D89}"/>
              </a:ext>
            </a:extLst>
          </p:cNvPr>
          <p:cNvPicPr>
            <a:picLocks noChangeAspect="1"/>
          </p:cNvPicPr>
          <p:nvPr/>
        </p:nvPicPr>
        <p:blipFill>
          <a:blip r:embed="rId2"/>
          <a:stretch>
            <a:fillRect/>
          </a:stretch>
        </p:blipFill>
        <p:spPr>
          <a:xfrm>
            <a:off x="651897" y="1409895"/>
            <a:ext cx="11402380" cy="4228905"/>
          </a:xfrm>
          <a:prstGeom prst="rect">
            <a:avLst/>
          </a:prstGeom>
        </p:spPr>
      </p:pic>
    </p:spTree>
    <p:extLst>
      <p:ext uri="{BB962C8B-B14F-4D97-AF65-F5344CB8AC3E}">
        <p14:creationId xmlns:p14="http://schemas.microsoft.com/office/powerpoint/2010/main" val="327201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Εικόνα 5">
            <a:extLst>
              <a:ext uri="{FF2B5EF4-FFF2-40B4-BE49-F238E27FC236}">
                <a16:creationId xmlns:a16="http://schemas.microsoft.com/office/drawing/2014/main" id="{D2BF8546-64E7-4BC4-83D0-BA19AE4C2796}"/>
              </a:ext>
            </a:extLst>
          </p:cNvPr>
          <p:cNvPicPr>
            <a:picLocks noChangeAspect="1"/>
          </p:cNvPicPr>
          <p:nvPr/>
        </p:nvPicPr>
        <p:blipFill>
          <a:blip r:embed="rId2"/>
          <a:stretch>
            <a:fillRect/>
          </a:stretch>
        </p:blipFill>
        <p:spPr>
          <a:xfrm>
            <a:off x="531812" y="1229107"/>
            <a:ext cx="6782747" cy="1657581"/>
          </a:xfrm>
          <a:prstGeom prst="rect">
            <a:avLst/>
          </a:prstGeom>
        </p:spPr>
      </p:pic>
      <p:pic>
        <p:nvPicPr>
          <p:cNvPr id="9" name="Εικόνα 8">
            <a:extLst>
              <a:ext uri="{FF2B5EF4-FFF2-40B4-BE49-F238E27FC236}">
                <a16:creationId xmlns:a16="http://schemas.microsoft.com/office/drawing/2014/main" id="{E54B91C0-A36D-4AC6-9301-44FD479F73F1}"/>
              </a:ext>
            </a:extLst>
          </p:cNvPr>
          <p:cNvPicPr>
            <a:picLocks noChangeAspect="1"/>
          </p:cNvPicPr>
          <p:nvPr/>
        </p:nvPicPr>
        <p:blipFill>
          <a:blip r:embed="rId3"/>
          <a:stretch>
            <a:fillRect/>
          </a:stretch>
        </p:blipFill>
        <p:spPr>
          <a:xfrm>
            <a:off x="921695" y="2866257"/>
            <a:ext cx="6287377" cy="2762636"/>
          </a:xfrm>
          <a:prstGeom prst="rect">
            <a:avLst/>
          </a:prstGeom>
        </p:spPr>
      </p:pic>
    </p:spTree>
    <p:extLst>
      <p:ext uri="{BB962C8B-B14F-4D97-AF65-F5344CB8AC3E}">
        <p14:creationId xmlns:p14="http://schemas.microsoft.com/office/powerpoint/2010/main" val="282927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Εικόνα 6">
            <a:extLst>
              <a:ext uri="{FF2B5EF4-FFF2-40B4-BE49-F238E27FC236}">
                <a16:creationId xmlns:a16="http://schemas.microsoft.com/office/drawing/2014/main" id="{2A795888-88D4-4619-9496-6F4E328E78FB}"/>
              </a:ext>
            </a:extLst>
          </p:cNvPr>
          <p:cNvPicPr>
            <a:picLocks noChangeAspect="1"/>
          </p:cNvPicPr>
          <p:nvPr/>
        </p:nvPicPr>
        <p:blipFill>
          <a:blip r:embed="rId2"/>
          <a:stretch>
            <a:fillRect/>
          </a:stretch>
        </p:blipFill>
        <p:spPr>
          <a:xfrm>
            <a:off x="2336800" y="1155099"/>
            <a:ext cx="6847945" cy="5325088"/>
          </a:xfrm>
          <a:prstGeom prst="rect">
            <a:avLst/>
          </a:prstGeom>
        </p:spPr>
      </p:pic>
    </p:spTree>
    <p:extLst>
      <p:ext uri="{BB962C8B-B14F-4D97-AF65-F5344CB8AC3E}">
        <p14:creationId xmlns:p14="http://schemas.microsoft.com/office/powerpoint/2010/main" val="241442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Αραιοί Πίνακες</a:t>
            </a:r>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8" name="TextBox 7">
            <a:extLst>
              <a:ext uri="{FF2B5EF4-FFF2-40B4-BE49-F238E27FC236}">
                <a16:creationId xmlns:a16="http://schemas.microsoft.com/office/drawing/2014/main" id="{530DDBFD-E0CC-456F-8298-7BE8D2016142}"/>
              </a:ext>
            </a:extLst>
          </p:cNvPr>
          <p:cNvSpPr txBox="1"/>
          <p:nvPr/>
        </p:nvSpPr>
        <p:spPr>
          <a:xfrm>
            <a:off x="531812" y="1319224"/>
            <a:ext cx="11524721" cy="1200329"/>
          </a:xfrm>
          <a:prstGeom prst="rect">
            <a:avLst/>
          </a:prstGeom>
          <a:noFill/>
        </p:spPr>
        <p:txBody>
          <a:bodyPr wrap="square">
            <a:spAutoFit/>
          </a:bodyPr>
          <a:lstStyle/>
          <a:p>
            <a:r>
              <a:rPr lang="el-GR" dirty="0"/>
              <a:t>Ένας πίνακας λέγεται αραιός (</a:t>
            </a:r>
            <a:r>
              <a:rPr lang="el-GR" dirty="0" err="1"/>
              <a:t>sparse</a:t>
            </a:r>
            <a:r>
              <a:rPr lang="el-GR" dirty="0"/>
              <a:t>) αν ένα μεγάλο ποσοστό των στοιχείων του έχουν μηδενική τιμή. Δεν υπάρχει ακριβές ποσοστό σε σχέση με τον αριθμό των μηδενικών στοιχείων, επάνω από το οποίο ένας πίνακας χαρακτηρίζεται ως αραιός. Αρκεί όμως, για παράδειγμα, να πούμε ότι με περισσότερο από 80% μηδενικά ένας πίνακας χαρακτηρίζεται ως αραιός.</a:t>
            </a:r>
          </a:p>
        </p:txBody>
      </p:sp>
      <p:pic>
        <p:nvPicPr>
          <p:cNvPr id="9" name="Εικόνα 8">
            <a:extLst>
              <a:ext uri="{FF2B5EF4-FFF2-40B4-BE49-F238E27FC236}">
                <a16:creationId xmlns:a16="http://schemas.microsoft.com/office/drawing/2014/main" id="{F8098FA4-1BF0-4E21-919B-78DC960D1ED5}"/>
              </a:ext>
            </a:extLst>
          </p:cNvPr>
          <p:cNvPicPr>
            <a:picLocks noChangeAspect="1"/>
          </p:cNvPicPr>
          <p:nvPr/>
        </p:nvPicPr>
        <p:blipFill>
          <a:blip r:embed="rId2"/>
          <a:stretch>
            <a:fillRect/>
          </a:stretch>
        </p:blipFill>
        <p:spPr>
          <a:xfrm>
            <a:off x="797195" y="2685870"/>
            <a:ext cx="10597610" cy="2935417"/>
          </a:xfrm>
          <a:prstGeom prst="rect">
            <a:avLst/>
          </a:prstGeom>
        </p:spPr>
      </p:pic>
    </p:spTree>
    <p:extLst>
      <p:ext uri="{BB962C8B-B14F-4D97-AF65-F5344CB8AC3E}">
        <p14:creationId xmlns:p14="http://schemas.microsoft.com/office/powerpoint/2010/main" val="63033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Αραιοί Πίνακες</a:t>
            </a:r>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a:xfrm>
            <a:off x="273058" y="6410350"/>
            <a:ext cx="1775875" cy="227517"/>
          </a:xfrm>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Εικόνα 5">
            <a:extLst>
              <a:ext uri="{FF2B5EF4-FFF2-40B4-BE49-F238E27FC236}">
                <a16:creationId xmlns:a16="http://schemas.microsoft.com/office/drawing/2014/main" id="{D91D2520-C382-4CDB-9E95-BD3292815048}"/>
              </a:ext>
            </a:extLst>
          </p:cNvPr>
          <p:cNvPicPr>
            <a:picLocks noChangeAspect="1"/>
          </p:cNvPicPr>
          <p:nvPr/>
        </p:nvPicPr>
        <p:blipFill>
          <a:blip r:embed="rId2"/>
          <a:stretch>
            <a:fillRect/>
          </a:stretch>
        </p:blipFill>
        <p:spPr>
          <a:xfrm>
            <a:off x="3419710" y="92668"/>
            <a:ext cx="6943489" cy="6754551"/>
          </a:xfrm>
          <a:prstGeom prst="rect">
            <a:avLst/>
          </a:prstGeom>
        </p:spPr>
      </p:pic>
    </p:spTree>
    <p:extLst>
      <p:ext uri="{BB962C8B-B14F-4D97-AF65-F5344CB8AC3E}">
        <p14:creationId xmlns:p14="http://schemas.microsoft.com/office/powerpoint/2010/main" val="418067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a:xfrm>
            <a:off x="273058" y="6410350"/>
            <a:ext cx="1775875" cy="227517"/>
          </a:xfrm>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9" name="Εικόνα 8">
            <a:extLst>
              <a:ext uri="{FF2B5EF4-FFF2-40B4-BE49-F238E27FC236}">
                <a16:creationId xmlns:a16="http://schemas.microsoft.com/office/drawing/2014/main" id="{4C4F22BD-3ED2-4B92-AF94-570F652B36B0}"/>
              </a:ext>
            </a:extLst>
          </p:cNvPr>
          <p:cNvPicPr>
            <a:picLocks noChangeAspect="1"/>
          </p:cNvPicPr>
          <p:nvPr/>
        </p:nvPicPr>
        <p:blipFill>
          <a:blip r:embed="rId2"/>
          <a:stretch>
            <a:fillRect/>
          </a:stretch>
        </p:blipFill>
        <p:spPr>
          <a:xfrm>
            <a:off x="1598092" y="220133"/>
            <a:ext cx="10229225" cy="6190217"/>
          </a:xfrm>
          <a:prstGeom prst="rect">
            <a:avLst/>
          </a:prstGeom>
        </p:spPr>
      </p:pic>
    </p:spTree>
    <p:extLst>
      <p:ext uri="{BB962C8B-B14F-4D97-AF65-F5344CB8AC3E}">
        <p14:creationId xmlns:p14="http://schemas.microsoft.com/office/powerpoint/2010/main" val="350491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Εικόνα 6">
            <a:extLst>
              <a:ext uri="{FF2B5EF4-FFF2-40B4-BE49-F238E27FC236}">
                <a16:creationId xmlns:a16="http://schemas.microsoft.com/office/drawing/2014/main" id="{48F8C42B-25FB-4007-9CF6-441295C20B27}"/>
              </a:ext>
            </a:extLst>
          </p:cNvPr>
          <p:cNvPicPr>
            <a:picLocks noChangeAspect="1"/>
          </p:cNvPicPr>
          <p:nvPr/>
        </p:nvPicPr>
        <p:blipFill>
          <a:blip r:embed="rId2"/>
          <a:stretch>
            <a:fillRect/>
          </a:stretch>
        </p:blipFill>
        <p:spPr>
          <a:xfrm>
            <a:off x="357725" y="1319223"/>
            <a:ext cx="11493268" cy="3980909"/>
          </a:xfrm>
          <a:prstGeom prst="rect">
            <a:avLst/>
          </a:prstGeom>
        </p:spPr>
      </p:pic>
    </p:spTree>
    <p:extLst>
      <p:ext uri="{BB962C8B-B14F-4D97-AF65-F5344CB8AC3E}">
        <p14:creationId xmlns:p14="http://schemas.microsoft.com/office/powerpoint/2010/main" val="214606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Εικόνα 5">
            <a:extLst>
              <a:ext uri="{FF2B5EF4-FFF2-40B4-BE49-F238E27FC236}">
                <a16:creationId xmlns:a16="http://schemas.microsoft.com/office/drawing/2014/main" id="{B2616B31-3B6F-4D31-A596-6D8068307CFC}"/>
              </a:ext>
            </a:extLst>
          </p:cNvPr>
          <p:cNvPicPr>
            <a:picLocks noChangeAspect="1"/>
          </p:cNvPicPr>
          <p:nvPr/>
        </p:nvPicPr>
        <p:blipFill>
          <a:blip r:embed="rId2"/>
          <a:stretch>
            <a:fillRect/>
          </a:stretch>
        </p:blipFill>
        <p:spPr>
          <a:xfrm>
            <a:off x="1642534" y="970343"/>
            <a:ext cx="9413806" cy="5229893"/>
          </a:xfrm>
          <a:prstGeom prst="rect">
            <a:avLst/>
          </a:prstGeom>
        </p:spPr>
      </p:pic>
    </p:spTree>
    <p:extLst>
      <p:ext uri="{BB962C8B-B14F-4D97-AF65-F5344CB8AC3E}">
        <p14:creationId xmlns:p14="http://schemas.microsoft.com/office/powerpoint/2010/main" val="249235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7" name="Εικόνα 6">
            <a:extLst>
              <a:ext uri="{FF2B5EF4-FFF2-40B4-BE49-F238E27FC236}">
                <a16:creationId xmlns:a16="http://schemas.microsoft.com/office/drawing/2014/main" id="{17EA6DC0-4689-49A5-8DC9-8236152A5A84}"/>
              </a:ext>
            </a:extLst>
          </p:cNvPr>
          <p:cNvPicPr>
            <a:picLocks noChangeAspect="1"/>
          </p:cNvPicPr>
          <p:nvPr/>
        </p:nvPicPr>
        <p:blipFill>
          <a:blip r:embed="rId2"/>
          <a:stretch>
            <a:fillRect/>
          </a:stretch>
        </p:blipFill>
        <p:spPr>
          <a:xfrm>
            <a:off x="761006" y="1449631"/>
            <a:ext cx="10452515" cy="1259701"/>
          </a:xfrm>
          <a:prstGeom prst="rect">
            <a:avLst/>
          </a:prstGeom>
        </p:spPr>
      </p:pic>
      <p:pic>
        <p:nvPicPr>
          <p:cNvPr id="9" name="Εικόνα 8">
            <a:extLst>
              <a:ext uri="{FF2B5EF4-FFF2-40B4-BE49-F238E27FC236}">
                <a16:creationId xmlns:a16="http://schemas.microsoft.com/office/drawing/2014/main" id="{0AF1946D-4DA6-4BA7-96B6-2B9F5181C70A}"/>
              </a:ext>
            </a:extLst>
          </p:cNvPr>
          <p:cNvPicPr>
            <a:picLocks noChangeAspect="1"/>
          </p:cNvPicPr>
          <p:nvPr/>
        </p:nvPicPr>
        <p:blipFill>
          <a:blip r:embed="rId3"/>
          <a:stretch>
            <a:fillRect/>
          </a:stretch>
        </p:blipFill>
        <p:spPr>
          <a:xfrm>
            <a:off x="1539940" y="2720828"/>
            <a:ext cx="10443156" cy="2855681"/>
          </a:xfrm>
          <a:prstGeom prst="rect">
            <a:avLst/>
          </a:prstGeom>
        </p:spPr>
      </p:pic>
    </p:spTree>
    <p:extLst>
      <p:ext uri="{BB962C8B-B14F-4D97-AF65-F5344CB8AC3E}">
        <p14:creationId xmlns:p14="http://schemas.microsoft.com/office/powerpoint/2010/main" val="300644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CFA62-0027-434F-A13E-7687BD2CCA9E}"/>
              </a:ext>
            </a:extLst>
          </p:cNvPr>
          <p:cNvSpPr>
            <a:spLocks noGrp="1"/>
          </p:cNvSpPr>
          <p:nvPr>
            <p:ph type="title"/>
          </p:nvPr>
        </p:nvSpPr>
        <p:spPr>
          <a:xfrm>
            <a:off x="256125" y="34399"/>
            <a:ext cx="8911687" cy="528797"/>
          </a:xfrm>
        </p:spPr>
        <p:txBody>
          <a:bodyPr>
            <a:normAutofit fontScale="90000"/>
          </a:bodyPr>
          <a:lstStyle/>
          <a:p>
            <a:r>
              <a:rPr lang="el-GR" dirty="0"/>
              <a:t>Μετατροπή σε αλγόριθμο</a:t>
            </a:r>
          </a:p>
        </p:txBody>
      </p:sp>
      <p:sp>
        <p:nvSpPr>
          <p:cNvPr id="4" name="Θέση υποσέλιδου 3">
            <a:extLst>
              <a:ext uri="{FF2B5EF4-FFF2-40B4-BE49-F238E27FC236}">
                <a16:creationId xmlns:a16="http://schemas.microsoft.com/office/drawing/2014/main" id="{06BD14CA-3DA9-4EDC-835E-45235144682B}"/>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BC79905-02CB-4F76-A0CD-84C8670E656F}"/>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Εικόνα 6">
            <a:extLst>
              <a:ext uri="{FF2B5EF4-FFF2-40B4-BE49-F238E27FC236}">
                <a16:creationId xmlns:a16="http://schemas.microsoft.com/office/drawing/2014/main" id="{2C58D726-E413-4DFA-A414-10CCEB343A12}"/>
              </a:ext>
            </a:extLst>
          </p:cNvPr>
          <p:cNvPicPr>
            <a:picLocks noChangeAspect="1"/>
          </p:cNvPicPr>
          <p:nvPr/>
        </p:nvPicPr>
        <p:blipFill>
          <a:blip r:embed="rId2"/>
          <a:stretch>
            <a:fillRect/>
          </a:stretch>
        </p:blipFill>
        <p:spPr>
          <a:xfrm>
            <a:off x="5198533" y="381935"/>
            <a:ext cx="6737342" cy="6500933"/>
          </a:xfrm>
          <a:prstGeom prst="rect">
            <a:avLst/>
          </a:prstGeom>
        </p:spPr>
      </p:pic>
    </p:spTree>
    <p:extLst>
      <p:ext uri="{BB962C8B-B14F-4D97-AF65-F5344CB8AC3E}">
        <p14:creationId xmlns:p14="http://schemas.microsoft.com/office/powerpoint/2010/main" val="18924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Εικόνα 5">
            <a:extLst>
              <a:ext uri="{FF2B5EF4-FFF2-40B4-BE49-F238E27FC236}">
                <a16:creationId xmlns:a16="http://schemas.microsoft.com/office/drawing/2014/main" id="{14A974F9-2B1E-418F-BFDA-48C186371981}"/>
              </a:ext>
            </a:extLst>
          </p:cNvPr>
          <p:cNvPicPr>
            <a:picLocks noChangeAspect="1"/>
          </p:cNvPicPr>
          <p:nvPr/>
        </p:nvPicPr>
        <p:blipFill>
          <a:blip r:embed="rId2"/>
          <a:stretch>
            <a:fillRect/>
          </a:stretch>
        </p:blipFill>
        <p:spPr>
          <a:xfrm>
            <a:off x="741298" y="1478570"/>
            <a:ext cx="8861490" cy="4990954"/>
          </a:xfrm>
          <a:prstGeom prst="rect">
            <a:avLst/>
          </a:prstGeom>
        </p:spPr>
      </p:pic>
    </p:spTree>
    <p:extLst>
      <p:ext uri="{BB962C8B-B14F-4D97-AF65-F5344CB8AC3E}">
        <p14:creationId xmlns:p14="http://schemas.microsoft.com/office/powerpoint/2010/main" val="208724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Εικόνα 5">
            <a:extLst>
              <a:ext uri="{FF2B5EF4-FFF2-40B4-BE49-F238E27FC236}">
                <a16:creationId xmlns:a16="http://schemas.microsoft.com/office/drawing/2014/main" id="{14A974F9-2B1E-418F-BFDA-48C186371981}"/>
              </a:ext>
            </a:extLst>
          </p:cNvPr>
          <p:cNvPicPr>
            <a:picLocks noChangeAspect="1"/>
          </p:cNvPicPr>
          <p:nvPr/>
        </p:nvPicPr>
        <p:blipFill>
          <a:blip r:embed="rId2"/>
          <a:stretch>
            <a:fillRect/>
          </a:stretch>
        </p:blipFill>
        <p:spPr>
          <a:xfrm>
            <a:off x="741298" y="1478570"/>
            <a:ext cx="8861490" cy="4990954"/>
          </a:xfrm>
          <a:prstGeom prst="rect">
            <a:avLst/>
          </a:prstGeom>
        </p:spPr>
      </p:pic>
    </p:spTree>
    <p:extLst>
      <p:ext uri="{BB962C8B-B14F-4D97-AF65-F5344CB8AC3E}">
        <p14:creationId xmlns:p14="http://schemas.microsoft.com/office/powerpoint/2010/main" val="283173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Εικόνα 6">
            <a:extLst>
              <a:ext uri="{FF2B5EF4-FFF2-40B4-BE49-F238E27FC236}">
                <a16:creationId xmlns:a16="http://schemas.microsoft.com/office/drawing/2014/main" id="{F6BCA139-8DA1-4077-80BC-D430ED3ED0F3}"/>
              </a:ext>
            </a:extLst>
          </p:cNvPr>
          <p:cNvPicPr>
            <a:picLocks noChangeAspect="1"/>
          </p:cNvPicPr>
          <p:nvPr/>
        </p:nvPicPr>
        <p:blipFill>
          <a:blip r:embed="rId2"/>
          <a:stretch>
            <a:fillRect/>
          </a:stretch>
        </p:blipFill>
        <p:spPr>
          <a:xfrm>
            <a:off x="509001" y="1575550"/>
            <a:ext cx="11298013" cy="2217518"/>
          </a:xfrm>
          <a:prstGeom prst="rect">
            <a:avLst/>
          </a:prstGeom>
        </p:spPr>
      </p:pic>
    </p:spTree>
    <p:extLst>
      <p:ext uri="{BB962C8B-B14F-4D97-AF65-F5344CB8AC3E}">
        <p14:creationId xmlns:p14="http://schemas.microsoft.com/office/powerpoint/2010/main" val="143722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573E3-10E9-491A-ACFC-07AB0413C8B9}"/>
              </a:ext>
            </a:extLst>
          </p:cNvPr>
          <p:cNvSpPr>
            <a:spLocks noGrp="1"/>
          </p:cNvSpPr>
          <p:nvPr>
            <p:ph type="title"/>
          </p:nvPr>
        </p:nvSpPr>
        <p:spPr>
          <a:xfrm>
            <a:off x="357725" y="92668"/>
            <a:ext cx="8911687" cy="528797"/>
          </a:xfrm>
        </p:spPr>
        <p:txBody>
          <a:bodyPr>
            <a:normAutofit fontScale="90000"/>
          </a:bodyPr>
          <a:lstStyle/>
          <a:p>
            <a:r>
              <a:rPr lang="el-GR" dirty="0"/>
              <a:t>Ταξινόμηση με ΕΠΙΛΟΓΗ</a:t>
            </a:r>
          </a:p>
        </p:txBody>
      </p:sp>
      <p:sp>
        <p:nvSpPr>
          <p:cNvPr id="4" name="Θέση υποσέλιδου 3">
            <a:extLst>
              <a:ext uri="{FF2B5EF4-FFF2-40B4-BE49-F238E27FC236}">
                <a16:creationId xmlns:a16="http://schemas.microsoft.com/office/drawing/2014/main" id="{65BE3250-C24C-4FBB-A04F-6EEDE455C63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0DCB50C8-6A0D-4DD6-988D-57252089E0C6}"/>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Εικόνα 5">
            <a:extLst>
              <a:ext uri="{FF2B5EF4-FFF2-40B4-BE49-F238E27FC236}">
                <a16:creationId xmlns:a16="http://schemas.microsoft.com/office/drawing/2014/main" id="{51A86C88-1693-4124-A6AF-85B109E37FEA}"/>
              </a:ext>
            </a:extLst>
          </p:cNvPr>
          <p:cNvPicPr>
            <a:picLocks noChangeAspect="1"/>
          </p:cNvPicPr>
          <p:nvPr/>
        </p:nvPicPr>
        <p:blipFill>
          <a:blip r:embed="rId2"/>
          <a:stretch>
            <a:fillRect/>
          </a:stretch>
        </p:blipFill>
        <p:spPr>
          <a:xfrm>
            <a:off x="531812" y="1589483"/>
            <a:ext cx="5031000" cy="4480735"/>
          </a:xfrm>
          <a:prstGeom prst="rect">
            <a:avLst/>
          </a:prstGeom>
        </p:spPr>
      </p:pic>
      <p:pic>
        <p:nvPicPr>
          <p:cNvPr id="9" name="Εικόνα 8">
            <a:extLst>
              <a:ext uri="{FF2B5EF4-FFF2-40B4-BE49-F238E27FC236}">
                <a16:creationId xmlns:a16="http://schemas.microsoft.com/office/drawing/2014/main" id="{8F768E21-C565-4B4E-875E-740F91802FB4}"/>
              </a:ext>
            </a:extLst>
          </p:cNvPr>
          <p:cNvPicPr>
            <a:picLocks noChangeAspect="1"/>
          </p:cNvPicPr>
          <p:nvPr/>
        </p:nvPicPr>
        <p:blipFill>
          <a:blip r:embed="rId3"/>
          <a:stretch>
            <a:fillRect/>
          </a:stretch>
        </p:blipFill>
        <p:spPr>
          <a:xfrm>
            <a:off x="5457216" y="787782"/>
            <a:ext cx="6605986" cy="4480735"/>
          </a:xfrm>
          <a:prstGeom prst="rect">
            <a:avLst/>
          </a:prstGeom>
        </p:spPr>
      </p:pic>
    </p:spTree>
    <p:extLst>
      <p:ext uri="{BB962C8B-B14F-4D97-AF65-F5344CB8AC3E}">
        <p14:creationId xmlns:p14="http://schemas.microsoft.com/office/powerpoint/2010/main" val="1252433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58B7CC-1213-4309-9803-13A31060DA5F}"/>
              </a:ext>
            </a:extLst>
          </p:cNvPr>
          <p:cNvSpPr>
            <a:spLocks noGrp="1"/>
          </p:cNvSpPr>
          <p:nvPr>
            <p:ph type="title"/>
          </p:nvPr>
        </p:nvSpPr>
        <p:spPr>
          <a:xfrm>
            <a:off x="531812" y="298797"/>
            <a:ext cx="8911687" cy="528797"/>
          </a:xfrm>
        </p:spPr>
        <p:txBody>
          <a:bodyPr>
            <a:normAutofit fontScale="90000"/>
          </a:bodyPr>
          <a:lstStyle/>
          <a:p>
            <a:r>
              <a:rPr lang="el-GR" dirty="0"/>
              <a:t>Εύρεση δύο μικρότερων αριθμών</a:t>
            </a:r>
          </a:p>
        </p:txBody>
      </p:sp>
      <p:sp>
        <p:nvSpPr>
          <p:cNvPr id="3" name="Θέση περιεχομένου 2">
            <a:extLst>
              <a:ext uri="{FF2B5EF4-FFF2-40B4-BE49-F238E27FC236}">
                <a16:creationId xmlns:a16="http://schemas.microsoft.com/office/drawing/2014/main" id="{4CC566A9-BEDA-4B04-9028-933D28F7542C}"/>
              </a:ext>
            </a:extLst>
          </p:cNvPr>
          <p:cNvSpPr>
            <a:spLocks noGrp="1"/>
          </p:cNvSpPr>
          <p:nvPr>
            <p:ph idx="1"/>
          </p:nvPr>
        </p:nvSpPr>
        <p:spPr>
          <a:xfrm>
            <a:off x="528099" y="1367379"/>
            <a:ext cx="3688301" cy="3777622"/>
          </a:xfrm>
        </p:spPr>
        <p:txBody>
          <a:bodyPr/>
          <a:lstStyle/>
          <a:p>
            <a:r>
              <a:rPr lang="el-GR" dirty="0"/>
              <a:t>Σε ένα Τμήμα μιας επιχείρησης χρειάζεται να βρεθούν οι </a:t>
            </a:r>
            <a:r>
              <a:rPr lang="el-GR" b="1" dirty="0"/>
              <a:t>δύο χαμηλότεροι μισθοί με δεδομένο </a:t>
            </a:r>
            <a:r>
              <a:rPr lang="el-GR" dirty="0"/>
              <a:t>ότι το Τμήμα απασχολεί 50 υπαλλήλους και οι μισθοί τους αποθηκεύονται σε κάποιον πίνακα. Να γραφεί ένας αλγόριθμος που θα υπολογίζει τους δύο μικρότερους μισθούς με δεδομένο τον πίνακα των μισθών των υπαλλήλων.</a:t>
            </a:r>
          </a:p>
        </p:txBody>
      </p:sp>
      <p:sp>
        <p:nvSpPr>
          <p:cNvPr id="4" name="Θέση υποσέλιδου 3">
            <a:extLst>
              <a:ext uri="{FF2B5EF4-FFF2-40B4-BE49-F238E27FC236}">
                <a16:creationId xmlns:a16="http://schemas.microsoft.com/office/drawing/2014/main" id="{8285FD45-0945-439F-A4EC-1DC8E22D8AD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1F70F296-DB10-42E1-9342-493853D4C0BD}"/>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7" name="Εικόνα 6">
            <a:extLst>
              <a:ext uri="{FF2B5EF4-FFF2-40B4-BE49-F238E27FC236}">
                <a16:creationId xmlns:a16="http://schemas.microsoft.com/office/drawing/2014/main" id="{89C0EA74-B107-4D88-A9AE-36885D98FA2F}"/>
              </a:ext>
            </a:extLst>
          </p:cNvPr>
          <p:cNvPicPr>
            <a:picLocks noChangeAspect="1"/>
          </p:cNvPicPr>
          <p:nvPr/>
        </p:nvPicPr>
        <p:blipFill>
          <a:blip r:embed="rId2"/>
          <a:stretch>
            <a:fillRect/>
          </a:stretch>
        </p:blipFill>
        <p:spPr>
          <a:xfrm>
            <a:off x="5958767" y="970343"/>
            <a:ext cx="3484731" cy="3654399"/>
          </a:xfrm>
          <a:prstGeom prst="rect">
            <a:avLst/>
          </a:prstGeom>
        </p:spPr>
      </p:pic>
      <p:pic>
        <p:nvPicPr>
          <p:cNvPr id="9" name="Εικόνα 8">
            <a:extLst>
              <a:ext uri="{FF2B5EF4-FFF2-40B4-BE49-F238E27FC236}">
                <a16:creationId xmlns:a16="http://schemas.microsoft.com/office/drawing/2014/main" id="{016DCD27-BD7A-4325-B113-A9410784C90E}"/>
              </a:ext>
            </a:extLst>
          </p:cNvPr>
          <p:cNvPicPr>
            <a:picLocks noChangeAspect="1"/>
          </p:cNvPicPr>
          <p:nvPr/>
        </p:nvPicPr>
        <p:blipFill>
          <a:blip r:embed="rId3"/>
          <a:stretch>
            <a:fillRect/>
          </a:stretch>
        </p:blipFill>
        <p:spPr>
          <a:xfrm>
            <a:off x="5958767" y="4624742"/>
            <a:ext cx="3419952" cy="1638529"/>
          </a:xfrm>
          <a:prstGeom prst="rect">
            <a:avLst/>
          </a:prstGeom>
        </p:spPr>
      </p:pic>
    </p:spTree>
    <p:extLst>
      <p:ext uri="{BB962C8B-B14F-4D97-AF65-F5344CB8AC3E}">
        <p14:creationId xmlns:p14="http://schemas.microsoft.com/office/powerpoint/2010/main" val="2088001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58B7CC-1213-4309-9803-13A31060DA5F}"/>
              </a:ext>
            </a:extLst>
          </p:cNvPr>
          <p:cNvSpPr>
            <a:spLocks noGrp="1"/>
          </p:cNvSpPr>
          <p:nvPr>
            <p:ph type="title"/>
          </p:nvPr>
        </p:nvSpPr>
        <p:spPr>
          <a:xfrm>
            <a:off x="701145" y="92668"/>
            <a:ext cx="8911687" cy="528797"/>
          </a:xfrm>
        </p:spPr>
        <p:txBody>
          <a:bodyPr>
            <a:normAutofit fontScale="90000"/>
          </a:bodyPr>
          <a:lstStyle/>
          <a:p>
            <a:r>
              <a:rPr lang="el-GR" dirty="0"/>
              <a:t>Μαγικό Τετράγωνο</a:t>
            </a:r>
          </a:p>
        </p:txBody>
      </p:sp>
      <p:sp>
        <p:nvSpPr>
          <p:cNvPr id="4" name="Θέση υποσέλιδου 3">
            <a:extLst>
              <a:ext uri="{FF2B5EF4-FFF2-40B4-BE49-F238E27FC236}">
                <a16:creationId xmlns:a16="http://schemas.microsoft.com/office/drawing/2014/main" id="{8285FD45-0945-439F-A4EC-1DC8E22D8AD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1F70F296-DB10-42E1-9342-493853D4C0BD}"/>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1" name="Εικόνα 10">
            <a:extLst>
              <a:ext uri="{FF2B5EF4-FFF2-40B4-BE49-F238E27FC236}">
                <a16:creationId xmlns:a16="http://schemas.microsoft.com/office/drawing/2014/main" id="{88A5D722-D6E4-4842-839D-92443FC9F4F0}"/>
              </a:ext>
            </a:extLst>
          </p:cNvPr>
          <p:cNvPicPr>
            <a:picLocks noChangeAspect="1"/>
          </p:cNvPicPr>
          <p:nvPr/>
        </p:nvPicPr>
        <p:blipFill>
          <a:blip r:embed="rId2"/>
          <a:stretch>
            <a:fillRect/>
          </a:stretch>
        </p:blipFill>
        <p:spPr>
          <a:xfrm>
            <a:off x="1058979" y="1618724"/>
            <a:ext cx="10074041" cy="4155542"/>
          </a:xfrm>
          <a:prstGeom prst="rect">
            <a:avLst/>
          </a:prstGeom>
        </p:spPr>
      </p:pic>
    </p:spTree>
    <p:extLst>
      <p:ext uri="{BB962C8B-B14F-4D97-AF65-F5344CB8AC3E}">
        <p14:creationId xmlns:p14="http://schemas.microsoft.com/office/powerpoint/2010/main" val="239138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58B7CC-1213-4309-9803-13A31060DA5F}"/>
              </a:ext>
            </a:extLst>
          </p:cNvPr>
          <p:cNvSpPr>
            <a:spLocks noGrp="1"/>
          </p:cNvSpPr>
          <p:nvPr>
            <p:ph type="title"/>
          </p:nvPr>
        </p:nvSpPr>
        <p:spPr>
          <a:xfrm>
            <a:off x="701145" y="92668"/>
            <a:ext cx="8911687" cy="528797"/>
          </a:xfrm>
        </p:spPr>
        <p:txBody>
          <a:bodyPr>
            <a:normAutofit fontScale="90000"/>
          </a:bodyPr>
          <a:lstStyle/>
          <a:p>
            <a:r>
              <a:rPr lang="el-GR" dirty="0"/>
              <a:t>Μαγικό Τετράγωνο</a:t>
            </a:r>
          </a:p>
        </p:txBody>
      </p:sp>
      <p:sp>
        <p:nvSpPr>
          <p:cNvPr id="4" name="Θέση υποσέλιδου 3">
            <a:extLst>
              <a:ext uri="{FF2B5EF4-FFF2-40B4-BE49-F238E27FC236}">
                <a16:creationId xmlns:a16="http://schemas.microsoft.com/office/drawing/2014/main" id="{8285FD45-0945-439F-A4EC-1DC8E22D8AD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1F70F296-DB10-42E1-9342-493853D4C0BD}"/>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8" name="Εικόνα 7">
            <a:extLst>
              <a:ext uri="{FF2B5EF4-FFF2-40B4-BE49-F238E27FC236}">
                <a16:creationId xmlns:a16="http://schemas.microsoft.com/office/drawing/2014/main" id="{AE0BD9A4-DEE2-43AA-A3A7-529FDCA4970C}"/>
              </a:ext>
            </a:extLst>
          </p:cNvPr>
          <p:cNvPicPr>
            <a:picLocks noChangeAspect="1"/>
          </p:cNvPicPr>
          <p:nvPr/>
        </p:nvPicPr>
        <p:blipFill>
          <a:blip r:embed="rId2"/>
          <a:stretch>
            <a:fillRect/>
          </a:stretch>
        </p:blipFill>
        <p:spPr>
          <a:xfrm>
            <a:off x="325759" y="1319224"/>
            <a:ext cx="3628687" cy="2744776"/>
          </a:xfrm>
          <a:prstGeom prst="rect">
            <a:avLst/>
          </a:prstGeom>
        </p:spPr>
      </p:pic>
      <p:pic>
        <p:nvPicPr>
          <p:cNvPr id="10" name="Εικόνα 9">
            <a:extLst>
              <a:ext uri="{FF2B5EF4-FFF2-40B4-BE49-F238E27FC236}">
                <a16:creationId xmlns:a16="http://schemas.microsoft.com/office/drawing/2014/main" id="{F88F9275-EDB3-47F9-9D3E-04BDB8460615}"/>
              </a:ext>
            </a:extLst>
          </p:cNvPr>
          <p:cNvPicPr>
            <a:picLocks noChangeAspect="1"/>
          </p:cNvPicPr>
          <p:nvPr/>
        </p:nvPicPr>
        <p:blipFill>
          <a:blip r:embed="rId3"/>
          <a:stretch>
            <a:fillRect/>
          </a:stretch>
        </p:blipFill>
        <p:spPr>
          <a:xfrm>
            <a:off x="5089254" y="357066"/>
            <a:ext cx="3495945" cy="6492469"/>
          </a:xfrm>
          <a:prstGeom prst="rect">
            <a:avLst/>
          </a:prstGeom>
        </p:spPr>
      </p:pic>
    </p:spTree>
    <p:extLst>
      <p:ext uri="{BB962C8B-B14F-4D97-AF65-F5344CB8AC3E}">
        <p14:creationId xmlns:p14="http://schemas.microsoft.com/office/powerpoint/2010/main" val="54873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8285FD45-0945-439F-A4EC-1DC8E22D8AD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1F70F296-DB10-42E1-9342-493853D4C0B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12" name="Εικόνα 11">
            <a:extLst>
              <a:ext uri="{FF2B5EF4-FFF2-40B4-BE49-F238E27FC236}">
                <a16:creationId xmlns:a16="http://schemas.microsoft.com/office/drawing/2014/main" id="{5D478D0E-2EB8-4CC4-BD89-2C20DE658F74}"/>
              </a:ext>
            </a:extLst>
          </p:cNvPr>
          <p:cNvPicPr>
            <a:picLocks noChangeAspect="1"/>
          </p:cNvPicPr>
          <p:nvPr/>
        </p:nvPicPr>
        <p:blipFill>
          <a:blip r:embed="rId2"/>
          <a:stretch>
            <a:fillRect/>
          </a:stretch>
        </p:blipFill>
        <p:spPr>
          <a:xfrm>
            <a:off x="2618890" y="718759"/>
            <a:ext cx="6954220" cy="5420481"/>
          </a:xfrm>
          <a:prstGeom prst="rect">
            <a:avLst/>
          </a:prstGeom>
        </p:spPr>
      </p:pic>
    </p:spTree>
    <p:extLst>
      <p:ext uri="{BB962C8B-B14F-4D97-AF65-F5344CB8AC3E}">
        <p14:creationId xmlns:p14="http://schemas.microsoft.com/office/powerpoint/2010/main" val="123926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0DAB3-22C7-4FD6-AABD-BEADFA01D897}"/>
              </a:ext>
            </a:extLst>
          </p:cNvPr>
          <p:cNvSpPr>
            <a:spLocks noGrp="1"/>
          </p:cNvSpPr>
          <p:nvPr>
            <p:ph type="title"/>
          </p:nvPr>
        </p:nvSpPr>
        <p:spPr>
          <a:xfrm>
            <a:off x="3238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2462726D-E38C-426C-93E1-EF43BA766192}"/>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D0CAF96-D6FA-49AF-B611-05D48ADF1BE5}"/>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7" name="Εικόνα 6">
            <a:extLst>
              <a:ext uri="{FF2B5EF4-FFF2-40B4-BE49-F238E27FC236}">
                <a16:creationId xmlns:a16="http://schemas.microsoft.com/office/drawing/2014/main" id="{E95C0948-DC78-4ADF-9FA9-2E8DC291A9B1}"/>
              </a:ext>
            </a:extLst>
          </p:cNvPr>
          <p:cNvPicPr>
            <a:picLocks noChangeAspect="1"/>
          </p:cNvPicPr>
          <p:nvPr/>
        </p:nvPicPr>
        <p:blipFill>
          <a:blip r:embed="rId2"/>
          <a:stretch>
            <a:fillRect/>
          </a:stretch>
        </p:blipFill>
        <p:spPr>
          <a:xfrm>
            <a:off x="1356327" y="1319224"/>
            <a:ext cx="10085768" cy="4502826"/>
          </a:xfrm>
          <a:prstGeom prst="rect">
            <a:avLst/>
          </a:prstGeom>
        </p:spPr>
      </p:pic>
    </p:spTree>
    <p:extLst>
      <p:ext uri="{BB962C8B-B14F-4D97-AF65-F5344CB8AC3E}">
        <p14:creationId xmlns:p14="http://schemas.microsoft.com/office/powerpoint/2010/main" val="394041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0DAB3-22C7-4FD6-AABD-BEADFA01D897}"/>
              </a:ext>
            </a:extLst>
          </p:cNvPr>
          <p:cNvSpPr>
            <a:spLocks noGrp="1"/>
          </p:cNvSpPr>
          <p:nvPr>
            <p:ph type="title"/>
          </p:nvPr>
        </p:nvSpPr>
        <p:spPr>
          <a:xfrm>
            <a:off x="3238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2462726D-E38C-426C-93E1-EF43BA766192}"/>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D0CAF96-D6FA-49AF-B611-05D48ADF1BE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6" name="Εικόνα 5">
            <a:extLst>
              <a:ext uri="{FF2B5EF4-FFF2-40B4-BE49-F238E27FC236}">
                <a16:creationId xmlns:a16="http://schemas.microsoft.com/office/drawing/2014/main" id="{E5F3CCFF-82FA-4E9E-890B-A07F63A1376A}"/>
              </a:ext>
            </a:extLst>
          </p:cNvPr>
          <p:cNvPicPr>
            <a:picLocks noChangeAspect="1"/>
          </p:cNvPicPr>
          <p:nvPr/>
        </p:nvPicPr>
        <p:blipFill>
          <a:blip r:embed="rId2"/>
          <a:stretch>
            <a:fillRect/>
          </a:stretch>
        </p:blipFill>
        <p:spPr>
          <a:xfrm>
            <a:off x="1802706" y="1281982"/>
            <a:ext cx="8934566" cy="4294036"/>
          </a:xfrm>
          <a:prstGeom prst="rect">
            <a:avLst/>
          </a:prstGeom>
        </p:spPr>
      </p:pic>
    </p:spTree>
    <p:extLst>
      <p:ext uri="{BB962C8B-B14F-4D97-AF65-F5344CB8AC3E}">
        <p14:creationId xmlns:p14="http://schemas.microsoft.com/office/powerpoint/2010/main" val="380472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CFA62-0027-434F-A13E-7687BD2CCA9E}"/>
              </a:ext>
            </a:extLst>
          </p:cNvPr>
          <p:cNvSpPr>
            <a:spLocks noGrp="1"/>
          </p:cNvSpPr>
          <p:nvPr>
            <p:ph type="title"/>
          </p:nvPr>
        </p:nvSpPr>
        <p:spPr>
          <a:xfrm>
            <a:off x="256125" y="34399"/>
            <a:ext cx="8911687" cy="528797"/>
          </a:xfrm>
        </p:spPr>
        <p:txBody>
          <a:bodyPr>
            <a:normAutofit fontScale="90000"/>
          </a:bodyPr>
          <a:lstStyle/>
          <a:p>
            <a:r>
              <a:rPr lang="el-GR" dirty="0"/>
              <a:t>Μετατροπή σε αλγόριθμο</a:t>
            </a:r>
          </a:p>
        </p:txBody>
      </p:sp>
      <p:sp>
        <p:nvSpPr>
          <p:cNvPr id="4" name="Θέση υποσέλιδου 3">
            <a:extLst>
              <a:ext uri="{FF2B5EF4-FFF2-40B4-BE49-F238E27FC236}">
                <a16:creationId xmlns:a16="http://schemas.microsoft.com/office/drawing/2014/main" id="{06BD14CA-3DA9-4EDC-835E-45235144682B}"/>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BC79905-02CB-4F76-A0CD-84C8670E656F}"/>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Εικόνα 6">
            <a:extLst>
              <a:ext uri="{FF2B5EF4-FFF2-40B4-BE49-F238E27FC236}">
                <a16:creationId xmlns:a16="http://schemas.microsoft.com/office/drawing/2014/main" id="{2C58D726-E413-4DFA-A414-10CCEB343A12}"/>
              </a:ext>
            </a:extLst>
          </p:cNvPr>
          <p:cNvPicPr>
            <a:picLocks noChangeAspect="1"/>
          </p:cNvPicPr>
          <p:nvPr/>
        </p:nvPicPr>
        <p:blipFill>
          <a:blip r:embed="rId2"/>
          <a:stretch>
            <a:fillRect/>
          </a:stretch>
        </p:blipFill>
        <p:spPr>
          <a:xfrm>
            <a:off x="5198533" y="381935"/>
            <a:ext cx="6737342" cy="6500933"/>
          </a:xfrm>
          <a:prstGeom prst="rect">
            <a:avLst/>
          </a:prstGeom>
        </p:spPr>
      </p:pic>
      <p:pic>
        <p:nvPicPr>
          <p:cNvPr id="6" name="Εικόνα 5">
            <a:extLst>
              <a:ext uri="{FF2B5EF4-FFF2-40B4-BE49-F238E27FC236}">
                <a16:creationId xmlns:a16="http://schemas.microsoft.com/office/drawing/2014/main" id="{ED43B0D4-D8D2-404B-9BD6-EC2004970D51}"/>
              </a:ext>
            </a:extLst>
          </p:cNvPr>
          <p:cNvPicPr>
            <a:picLocks noChangeAspect="1"/>
          </p:cNvPicPr>
          <p:nvPr/>
        </p:nvPicPr>
        <p:blipFill>
          <a:blip r:embed="rId3"/>
          <a:stretch>
            <a:fillRect/>
          </a:stretch>
        </p:blipFill>
        <p:spPr>
          <a:xfrm>
            <a:off x="256125" y="1377493"/>
            <a:ext cx="5380196" cy="4692725"/>
          </a:xfrm>
          <a:prstGeom prst="rect">
            <a:avLst/>
          </a:prstGeom>
        </p:spPr>
      </p:pic>
    </p:spTree>
    <p:extLst>
      <p:ext uri="{BB962C8B-B14F-4D97-AF65-F5344CB8AC3E}">
        <p14:creationId xmlns:p14="http://schemas.microsoft.com/office/powerpoint/2010/main" val="322804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0DAB3-22C7-4FD6-AABD-BEADFA01D897}"/>
              </a:ext>
            </a:extLst>
          </p:cNvPr>
          <p:cNvSpPr>
            <a:spLocks noGrp="1"/>
          </p:cNvSpPr>
          <p:nvPr>
            <p:ph type="title"/>
          </p:nvPr>
        </p:nvSpPr>
        <p:spPr>
          <a:xfrm>
            <a:off x="3238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2462726D-E38C-426C-93E1-EF43BA766192}"/>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D0CAF96-D6FA-49AF-B611-05D48ADF1BE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Εικόνα 5">
            <a:extLst>
              <a:ext uri="{FF2B5EF4-FFF2-40B4-BE49-F238E27FC236}">
                <a16:creationId xmlns:a16="http://schemas.microsoft.com/office/drawing/2014/main" id="{E5F3CCFF-82FA-4E9E-890B-A07F63A1376A}"/>
              </a:ext>
            </a:extLst>
          </p:cNvPr>
          <p:cNvPicPr>
            <a:picLocks noChangeAspect="1"/>
          </p:cNvPicPr>
          <p:nvPr/>
        </p:nvPicPr>
        <p:blipFill>
          <a:blip r:embed="rId2"/>
          <a:stretch>
            <a:fillRect/>
          </a:stretch>
        </p:blipFill>
        <p:spPr>
          <a:xfrm>
            <a:off x="1802706" y="1281982"/>
            <a:ext cx="8934566" cy="4294036"/>
          </a:xfrm>
          <a:prstGeom prst="rect">
            <a:avLst/>
          </a:prstGeom>
        </p:spPr>
      </p:pic>
    </p:spTree>
    <p:extLst>
      <p:ext uri="{BB962C8B-B14F-4D97-AF65-F5344CB8AC3E}">
        <p14:creationId xmlns:p14="http://schemas.microsoft.com/office/powerpoint/2010/main" val="1102185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0DAB3-22C7-4FD6-AABD-BEADFA01D897}"/>
              </a:ext>
            </a:extLst>
          </p:cNvPr>
          <p:cNvSpPr>
            <a:spLocks noGrp="1"/>
          </p:cNvSpPr>
          <p:nvPr>
            <p:ph type="title"/>
          </p:nvPr>
        </p:nvSpPr>
        <p:spPr>
          <a:xfrm>
            <a:off x="3238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2462726D-E38C-426C-93E1-EF43BA766192}"/>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D0CAF96-D6FA-49AF-B611-05D48ADF1BE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7" name="Εικόνα 6">
            <a:extLst>
              <a:ext uri="{FF2B5EF4-FFF2-40B4-BE49-F238E27FC236}">
                <a16:creationId xmlns:a16="http://schemas.microsoft.com/office/drawing/2014/main" id="{00502DF7-8BF7-472B-9186-43CDD07A359F}"/>
              </a:ext>
            </a:extLst>
          </p:cNvPr>
          <p:cNvPicPr>
            <a:picLocks noChangeAspect="1"/>
          </p:cNvPicPr>
          <p:nvPr/>
        </p:nvPicPr>
        <p:blipFill>
          <a:blip r:embed="rId2"/>
          <a:stretch>
            <a:fillRect/>
          </a:stretch>
        </p:blipFill>
        <p:spPr>
          <a:xfrm>
            <a:off x="812216" y="1490133"/>
            <a:ext cx="11121326" cy="4080934"/>
          </a:xfrm>
          <a:prstGeom prst="rect">
            <a:avLst/>
          </a:prstGeom>
        </p:spPr>
      </p:pic>
    </p:spTree>
    <p:extLst>
      <p:ext uri="{BB962C8B-B14F-4D97-AF65-F5344CB8AC3E}">
        <p14:creationId xmlns:p14="http://schemas.microsoft.com/office/powerpoint/2010/main" val="304128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0DAB3-22C7-4FD6-AABD-BEADFA01D897}"/>
              </a:ext>
            </a:extLst>
          </p:cNvPr>
          <p:cNvSpPr>
            <a:spLocks noGrp="1"/>
          </p:cNvSpPr>
          <p:nvPr>
            <p:ph type="title"/>
          </p:nvPr>
        </p:nvSpPr>
        <p:spPr>
          <a:xfrm>
            <a:off x="3238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2462726D-E38C-426C-93E1-EF43BA766192}"/>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D0CAF96-D6FA-49AF-B611-05D48ADF1BE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Εικόνα 5">
            <a:extLst>
              <a:ext uri="{FF2B5EF4-FFF2-40B4-BE49-F238E27FC236}">
                <a16:creationId xmlns:a16="http://schemas.microsoft.com/office/drawing/2014/main" id="{308313EE-19CB-4266-8BE7-D727E4135EAD}"/>
              </a:ext>
            </a:extLst>
          </p:cNvPr>
          <p:cNvPicPr>
            <a:picLocks noChangeAspect="1"/>
          </p:cNvPicPr>
          <p:nvPr/>
        </p:nvPicPr>
        <p:blipFill>
          <a:blip r:embed="rId2"/>
          <a:stretch>
            <a:fillRect/>
          </a:stretch>
        </p:blipFill>
        <p:spPr>
          <a:xfrm>
            <a:off x="2119891" y="970344"/>
            <a:ext cx="8412642" cy="5507304"/>
          </a:xfrm>
          <a:prstGeom prst="rect">
            <a:avLst/>
          </a:prstGeom>
        </p:spPr>
      </p:pic>
    </p:spTree>
    <p:extLst>
      <p:ext uri="{BB962C8B-B14F-4D97-AF65-F5344CB8AC3E}">
        <p14:creationId xmlns:p14="http://schemas.microsoft.com/office/powerpoint/2010/main" val="28658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0DAB3-22C7-4FD6-AABD-BEADFA01D897}"/>
              </a:ext>
            </a:extLst>
          </p:cNvPr>
          <p:cNvSpPr>
            <a:spLocks noGrp="1"/>
          </p:cNvSpPr>
          <p:nvPr>
            <p:ph type="title"/>
          </p:nvPr>
        </p:nvSpPr>
        <p:spPr>
          <a:xfrm>
            <a:off x="3238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2462726D-E38C-426C-93E1-EF43BA766192}"/>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ED0CAF96-D6FA-49AF-B611-05D48ADF1BE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Εικόνα 6">
            <a:extLst>
              <a:ext uri="{FF2B5EF4-FFF2-40B4-BE49-F238E27FC236}">
                <a16:creationId xmlns:a16="http://schemas.microsoft.com/office/drawing/2014/main" id="{C843C46C-D456-4314-A67F-0D25F0335C57}"/>
              </a:ext>
            </a:extLst>
          </p:cNvPr>
          <p:cNvPicPr>
            <a:picLocks noChangeAspect="1"/>
          </p:cNvPicPr>
          <p:nvPr/>
        </p:nvPicPr>
        <p:blipFill>
          <a:blip r:embed="rId2"/>
          <a:stretch>
            <a:fillRect/>
          </a:stretch>
        </p:blipFill>
        <p:spPr>
          <a:xfrm>
            <a:off x="1311579" y="1319224"/>
            <a:ext cx="8719882" cy="4098747"/>
          </a:xfrm>
          <a:prstGeom prst="rect">
            <a:avLst/>
          </a:prstGeom>
        </p:spPr>
      </p:pic>
    </p:spTree>
    <p:extLst>
      <p:ext uri="{BB962C8B-B14F-4D97-AF65-F5344CB8AC3E}">
        <p14:creationId xmlns:p14="http://schemas.microsoft.com/office/powerpoint/2010/main" val="341765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BF4A3-EC09-4AB3-881E-AB45A0B1E969}"/>
              </a:ext>
            </a:extLst>
          </p:cNvPr>
          <p:cNvSpPr>
            <a:spLocks noGrp="1"/>
          </p:cNvSpPr>
          <p:nvPr>
            <p:ph type="title"/>
          </p:nvPr>
        </p:nvSpPr>
        <p:spPr>
          <a:xfrm>
            <a:off x="273058" y="74159"/>
            <a:ext cx="11207742" cy="713623"/>
          </a:xfrm>
        </p:spPr>
        <p:txBody>
          <a:bodyPr>
            <a:normAutofit/>
          </a:bodyPr>
          <a:lstStyle/>
          <a:p>
            <a:r>
              <a:rPr lang="en-US" dirty="0"/>
              <a:t>Fibonacci</a:t>
            </a:r>
            <a:r>
              <a:rPr lang="el-GR" dirty="0"/>
              <a:t> Εύρεση του i-οστού αριθμού </a:t>
            </a:r>
            <a:r>
              <a:rPr lang="el-GR" dirty="0" err="1"/>
              <a:t>Fibonacci</a:t>
            </a:r>
            <a:endParaRPr lang="el-GR" dirty="0"/>
          </a:p>
        </p:txBody>
      </p:sp>
      <p:sp>
        <p:nvSpPr>
          <p:cNvPr id="4" name="Θέση υποσέλιδου 3">
            <a:extLst>
              <a:ext uri="{FF2B5EF4-FFF2-40B4-BE49-F238E27FC236}">
                <a16:creationId xmlns:a16="http://schemas.microsoft.com/office/drawing/2014/main" id="{6CABF81D-78E8-4300-8BEC-314709BA01B6}"/>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692E593D-81A4-457B-AA24-A6283429A32A}"/>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7" name="TextBox 6">
            <a:extLst>
              <a:ext uri="{FF2B5EF4-FFF2-40B4-BE49-F238E27FC236}">
                <a16:creationId xmlns:a16="http://schemas.microsoft.com/office/drawing/2014/main" id="{9150D9B6-2A41-45A8-8225-94977E7678E9}"/>
              </a:ext>
            </a:extLst>
          </p:cNvPr>
          <p:cNvSpPr txBox="1"/>
          <p:nvPr/>
        </p:nvSpPr>
        <p:spPr>
          <a:xfrm>
            <a:off x="1845732" y="787782"/>
            <a:ext cx="10073209" cy="923330"/>
          </a:xfrm>
          <a:prstGeom prst="rect">
            <a:avLst/>
          </a:prstGeom>
          <a:noFill/>
        </p:spPr>
        <p:txBody>
          <a:bodyPr wrap="square">
            <a:spAutoFit/>
          </a:bodyPr>
          <a:lstStyle/>
          <a:p>
            <a:r>
              <a:rPr lang="el-GR" b="0" i="0" dirty="0">
                <a:solidFill>
                  <a:srgbClr val="323D4F"/>
                </a:solidFill>
                <a:effectLst/>
                <a:latin typeface="Lucida Grande"/>
              </a:rPr>
              <a:t>Στις ακολουθίες </a:t>
            </a:r>
            <a:r>
              <a:rPr lang="el-GR" b="0" i="0" dirty="0" err="1">
                <a:solidFill>
                  <a:srgbClr val="323D4F"/>
                </a:solidFill>
                <a:effectLst/>
                <a:latin typeface="Lucida Grande"/>
              </a:rPr>
              <a:t>fibonacci</a:t>
            </a:r>
            <a:r>
              <a:rPr lang="el-GR" b="0" i="0" dirty="0">
                <a:solidFill>
                  <a:srgbClr val="323D4F"/>
                </a:solidFill>
                <a:effectLst/>
                <a:latin typeface="Lucida Grande"/>
              </a:rPr>
              <a:t> (</a:t>
            </a:r>
            <a:r>
              <a:rPr lang="el-GR" b="0" i="0" dirty="0" err="1">
                <a:solidFill>
                  <a:srgbClr val="323D4F"/>
                </a:solidFill>
                <a:effectLst/>
                <a:latin typeface="Lucida Grande"/>
              </a:rPr>
              <a:t>Φιμπονάτσι</a:t>
            </a:r>
            <a:r>
              <a:rPr lang="el-GR" b="0" i="0" dirty="0">
                <a:solidFill>
                  <a:srgbClr val="323D4F"/>
                </a:solidFill>
                <a:effectLst/>
                <a:latin typeface="Lucida Grande"/>
              </a:rPr>
              <a:t>) </a:t>
            </a:r>
            <a:r>
              <a:rPr lang="el-GR" b="1" i="0" dirty="0">
                <a:solidFill>
                  <a:srgbClr val="323D4F"/>
                </a:solidFill>
                <a:effectLst/>
                <a:latin typeface="Lucida Grande"/>
              </a:rPr>
              <a:t>κάθε αριθμός είναι το άθροισμα των 2 προηγούμενων</a:t>
            </a:r>
            <a:r>
              <a:rPr lang="el-GR" b="0" i="0" dirty="0">
                <a:solidFill>
                  <a:srgbClr val="323D4F"/>
                </a:solidFill>
                <a:effectLst/>
                <a:latin typeface="Lucida Grande"/>
              </a:rPr>
              <a:t>. </a:t>
            </a:r>
            <a:r>
              <a:rPr lang="el-GR" b="0" i="0" dirty="0">
                <a:solidFill>
                  <a:srgbClr val="474747"/>
                </a:solidFill>
                <a:effectLst/>
                <a:latin typeface="Arial" panose="020B0604020202020204" pitchFamily="34" charset="0"/>
              </a:rPr>
              <a:t>0, 1, 1, 2, 3, 5, 8, 13, 21, 34, 55 κ.λπ.</a:t>
            </a:r>
          </a:p>
          <a:p>
            <a:r>
              <a:rPr lang="en-US" b="0" i="0" dirty="0">
                <a:solidFill>
                  <a:srgbClr val="4D4D4D"/>
                </a:solidFill>
                <a:effectLst/>
                <a:latin typeface="Segoe UI" panose="020B0502040204020203" pitchFamily="34" charset="0"/>
              </a:rPr>
              <a:t>F0 = 0, F1 = 1 </a:t>
            </a:r>
            <a:r>
              <a:rPr lang="el-GR" b="0" i="0" dirty="0">
                <a:solidFill>
                  <a:srgbClr val="4D4D4D"/>
                </a:solidFill>
                <a:effectLst/>
                <a:latin typeface="Segoe UI" panose="020B0502040204020203" pitchFamily="34" charset="0"/>
              </a:rPr>
              <a:t>και </a:t>
            </a:r>
            <a:r>
              <a:rPr lang="en-US" b="0" i="0" dirty="0" err="1">
                <a:solidFill>
                  <a:srgbClr val="4D4D4D"/>
                </a:solidFill>
                <a:effectLst/>
                <a:latin typeface="Segoe UI" panose="020B0502040204020203" pitchFamily="34" charset="0"/>
              </a:rPr>
              <a:t>Fk</a:t>
            </a:r>
            <a:r>
              <a:rPr lang="en-US" b="0" i="0" dirty="0">
                <a:solidFill>
                  <a:srgbClr val="4D4D4D"/>
                </a:solidFill>
                <a:effectLst/>
                <a:latin typeface="Segoe UI" panose="020B0502040204020203" pitchFamily="34" charset="0"/>
              </a:rPr>
              <a:t> = </a:t>
            </a:r>
            <a:r>
              <a:rPr lang="en-US" b="0" i="0" dirty="0" err="1">
                <a:solidFill>
                  <a:srgbClr val="4D4D4D"/>
                </a:solidFill>
                <a:effectLst/>
                <a:latin typeface="Segoe UI" panose="020B0502040204020203" pitchFamily="34" charset="0"/>
              </a:rPr>
              <a:t>Fk</a:t>
            </a:r>
            <a:r>
              <a:rPr lang="en-US" b="0" i="0" dirty="0">
                <a:solidFill>
                  <a:srgbClr val="4D4D4D"/>
                </a:solidFill>
                <a:effectLst/>
                <a:latin typeface="Segoe UI" panose="020B0502040204020203" pitchFamily="34" charset="0"/>
              </a:rPr>
              <a:t> - 1 + </a:t>
            </a:r>
            <a:r>
              <a:rPr lang="en-US" b="0" i="0" dirty="0" err="1">
                <a:solidFill>
                  <a:srgbClr val="4D4D4D"/>
                </a:solidFill>
                <a:effectLst/>
                <a:latin typeface="Segoe UI" panose="020B0502040204020203" pitchFamily="34" charset="0"/>
              </a:rPr>
              <a:t>Fk</a:t>
            </a:r>
            <a:r>
              <a:rPr lang="en-US" b="0" i="0" dirty="0">
                <a:solidFill>
                  <a:srgbClr val="4D4D4D"/>
                </a:solidFill>
                <a:effectLst/>
                <a:latin typeface="Segoe UI" panose="020B0502040204020203" pitchFamily="34" charset="0"/>
              </a:rPr>
              <a:t> - 2</a:t>
            </a:r>
            <a:endParaRPr lang="el-GR" dirty="0"/>
          </a:p>
        </p:txBody>
      </p:sp>
      <p:pic>
        <p:nvPicPr>
          <p:cNvPr id="9" name="Εικόνα 8">
            <a:extLst>
              <a:ext uri="{FF2B5EF4-FFF2-40B4-BE49-F238E27FC236}">
                <a16:creationId xmlns:a16="http://schemas.microsoft.com/office/drawing/2014/main" id="{D90CDFBF-C206-4390-9D95-45099F53FE52}"/>
              </a:ext>
            </a:extLst>
          </p:cNvPr>
          <p:cNvPicPr>
            <a:picLocks noChangeAspect="1"/>
          </p:cNvPicPr>
          <p:nvPr/>
        </p:nvPicPr>
        <p:blipFill>
          <a:blip r:embed="rId2"/>
          <a:stretch>
            <a:fillRect/>
          </a:stretch>
        </p:blipFill>
        <p:spPr>
          <a:xfrm>
            <a:off x="7636935" y="1808147"/>
            <a:ext cx="3687922" cy="5049853"/>
          </a:xfrm>
          <a:prstGeom prst="rect">
            <a:avLst/>
          </a:prstGeom>
        </p:spPr>
      </p:pic>
    </p:spTree>
    <p:extLst>
      <p:ext uri="{BB962C8B-B14F-4D97-AF65-F5344CB8AC3E}">
        <p14:creationId xmlns:p14="http://schemas.microsoft.com/office/powerpoint/2010/main" val="136466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6CABF81D-78E8-4300-8BEC-314709BA01B6}"/>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692E593D-81A4-457B-AA24-A6283429A32A}"/>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10" name="Εικόνα 9">
            <a:extLst>
              <a:ext uri="{FF2B5EF4-FFF2-40B4-BE49-F238E27FC236}">
                <a16:creationId xmlns:a16="http://schemas.microsoft.com/office/drawing/2014/main" id="{6B9B95E3-3630-45FF-81FB-DDE2E89B8352}"/>
              </a:ext>
            </a:extLst>
          </p:cNvPr>
          <p:cNvPicPr>
            <a:picLocks noChangeAspect="1"/>
          </p:cNvPicPr>
          <p:nvPr/>
        </p:nvPicPr>
        <p:blipFill>
          <a:blip r:embed="rId2"/>
          <a:stretch>
            <a:fillRect/>
          </a:stretch>
        </p:blipFill>
        <p:spPr>
          <a:xfrm>
            <a:off x="1151467" y="458266"/>
            <a:ext cx="10634133" cy="6389114"/>
          </a:xfrm>
          <a:prstGeom prst="rect">
            <a:avLst/>
          </a:prstGeom>
        </p:spPr>
      </p:pic>
    </p:spTree>
    <p:extLst>
      <p:ext uri="{BB962C8B-B14F-4D97-AF65-F5344CB8AC3E}">
        <p14:creationId xmlns:p14="http://schemas.microsoft.com/office/powerpoint/2010/main" val="3664647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FD68047-6919-4569-9DC4-607FA51F5920}"/>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137F7AF-D4EC-4CEC-8373-25E5FE5FBD31}"/>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7" name="Εικόνα 6">
            <a:extLst>
              <a:ext uri="{FF2B5EF4-FFF2-40B4-BE49-F238E27FC236}">
                <a16:creationId xmlns:a16="http://schemas.microsoft.com/office/drawing/2014/main" id="{01653586-9A47-487C-AD87-58CFE0EE2A10}"/>
              </a:ext>
            </a:extLst>
          </p:cNvPr>
          <p:cNvPicPr>
            <a:picLocks noChangeAspect="1"/>
          </p:cNvPicPr>
          <p:nvPr/>
        </p:nvPicPr>
        <p:blipFill>
          <a:blip r:embed="rId2"/>
          <a:stretch>
            <a:fillRect/>
          </a:stretch>
        </p:blipFill>
        <p:spPr>
          <a:xfrm>
            <a:off x="1801058" y="787781"/>
            <a:ext cx="4651222" cy="1176485"/>
          </a:xfrm>
          <a:prstGeom prst="rect">
            <a:avLst/>
          </a:prstGeom>
        </p:spPr>
      </p:pic>
      <p:pic>
        <p:nvPicPr>
          <p:cNvPr id="9" name="Εικόνα 8">
            <a:extLst>
              <a:ext uri="{FF2B5EF4-FFF2-40B4-BE49-F238E27FC236}">
                <a16:creationId xmlns:a16="http://schemas.microsoft.com/office/drawing/2014/main" id="{A7DD91E9-37ED-4C0F-9E81-AA30484CCC31}"/>
              </a:ext>
            </a:extLst>
          </p:cNvPr>
          <p:cNvPicPr>
            <a:picLocks noChangeAspect="1"/>
          </p:cNvPicPr>
          <p:nvPr/>
        </p:nvPicPr>
        <p:blipFill>
          <a:blip r:embed="rId3"/>
          <a:stretch>
            <a:fillRect/>
          </a:stretch>
        </p:blipFill>
        <p:spPr>
          <a:xfrm>
            <a:off x="1496258" y="1864362"/>
            <a:ext cx="8292680" cy="4205857"/>
          </a:xfrm>
          <a:prstGeom prst="rect">
            <a:avLst/>
          </a:prstGeom>
        </p:spPr>
      </p:pic>
    </p:spTree>
    <p:extLst>
      <p:ext uri="{BB962C8B-B14F-4D97-AF65-F5344CB8AC3E}">
        <p14:creationId xmlns:p14="http://schemas.microsoft.com/office/powerpoint/2010/main" val="117065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FD68047-6919-4569-9DC4-607FA51F5920}"/>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137F7AF-D4EC-4CEC-8373-25E5FE5FBD3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3" name="Εικόνα 2">
            <a:extLst>
              <a:ext uri="{FF2B5EF4-FFF2-40B4-BE49-F238E27FC236}">
                <a16:creationId xmlns:a16="http://schemas.microsoft.com/office/drawing/2014/main" id="{71ECD36D-4A4A-4214-B091-C9BBEF09BE1B}"/>
              </a:ext>
            </a:extLst>
          </p:cNvPr>
          <p:cNvPicPr>
            <a:picLocks noChangeAspect="1"/>
          </p:cNvPicPr>
          <p:nvPr/>
        </p:nvPicPr>
        <p:blipFill>
          <a:blip r:embed="rId2"/>
          <a:stretch>
            <a:fillRect/>
          </a:stretch>
        </p:blipFill>
        <p:spPr>
          <a:xfrm>
            <a:off x="1570967" y="946992"/>
            <a:ext cx="10089221" cy="4515066"/>
          </a:xfrm>
          <a:prstGeom prst="rect">
            <a:avLst/>
          </a:prstGeom>
        </p:spPr>
      </p:pic>
    </p:spTree>
    <p:extLst>
      <p:ext uri="{BB962C8B-B14F-4D97-AF65-F5344CB8AC3E}">
        <p14:creationId xmlns:p14="http://schemas.microsoft.com/office/powerpoint/2010/main" val="1026100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063F-8CF8-4754-B76C-C610DFC96521}"/>
              </a:ext>
            </a:extLst>
          </p:cNvPr>
          <p:cNvSpPr>
            <a:spLocks noGrp="1"/>
          </p:cNvSpPr>
          <p:nvPr>
            <p:ph type="title"/>
          </p:nvPr>
        </p:nvSpPr>
        <p:spPr>
          <a:xfrm>
            <a:off x="202674" y="0"/>
            <a:ext cx="4773075"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1DB359E8-FFD0-47CD-9C29-B0E89C438DDA}"/>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FA7BBE0-529C-47DA-ABDC-4260E7479A3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7" name="Εικόνα 6">
            <a:extLst>
              <a:ext uri="{FF2B5EF4-FFF2-40B4-BE49-F238E27FC236}">
                <a16:creationId xmlns:a16="http://schemas.microsoft.com/office/drawing/2014/main" id="{17F1AB64-C115-498F-8299-A7A582503AA7}"/>
              </a:ext>
            </a:extLst>
          </p:cNvPr>
          <p:cNvPicPr>
            <a:picLocks noChangeAspect="1"/>
          </p:cNvPicPr>
          <p:nvPr/>
        </p:nvPicPr>
        <p:blipFill>
          <a:blip r:embed="rId2"/>
          <a:stretch>
            <a:fillRect/>
          </a:stretch>
        </p:blipFill>
        <p:spPr>
          <a:xfrm>
            <a:off x="2589211" y="528797"/>
            <a:ext cx="7978670" cy="6200065"/>
          </a:xfrm>
          <a:prstGeom prst="rect">
            <a:avLst/>
          </a:prstGeom>
        </p:spPr>
      </p:pic>
    </p:spTree>
    <p:extLst>
      <p:ext uri="{BB962C8B-B14F-4D97-AF65-F5344CB8AC3E}">
        <p14:creationId xmlns:p14="http://schemas.microsoft.com/office/powerpoint/2010/main" val="1461382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063F-8CF8-4754-B76C-C610DFC96521}"/>
              </a:ext>
            </a:extLst>
          </p:cNvPr>
          <p:cNvSpPr>
            <a:spLocks noGrp="1"/>
          </p:cNvSpPr>
          <p:nvPr>
            <p:ph type="title"/>
          </p:nvPr>
        </p:nvSpPr>
        <p:spPr>
          <a:xfrm>
            <a:off x="202674" y="0"/>
            <a:ext cx="4773075"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1DB359E8-FFD0-47CD-9C29-B0E89C438DDA}"/>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FA7BBE0-529C-47DA-ABDC-4260E7479A3B}"/>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6" name="Εικόνα 5">
            <a:extLst>
              <a:ext uri="{FF2B5EF4-FFF2-40B4-BE49-F238E27FC236}">
                <a16:creationId xmlns:a16="http://schemas.microsoft.com/office/drawing/2014/main" id="{F46F495A-3FDA-418F-BFE5-0A6E78699A8D}"/>
              </a:ext>
            </a:extLst>
          </p:cNvPr>
          <p:cNvPicPr>
            <a:picLocks noChangeAspect="1"/>
          </p:cNvPicPr>
          <p:nvPr/>
        </p:nvPicPr>
        <p:blipFill>
          <a:blip r:embed="rId2"/>
          <a:stretch>
            <a:fillRect/>
          </a:stretch>
        </p:blipFill>
        <p:spPr>
          <a:xfrm>
            <a:off x="1982789" y="743511"/>
            <a:ext cx="8956144" cy="5790977"/>
          </a:xfrm>
          <a:prstGeom prst="rect">
            <a:avLst/>
          </a:prstGeom>
        </p:spPr>
      </p:pic>
    </p:spTree>
    <p:extLst>
      <p:ext uri="{BB962C8B-B14F-4D97-AF65-F5344CB8AC3E}">
        <p14:creationId xmlns:p14="http://schemas.microsoft.com/office/powerpoint/2010/main" val="414066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89D84-785F-4C18-8062-A853A8E035ED}"/>
              </a:ext>
            </a:extLst>
          </p:cNvPr>
          <p:cNvSpPr>
            <a:spLocks noGrp="1"/>
          </p:cNvSpPr>
          <p:nvPr>
            <p:ph type="title"/>
          </p:nvPr>
        </p:nvSpPr>
        <p:spPr/>
        <p:txBody>
          <a:bodyPr/>
          <a:lstStyle/>
          <a:p>
            <a:r>
              <a:rPr lang="el-GR" dirty="0" err="1"/>
              <a:t>Διοφαντική</a:t>
            </a:r>
            <a:r>
              <a:rPr lang="el-GR" dirty="0"/>
              <a:t> Ανάλυση</a:t>
            </a:r>
          </a:p>
        </p:txBody>
      </p:sp>
      <p:sp>
        <p:nvSpPr>
          <p:cNvPr id="3" name="Θέση περιεχομένου 2">
            <a:extLst>
              <a:ext uri="{FF2B5EF4-FFF2-40B4-BE49-F238E27FC236}">
                <a16:creationId xmlns:a16="http://schemas.microsoft.com/office/drawing/2014/main" id="{CDA649F4-15FE-40AA-B65B-BEC6FF9A8619}"/>
              </a:ext>
            </a:extLst>
          </p:cNvPr>
          <p:cNvSpPr>
            <a:spLocks noGrp="1"/>
          </p:cNvSpPr>
          <p:nvPr>
            <p:ph idx="1"/>
          </p:nvPr>
        </p:nvSpPr>
        <p:spPr/>
        <p:txBody>
          <a:bodyPr/>
          <a:lstStyle/>
          <a:p>
            <a:r>
              <a:rPr lang="el-GR" dirty="0"/>
              <a:t>Να εκπονηθεί ένας αλγόριθμος για την εύρεση όλων των ακεραίων λύσεων της εξίσωσης: </a:t>
            </a:r>
          </a:p>
          <a:p>
            <a:r>
              <a:rPr lang="el-GR" dirty="0"/>
              <a:t>3x + 2y – 7z = 5</a:t>
            </a:r>
          </a:p>
          <a:p>
            <a:r>
              <a:rPr lang="el-GR" dirty="0"/>
              <a:t> για τιμές των x, y, z μεταξύ των 0 και 100.</a:t>
            </a:r>
          </a:p>
          <a:p>
            <a:r>
              <a:rPr lang="el-GR" dirty="0"/>
              <a:t> Η επίλυση τέτοιων εξισώσεων με πολλές μεταβλητές που επιδέχονται πολλές λύσεις ονομάζεται </a:t>
            </a:r>
            <a:r>
              <a:rPr lang="el-GR" dirty="0" err="1"/>
              <a:t>διοφαντική</a:t>
            </a:r>
            <a:r>
              <a:rPr lang="el-GR" dirty="0"/>
              <a:t> ανάλυση. Αλγοριθμικά το πρόβλημα αντιμετωπίζεται ως εξής:</a:t>
            </a:r>
          </a:p>
        </p:txBody>
      </p:sp>
      <p:sp>
        <p:nvSpPr>
          <p:cNvPr id="4" name="Θέση υποσέλιδου 3">
            <a:extLst>
              <a:ext uri="{FF2B5EF4-FFF2-40B4-BE49-F238E27FC236}">
                <a16:creationId xmlns:a16="http://schemas.microsoft.com/office/drawing/2014/main" id="{98DD360C-4360-41DD-AE43-43C6B0BE35A8}"/>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BAA085F-4DC5-4A7B-B1A7-1D3087F3989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7990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063F-8CF8-4754-B76C-C610DFC96521}"/>
              </a:ext>
            </a:extLst>
          </p:cNvPr>
          <p:cNvSpPr>
            <a:spLocks noGrp="1"/>
          </p:cNvSpPr>
          <p:nvPr>
            <p:ph type="title"/>
          </p:nvPr>
        </p:nvSpPr>
        <p:spPr>
          <a:xfrm>
            <a:off x="202674" y="0"/>
            <a:ext cx="4773075"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1DB359E8-FFD0-47CD-9C29-B0E89C438DDA}"/>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FA7BBE0-529C-47DA-ABDC-4260E7479A3B}"/>
              </a:ext>
            </a:extLst>
          </p:cNvPr>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7" name="Εικόνα 6">
            <a:extLst>
              <a:ext uri="{FF2B5EF4-FFF2-40B4-BE49-F238E27FC236}">
                <a16:creationId xmlns:a16="http://schemas.microsoft.com/office/drawing/2014/main" id="{CE514777-EF76-4D0B-9850-3D2AC37BD364}"/>
              </a:ext>
            </a:extLst>
          </p:cNvPr>
          <p:cNvPicPr>
            <a:picLocks noChangeAspect="1"/>
          </p:cNvPicPr>
          <p:nvPr/>
        </p:nvPicPr>
        <p:blipFill>
          <a:blip r:embed="rId2"/>
          <a:stretch>
            <a:fillRect/>
          </a:stretch>
        </p:blipFill>
        <p:spPr>
          <a:xfrm>
            <a:off x="1920345" y="528797"/>
            <a:ext cx="9472074" cy="5448670"/>
          </a:xfrm>
          <a:prstGeom prst="rect">
            <a:avLst/>
          </a:prstGeom>
        </p:spPr>
      </p:pic>
    </p:spTree>
    <p:extLst>
      <p:ext uri="{BB962C8B-B14F-4D97-AF65-F5344CB8AC3E}">
        <p14:creationId xmlns:p14="http://schemas.microsoft.com/office/powerpoint/2010/main" val="2151147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063F-8CF8-4754-B76C-C610DFC96521}"/>
              </a:ext>
            </a:extLst>
          </p:cNvPr>
          <p:cNvSpPr>
            <a:spLocks noGrp="1"/>
          </p:cNvSpPr>
          <p:nvPr>
            <p:ph type="title"/>
          </p:nvPr>
        </p:nvSpPr>
        <p:spPr>
          <a:xfrm>
            <a:off x="202674" y="0"/>
            <a:ext cx="4773075"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1DB359E8-FFD0-47CD-9C29-B0E89C438DDA}"/>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FA7BBE0-529C-47DA-ABDC-4260E7479A3B}"/>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6" name="Εικόνα 5">
            <a:extLst>
              <a:ext uri="{FF2B5EF4-FFF2-40B4-BE49-F238E27FC236}">
                <a16:creationId xmlns:a16="http://schemas.microsoft.com/office/drawing/2014/main" id="{A5265EC7-17DD-4BB2-80F1-0ED6C283E3B0}"/>
              </a:ext>
            </a:extLst>
          </p:cNvPr>
          <p:cNvPicPr>
            <a:picLocks noChangeAspect="1"/>
          </p:cNvPicPr>
          <p:nvPr/>
        </p:nvPicPr>
        <p:blipFill>
          <a:blip r:embed="rId2"/>
          <a:stretch>
            <a:fillRect/>
          </a:stretch>
        </p:blipFill>
        <p:spPr>
          <a:xfrm>
            <a:off x="1982789" y="787782"/>
            <a:ext cx="7619998" cy="5881285"/>
          </a:xfrm>
          <a:prstGeom prst="rect">
            <a:avLst/>
          </a:prstGeom>
        </p:spPr>
      </p:pic>
    </p:spTree>
    <p:extLst>
      <p:ext uri="{BB962C8B-B14F-4D97-AF65-F5344CB8AC3E}">
        <p14:creationId xmlns:p14="http://schemas.microsoft.com/office/powerpoint/2010/main" val="224278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063F-8CF8-4754-B76C-C610DFC96521}"/>
              </a:ext>
            </a:extLst>
          </p:cNvPr>
          <p:cNvSpPr>
            <a:spLocks noGrp="1"/>
          </p:cNvSpPr>
          <p:nvPr>
            <p:ph type="title"/>
          </p:nvPr>
        </p:nvSpPr>
        <p:spPr>
          <a:xfrm>
            <a:off x="202674" y="0"/>
            <a:ext cx="4773075"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1DB359E8-FFD0-47CD-9C29-B0E89C438DDA}"/>
              </a:ext>
            </a:extLst>
          </p:cNvPr>
          <p:cNvSpPr>
            <a:spLocks noGrp="1"/>
          </p:cNvSpPr>
          <p:nvPr>
            <p:ph type="ftr" sz="quarter" idx="11"/>
          </p:nvPr>
        </p:nvSpPr>
        <p:spPr>
          <a:xfrm>
            <a:off x="0" y="6397893"/>
            <a:ext cx="1559455" cy="417392"/>
          </a:xfrm>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FA7BBE0-529C-47DA-ABDC-4260E7479A3B}"/>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7" name="Εικόνα 6">
            <a:extLst>
              <a:ext uri="{FF2B5EF4-FFF2-40B4-BE49-F238E27FC236}">
                <a16:creationId xmlns:a16="http://schemas.microsoft.com/office/drawing/2014/main" id="{FA64F0BF-3212-4315-8EB9-470D0FA27453}"/>
              </a:ext>
            </a:extLst>
          </p:cNvPr>
          <p:cNvPicPr>
            <a:picLocks noChangeAspect="1"/>
          </p:cNvPicPr>
          <p:nvPr/>
        </p:nvPicPr>
        <p:blipFill>
          <a:blip r:embed="rId2"/>
          <a:stretch>
            <a:fillRect/>
          </a:stretch>
        </p:blipFill>
        <p:spPr>
          <a:xfrm>
            <a:off x="1647184" y="640899"/>
            <a:ext cx="8897632" cy="5644891"/>
          </a:xfrm>
          <a:prstGeom prst="rect">
            <a:avLst/>
          </a:prstGeom>
        </p:spPr>
      </p:pic>
    </p:spTree>
    <p:extLst>
      <p:ext uri="{BB962C8B-B14F-4D97-AF65-F5344CB8AC3E}">
        <p14:creationId xmlns:p14="http://schemas.microsoft.com/office/powerpoint/2010/main" val="1892313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063F-8CF8-4754-B76C-C610DFC96521}"/>
              </a:ext>
            </a:extLst>
          </p:cNvPr>
          <p:cNvSpPr>
            <a:spLocks noGrp="1"/>
          </p:cNvSpPr>
          <p:nvPr>
            <p:ph type="title"/>
          </p:nvPr>
        </p:nvSpPr>
        <p:spPr>
          <a:xfrm>
            <a:off x="202674" y="0"/>
            <a:ext cx="4773075" cy="528797"/>
          </a:xfrm>
        </p:spPr>
        <p:txBody>
          <a:bodyPr>
            <a:normAutofit fontScale="90000"/>
          </a:bodyPr>
          <a:lstStyle/>
          <a:p>
            <a:r>
              <a:rPr lang="el-GR" dirty="0"/>
              <a:t>Τεστ </a:t>
            </a:r>
            <a:r>
              <a:rPr lang="el-GR" dirty="0" err="1"/>
              <a:t>αυτοαξιολόγησης</a:t>
            </a:r>
            <a:r>
              <a:rPr lang="el-GR" dirty="0"/>
              <a:t> </a:t>
            </a:r>
          </a:p>
        </p:txBody>
      </p:sp>
      <p:sp>
        <p:nvSpPr>
          <p:cNvPr id="4" name="Θέση υποσέλιδου 3">
            <a:extLst>
              <a:ext uri="{FF2B5EF4-FFF2-40B4-BE49-F238E27FC236}">
                <a16:creationId xmlns:a16="http://schemas.microsoft.com/office/drawing/2014/main" id="{1DB359E8-FFD0-47CD-9C29-B0E89C438DDA}"/>
              </a:ext>
            </a:extLst>
          </p:cNvPr>
          <p:cNvSpPr>
            <a:spLocks noGrp="1"/>
          </p:cNvSpPr>
          <p:nvPr>
            <p:ph type="ftr" sz="quarter" idx="11"/>
          </p:nvPr>
        </p:nvSpPr>
        <p:spPr>
          <a:xfrm>
            <a:off x="0" y="6397893"/>
            <a:ext cx="1559455" cy="417392"/>
          </a:xfrm>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FA7BBE0-529C-47DA-ABDC-4260E7479A3B}"/>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8" name="TextBox 7">
            <a:extLst>
              <a:ext uri="{FF2B5EF4-FFF2-40B4-BE49-F238E27FC236}">
                <a16:creationId xmlns:a16="http://schemas.microsoft.com/office/drawing/2014/main" id="{F8140EF2-080E-4065-924D-8A31C0D20236}"/>
              </a:ext>
            </a:extLst>
          </p:cNvPr>
          <p:cNvSpPr txBox="1"/>
          <p:nvPr/>
        </p:nvSpPr>
        <p:spPr>
          <a:xfrm>
            <a:off x="3167059" y="528797"/>
            <a:ext cx="8822267" cy="646331"/>
          </a:xfrm>
          <a:prstGeom prst="rect">
            <a:avLst/>
          </a:prstGeom>
          <a:noFill/>
        </p:spPr>
        <p:txBody>
          <a:bodyPr wrap="square">
            <a:spAutoFit/>
          </a:bodyPr>
          <a:lstStyle/>
          <a:p>
            <a:r>
              <a:rPr lang="el-GR" dirty="0"/>
              <a:t>Διάβασε προσεκτικά τα παρακάτω τμήματα προγράμματος. Ποια είναι τα λάθη; Διόρθωσέ τα, ώστε να λειτουργούν σωστά.</a:t>
            </a:r>
          </a:p>
        </p:txBody>
      </p:sp>
      <p:pic>
        <p:nvPicPr>
          <p:cNvPr id="9" name="Εικόνα 8">
            <a:extLst>
              <a:ext uri="{FF2B5EF4-FFF2-40B4-BE49-F238E27FC236}">
                <a16:creationId xmlns:a16="http://schemas.microsoft.com/office/drawing/2014/main" id="{1B63FB97-4BFD-4B41-A3AC-C179C6BA50BD}"/>
              </a:ext>
            </a:extLst>
          </p:cNvPr>
          <p:cNvPicPr>
            <a:picLocks noChangeAspect="1"/>
          </p:cNvPicPr>
          <p:nvPr/>
        </p:nvPicPr>
        <p:blipFill>
          <a:blip r:embed="rId2"/>
          <a:stretch>
            <a:fillRect/>
          </a:stretch>
        </p:blipFill>
        <p:spPr>
          <a:xfrm>
            <a:off x="499687" y="1355712"/>
            <a:ext cx="3887780" cy="3526772"/>
          </a:xfrm>
          <a:prstGeom prst="rect">
            <a:avLst/>
          </a:prstGeom>
        </p:spPr>
      </p:pic>
      <p:pic>
        <p:nvPicPr>
          <p:cNvPr id="11" name="Εικόνα 10">
            <a:extLst>
              <a:ext uri="{FF2B5EF4-FFF2-40B4-BE49-F238E27FC236}">
                <a16:creationId xmlns:a16="http://schemas.microsoft.com/office/drawing/2014/main" id="{EB6FBC1C-BF6E-46AF-81AE-EA3DAF29E979}"/>
              </a:ext>
            </a:extLst>
          </p:cNvPr>
          <p:cNvPicPr>
            <a:picLocks noChangeAspect="1"/>
          </p:cNvPicPr>
          <p:nvPr/>
        </p:nvPicPr>
        <p:blipFill>
          <a:blip r:embed="rId3"/>
          <a:stretch>
            <a:fillRect/>
          </a:stretch>
        </p:blipFill>
        <p:spPr>
          <a:xfrm>
            <a:off x="4259077" y="1355711"/>
            <a:ext cx="3755610" cy="3526773"/>
          </a:xfrm>
          <a:prstGeom prst="rect">
            <a:avLst/>
          </a:prstGeom>
        </p:spPr>
      </p:pic>
      <p:pic>
        <p:nvPicPr>
          <p:cNvPr id="13" name="Εικόνα 12">
            <a:extLst>
              <a:ext uri="{FF2B5EF4-FFF2-40B4-BE49-F238E27FC236}">
                <a16:creationId xmlns:a16="http://schemas.microsoft.com/office/drawing/2014/main" id="{37737260-D6EE-40CF-B8F6-9EE9D4D70024}"/>
              </a:ext>
            </a:extLst>
          </p:cNvPr>
          <p:cNvPicPr>
            <a:picLocks noChangeAspect="1"/>
          </p:cNvPicPr>
          <p:nvPr/>
        </p:nvPicPr>
        <p:blipFill>
          <a:blip r:embed="rId4"/>
          <a:stretch>
            <a:fillRect/>
          </a:stretch>
        </p:blipFill>
        <p:spPr>
          <a:xfrm>
            <a:off x="8018467" y="1175128"/>
            <a:ext cx="4034058" cy="3707356"/>
          </a:xfrm>
          <a:prstGeom prst="rect">
            <a:avLst/>
          </a:prstGeom>
        </p:spPr>
      </p:pic>
    </p:spTree>
    <p:extLst>
      <p:ext uri="{BB962C8B-B14F-4D97-AF65-F5344CB8AC3E}">
        <p14:creationId xmlns:p14="http://schemas.microsoft.com/office/powerpoint/2010/main" val="201818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64F95A2F-5429-401E-8C96-A591756A390D}"/>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90B3D605-E046-4660-8172-370EB47D6064}"/>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7" name="Εικόνα 6">
            <a:extLst>
              <a:ext uri="{FF2B5EF4-FFF2-40B4-BE49-F238E27FC236}">
                <a16:creationId xmlns:a16="http://schemas.microsoft.com/office/drawing/2014/main" id="{3F71C8F4-5CCD-4755-9D69-EAD9A02446E6}"/>
              </a:ext>
            </a:extLst>
          </p:cNvPr>
          <p:cNvPicPr>
            <a:picLocks noChangeAspect="1"/>
          </p:cNvPicPr>
          <p:nvPr/>
        </p:nvPicPr>
        <p:blipFill>
          <a:blip r:embed="rId2"/>
          <a:stretch>
            <a:fillRect/>
          </a:stretch>
        </p:blipFill>
        <p:spPr>
          <a:xfrm>
            <a:off x="1698847" y="787782"/>
            <a:ext cx="8510364" cy="4672357"/>
          </a:xfrm>
          <a:prstGeom prst="rect">
            <a:avLst/>
          </a:prstGeom>
        </p:spPr>
      </p:pic>
    </p:spTree>
    <p:extLst>
      <p:ext uri="{BB962C8B-B14F-4D97-AF65-F5344CB8AC3E}">
        <p14:creationId xmlns:p14="http://schemas.microsoft.com/office/powerpoint/2010/main" val="2766425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900F85CB-4F80-4B1F-9988-27CFC660087B}"/>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6278B543-30B7-4BF2-9C5B-13538B2241F8}"/>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7" name="Εικόνα 6">
            <a:extLst>
              <a:ext uri="{FF2B5EF4-FFF2-40B4-BE49-F238E27FC236}">
                <a16:creationId xmlns:a16="http://schemas.microsoft.com/office/drawing/2014/main" id="{AF88D541-2690-416F-9240-6C3837ECF95F}"/>
              </a:ext>
            </a:extLst>
          </p:cNvPr>
          <p:cNvPicPr>
            <a:picLocks noChangeAspect="1"/>
          </p:cNvPicPr>
          <p:nvPr/>
        </p:nvPicPr>
        <p:blipFill>
          <a:blip r:embed="rId2"/>
          <a:stretch>
            <a:fillRect/>
          </a:stretch>
        </p:blipFill>
        <p:spPr>
          <a:xfrm>
            <a:off x="1311579" y="1215157"/>
            <a:ext cx="10403394" cy="4427685"/>
          </a:xfrm>
          <a:prstGeom prst="rect">
            <a:avLst/>
          </a:prstGeom>
        </p:spPr>
      </p:pic>
    </p:spTree>
    <p:extLst>
      <p:ext uri="{BB962C8B-B14F-4D97-AF65-F5344CB8AC3E}">
        <p14:creationId xmlns:p14="http://schemas.microsoft.com/office/powerpoint/2010/main" val="46944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E170B735-33C0-447F-85E4-4ECBDCD74DB1}"/>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3EEFEA97-0BDB-4BC9-B197-6D98F0840FF2}"/>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5" name="Εικόνα 4">
            <a:extLst>
              <a:ext uri="{FF2B5EF4-FFF2-40B4-BE49-F238E27FC236}">
                <a16:creationId xmlns:a16="http://schemas.microsoft.com/office/drawing/2014/main" id="{68A409F8-B764-4310-AB84-9C409923C00F}"/>
              </a:ext>
            </a:extLst>
          </p:cNvPr>
          <p:cNvPicPr>
            <a:picLocks noChangeAspect="1"/>
          </p:cNvPicPr>
          <p:nvPr/>
        </p:nvPicPr>
        <p:blipFill>
          <a:blip r:embed="rId2"/>
          <a:stretch>
            <a:fillRect/>
          </a:stretch>
        </p:blipFill>
        <p:spPr>
          <a:xfrm>
            <a:off x="1613411" y="890058"/>
            <a:ext cx="10046777" cy="5063067"/>
          </a:xfrm>
          <a:prstGeom prst="rect">
            <a:avLst/>
          </a:prstGeom>
        </p:spPr>
      </p:pic>
    </p:spTree>
    <p:extLst>
      <p:ext uri="{BB962C8B-B14F-4D97-AF65-F5344CB8AC3E}">
        <p14:creationId xmlns:p14="http://schemas.microsoft.com/office/powerpoint/2010/main" val="2063188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E170B735-33C0-447F-85E4-4ECBDCD74DB1}"/>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3EEFEA97-0BDB-4BC9-B197-6D98F0840FF2}"/>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6" name="Εικόνα 5">
            <a:extLst>
              <a:ext uri="{FF2B5EF4-FFF2-40B4-BE49-F238E27FC236}">
                <a16:creationId xmlns:a16="http://schemas.microsoft.com/office/drawing/2014/main" id="{E8C88C03-45DF-4223-B5FF-13ED1D4313A0}"/>
              </a:ext>
            </a:extLst>
          </p:cNvPr>
          <p:cNvPicPr>
            <a:picLocks noChangeAspect="1"/>
          </p:cNvPicPr>
          <p:nvPr/>
        </p:nvPicPr>
        <p:blipFill>
          <a:blip r:embed="rId2"/>
          <a:stretch>
            <a:fillRect/>
          </a:stretch>
        </p:blipFill>
        <p:spPr>
          <a:xfrm>
            <a:off x="368421" y="1313392"/>
            <a:ext cx="12023172" cy="1320800"/>
          </a:xfrm>
          <a:prstGeom prst="rect">
            <a:avLst/>
          </a:prstGeom>
        </p:spPr>
      </p:pic>
      <p:pic>
        <p:nvPicPr>
          <p:cNvPr id="8" name="Εικόνα 7">
            <a:extLst>
              <a:ext uri="{FF2B5EF4-FFF2-40B4-BE49-F238E27FC236}">
                <a16:creationId xmlns:a16="http://schemas.microsoft.com/office/drawing/2014/main" id="{1BAF7BB5-E5DF-466C-AF0E-4D8B353F47A4}"/>
              </a:ext>
            </a:extLst>
          </p:cNvPr>
          <p:cNvPicPr>
            <a:picLocks noChangeAspect="1"/>
          </p:cNvPicPr>
          <p:nvPr/>
        </p:nvPicPr>
        <p:blipFill>
          <a:blip r:embed="rId3"/>
          <a:stretch>
            <a:fillRect/>
          </a:stretch>
        </p:blipFill>
        <p:spPr>
          <a:xfrm>
            <a:off x="368421" y="2794677"/>
            <a:ext cx="8301446" cy="3805334"/>
          </a:xfrm>
          <a:prstGeom prst="rect">
            <a:avLst/>
          </a:prstGeom>
        </p:spPr>
      </p:pic>
    </p:spTree>
    <p:extLst>
      <p:ext uri="{BB962C8B-B14F-4D97-AF65-F5344CB8AC3E}">
        <p14:creationId xmlns:p14="http://schemas.microsoft.com/office/powerpoint/2010/main" val="2193839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5931FED9-C938-45ED-8585-E5B051D2B79C}"/>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F61F6ED8-0419-4420-95CA-38C56F1AAC65}"/>
              </a:ext>
            </a:extLst>
          </p:cNvPr>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5" name="Εικόνα 4">
            <a:extLst>
              <a:ext uri="{FF2B5EF4-FFF2-40B4-BE49-F238E27FC236}">
                <a16:creationId xmlns:a16="http://schemas.microsoft.com/office/drawing/2014/main" id="{7F9564D1-A2A5-4458-9B7D-09356A2CF410}"/>
              </a:ext>
            </a:extLst>
          </p:cNvPr>
          <p:cNvPicPr>
            <a:picLocks noChangeAspect="1"/>
          </p:cNvPicPr>
          <p:nvPr/>
        </p:nvPicPr>
        <p:blipFill>
          <a:blip r:embed="rId2"/>
          <a:stretch>
            <a:fillRect/>
          </a:stretch>
        </p:blipFill>
        <p:spPr>
          <a:xfrm>
            <a:off x="1798725" y="672341"/>
            <a:ext cx="9483694" cy="885525"/>
          </a:xfrm>
          <a:prstGeom prst="rect">
            <a:avLst/>
          </a:prstGeom>
        </p:spPr>
      </p:pic>
      <p:pic>
        <p:nvPicPr>
          <p:cNvPr id="7" name="Εικόνα 6">
            <a:extLst>
              <a:ext uri="{FF2B5EF4-FFF2-40B4-BE49-F238E27FC236}">
                <a16:creationId xmlns:a16="http://schemas.microsoft.com/office/drawing/2014/main" id="{E01E06A5-8489-47B1-822D-10F31187CBB5}"/>
              </a:ext>
            </a:extLst>
          </p:cNvPr>
          <p:cNvPicPr>
            <a:picLocks noChangeAspect="1"/>
          </p:cNvPicPr>
          <p:nvPr/>
        </p:nvPicPr>
        <p:blipFill>
          <a:blip r:embed="rId3"/>
          <a:stretch>
            <a:fillRect/>
          </a:stretch>
        </p:blipFill>
        <p:spPr>
          <a:xfrm>
            <a:off x="531811" y="1498599"/>
            <a:ext cx="9677399" cy="4728011"/>
          </a:xfrm>
          <a:prstGeom prst="rect">
            <a:avLst/>
          </a:prstGeom>
        </p:spPr>
      </p:pic>
    </p:spTree>
    <p:extLst>
      <p:ext uri="{BB962C8B-B14F-4D97-AF65-F5344CB8AC3E}">
        <p14:creationId xmlns:p14="http://schemas.microsoft.com/office/powerpoint/2010/main" val="2505718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10B1C8E-B8AF-41EC-92BB-9F0AC4A61E21}"/>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57D01DD1-4002-4074-B03E-CDA8DF5BBDCE}"/>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5" name="Εικόνα 4">
            <a:extLst>
              <a:ext uri="{FF2B5EF4-FFF2-40B4-BE49-F238E27FC236}">
                <a16:creationId xmlns:a16="http://schemas.microsoft.com/office/drawing/2014/main" id="{F28ABF3B-FE1F-405E-AB67-A2231A998640}"/>
              </a:ext>
            </a:extLst>
          </p:cNvPr>
          <p:cNvPicPr>
            <a:picLocks noChangeAspect="1"/>
          </p:cNvPicPr>
          <p:nvPr/>
        </p:nvPicPr>
        <p:blipFill>
          <a:blip r:embed="rId2"/>
          <a:stretch>
            <a:fillRect/>
          </a:stretch>
        </p:blipFill>
        <p:spPr>
          <a:xfrm>
            <a:off x="1859073" y="268596"/>
            <a:ext cx="8724072" cy="1509403"/>
          </a:xfrm>
          <a:prstGeom prst="rect">
            <a:avLst/>
          </a:prstGeom>
        </p:spPr>
      </p:pic>
      <p:pic>
        <p:nvPicPr>
          <p:cNvPr id="7" name="Εικόνα 6">
            <a:extLst>
              <a:ext uri="{FF2B5EF4-FFF2-40B4-BE49-F238E27FC236}">
                <a16:creationId xmlns:a16="http://schemas.microsoft.com/office/drawing/2014/main" id="{C3F16960-E637-4613-8294-36C28E8BEB30}"/>
              </a:ext>
            </a:extLst>
          </p:cNvPr>
          <p:cNvPicPr>
            <a:picLocks noChangeAspect="1"/>
          </p:cNvPicPr>
          <p:nvPr/>
        </p:nvPicPr>
        <p:blipFill>
          <a:blip r:embed="rId3"/>
          <a:stretch>
            <a:fillRect/>
          </a:stretch>
        </p:blipFill>
        <p:spPr>
          <a:xfrm>
            <a:off x="2423727" y="2025034"/>
            <a:ext cx="9011924" cy="2038967"/>
          </a:xfrm>
          <a:prstGeom prst="rect">
            <a:avLst/>
          </a:prstGeom>
        </p:spPr>
      </p:pic>
    </p:spTree>
    <p:extLst>
      <p:ext uri="{BB962C8B-B14F-4D97-AF65-F5344CB8AC3E}">
        <p14:creationId xmlns:p14="http://schemas.microsoft.com/office/powerpoint/2010/main" val="76778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89D84-785F-4C18-8062-A853A8E035ED}"/>
              </a:ext>
            </a:extLst>
          </p:cNvPr>
          <p:cNvSpPr>
            <a:spLocks noGrp="1"/>
          </p:cNvSpPr>
          <p:nvPr>
            <p:ph type="title"/>
          </p:nvPr>
        </p:nvSpPr>
        <p:spPr/>
        <p:txBody>
          <a:bodyPr/>
          <a:lstStyle/>
          <a:p>
            <a:r>
              <a:rPr lang="el-GR" dirty="0" err="1"/>
              <a:t>Διοφαντική</a:t>
            </a:r>
            <a:r>
              <a:rPr lang="el-GR" dirty="0"/>
              <a:t> Ανάλυση</a:t>
            </a:r>
          </a:p>
        </p:txBody>
      </p:sp>
      <p:sp>
        <p:nvSpPr>
          <p:cNvPr id="4" name="Θέση υποσέλιδου 3">
            <a:extLst>
              <a:ext uri="{FF2B5EF4-FFF2-40B4-BE49-F238E27FC236}">
                <a16:creationId xmlns:a16="http://schemas.microsoft.com/office/drawing/2014/main" id="{98DD360C-4360-41DD-AE43-43C6B0BE35A8}"/>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BAA085F-4DC5-4A7B-B1A7-1D3087F3989C}"/>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9" name="Εικόνα 8">
            <a:extLst>
              <a:ext uri="{FF2B5EF4-FFF2-40B4-BE49-F238E27FC236}">
                <a16:creationId xmlns:a16="http://schemas.microsoft.com/office/drawing/2014/main" id="{028B4080-80CD-482B-956A-AD1945E13686}"/>
              </a:ext>
            </a:extLst>
          </p:cNvPr>
          <p:cNvPicPr>
            <a:picLocks noChangeAspect="1"/>
          </p:cNvPicPr>
          <p:nvPr/>
        </p:nvPicPr>
        <p:blipFill>
          <a:blip r:embed="rId2"/>
          <a:stretch>
            <a:fillRect/>
          </a:stretch>
        </p:blipFill>
        <p:spPr>
          <a:xfrm>
            <a:off x="1311580" y="1904999"/>
            <a:ext cx="9264666" cy="4228685"/>
          </a:xfrm>
          <a:prstGeom prst="rect">
            <a:avLst/>
          </a:prstGeom>
        </p:spPr>
      </p:pic>
    </p:spTree>
    <p:extLst>
      <p:ext uri="{BB962C8B-B14F-4D97-AF65-F5344CB8AC3E}">
        <p14:creationId xmlns:p14="http://schemas.microsoft.com/office/powerpoint/2010/main" val="19108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51BB1133-7B8D-457A-B6D2-62A5A14D4AB1}"/>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38691CBA-4620-43C9-9275-45B270922141}"/>
              </a:ext>
            </a:extLst>
          </p:cNvPr>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5" name="Εικόνα 4">
            <a:extLst>
              <a:ext uri="{FF2B5EF4-FFF2-40B4-BE49-F238E27FC236}">
                <a16:creationId xmlns:a16="http://schemas.microsoft.com/office/drawing/2014/main" id="{A0DD9D70-1A89-44A9-A7B9-037E4F84A580}"/>
              </a:ext>
            </a:extLst>
          </p:cNvPr>
          <p:cNvPicPr>
            <a:picLocks noChangeAspect="1"/>
          </p:cNvPicPr>
          <p:nvPr/>
        </p:nvPicPr>
        <p:blipFill>
          <a:blip r:embed="rId2"/>
          <a:stretch>
            <a:fillRect/>
          </a:stretch>
        </p:blipFill>
        <p:spPr>
          <a:xfrm>
            <a:off x="1702413" y="0"/>
            <a:ext cx="7170654" cy="6849580"/>
          </a:xfrm>
          <a:prstGeom prst="rect">
            <a:avLst/>
          </a:prstGeom>
        </p:spPr>
      </p:pic>
    </p:spTree>
    <p:extLst>
      <p:ext uri="{BB962C8B-B14F-4D97-AF65-F5344CB8AC3E}">
        <p14:creationId xmlns:p14="http://schemas.microsoft.com/office/powerpoint/2010/main" val="756525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321BC8E7-9ABA-46B7-AC32-4C2E51FA2D83}"/>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26F575A7-8AEB-403F-B9F6-C630F4A7466A}"/>
              </a:ext>
            </a:extLst>
          </p:cNvPr>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5" name="Εικόνα 4">
            <a:extLst>
              <a:ext uri="{FF2B5EF4-FFF2-40B4-BE49-F238E27FC236}">
                <a16:creationId xmlns:a16="http://schemas.microsoft.com/office/drawing/2014/main" id="{770DF8D3-19CB-48D2-95C8-2DF54F9FD9E0}"/>
              </a:ext>
            </a:extLst>
          </p:cNvPr>
          <p:cNvPicPr>
            <a:picLocks noChangeAspect="1"/>
          </p:cNvPicPr>
          <p:nvPr/>
        </p:nvPicPr>
        <p:blipFill>
          <a:blip r:embed="rId2"/>
          <a:stretch>
            <a:fillRect/>
          </a:stretch>
        </p:blipFill>
        <p:spPr>
          <a:xfrm>
            <a:off x="6386255" y="0"/>
            <a:ext cx="5805745" cy="2505322"/>
          </a:xfrm>
          <a:prstGeom prst="rect">
            <a:avLst/>
          </a:prstGeom>
        </p:spPr>
      </p:pic>
      <p:pic>
        <p:nvPicPr>
          <p:cNvPr id="7" name="Εικόνα 6">
            <a:extLst>
              <a:ext uri="{FF2B5EF4-FFF2-40B4-BE49-F238E27FC236}">
                <a16:creationId xmlns:a16="http://schemas.microsoft.com/office/drawing/2014/main" id="{8440ED45-B247-4D9A-AB4E-6B9215839178}"/>
              </a:ext>
            </a:extLst>
          </p:cNvPr>
          <p:cNvPicPr>
            <a:picLocks noChangeAspect="1"/>
          </p:cNvPicPr>
          <p:nvPr/>
        </p:nvPicPr>
        <p:blipFill>
          <a:blip r:embed="rId3"/>
          <a:stretch>
            <a:fillRect/>
          </a:stretch>
        </p:blipFill>
        <p:spPr>
          <a:xfrm>
            <a:off x="0" y="1542372"/>
            <a:ext cx="6671733" cy="5538059"/>
          </a:xfrm>
          <a:prstGeom prst="rect">
            <a:avLst/>
          </a:prstGeom>
        </p:spPr>
      </p:pic>
    </p:spTree>
    <p:extLst>
      <p:ext uri="{BB962C8B-B14F-4D97-AF65-F5344CB8AC3E}">
        <p14:creationId xmlns:p14="http://schemas.microsoft.com/office/powerpoint/2010/main" val="3939312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0420146B-7E22-4774-BF2E-5A439D31A0FB}"/>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75E4ACA8-ACEC-463D-ACB0-90F4D0DE5FF0}"/>
              </a:ext>
            </a:extLst>
          </p:cNvPr>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5" name="Εικόνα 4">
            <a:extLst>
              <a:ext uri="{FF2B5EF4-FFF2-40B4-BE49-F238E27FC236}">
                <a16:creationId xmlns:a16="http://schemas.microsoft.com/office/drawing/2014/main" id="{88734C2B-41AF-485A-BF0F-6763A05C1560}"/>
              </a:ext>
            </a:extLst>
          </p:cNvPr>
          <p:cNvPicPr>
            <a:picLocks noChangeAspect="1"/>
          </p:cNvPicPr>
          <p:nvPr/>
        </p:nvPicPr>
        <p:blipFill>
          <a:blip r:embed="rId2"/>
          <a:stretch>
            <a:fillRect/>
          </a:stretch>
        </p:blipFill>
        <p:spPr>
          <a:xfrm>
            <a:off x="1710268" y="392374"/>
            <a:ext cx="6620932" cy="6439950"/>
          </a:xfrm>
          <a:prstGeom prst="rect">
            <a:avLst/>
          </a:prstGeom>
        </p:spPr>
      </p:pic>
    </p:spTree>
    <p:extLst>
      <p:ext uri="{BB962C8B-B14F-4D97-AF65-F5344CB8AC3E}">
        <p14:creationId xmlns:p14="http://schemas.microsoft.com/office/powerpoint/2010/main" val="3776359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E0E940F8-A801-46B1-8E8D-E6884B687451}"/>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18C1F7B6-A07E-4253-A2E6-6C4381BE3434}"/>
              </a:ext>
            </a:extLst>
          </p:cNvPr>
          <p:cNvSpPr>
            <a:spLocks noGrp="1"/>
          </p:cNvSpPr>
          <p:nvPr>
            <p:ph type="sldNum" sz="quarter" idx="12"/>
          </p:nvPr>
        </p:nvSpPr>
        <p:spPr/>
        <p:txBody>
          <a:bodyPr/>
          <a:lstStyle/>
          <a:p>
            <a:fld id="{D57F1E4F-1CFF-5643-939E-217C01CDF565}" type="slidenum">
              <a:rPr lang="en-US" smtClean="0"/>
              <a:pPr/>
              <a:t>53</a:t>
            </a:fld>
            <a:endParaRPr lang="en-US" dirty="0"/>
          </a:p>
        </p:txBody>
      </p:sp>
      <p:pic>
        <p:nvPicPr>
          <p:cNvPr id="5" name="Εικόνα 4">
            <a:extLst>
              <a:ext uri="{FF2B5EF4-FFF2-40B4-BE49-F238E27FC236}">
                <a16:creationId xmlns:a16="http://schemas.microsoft.com/office/drawing/2014/main" id="{56F87A19-C892-44D5-B06E-89A893190344}"/>
              </a:ext>
            </a:extLst>
          </p:cNvPr>
          <p:cNvPicPr>
            <a:picLocks noChangeAspect="1"/>
          </p:cNvPicPr>
          <p:nvPr/>
        </p:nvPicPr>
        <p:blipFill>
          <a:blip r:embed="rId2"/>
          <a:stretch>
            <a:fillRect/>
          </a:stretch>
        </p:blipFill>
        <p:spPr>
          <a:xfrm>
            <a:off x="1747422" y="217662"/>
            <a:ext cx="7855366" cy="6686487"/>
          </a:xfrm>
          <a:prstGeom prst="rect">
            <a:avLst/>
          </a:prstGeom>
        </p:spPr>
      </p:pic>
    </p:spTree>
    <p:extLst>
      <p:ext uri="{BB962C8B-B14F-4D97-AF65-F5344CB8AC3E}">
        <p14:creationId xmlns:p14="http://schemas.microsoft.com/office/powerpoint/2010/main" val="587663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3B1F60D-B97D-47E8-AB9A-C78D5E055233}"/>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21DBD579-7930-471C-B69D-39862E19B627}"/>
              </a:ext>
            </a:extLst>
          </p:cNvPr>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5" name="Εικόνα 4">
            <a:extLst>
              <a:ext uri="{FF2B5EF4-FFF2-40B4-BE49-F238E27FC236}">
                <a16:creationId xmlns:a16="http://schemas.microsoft.com/office/drawing/2014/main" id="{5EA565B1-AA87-4B84-A4FB-D0A23CED904D}"/>
              </a:ext>
            </a:extLst>
          </p:cNvPr>
          <p:cNvPicPr>
            <a:picLocks noChangeAspect="1"/>
          </p:cNvPicPr>
          <p:nvPr/>
        </p:nvPicPr>
        <p:blipFill>
          <a:blip r:embed="rId2"/>
          <a:stretch>
            <a:fillRect/>
          </a:stretch>
        </p:blipFill>
        <p:spPr>
          <a:xfrm>
            <a:off x="1634175" y="316228"/>
            <a:ext cx="9748659" cy="1529505"/>
          </a:xfrm>
          <a:prstGeom prst="rect">
            <a:avLst/>
          </a:prstGeom>
        </p:spPr>
      </p:pic>
      <p:pic>
        <p:nvPicPr>
          <p:cNvPr id="7" name="Εικόνα 6">
            <a:extLst>
              <a:ext uri="{FF2B5EF4-FFF2-40B4-BE49-F238E27FC236}">
                <a16:creationId xmlns:a16="http://schemas.microsoft.com/office/drawing/2014/main" id="{DBFD8CDA-80D8-4E25-9A3A-FD40DDAC55E3}"/>
              </a:ext>
            </a:extLst>
          </p:cNvPr>
          <p:cNvPicPr>
            <a:picLocks noChangeAspect="1"/>
          </p:cNvPicPr>
          <p:nvPr/>
        </p:nvPicPr>
        <p:blipFill>
          <a:blip r:embed="rId3"/>
          <a:stretch>
            <a:fillRect/>
          </a:stretch>
        </p:blipFill>
        <p:spPr>
          <a:xfrm>
            <a:off x="921695" y="1854200"/>
            <a:ext cx="11086159" cy="5003800"/>
          </a:xfrm>
          <a:prstGeom prst="rect">
            <a:avLst/>
          </a:prstGeom>
        </p:spPr>
      </p:pic>
    </p:spTree>
    <p:extLst>
      <p:ext uri="{BB962C8B-B14F-4D97-AF65-F5344CB8AC3E}">
        <p14:creationId xmlns:p14="http://schemas.microsoft.com/office/powerpoint/2010/main" val="21986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3B1F60D-B97D-47E8-AB9A-C78D5E055233}"/>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21DBD579-7930-471C-B69D-39862E19B627}"/>
              </a:ext>
            </a:extLst>
          </p:cNvPr>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6" name="Εικόνα 5">
            <a:extLst>
              <a:ext uri="{FF2B5EF4-FFF2-40B4-BE49-F238E27FC236}">
                <a16:creationId xmlns:a16="http://schemas.microsoft.com/office/drawing/2014/main" id="{25828A2D-99E3-455E-9B5E-8D860FD5F3B4}"/>
              </a:ext>
            </a:extLst>
          </p:cNvPr>
          <p:cNvPicPr>
            <a:picLocks noChangeAspect="1"/>
          </p:cNvPicPr>
          <p:nvPr/>
        </p:nvPicPr>
        <p:blipFill>
          <a:blip r:embed="rId2"/>
          <a:stretch>
            <a:fillRect/>
          </a:stretch>
        </p:blipFill>
        <p:spPr>
          <a:xfrm>
            <a:off x="92018" y="1676400"/>
            <a:ext cx="12296652" cy="2895600"/>
          </a:xfrm>
          <a:prstGeom prst="rect">
            <a:avLst/>
          </a:prstGeom>
        </p:spPr>
      </p:pic>
    </p:spTree>
    <p:extLst>
      <p:ext uri="{BB962C8B-B14F-4D97-AF65-F5344CB8AC3E}">
        <p14:creationId xmlns:p14="http://schemas.microsoft.com/office/powerpoint/2010/main" val="1917469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BC1A58CC-E833-4301-8E23-9302AE30F6CF}"/>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7755B78F-2D6E-4F4F-BB38-00FEA62686A4}"/>
              </a:ext>
            </a:extLst>
          </p:cNvPr>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5" name="Εικόνα 4">
            <a:extLst>
              <a:ext uri="{FF2B5EF4-FFF2-40B4-BE49-F238E27FC236}">
                <a16:creationId xmlns:a16="http://schemas.microsoft.com/office/drawing/2014/main" id="{F56774DF-4A80-4AD2-BF4E-F2DF35E704AE}"/>
              </a:ext>
            </a:extLst>
          </p:cNvPr>
          <p:cNvPicPr>
            <a:picLocks noChangeAspect="1"/>
          </p:cNvPicPr>
          <p:nvPr/>
        </p:nvPicPr>
        <p:blipFill>
          <a:blip r:embed="rId2"/>
          <a:stretch>
            <a:fillRect/>
          </a:stretch>
        </p:blipFill>
        <p:spPr>
          <a:xfrm>
            <a:off x="1782140" y="357067"/>
            <a:ext cx="8741513" cy="5778741"/>
          </a:xfrm>
          <a:prstGeom prst="rect">
            <a:avLst/>
          </a:prstGeom>
        </p:spPr>
      </p:pic>
    </p:spTree>
    <p:extLst>
      <p:ext uri="{BB962C8B-B14F-4D97-AF65-F5344CB8AC3E}">
        <p14:creationId xmlns:p14="http://schemas.microsoft.com/office/powerpoint/2010/main" val="2830463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FDA6670-24ED-4D03-8304-58C121027E74}"/>
              </a:ext>
            </a:extLst>
          </p:cNvPr>
          <p:cNvSpPr>
            <a:spLocks noGrp="1"/>
          </p:cNvSpPr>
          <p:nvPr>
            <p:ph type="ftr" sz="quarter" idx="11"/>
          </p:nvPr>
        </p:nvSpPr>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08924573-AA3E-46CA-9B2D-7F89943CE5F2}"/>
              </a:ext>
            </a:extLst>
          </p:cNvPr>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5" name="Εικόνα 4">
            <a:extLst>
              <a:ext uri="{FF2B5EF4-FFF2-40B4-BE49-F238E27FC236}">
                <a16:creationId xmlns:a16="http://schemas.microsoft.com/office/drawing/2014/main" id="{05456B51-770A-4F3E-9845-84C780CCADFD}"/>
              </a:ext>
            </a:extLst>
          </p:cNvPr>
          <p:cNvPicPr>
            <a:picLocks noChangeAspect="1"/>
          </p:cNvPicPr>
          <p:nvPr/>
        </p:nvPicPr>
        <p:blipFill>
          <a:blip r:embed="rId2"/>
          <a:stretch>
            <a:fillRect/>
          </a:stretch>
        </p:blipFill>
        <p:spPr>
          <a:xfrm>
            <a:off x="1676400" y="175610"/>
            <a:ext cx="8532811" cy="6780417"/>
          </a:xfrm>
          <a:prstGeom prst="rect">
            <a:avLst/>
          </a:prstGeom>
        </p:spPr>
      </p:pic>
      <p:pic>
        <p:nvPicPr>
          <p:cNvPr id="7" name="Εικόνα 6">
            <a:extLst>
              <a:ext uri="{FF2B5EF4-FFF2-40B4-BE49-F238E27FC236}">
                <a16:creationId xmlns:a16="http://schemas.microsoft.com/office/drawing/2014/main" id="{4037940F-3BF8-4689-8D85-76024365DBE6}"/>
              </a:ext>
            </a:extLst>
          </p:cNvPr>
          <p:cNvPicPr>
            <a:picLocks noChangeAspect="1"/>
          </p:cNvPicPr>
          <p:nvPr/>
        </p:nvPicPr>
        <p:blipFill>
          <a:blip r:embed="rId3"/>
          <a:stretch>
            <a:fillRect/>
          </a:stretch>
        </p:blipFill>
        <p:spPr>
          <a:xfrm>
            <a:off x="6959974" y="4615048"/>
            <a:ext cx="5232026" cy="1432230"/>
          </a:xfrm>
          <a:prstGeom prst="rect">
            <a:avLst/>
          </a:prstGeom>
        </p:spPr>
      </p:pic>
    </p:spTree>
    <p:extLst>
      <p:ext uri="{BB962C8B-B14F-4D97-AF65-F5344CB8AC3E}">
        <p14:creationId xmlns:p14="http://schemas.microsoft.com/office/powerpoint/2010/main" val="723899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310D83BE-9F7C-4F3D-9D2F-8EB9B9F4845C}"/>
              </a:ext>
            </a:extLst>
          </p:cNvPr>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5" name="Εικόνα 4">
            <a:extLst>
              <a:ext uri="{FF2B5EF4-FFF2-40B4-BE49-F238E27FC236}">
                <a16:creationId xmlns:a16="http://schemas.microsoft.com/office/drawing/2014/main" id="{205E4B37-46E0-4949-8562-CE19805B4694}"/>
              </a:ext>
            </a:extLst>
          </p:cNvPr>
          <p:cNvPicPr>
            <a:picLocks noChangeAspect="1"/>
          </p:cNvPicPr>
          <p:nvPr/>
        </p:nvPicPr>
        <p:blipFill>
          <a:blip r:embed="rId2"/>
          <a:stretch>
            <a:fillRect/>
          </a:stretch>
        </p:blipFill>
        <p:spPr>
          <a:xfrm>
            <a:off x="2899965" y="264932"/>
            <a:ext cx="6648846" cy="6593068"/>
          </a:xfrm>
          <a:prstGeom prst="rect">
            <a:avLst/>
          </a:prstGeom>
        </p:spPr>
      </p:pic>
    </p:spTree>
    <p:extLst>
      <p:ext uri="{BB962C8B-B14F-4D97-AF65-F5344CB8AC3E}">
        <p14:creationId xmlns:p14="http://schemas.microsoft.com/office/powerpoint/2010/main" val="2438513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1" y="124959"/>
            <a:ext cx="8911687" cy="662823"/>
          </a:xfrm>
        </p:spPr>
        <p:txBody>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59</a:t>
            </a:fld>
            <a:endParaRPr lang="en-US" dirty="0"/>
          </a:p>
        </p:txBody>
      </p:sp>
      <p:pic>
        <p:nvPicPr>
          <p:cNvPr id="7" name="Εικόνα 6">
            <a:extLst>
              <a:ext uri="{FF2B5EF4-FFF2-40B4-BE49-F238E27FC236}">
                <a16:creationId xmlns:a16="http://schemas.microsoft.com/office/drawing/2014/main" id="{94C46B4E-C397-466F-9591-56FCE692F1E2}"/>
              </a:ext>
            </a:extLst>
          </p:cNvPr>
          <p:cNvPicPr>
            <a:picLocks noChangeAspect="1"/>
          </p:cNvPicPr>
          <p:nvPr/>
        </p:nvPicPr>
        <p:blipFill>
          <a:blip r:embed="rId2"/>
          <a:stretch>
            <a:fillRect/>
          </a:stretch>
        </p:blipFill>
        <p:spPr>
          <a:xfrm>
            <a:off x="1503144" y="1496324"/>
            <a:ext cx="9148708" cy="4244076"/>
          </a:xfrm>
          <a:prstGeom prst="rect">
            <a:avLst/>
          </a:prstGeom>
        </p:spPr>
      </p:pic>
    </p:spTree>
    <p:extLst>
      <p:ext uri="{BB962C8B-B14F-4D97-AF65-F5344CB8AC3E}">
        <p14:creationId xmlns:p14="http://schemas.microsoft.com/office/powerpoint/2010/main" val="223541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89D84-785F-4C18-8062-A853A8E035ED}"/>
              </a:ext>
            </a:extLst>
          </p:cNvPr>
          <p:cNvSpPr>
            <a:spLocks noGrp="1"/>
          </p:cNvSpPr>
          <p:nvPr>
            <p:ph type="title"/>
          </p:nvPr>
        </p:nvSpPr>
        <p:spPr>
          <a:xfrm>
            <a:off x="207291" y="1425715"/>
            <a:ext cx="3992176" cy="1503751"/>
          </a:xfrm>
        </p:spPr>
        <p:txBody>
          <a:bodyPr>
            <a:normAutofit/>
          </a:bodyPr>
          <a:lstStyle/>
          <a:p>
            <a:r>
              <a:rPr lang="el-GR" dirty="0"/>
              <a:t>Διάγραμμα Ροής</a:t>
            </a:r>
            <a:br>
              <a:rPr lang="el-GR" dirty="0"/>
            </a:br>
            <a:r>
              <a:rPr lang="el-GR" dirty="0"/>
              <a:t> σε Αλγόριθμο</a:t>
            </a:r>
          </a:p>
        </p:txBody>
      </p:sp>
      <p:sp>
        <p:nvSpPr>
          <p:cNvPr id="4" name="Θέση υποσέλιδου 3">
            <a:extLst>
              <a:ext uri="{FF2B5EF4-FFF2-40B4-BE49-F238E27FC236}">
                <a16:creationId xmlns:a16="http://schemas.microsoft.com/office/drawing/2014/main" id="{98DD360C-4360-41DD-AE43-43C6B0BE35A8}"/>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BAA085F-4DC5-4A7B-B1A7-1D3087F3989C}"/>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Εικόνα 5">
            <a:extLst>
              <a:ext uri="{FF2B5EF4-FFF2-40B4-BE49-F238E27FC236}">
                <a16:creationId xmlns:a16="http://schemas.microsoft.com/office/drawing/2014/main" id="{1DED1406-80B1-4AE9-AF55-8B30E5336456}"/>
              </a:ext>
            </a:extLst>
          </p:cNvPr>
          <p:cNvPicPr>
            <a:picLocks noChangeAspect="1"/>
          </p:cNvPicPr>
          <p:nvPr/>
        </p:nvPicPr>
        <p:blipFill>
          <a:blip r:embed="rId2"/>
          <a:stretch>
            <a:fillRect/>
          </a:stretch>
        </p:blipFill>
        <p:spPr>
          <a:xfrm>
            <a:off x="5926668" y="325765"/>
            <a:ext cx="6058042" cy="6493034"/>
          </a:xfrm>
          <a:prstGeom prst="rect">
            <a:avLst/>
          </a:prstGeom>
        </p:spPr>
      </p:pic>
    </p:spTree>
    <p:extLst>
      <p:ext uri="{BB962C8B-B14F-4D97-AF65-F5344CB8AC3E}">
        <p14:creationId xmlns:p14="http://schemas.microsoft.com/office/powerpoint/2010/main" val="881512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1" y="124959"/>
            <a:ext cx="8911687" cy="662823"/>
          </a:xfrm>
        </p:spPr>
        <p:txBody>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6" name="Εικόνα 5">
            <a:extLst>
              <a:ext uri="{FF2B5EF4-FFF2-40B4-BE49-F238E27FC236}">
                <a16:creationId xmlns:a16="http://schemas.microsoft.com/office/drawing/2014/main" id="{717B1C4B-89CC-4811-ACBE-E79CA1335072}"/>
              </a:ext>
            </a:extLst>
          </p:cNvPr>
          <p:cNvPicPr>
            <a:picLocks noChangeAspect="1"/>
          </p:cNvPicPr>
          <p:nvPr/>
        </p:nvPicPr>
        <p:blipFill>
          <a:blip r:embed="rId2"/>
          <a:stretch>
            <a:fillRect/>
          </a:stretch>
        </p:blipFill>
        <p:spPr>
          <a:xfrm>
            <a:off x="531812" y="1450605"/>
            <a:ext cx="11483313" cy="4272862"/>
          </a:xfrm>
          <a:prstGeom prst="rect">
            <a:avLst/>
          </a:prstGeom>
        </p:spPr>
      </p:pic>
    </p:spTree>
    <p:extLst>
      <p:ext uri="{BB962C8B-B14F-4D97-AF65-F5344CB8AC3E}">
        <p14:creationId xmlns:p14="http://schemas.microsoft.com/office/powerpoint/2010/main" val="3329216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1" y="124959"/>
            <a:ext cx="8911687" cy="662823"/>
          </a:xfrm>
        </p:spPr>
        <p:txBody>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61</a:t>
            </a:fld>
            <a:endParaRPr lang="en-US" dirty="0"/>
          </a:p>
        </p:txBody>
      </p:sp>
      <p:pic>
        <p:nvPicPr>
          <p:cNvPr id="7" name="Εικόνα 6">
            <a:extLst>
              <a:ext uri="{FF2B5EF4-FFF2-40B4-BE49-F238E27FC236}">
                <a16:creationId xmlns:a16="http://schemas.microsoft.com/office/drawing/2014/main" id="{FDDEAEAE-7845-41DA-86C7-AF12BB1C9219}"/>
              </a:ext>
            </a:extLst>
          </p:cNvPr>
          <p:cNvPicPr>
            <a:picLocks noChangeAspect="1"/>
          </p:cNvPicPr>
          <p:nvPr/>
        </p:nvPicPr>
        <p:blipFill>
          <a:blip r:embed="rId2"/>
          <a:stretch>
            <a:fillRect/>
          </a:stretch>
        </p:blipFill>
        <p:spPr>
          <a:xfrm>
            <a:off x="531812" y="2082800"/>
            <a:ext cx="11514002" cy="1685979"/>
          </a:xfrm>
          <a:prstGeom prst="rect">
            <a:avLst/>
          </a:prstGeom>
        </p:spPr>
      </p:pic>
    </p:spTree>
    <p:extLst>
      <p:ext uri="{BB962C8B-B14F-4D97-AF65-F5344CB8AC3E}">
        <p14:creationId xmlns:p14="http://schemas.microsoft.com/office/powerpoint/2010/main" val="2407831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1" y="124959"/>
            <a:ext cx="8911687" cy="662823"/>
          </a:xfrm>
        </p:spPr>
        <p:txBody>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
        <p:nvSpPr>
          <p:cNvPr id="8" name="TextBox 7">
            <a:extLst>
              <a:ext uri="{FF2B5EF4-FFF2-40B4-BE49-F238E27FC236}">
                <a16:creationId xmlns:a16="http://schemas.microsoft.com/office/drawing/2014/main" id="{E1C99AF8-8E5A-4935-AB54-983E1A27D371}"/>
              </a:ext>
            </a:extLst>
          </p:cNvPr>
          <p:cNvSpPr txBox="1"/>
          <p:nvPr/>
        </p:nvSpPr>
        <p:spPr>
          <a:xfrm>
            <a:off x="921695" y="1258519"/>
            <a:ext cx="6096000" cy="3970318"/>
          </a:xfrm>
          <a:prstGeom prst="rect">
            <a:avLst/>
          </a:prstGeom>
          <a:noFill/>
        </p:spPr>
        <p:txBody>
          <a:bodyPr wrap="square">
            <a:spAutoFit/>
          </a:bodyPr>
          <a:lstStyle/>
          <a:p>
            <a:r>
              <a:rPr lang="el-GR" b="1" dirty="0"/>
              <a:t>Υπόδειξη: Για δύο αριθμούς </a:t>
            </a:r>
            <a:r>
              <a:rPr lang="en-US" b="1" dirty="0"/>
              <a:t>x, y </a:t>
            </a:r>
            <a:r>
              <a:rPr lang="el-GR" b="1" dirty="0"/>
              <a:t>ισχύει: </a:t>
            </a:r>
            <a:r>
              <a:rPr lang="en-US" b="1" dirty="0" err="1"/>
              <a:t>x∙y</a:t>
            </a:r>
            <a:r>
              <a:rPr lang="en-US" b="1" dirty="0"/>
              <a:t> = </a:t>
            </a:r>
            <a:r>
              <a:rPr lang="el-GR" b="1" dirty="0"/>
              <a:t>ΜΚΔ(</a:t>
            </a:r>
            <a:r>
              <a:rPr lang="en-US" b="1" dirty="0" err="1"/>
              <a:t>x,y</a:t>
            </a:r>
            <a:r>
              <a:rPr lang="en-US" b="1" dirty="0"/>
              <a:t>) ∙ </a:t>
            </a:r>
            <a:r>
              <a:rPr lang="el-GR" b="1" dirty="0"/>
              <a:t>ΕΚΠ(</a:t>
            </a:r>
            <a:r>
              <a:rPr lang="en-US" b="1" dirty="0" err="1"/>
              <a:t>x,y</a:t>
            </a:r>
            <a:r>
              <a:rPr lang="en-US" b="1" dirty="0"/>
              <a:t>)</a:t>
            </a:r>
            <a:endParaRPr lang="en-US" dirty="0"/>
          </a:p>
          <a:p>
            <a:endParaRPr lang="el-GR" dirty="0"/>
          </a:p>
          <a:p>
            <a:r>
              <a:rPr lang="el-GR" b="1" dirty="0"/>
              <a:t>ΠΡΟΓΡΑΜΜΑ ΔΕ1_ΜΚΔ_ΕΚΠ</a:t>
            </a:r>
          </a:p>
          <a:p>
            <a:r>
              <a:rPr lang="el-GR" dirty="0"/>
              <a:t>ΜΕΤΑΒΛΗΤΕΣ</a:t>
            </a:r>
          </a:p>
          <a:p>
            <a:r>
              <a:rPr lang="el-GR" dirty="0"/>
              <a:t>ΑΚΕΡΑΙΕΣ: Α, Β</a:t>
            </a:r>
          </a:p>
          <a:p>
            <a:r>
              <a:rPr lang="el-GR" dirty="0"/>
              <a:t>ΑΡΧΗ</a:t>
            </a:r>
          </a:p>
          <a:p>
            <a:r>
              <a:rPr lang="el-GR" dirty="0"/>
              <a:t>ΓΡΑΨΕ 'ΔΩΣΕ 2 ΘΕΤΙΚΟΥΣ ΑΡΙΘΜΟΥΣ'</a:t>
            </a:r>
          </a:p>
          <a:p>
            <a:r>
              <a:rPr lang="el-GR" dirty="0"/>
              <a:t>ΔΙΑΒΑΣΕ Α, Β</a:t>
            </a:r>
          </a:p>
          <a:p>
            <a:r>
              <a:rPr lang="el-GR" dirty="0"/>
              <a:t>ΓΡΑΨΕ 'ΜΚΔ = ', ΜΚΔ(Α,Β)</a:t>
            </a:r>
          </a:p>
          <a:p>
            <a:r>
              <a:rPr lang="el-GR" dirty="0"/>
              <a:t>ΓΡΑΨΕ 'ΕΚΠ = ', ΕΚΠ(Α,Β)</a:t>
            </a:r>
          </a:p>
          <a:p>
            <a:r>
              <a:rPr lang="el-GR" dirty="0"/>
              <a:t>ΤΕΛΟΣ_ΠΡΟΓΡΑΜΜΑΤΟΣ</a:t>
            </a:r>
          </a:p>
          <a:p>
            <a:endParaRPr lang="el-GR" dirty="0"/>
          </a:p>
          <a:p>
            <a:endParaRPr lang="el-GR" dirty="0"/>
          </a:p>
        </p:txBody>
      </p:sp>
      <p:sp>
        <p:nvSpPr>
          <p:cNvPr id="9" name="TextBox 8">
            <a:extLst>
              <a:ext uri="{FF2B5EF4-FFF2-40B4-BE49-F238E27FC236}">
                <a16:creationId xmlns:a16="http://schemas.microsoft.com/office/drawing/2014/main" id="{0DA8C469-93BD-450B-A8A8-F61650C9F2D2}"/>
              </a:ext>
            </a:extLst>
          </p:cNvPr>
          <p:cNvSpPr txBox="1"/>
          <p:nvPr/>
        </p:nvSpPr>
        <p:spPr>
          <a:xfrm>
            <a:off x="7034877" y="456370"/>
            <a:ext cx="5223397" cy="5909310"/>
          </a:xfrm>
          <a:prstGeom prst="rect">
            <a:avLst/>
          </a:prstGeom>
          <a:noFill/>
        </p:spPr>
        <p:txBody>
          <a:bodyPr wrap="square">
            <a:spAutoFit/>
          </a:bodyPr>
          <a:lstStyle/>
          <a:p>
            <a:r>
              <a:rPr lang="el-GR" dirty="0"/>
              <a:t>! Υπολογιστικά</a:t>
            </a:r>
          </a:p>
          <a:p>
            <a:r>
              <a:rPr lang="el-GR" b="1" dirty="0"/>
              <a:t>ΣΥΝΑΡΤΗΣΗ</a:t>
            </a:r>
            <a:r>
              <a:rPr lang="el-GR" dirty="0"/>
              <a:t> ΜΚΔ(</a:t>
            </a:r>
            <a:r>
              <a:rPr lang="en-US" dirty="0" err="1"/>
              <a:t>x,y</a:t>
            </a:r>
            <a:r>
              <a:rPr lang="en-US" dirty="0"/>
              <a:t>): </a:t>
            </a:r>
            <a:r>
              <a:rPr lang="el-GR" dirty="0"/>
              <a:t>ΑΚΕΡΑΙΑ</a:t>
            </a:r>
          </a:p>
          <a:p>
            <a:r>
              <a:rPr lang="el-GR" dirty="0"/>
              <a:t>ΜΕΤΑΒΛΗΤΕΣ</a:t>
            </a:r>
          </a:p>
          <a:p>
            <a:r>
              <a:rPr lang="el-GR" dirty="0"/>
              <a:t>ΑΚΕΡΑΙΕΣ: </a:t>
            </a:r>
            <a:r>
              <a:rPr lang="en-US" dirty="0" err="1"/>
              <a:t>x,y</a:t>
            </a:r>
            <a:r>
              <a:rPr lang="en-US" dirty="0"/>
              <a:t>, temp, </a:t>
            </a:r>
            <a:r>
              <a:rPr lang="en-US" dirty="0" err="1"/>
              <a:t>i</a:t>
            </a:r>
            <a:endParaRPr lang="en-US" dirty="0"/>
          </a:p>
          <a:p>
            <a:r>
              <a:rPr lang="el-GR" dirty="0"/>
              <a:t>ΛΟΓΙΚΕΣ: βρέθηκε</a:t>
            </a:r>
          </a:p>
          <a:p>
            <a:r>
              <a:rPr lang="el-GR" dirty="0"/>
              <a:t>ΑΡΧΗ</a:t>
            </a:r>
          </a:p>
          <a:p>
            <a:r>
              <a:rPr lang="el-GR" dirty="0"/>
              <a:t>βρέθηκε&lt;--ψευδής</a:t>
            </a:r>
          </a:p>
          <a:p>
            <a:r>
              <a:rPr lang="el-GR" dirty="0"/>
              <a:t>ΑΝ </a:t>
            </a:r>
            <a:r>
              <a:rPr lang="en-US" dirty="0"/>
              <a:t>x-y&lt;0 </a:t>
            </a:r>
            <a:r>
              <a:rPr lang="el-GR" dirty="0"/>
              <a:t>ΤΟΤΕ</a:t>
            </a:r>
          </a:p>
          <a:p>
            <a:r>
              <a:rPr lang="el-GR" dirty="0"/>
              <a:t>   </a:t>
            </a:r>
            <a:r>
              <a:rPr lang="en-US" dirty="0"/>
              <a:t>temp &lt;-- y</a:t>
            </a:r>
          </a:p>
          <a:p>
            <a:r>
              <a:rPr lang="en-US" dirty="0"/>
              <a:t>   y&lt;-- x</a:t>
            </a:r>
          </a:p>
          <a:p>
            <a:r>
              <a:rPr lang="en-US" dirty="0"/>
              <a:t>   x &lt;-- temp</a:t>
            </a:r>
          </a:p>
          <a:p>
            <a:r>
              <a:rPr lang="el-GR" dirty="0"/>
              <a:t>ΤΕΛΟΣ_ΑΝ</a:t>
            </a:r>
          </a:p>
          <a:p>
            <a:r>
              <a:rPr lang="en-US" dirty="0" err="1"/>
              <a:t>i</a:t>
            </a:r>
            <a:r>
              <a:rPr lang="en-US" dirty="0"/>
              <a:t>&lt;-- y</a:t>
            </a:r>
          </a:p>
          <a:p>
            <a:r>
              <a:rPr lang="el-GR" dirty="0"/>
              <a:t>ΟΣΟ (βρέθηκε = ψευδής) ΕΠΑΝΑΛΑΒΕ</a:t>
            </a:r>
          </a:p>
          <a:p>
            <a:r>
              <a:rPr lang="el-GR" dirty="0"/>
              <a:t>    ΑΝ (</a:t>
            </a:r>
            <a:r>
              <a:rPr lang="en-US" dirty="0"/>
              <a:t>x mod </a:t>
            </a:r>
            <a:r>
              <a:rPr lang="en-US" dirty="0" err="1"/>
              <a:t>i</a:t>
            </a:r>
            <a:r>
              <a:rPr lang="en-US" dirty="0"/>
              <a:t> = 0) </a:t>
            </a:r>
            <a:r>
              <a:rPr lang="el-GR" dirty="0"/>
              <a:t>ΚΑΙ (</a:t>
            </a:r>
            <a:r>
              <a:rPr lang="en-US" dirty="0"/>
              <a:t>y mod </a:t>
            </a:r>
            <a:r>
              <a:rPr lang="en-US" dirty="0" err="1"/>
              <a:t>i</a:t>
            </a:r>
            <a:r>
              <a:rPr lang="en-US" dirty="0"/>
              <a:t> = 0)  </a:t>
            </a:r>
            <a:r>
              <a:rPr lang="el-GR" dirty="0"/>
              <a:t>ΤΟΤΕ</a:t>
            </a:r>
          </a:p>
          <a:p>
            <a:r>
              <a:rPr lang="el-GR" dirty="0"/>
              <a:t>        ΜΚΔ &lt;-- </a:t>
            </a:r>
            <a:r>
              <a:rPr lang="en-US" dirty="0" err="1"/>
              <a:t>i</a:t>
            </a:r>
            <a:endParaRPr lang="en-US" dirty="0"/>
          </a:p>
          <a:p>
            <a:r>
              <a:rPr lang="en-US" dirty="0"/>
              <a:t>        </a:t>
            </a:r>
            <a:r>
              <a:rPr lang="el-GR" dirty="0"/>
              <a:t>βρέθηκε &lt;-- αληθής</a:t>
            </a:r>
          </a:p>
          <a:p>
            <a:r>
              <a:rPr lang="el-GR" dirty="0"/>
              <a:t>    ΤΕΛΟΣ_ΑΝ</a:t>
            </a:r>
          </a:p>
          <a:p>
            <a:r>
              <a:rPr lang="el-GR" dirty="0"/>
              <a:t>    </a:t>
            </a:r>
            <a:r>
              <a:rPr lang="en-US" dirty="0" err="1"/>
              <a:t>i</a:t>
            </a:r>
            <a:r>
              <a:rPr lang="en-US" dirty="0"/>
              <a:t>&lt;-- </a:t>
            </a:r>
            <a:r>
              <a:rPr lang="en-US" dirty="0" err="1"/>
              <a:t>i</a:t>
            </a:r>
            <a:r>
              <a:rPr lang="en-US" dirty="0"/>
              <a:t> - 1</a:t>
            </a:r>
          </a:p>
          <a:p>
            <a:r>
              <a:rPr lang="el-GR" dirty="0"/>
              <a:t>ΤΕΛΟΣ_ΕΠΑΝΑΛΗΨΗΣ</a:t>
            </a:r>
          </a:p>
          <a:p>
            <a:r>
              <a:rPr lang="el-GR" dirty="0"/>
              <a:t>ΤΕΛΟΣ_ΣΥΝΑΡΤΗΣΗΣ</a:t>
            </a:r>
          </a:p>
        </p:txBody>
      </p:sp>
      <p:sp>
        <p:nvSpPr>
          <p:cNvPr id="12" name="TextBox 11">
            <a:extLst>
              <a:ext uri="{FF2B5EF4-FFF2-40B4-BE49-F238E27FC236}">
                <a16:creationId xmlns:a16="http://schemas.microsoft.com/office/drawing/2014/main" id="{8485C7D1-BFCD-40C7-A2C2-4965FEDD636C}"/>
              </a:ext>
            </a:extLst>
          </p:cNvPr>
          <p:cNvSpPr txBox="1"/>
          <p:nvPr/>
        </p:nvSpPr>
        <p:spPr>
          <a:xfrm>
            <a:off x="1709889" y="4822411"/>
            <a:ext cx="6096000" cy="1754326"/>
          </a:xfrm>
          <a:prstGeom prst="rect">
            <a:avLst/>
          </a:prstGeom>
          <a:noFill/>
        </p:spPr>
        <p:txBody>
          <a:bodyPr wrap="square">
            <a:spAutoFit/>
          </a:bodyPr>
          <a:lstStyle/>
          <a:p>
            <a:r>
              <a:rPr lang="el-GR" b="1" dirty="0"/>
              <a:t>ΣΥΝΑΡΤΗΣΗ</a:t>
            </a:r>
            <a:r>
              <a:rPr lang="el-GR" dirty="0"/>
              <a:t> ΕΚΠ(</a:t>
            </a:r>
            <a:r>
              <a:rPr lang="el-GR" dirty="0" err="1"/>
              <a:t>x,y</a:t>
            </a:r>
            <a:r>
              <a:rPr lang="el-GR" dirty="0"/>
              <a:t>): ΠΡΑΓΜΑΤΙΚΗ</a:t>
            </a:r>
          </a:p>
          <a:p>
            <a:r>
              <a:rPr lang="el-GR" dirty="0"/>
              <a:t>ΜΕΤΑΒΛΗΤΕΣ</a:t>
            </a:r>
          </a:p>
          <a:p>
            <a:r>
              <a:rPr lang="el-GR" dirty="0"/>
              <a:t>ΑΚΕΡΑΙΕΣ: </a:t>
            </a:r>
            <a:r>
              <a:rPr lang="el-GR" dirty="0" err="1"/>
              <a:t>x,y</a:t>
            </a:r>
            <a:endParaRPr lang="el-GR" dirty="0"/>
          </a:p>
          <a:p>
            <a:r>
              <a:rPr lang="el-GR" dirty="0"/>
              <a:t>ΑΡΧΗ</a:t>
            </a:r>
          </a:p>
          <a:p>
            <a:r>
              <a:rPr lang="el-GR" dirty="0"/>
              <a:t>ΕΚΠ &lt;-- x*y / ΜΚΔ(</a:t>
            </a:r>
            <a:r>
              <a:rPr lang="el-GR" dirty="0" err="1"/>
              <a:t>x,y</a:t>
            </a:r>
            <a:r>
              <a:rPr lang="el-GR" dirty="0"/>
              <a:t>)</a:t>
            </a:r>
          </a:p>
          <a:p>
            <a:r>
              <a:rPr lang="el-GR" dirty="0"/>
              <a:t>ΤΕΛΟΣ_ΣΥΝΑΡΤΗΣΗΣ</a:t>
            </a:r>
          </a:p>
        </p:txBody>
      </p:sp>
    </p:spTree>
    <p:extLst>
      <p:ext uri="{BB962C8B-B14F-4D97-AF65-F5344CB8AC3E}">
        <p14:creationId xmlns:p14="http://schemas.microsoft.com/office/powerpoint/2010/main" val="768646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1" y="124959"/>
            <a:ext cx="8911687" cy="662823"/>
          </a:xfrm>
        </p:spPr>
        <p:txBody>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
        <p:nvSpPr>
          <p:cNvPr id="10" name="TextBox 9">
            <a:extLst>
              <a:ext uri="{FF2B5EF4-FFF2-40B4-BE49-F238E27FC236}">
                <a16:creationId xmlns:a16="http://schemas.microsoft.com/office/drawing/2014/main" id="{FF2B2662-8DBD-4B2C-8095-AE2DE737396D}"/>
              </a:ext>
            </a:extLst>
          </p:cNvPr>
          <p:cNvSpPr txBox="1"/>
          <p:nvPr/>
        </p:nvSpPr>
        <p:spPr>
          <a:xfrm>
            <a:off x="1502600" y="948690"/>
            <a:ext cx="6096000" cy="5909310"/>
          </a:xfrm>
          <a:prstGeom prst="rect">
            <a:avLst/>
          </a:prstGeom>
          <a:noFill/>
        </p:spPr>
        <p:txBody>
          <a:bodyPr wrap="square">
            <a:spAutoFit/>
          </a:bodyPr>
          <a:lstStyle/>
          <a:p>
            <a:r>
              <a:rPr lang="el-GR" b="1" i="0" dirty="0">
                <a:solidFill>
                  <a:srgbClr val="000080"/>
                </a:solidFill>
                <a:effectLst/>
                <a:latin typeface="COURIER NEW" panose="02070309020205020404" pitchFamily="49" charset="0"/>
              </a:rPr>
              <a:t>ΠΡΟΓΡΑΜΜΑ</a:t>
            </a:r>
            <a:r>
              <a:rPr lang="el-GR" b="0" i="0" dirty="0">
                <a:solidFill>
                  <a:srgbClr val="444444"/>
                </a:solidFill>
                <a:effectLst/>
                <a:latin typeface="Courier"/>
              </a:rPr>
              <a:t>  Ε_Κ_Π</a:t>
            </a:r>
            <a:br>
              <a:rPr lang="el-GR" dirty="0"/>
            </a:br>
            <a:r>
              <a:rPr lang="el-GR" b="1" i="0" dirty="0">
                <a:solidFill>
                  <a:srgbClr val="000080"/>
                </a:solidFill>
                <a:effectLst/>
                <a:latin typeface="COURIER NEW" panose="02070309020205020404" pitchFamily="49" charset="0"/>
              </a:rPr>
              <a:t>ΜΕΤΑΒΛΗΤΕΣ</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ΑΚΕΡΑΙΕΣ</a:t>
            </a:r>
            <a:r>
              <a:rPr lang="el-GR" b="0" i="0" dirty="0">
                <a:solidFill>
                  <a:srgbClr val="444444"/>
                </a:solidFill>
                <a:effectLst/>
                <a:latin typeface="Courier"/>
              </a:rPr>
              <a:t>:σ,αρ1,αρ2</a:t>
            </a:r>
            <a:br>
              <a:rPr lang="el-GR" dirty="0"/>
            </a:br>
            <a:r>
              <a:rPr lang="el-GR" b="0" i="0" dirty="0">
                <a:solidFill>
                  <a:srgbClr val="444444"/>
                </a:solidFill>
                <a:effectLst/>
                <a:latin typeface="Courier"/>
              </a:rPr>
              <a:t>  </a:t>
            </a:r>
            <a:r>
              <a:rPr lang="el-GR" b="1" i="0" dirty="0" err="1">
                <a:solidFill>
                  <a:srgbClr val="000080"/>
                </a:solidFill>
                <a:effectLst/>
                <a:latin typeface="COURIER NEW" panose="02070309020205020404" pitchFamily="49" charset="0"/>
              </a:rPr>
              <a:t>ΧΑΡΑΚΤΗΡΕΣ</a:t>
            </a:r>
            <a:r>
              <a:rPr lang="el-GR" b="0" i="0" dirty="0" err="1">
                <a:solidFill>
                  <a:srgbClr val="444444"/>
                </a:solidFill>
                <a:effectLst/>
                <a:latin typeface="Courier"/>
              </a:rPr>
              <a:t>:απ</a:t>
            </a:r>
            <a:br>
              <a:rPr lang="el-GR" dirty="0"/>
            </a:br>
            <a:r>
              <a:rPr lang="el-GR" b="1" i="0" dirty="0">
                <a:solidFill>
                  <a:srgbClr val="000080"/>
                </a:solidFill>
                <a:effectLst/>
                <a:latin typeface="COURIER NEW" panose="02070309020205020404" pitchFamily="49" charset="0"/>
              </a:rPr>
              <a:t>ΑΡΧΗ</a:t>
            </a:r>
            <a:br>
              <a:rPr lang="el-GR" dirty="0"/>
            </a:br>
            <a:r>
              <a:rPr lang="el-GR" b="0" i="0" dirty="0">
                <a:solidFill>
                  <a:srgbClr val="444444"/>
                </a:solidFill>
                <a:effectLst/>
                <a:latin typeface="Courier"/>
              </a:rPr>
              <a:t>  σ &lt;-- 0</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ΑΡΧΗ_ΕΠΑΝΑΛΗΨΗΣ</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ΓΡΑΨΕ</a:t>
            </a:r>
            <a:r>
              <a:rPr lang="el-GR" b="0" i="0" dirty="0">
                <a:solidFill>
                  <a:srgbClr val="444444"/>
                </a:solidFill>
                <a:effectLst/>
                <a:latin typeface="Courier"/>
              </a:rPr>
              <a:t> '</a:t>
            </a:r>
            <a:r>
              <a:rPr lang="el-GR" b="0" i="0" dirty="0" err="1">
                <a:solidFill>
                  <a:srgbClr val="444444"/>
                </a:solidFill>
                <a:effectLst/>
                <a:latin typeface="Courier"/>
              </a:rPr>
              <a:t>Δωσε</a:t>
            </a:r>
            <a:r>
              <a:rPr lang="el-GR" b="0" i="0" dirty="0">
                <a:solidFill>
                  <a:srgbClr val="444444"/>
                </a:solidFill>
                <a:effectLst/>
                <a:latin typeface="Courier"/>
              </a:rPr>
              <a:t> δυο </a:t>
            </a:r>
            <a:r>
              <a:rPr lang="el-GR" b="0" i="0" dirty="0" err="1">
                <a:solidFill>
                  <a:srgbClr val="444444"/>
                </a:solidFill>
                <a:effectLst/>
                <a:latin typeface="Courier"/>
              </a:rPr>
              <a:t>θετικους</a:t>
            </a:r>
            <a:r>
              <a:rPr lang="el-GR" b="0" i="0" dirty="0">
                <a:solidFill>
                  <a:srgbClr val="444444"/>
                </a:solidFill>
                <a:effectLst/>
                <a:latin typeface="Courier"/>
              </a:rPr>
              <a:t> </a:t>
            </a:r>
            <a:r>
              <a:rPr lang="el-GR" b="0" i="0" dirty="0" err="1">
                <a:solidFill>
                  <a:srgbClr val="444444"/>
                </a:solidFill>
                <a:effectLst/>
                <a:latin typeface="Courier"/>
              </a:rPr>
              <a:t>αριθμους</a:t>
            </a:r>
            <a:r>
              <a:rPr lang="el-GR" b="0" i="0" dirty="0">
                <a:solidFill>
                  <a:srgbClr val="444444"/>
                </a:solidFill>
                <a:effectLst/>
                <a:latin typeface="Courier"/>
              </a:rPr>
              <a:t>'</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ΔΙΑΒΑΣΕ</a:t>
            </a:r>
            <a:r>
              <a:rPr lang="el-GR" b="0" i="0" dirty="0">
                <a:solidFill>
                  <a:srgbClr val="444444"/>
                </a:solidFill>
                <a:effectLst/>
                <a:latin typeface="Courier"/>
              </a:rPr>
              <a:t> αρ1,αρ2</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ΜΕΧΡΙΣ_ΟΤΟΥ</a:t>
            </a:r>
            <a:r>
              <a:rPr lang="el-GR" b="0" i="0" dirty="0">
                <a:solidFill>
                  <a:srgbClr val="444444"/>
                </a:solidFill>
                <a:effectLst/>
                <a:latin typeface="Courier"/>
              </a:rPr>
              <a:t> αρ1&gt;0 </a:t>
            </a:r>
            <a:r>
              <a:rPr lang="el-GR" b="1" i="0" dirty="0">
                <a:solidFill>
                  <a:srgbClr val="000080"/>
                </a:solidFill>
                <a:effectLst/>
                <a:latin typeface="COURIER NEW" panose="02070309020205020404" pitchFamily="49" charset="0"/>
              </a:rPr>
              <a:t>και</a:t>
            </a:r>
            <a:r>
              <a:rPr lang="el-GR" b="0" i="0" dirty="0">
                <a:solidFill>
                  <a:srgbClr val="444444"/>
                </a:solidFill>
                <a:effectLst/>
                <a:latin typeface="Courier"/>
              </a:rPr>
              <a:t> αρ2&gt;0</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ΑΡΧΗ_ΕΠΑΝΑΛΗΨΗΣ</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ΑΝ</a:t>
            </a:r>
            <a:r>
              <a:rPr lang="el-GR" b="0" i="0" dirty="0">
                <a:solidFill>
                  <a:srgbClr val="444444"/>
                </a:solidFill>
                <a:effectLst/>
                <a:latin typeface="Courier"/>
              </a:rPr>
              <a:t> αρ1&gt;αρ2 </a:t>
            </a:r>
            <a:r>
              <a:rPr lang="el-GR" b="1" i="0" dirty="0">
                <a:solidFill>
                  <a:srgbClr val="000080"/>
                </a:solidFill>
                <a:effectLst/>
                <a:latin typeface="COURIER NEW" panose="02070309020205020404" pitchFamily="49" charset="0"/>
              </a:rPr>
              <a:t>τότε</a:t>
            </a:r>
            <a:br>
              <a:rPr lang="el-GR" dirty="0"/>
            </a:br>
            <a:r>
              <a:rPr lang="el-GR" b="0" i="0" dirty="0">
                <a:solidFill>
                  <a:srgbClr val="444444"/>
                </a:solidFill>
                <a:effectLst/>
                <a:latin typeface="Courier"/>
              </a:rPr>
              <a:t>      σ &lt;-- σ+αρ2                  </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ΑΛΛΙΩΣ_ΑΝ</a:t>
            </a:r>
            <a:r>
              <a:rPr lang="el-GR" b="0" i="0" dirty="0">
                <a:solidFill>
                  <a:srgbClr val="444444"/>
                </a:solidFill>
                <a:effectLst/>
                <a:latin typeface="Courier"/>
              </a:rPr>
              <a:t> αρ1&lt;αρ2 </a:t>
            </a:r>
            <a:r>
              <a:rPr lang="el-GR" b="1" i="0" dirty="0">
                <a:solidFill>
                  <a:srgbClr val="000080"/>
                </a:solidFill>
                <a:effectLst/>
                <a:latin typeface="COURIER NEW" panose="02070309020205020404" pitchFamily="49" charset="0"/>
              </a:rPr>
              <a:t>τότε</a:t>
            </a:r>
            <a:br>
              <a:rPr lang="el-GR" dirty="0"/>
            </a:br>
            <a:r>
              <a:rPr lang="el-GR" b="0" i="0" dirty="0">
                <a:solidFill>
                  <a:srgbClr val="444444"/>
                </a:solidFill>
                <a:effectLst/>
                <a:latin typeface="Courier"/>
              </a:rPr>
              <a:t>      σ &lt;-- σ+αρ1</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ΑΛΛΙΩΣ</a:t>
            </a:r>
            <a:br>
              <a:rPr lang="el-GR" dirty="0"/>
            </a:br>
            <a:r>
              <a:rPr lang="el-GR" b="0" i="0" dirty="0">
                <a:solidFill>
                  <a:srgbClr val="444444"/>
                </a:solidFill>
                <a:effectLst/>
                <a:latin typeface="Courier"/>
              </a:rPr>
              <a:t>      σ &lt;-- αρ1</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ΤΕΛΟΣ_ΑΝ</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ΜΕΧΡΙΣ_ΟΤΟΥ</a:t>
            </a:r>
            <a:r>
              <a:rPr lang="el-GR" b="0" i="0" dirty="0">
                <a:solidFill>
                  <a:srgbClr val="444444"/>
                </a:solidFill>
                <a:effectLst/>
                <a:latin typeface="Courier"/>
              </a:rPr>
              <a:t> σ </a:t>
            </a:r>
            <a:r>
              <a:rPr lang="el-GR" b="1" i="0" dirty="0">
                <a:solidFill>
                  <a:srgbClr val="000080"/>
                </a:solidFill>
                <a:effectLst/>
                <a:latin typeface="COURIER NEW" panose="02070309020205020404" pitchFamily="49" charset="0"/>
              </a:rPr>
              <a:t>MOD</a:t>
            </a:r>
            <a:r>
              <a:rPr lang="el-GR" b="0" i="0" dirty="0">
                <a:solidFill>
                  <a:srgbClr val="444444"/>
                </a:solidFill>
                <a:effectLst/>
                <a:latin typeface="Courier"/>
              </a:rPr>
              <a:t> αρ1=0 </a:t>
            </a:r>
            <a:r>
              <a:rPr lang="el-GR" b="1" i="0" dirty="0">
                <a:solidFill>
                  <a:srgbClr val="000080"/>
                </a:solidFill>
                <a:effectLst/>
                <a:latin typeface="COURIER NEW" panose="02070309020205020404" pitchFamily="49" charset="0"/>
              </a:rPr>
              <a:t>και</a:t>
            </a:r>
            <a:r>
              <a:rPr lang="el-GR" b="0" i="0" dirty="0">
                <a:solidFill>
                  <a:srgbClr val="444444"/>
                </a:solidFill>
                <a:effectLst/>
                <a:latin typeface="Courier"/>
              </a:rPr>
              <a:t> σ </a:t>
            </a:r>
            <a:r>
              <a:rPr lang="el-GR" b="1" i="0" dirty="0">
                <a:solidFill>
                  <a:srgbClr val="000080"/>
                </a:solidFill>
                <a:effectLst/>
                <a:latin typeface="COURIER NEW" panose="02070309020205020404" pitchFamily="49" charset="0"/>
              </a:rPr>
              <a:t>MOD</a:t>
            </a:r>
            <a:r>
              <a:rPr lang="el-GR" b="0" i="0" dirty="0">
                <a:solidFill>
                  <a:srgbClr val="444444"/>
                </a:solidFill>
                <a:effectLst/>
                <a:latin typeface="Courier"/>
              </a:rPr>
              <a:t> αρ2=0</a:t>
            </a:r>
            <a:br>
              <a:rPr lang="el-GR" dirty="0"/>
            </a:br>
            <a:r>
              <a:rPr lang="el-GR" b="0" i="0" dirty="0">
                <a:solidFill>
                  <a:srgbClr val="444444"/>
                </a:solidFill>
                <a:effectLst/>
                <a:latin typeface="Courier"/>
              </a:rPr>
              <a:t>  </a:t>
            </a:r>
            <a:r>
              <a:rPr lang="el-GR" b="1" i="0" dirty="0">
                <a:solidFill>
                  <a:srgbClr val="000080"/>
                </a:solidFill>
                <a:effectLst/>
                <a:latin typeface="COURIER NEW" panose="02070309020205020404" pitchFamily="49" charset="0"/>
              </a:rPr>
              <a:t>ΓΡΑΨΕ</a:t>
            </a:r>
            <a:r>
              <a:rPr lang="el-GR" b="0" i="0" dirty="0">
                <a:solidFill>
                  <a:srgbClr val="444444"/>
                </a:solidFill>
                <a:effectLst/>
                <a:latin typeface="Courier"/>
              </a:rPr>
              <a:t> 'ΕΚΠ=',σ</a:t>
            </a:r>
            <a:br>
              <a:rPr lang="el-GR" dirty="0"/>
            </a:br>
            <a:r>
              <a:rPr lang="el-GR" b="1" i="0" dirty="0">
                <a:solidFill>
                  <a:srgbClr val="000080"/>
                </a:solidFill>
                <a:effectLst/>
                <a:latin typeface="COURIER NEW" panose="02070309020205020404" pitchFamily="49" charset="0"/>
              </a:rPr>
              <a:t>ΤΕΛΟΣ_ΠΡΟΓΡΑΜΜΑΤΟΣ</a:t>
            </a:r>
            <a:endParaRPr lang="el-GR" dirty="0"/>
          </a:p>
        </p:txBody>
      </p:sp>
    </p:spTree>
    <p:extLst>
      <p:ext uri="{BB962C8B-B14F-4D97-AF65-F5344CB8AC3E}">
        <p14:creationId xmlns:p14="http://schemas.microsoft.com/office/powerpoint/2010/main" val="4241042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2" y="124959"/>
            <a:ext cx="4349742" cy="662823"/>
          </a:xfrm>
        </p:spPr>
        <p:txBody>
          <a:bodyPr>
            <a:normAutofit/>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6" name="Εικόνα 5">
            <a:extLst>
              <a:ext uri="{FF2B5EF4-FFF2-40B4-BE49-F238E27FC236}">
                <a16:creationId xmlns:a16="http://schemas.microsoft.com/office/drawing/2014/main" id="{18E83B97-7D5C-4A44-9155-C35DE7FD78F2}"/>
              </a:ext>
            </a:extLst>
          </p:cNvPr>
          <p:cNvPicPr>
            <a:picLocks noChangeAspect="1"/>
          </p:cNvPicPr>
          <p:nvPr/>
        </p:nvPicPr>
        <p:blipFill>
          <a:blip r:embed="rId2"/>
          <a:stretch>
            <a:fillRect/>
          </a:stretch>
        </p:blipFill>
        <p:spPr>
          <a:xfrm>
            <a:off x="1311579" y="1666423"/>
            <a:ext cx="8340421" cy="5004253"/>
          </a:xfrm>
          <a:prstGeom prst="rect">
            <a:avLst/>
          </a:prstGeom>
        </p:spPr>
      </p:pic>
    </p:spTree>
    <p:extLst>
      <p:ext uri="{BB962C8B-B14F-4D97-AF65-F5344CB8AC3E}">
        <p14:creationId xmlns:p14="http://schemas.microsoft.com/office/powerpoint/2010/main" val="3055956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2" y="124959"/>
            <a:ext cx="4349742" cy="662823"/>
          </a:xfrm>
        </p:spPr>
        <p:txBody>
          <a:bodyPr>
            <a:normAutofit/>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7" name="Εικόνα 6">
            <a:extLst>
              <a:ext uri="{FF2B5EF4-FFF2-40B4-BE49-F238E27FC236}">
                <a16:creationId xmlns:a16="http://schemas.microsoft.com/office/drawing/2014/main" id="{0A695BC3-BB4C-4BCA-9EA0-4AA8AB3A5A2E}"/>
              </a:ext>
            </a:extLst>
          </p:cNvPr>
          <p:cNvPicPr>
            <a:picLocks noChangeAspect="1"/>
          </p:cNvPicPr>
          <p:nvPr/>
        </p:nvPicPr>
        <p:blipFill>
          <a:blip r:embed="rId2"/>
          <a:stretch>
            <a:fillRect/>
          </a:stretch>
        </p:blipFill>
        <p:spPr>
          <a:xfrm>
            <a:off x="1592565" y="1502100"/>
            <a:ext cx="8398101" cy="5032851"/>
          </a:xfrm>
          <a:prstGeom prst="rect">
            <a:avLst/>
          </a:prstGeom>
        </p:spPr>
      </p:pic>
    </p:spTree>
    <p:extLst>
      <p:ext uri="{BB962C8B-B14F-4D97-AF65-F5344CB8AC3E}">
        <p14:creationId xmlns:p14="http://schemas.microsoft.com/office/powerpoint/2010/main" val="56673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2" y="124959"/>
            <a:ext cx="4349742" cy="662823"/>
          </a:xfrm>
        </p:spPr>
        <p:txBody>
          <a:bodyPr>
            <a:normAutofit/>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66</a:t>
            </a:fld>
            <a:endParaRPr lang="en-US" dirty="0"/>
          </a:p>
        </p:txBody>
      </p:sp>
      <p:pic>
        <p:nvPicPr>
          <p:cNvPr id="6" name="Εικόνα 5">
            <a:extLst>
              <a:ext uri="{FF2B5EF4-FFF2-40B4-BE49-F238E27FC236}">
                <a16:creationId xmlns:a16="http://schemas.microsoft.com/office/drawing/2014/main" id="{DC110508-E570-4553-9DA8-F1F9ACB55B7B}"/>
              </a:ext>
            </a:extLst>
          </p:cNvPr>
          <p:cNvPicPr>
            <a:picLocks noChangeAspect="1"/>
          </p:cNvPicPr>
          <p:nvPr/>
        </p:nvPicPr>
        <p:blipFill>
          <a:blip r:embed="rId2"/>
          <a:stretch>
            <a:fillRect/>
          </a:stretch>
        </p:blipFill>
        <p:spPr>
          <a:xfrm>
            <a:off x="447146" y="1305306"/>
            <a:ext cx="5042611" cy="2807607"/>
          </a:xfrm>
          <a:prstGeom prst="rect">
            <a:avLst/>
          </a:prstGeom>
        </p:spPr>
      </p:pic>
      <p:pic>
        <p:nvPicPr>
          <p:cNvPr id="9" name="Εικόνα 8">
            <a:extLst>
              <a:ext uri="{FF2B5EF4-FFF2-40B4-BE49-F238E27FC236}">
                <a16:creationId xmlns:a16="http://schemas.microsoft.com/office/drawing/2014/main" id="{4BF29F10-A5F9-48F1-B583-93B046E06F82}"/>
              </a:ext>
            </a:extLst>
          </p:cNvPr>
          <p:cNvPicPr>
            <a:picLocks noChangeAspect="1"/>
          </p:cNvPicPr>
          <p:nvPr/>
        </p:nvPicPr>
        <p:blipFill>
          <a:blip r:embed="rId3"/>
          <a:stretch>
            <a:fillRect/>
          </a:stretch>
        </p:blipFill>
        <p:spPr>
          <a:xfrm>
            <a:off x="457197" y="4319083"/>
            <a:ext cx="5638803" cy="1915354"/>
          </a:xfrm>
          <a:prstGeom prst="rect">
            <a:avLst/>
          </a:prstGeom>
        </p:spPr>
      </p:pic>
      <p:pic>
        <p:nvPicPr>
          <p:cNvPr id="11" name="Εικόνα 10">
            <a:extLst>
              <a:ext uri="{FF2B5EF4-FFF2-40B4-BE49-F238E27FC236}">
                <a16:creationId xmlns:a16="http://schemas.microsoft.com/office/drawing/2014/main" id="{38D133BB-1231-4737-A8F3-1C9FFA89332E}"/>
              </a:ext>
            </a:extLst>
          </p:cNvPr>
          <p:cNvPicPr>
            <a:picLocks noChangeAspect="1"/>
          </p:cNvPicPr>
          <p:nvPr/>
        </p:nvPicPr>
        <p:blipFill>
          <a:blip r:embed="rId4"/>
          <a:stretch>
            <a:fillRect/>
          </a:stretch>
        </p:blipFill>
        <p:spPr>
          <a:xfrm>
            <a:off x="4392436" y="1751432"/>
            <a:ext cx="7419986" cy="1915354"/>
          </a:xfrm>
          <a:prstGeom prst="rect">
            <a:avLst/>
          </a:prstGeom>
        </p:spPr>
      </p:pic>
    </p:spTree>
    <p:extLst>
      <p:ext uri="{BB962C8B-B14F-4D97-AF65-F5344CB8AC3E}">
        <p14:creationId xmlns:p14="http://schemas.microsoft.com/office/powerpoint/2010/main" val="2518998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8D0B4A-5294-4910-BC6D-E49FD42947F0}"/>
              </a:ext>
            </a:extLst>
          </p:cNvPr>
          <p:cNvSpPr>
            <a:spLocks noGrp="1"/>
          </p:cNvSpPr>
          <p:nvPr>
            <p:ph type="title"/>
          </p:nvPr>
        </p:nvSpPr>
        <p:spPr>
          <a:xfrm>
            <a:off x="340792" y="124959"/>
            <a:ext cx="4349742" cy="662823"/>
          </a:xfrm>
        </p:spPr>
        <p:txBody>
          <a:bodyPr>
            <a:normAutofit/>
          </a:bodyPr>
          <a:lstStyle/>
          <a:p>
            <a:r>
              <a:rPr lang="el-GR" dirty="0" err="1"/>
              <a:t>Υποπρογράμματα</a:t>
            </a:r>
            <a:endParaRPr lang="el-GR" dirty="0"/>
          </a:p>
        </p:txBody>
      </p:sp>
      <p:sp>
        <p:nvSpPr>
          <p:cNvPr id="2" name="Θέση υποσέλιδου 1">
            <a:extLst>
              <a:ext uri="{FF2B5EF4-FFF2-40B4-BE49-F238E27FC236}">
                <a16:creationId xmlns:a16="http://schemas.microsoft.com/office/drawing/2014/main" id="{56DDFD15-32DF-4671-855D-A2C6B980D27E}"/>
              </a:ext>
            </a:extLst>
          </p:cNvPr>
          <p:cNvSpPr>
            <a:spLocks noGrp="1"/>
          </p:cNvSpPr>
          <p:nvPr>
            <p:ph type="ftr" sz="quarter" idx="11"/>
          </p:nvPr>
        </p:nvSpPr>
        <p:spPr>
          <a:xfrm>
            <a:off x="133501" y="6440608"/>
            <a:ext cx="1576388" cy="417392"/>
          </a:xfrm>
        </p:spPr>
        <p:txBody>
          <a:bodyPr/>
          <a:lstStyle/>
          <a:p>
            <a:r>
              <a:rPr lang="el-GR"/>
              <a:t>Τζήμου Δέσποινα ΠΕ86</a:t>
            </a:r>
            <a:endParaRPr lang="en-US" dirty="0"/>
          </a:p>
        </p:txBody>
      </p:sp>
      <p:sp>
        <p:nvSpPr>
          <p:cNvPr id="3" name="Θέση αριθμού διαφάνειας 2">
            <a:extLst>
              <a:ext uri="{FF2B5EF4-FFF2-40B4-BE49-F238E27FC236}">
                <a16:creationId xmlns:a16="http://schemas.microsoft.com/office/drawing/2014/main" id="{9DFE90D3-BDE4-482F-9713-B2202D0EF8AA}"/>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129893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89D84-785F-4C18-8062-A853A8E035ED}"/>
              </a:ext>
            </a:extLst>
          </p:cNvPr>
          <p:cNvSpPr>
            <a:spLocks noGrp="1"/>
          </p:cNvSpPr>
          <p:nvPr>
            <p:ph type="title"/>
          </p:nvPr>
        </p:nvSpPr>
        <p:spPr>
          <a:xfrm>
            <a:off x="207291" y="1425715"/>
            <a:ext cx="3992176" cy="1503751"/>
          </a:xfrm>
        </p:spPr>
        <p:txBody>
          <a:bodyPr>
            <a:normAutofit/>
          </a:bodyPr>
          <a:lstStyle/>
          <a:p>
            <a:r>
              <a:rPr lang="el-GR" dirty="0"/>
              <a:t>Διάγραμμα Ροής</a:t>
            </a:r>
            <a:br>
              <a:rPr lang="el-GR" dirty="0"/>
            </a:br>
            <a:r>
              <a:rPr lang="el-GR" dirty="0"/>
              <a:t> σε Αλγόριθμο</a:t>
            </a:r>
          </a:p>
        </p:txBody>
      </p:sp>
      <p:sp>
        <p:nvSpPr>
          <p:cNvPr id="4" name="Θέση υποσέλιδου 3">
            <a:extLst>
              <a:ext uri="{FF2B5EF4-FFF2-40B4-BE49-F238E27FC236}">
                <a16:creationId xmlns:a16="http://schemas.microsoft.com/office/drawing/2014/main" id="{98DD360C-4360-41DD-AE43-43C6B0BE35A8}"/>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BAA085F-4DC5-4A7B-B1A7-1D3087F3989C}"/>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Εικόνα 5">
            <a:extLst>
              <a:ext uri="{FF2B5EF4-FFF2-40B4-BE49-F238E27FC236}">
                <a16:creationId xmlns:a16="http://schemas.microsoft.com/office/drawing/2014/main" id="{1DED1406-80B1-4AE9-AF55-8B30E5336456}"/>
              </a:ext>
            </a:extLst>
          </p:cNvPr>
          <p:cNvPicPr>
            <a:picLocks noChangeAspect="1"/>
          </p:cNvPicPr>
          <p:nvPr/>
        </p:nvPicPr>
        <p:blipFill>
          <a:blip r:embed="rId2"/>
          <a:stretch>
            <a:fillRect/>
          </a:stretch>
        </p:blipFill>
        <p:spPr>
          <a:xfrm>
            <a:off x="5926668" y="325765"/>
            <a:ext cx="6058042" cy="6493034"/>
          </a:xfrm>
          <a:prstGeom prst="rect">
            <a:avLst/>
          </a:prstGeom>
        </p:spPr>
      </p:pic>
    </p:spTree>
    <p:extLst>
      <p:ext uri="{BB962C8B-B14F-4D97-AF65-F5344CB8AC3E}">
        <p14:creationId xmlns:p14="http://schemas.microsoft.com/office/powerpoint/2010/main" val="88982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98DD360C-4360-41DD-AE43-43C6B0BE35A8}"/>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ABAA085F-4DC5-4A7B-B1A7-1D3087F3989C}"/>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9" name="Εικόνα 8">
            <a:extLst>
              <a:ext uri="{FF2B5EF4-FFF2-40B4-BE49-F238E27FC236}">
                <a16:creationId xmlns:a16="http://schemas.microsoft.com/office/drawing/2014/main" id="{D417424E-8AF0-4587-80B2-E2989A20E95B}"/>
              </a:ext>
            </a:extLst>
          </p:cNvPr>
          <p:cNvPicPr>
            <a:picLocks noChangeAspect="1"/>
          </p:cNvPicPr>
          <p:nvPr/>
        </p:nvPicPr>
        <p:blipFill>
          <a:blip r:embed="rId2"/>
          <a:stretch>
            <a:fillRect/>
          </a:stretch>
        </p:blipFill>
        <p:spPr>
          <a:xfrm>
            <a:off x="531812" y="1384937"/>
            <a:ext cx="11431829" cy="4473996"/>
          </a:xfrm>
          <a:prstGeom prst="rect">
            <a:avLst/>
          </a:prstGeom>
        </p:spPr>
      </p:pic>
    </p:spTree>
    <p:extLst>
      <p:ext uri="{BB962C8B-B14F-4D97-AF65-F5344CB8AC3E}">
        <p14:creationId xmlns:p14="http://schemas.microsoft.com/office/powerpoint/2010/main" val="404189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EBEE8-99E7-4EF6-B693-339DA66DA802}"/>
              </a:ext>
            </a:extLst>
          </p:cNvPr>
          <p:cNvSpPr>
            <a:spLocks noGrp="1"/>
          </p:cNvSpPr>
          <p:nvPr>
            <p:ph type="title"/>
          </p:nvPr>
        </p:nvSpPr>
        <p:spPr>
          <a:xfrm>
            <a:off x="273058" y="92668"/>
            <a:ext cx="8911687" cy="528797"/>
          </a:xfrm>
        </p:spPr>
        <p:txBody>
          <a:bodyPr>
            <a:normAutofit fontScale="90000"/>
          </a:bodyPr>
          <a:lstStyle/>
          <a:p>
            <a:r>
              <a:rPr lang="el-GR" dirty="0"/>
              <a:t>Τεστ </a:t>
            </a:r>
            <a:r>
              <a:rPr lang="el-GR" dirty="0" err="1"/>
              <a:t>αυτοαξιολόγησης</a:t>
            </a:r>
            <a:endParaRPr lang="el-GR" dirty="0"/>
          </a:p>
        </p:txBody>
      </p:sp>
      <p:sp>
        <p:nvSpPr>
          <p:cNvPr id="4" name="Θέση υποσέλιδου 3">
            <a:extLst>
              <a:ext uri="{FF2B5EF4-FFF2-40B4-BE49-F238E27FC236}">
                <a16:creationId xmlns:a16="http://schemas.microsoft.com/office/drawing/2014/main" id="{5CC86FB3-799B-4FB7-BF46-3464664CF85F}"/>
              </a:ext>
            </a:extLst>
          </p:cNvPr>
          <p:cNvSpPr>
            <a:spLocks noGrp="1"/>
          </p:cNvSpPr>
          <p:nvPr>
            <p:ph type="ftr" sz="quarter" idx="11"/>
          </p:nvPr>
        </p:nvSpPr>
        <p:spPr/>
        <p:txBody>
          <a:bodyPr/>
          <a:lstStyle/>
          <a:p>
            <a:r>
              <a:rPr lang="el-GR"/>
              <a:t>Τζήμου Δέσποινα ΠΕ86</a:t>
            </a:r>
            <a:endParaRPr lang="en-US" dirty="0"/>
          </a:p>
        </p:txBody>
      </p:sp>
      <p:sp>
        <p:nvSpPr>
          <p:cNvPr id="5" name="Θέση αριθμού διαφάνειας 4">
            <a:extLst>
              <a:ext uri="{FF2B5EF4-FFF2-40B4-BE49-F238E27FC236}">
                <a16:creationId xmlns:a16="http://schemas.microsoft.com/office/drawing/2014/main" id="{4EAFAFF3-4C64-4248-9E18-089BCA9E6756}"/>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Εικόνα 6">
            <a:extLst>
              <a:ext uri="{FF2B5EF4-FFF2-40B4-BE49-F238E27FC236}">
                <a16:creationId xmlns:a16="http://schemas.microsoft.com/office/drawing/2014/main" id="{71E4E6FB-7A7F-4F48-B043-834D8ED3BDB6}"/>
              </a:ext>
            </a:extLst>
          </p:cNvPr>
          <p:cNvPicPr>
            <a:picLocks noChangeAspect="1"/>
          </p:cNvPicPr>
          <p:nvPr/>
        </p:nvPicPr>
        <p:blipFill>
          <a:blip r:embed="rId2"/>
          <a:stretch>
            <a:fillRect/>
          </a:stretch>
        </p:blipFill>
        <p:spPr>
          <a:xfrm>
            <a:off x="484861" y="1518032"/>
            <a:ext cx="11175327" cy="3740826"/>
          </a:xfrm>
          <a:prstGeom prst="rect">
            <a:avLst/>
          </a:prstGeom>
        </p:spPr>
      </p:pic>
    </p:spTree>
    <p:extLst>
      <p:ext uri="{BB962C8B-B14F-4D97-AF65-F5344CB8AC3E}">
        <p14:creationId xmlns:p14="http://schemas.microsoft.com/office/powerpoint/2010/main" val="42452210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728</TotalTime>
  <Words>983</Words>
  <Application>Microsoft Office PowerPoint</Application>
  <PresentationFormat>Ευρεία οθόνη</PresentationFormat>
  <Paragraphs>227</Paragraphs>
  <Slides>67</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67</vt:i4>
      </vt:variant>
    </vt:vector>
  </HeadingPairs>
  <TitlesOfParts>
    <vt:vector size="76" baseType="lpstr">
      <vt:lpstr>Arial</vt:lpstr>
      <vt:lpstr>Calibri</vt:lpstr>
      <vt:lpstr>Century Gothic</vt:lpstr>
      <vt:lpstr>Courier</vt:lpstr>
      <vt:lpstr>COURIER NEW</vt:lpstr>
      <vt:lpstr>Lucida Grande</vt:lpstr>
      <vt:lpstr>Segoe UI</vt:lpstr>
      <vt:lpstr>Wingdings 3</vt:lpstr>
      <vt:lpstr>Wisp</vt:lpstr>
      <vt:lpstr>Ασκήσεις από Τετράδιο Μαθητή</vt:lpstr>
      <vt:lpstr>Μετατροπή σε αλγόριθμο</vt:lpstr>
      <vt:lpstr>Μετατροπή σε αλγόριθμο</vt:lpstr>
      <vt:lpstr>Διοφαντική Ανάλυση</vt:lpstr>
      <vt:lpstr>Διοφαντική Ανάλυση</vt:lpstr>
      <vt:lpstr>Διάγραμμα Ροής  σε Αλγόριθμο</vt:lpstr>
      <vt:lpstr>Διάγραμμα Ροής  σε Αλγόριθμο</vt:lpstr>
      <vt:lpstr>Παρουσίαση του PowerPoint</vt:lpstr>
      <vt:lpstr>Τεστ αυτοαξιολόγησης</vt:lpstr>
      <vt:lpstr>Τεστ αυτοαξιολόγησης</vt:lpstr>
      <vt:lpstr>Τεστ αυτοαξιολόγησης</vt:lpstr>
      <vt:lpstr>Τεστ αυτοαξιολόγησης</vt:lpstr>
      <vt:lpstr>Τεστ αυτοαξιολόγησης</vt:lpstr>
      <vt:lpstr>Αραιοί Πίνακες</vt:lpstr>
      <vt:lpstr>Αραιοί Πίνακες</vt:lpstr>
      <vt:lpstr>Παρουσίαση του PowerPoint</vt:lpstr>
      <vt:lpstr>Τεστ αυτοαξιολόγησης</vt:lpstr>
      <vt:lpstr>Τεστ αυτοαξιολόγησης</vt:lpstr>
      <vt:lpstr>Τεστ αυτοαξιολόγησης</vt:lpstr>
      <vt:lpstr>Τεστ αυτοαξιολόγησης</vt:lpstr>
      <vt:lpstr>Τεστ αυτοαξιολόγησης</vt:lpstr>
      <vt:lpstr>Τεστ αυτοαξιολόγησης</vt:lpstr>
      <vt:lpstr>Ταξινόμηση με ΕΠΙΛΟΓΗ</vt:lpstr>
      <vt:lpstr>Εύρεση δύο μικρότερων αριθμών</vt:lpstr>
      <vt:lpstr>Μαγικό Τετράγωνο</vt:lpstr>
      <vt:lpstr>Μαγικό Τετράγωνο</vt:lpstr>
      <vt:lpstr>Παρουσίαση του PowerPoint</vt:lpstr>
      <vt:lpstr>Τεστ αυτοαξιολόγησης</vt:lpstr>
      <vt:lpstr>Τεστ αυτοαξιολόγησης</vt:lpstr>
      <vt:lpstr>Τεστ αυτοαξιολόγησης</vt:lpstr>
      <vt:lpstr>Τεστ αυτοαξιολόγησης</vt:lpstr>
      <vt:lpstr>Τεστ αυτοαξιολόγησης</vt:lpstr>
      <vt:lpstr>Τεστ αυτοαξιολόγησης</vt:lpstr>
      <vt:lpstr>Fibonacci Εύρεση του i-οστού αριθμού Fibonacci</vt:lpstr>
      <vt:lpstr>Παρουσίαση του PowerPoint</vt:lpstr>
      <vt:lpstr>Παρουσίαση του PowerPoint</vt:lpstr>
      <vt:lpstr>Παρουσίαση του PowerPoint</vt:lpstr>
      <vt:lpstr>Τεστ αυτοαξιολόγησης</vt:lpstr>
      <vt:lpstr>Τεστ αυτοαξιολόγησης</vt:lpstr>
      <vt:lpstr>Τεστ αυτοαξιολόγησης</vt:lpstr>
      <vt:lpstr>Τεστ αυτοαξιολόγησης</vt:lpstr>
      <vt:lpstr>Τεστ αυτοαξιολόγησης</vt:lpstr>
      <vt:lpstr>Τεστ αυτοαξιολόγησης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Υποπρογράμματα</vt:lpstr>
      <vt:lpstr>Υποπρογράμματα</vt:lpstr>
      <vt:lpstr>Υποπρογράμματα</vt:lpstr>
      <vt:lpstr>Υποπρογράμματα</vt:lpstr>
      <vt:lpstr>Υποπρογράμματα</vt:lpstr>
      <vt:lpstr>Υποπρογράμματα</vt:lpstr>
      <vt:lpstr>Υποπρογράμματα</vt:lpstr>
      <vt:lpstr>Υποπρογράμματα</vt:lpstr>
      <vt:lpstr>Υποπρογράμματα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Εκσφαλμάτωση- Κατηγορίες Λαθών</dc:title>
  <dc:creator>Χριστοδούλου Σωτήριος</dc:creator>
  <cp:lastModifiedBy>tzimou</cp:lastModifiedBy>
  <cp:revision>78</cp:revision>
  <dcterms:created xsi:type="dcterms:W3CDTF">2025-02-11T17:21:50Z</dcterms:created>
  <dcterms:modified xsi:type="dcterms:W3CDTF">2025-03-28T09:35:08Z</dcterms:modified>
</cp:coreProperties>
</file>