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5143500" cx="9144000"/>
  <p:notesSz cx="6858000" cy="9144000"/>
  <p:embeddedFontLst>
    <p:embeddedFont>
      <p:font typeface="Nunito"/>
      <p:regular r:id="rId19"/>
      <p:bold r:id="rId20"/>
      <p:italic r:id="rId21"/>
      <p:boldItalic r:id="rId22"/>
    </p:embeddedFont>
    <p:embeddedFont>
      <p:font typeface="Maven Pro"/>
      <p:regular r:id="rId23"/>
      <p:bold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CE8FDB2-5ACB-48AC-B3EF-6DFFE6D08DF7}">
  <a:tblStyle styleId="{BCE8FDB2-5ACB-48AC-B3EF-6DFFE6D08DF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Nunito-bold.fntdata"/><Relationship Id="rId11" Type="http://schemas.openxmlformats.org/officeDocument/2006/relationships/slide" Target="slides/slide5.xml"/><Relationship Id="rId22" Type="http://schemas.openxmlformats.org/officeDocument/2006/relationships/font" Target="fonts/Nunito-boldItalic.fntdata"/><Relationship Id="rId10" Type="http://schemas.openxmlformats.org/officeDocument/2006/relationships/slide" Target="slides/slide4.xml"/><Relationship Id="rId21" Type="http://schemas.openxmlformats.org/officeDocument/2006/relationships/font" Target="fonts/Nunito-italic.fntdata"/><Relationship Id="rId13" Type="http://schemas.openxmlformats.org/officeDocument/2006/relationships/slide" Target="slides/slide7.xml"/><Relationship Id="rId24" Type="http://schemas.openxmlformats.org/officeDocument/2006/relationships/font" Target="fonts/MavenPro-bold.fntdata"/><Relationship Id="rId12" Type="http://schemas.openxmlformats.org/officeDocument/2006/relationships/slide" Target="slides/slide6.xml"/><Relationship Id="rId23" Type="http://schemas.openxmlformats.org/officeDocument/2006/relationships/font" Target="fonts/MavenPro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font" Target="fonts/Nunito-regular.fntdata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85d3d33ed4_0_3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Google Shape;339;g85d3d33ed4_0_3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g85d3d33ed4_0_3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Google Shape;347;g85d3d33ed4_0_3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g85d3d33ed4_0_3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5" name="Google Shape;355;g85d3d33ed4_0_3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85d3d33ed4_0_2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85d3d33ed4_0_2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85d3d33ed4_0_2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85d3d33ed4_0_2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85d3d33ed4_0_2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85d3d33ed4_0_2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g85d3d33ed4_0_2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" name="Google Shape;308;g85d3d33ed4_0_2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85d3d33ed4_0_3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Google Shape;314;g85d3d33ed4_0_3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85d3d33ed4_0_3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Google Shape;320;g85d3d33ed4_0_3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g85d3d33ed4_0_3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" name="Google Shape;326;g85d3d33ed4_0_3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85d3d33ed4_0_3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Google Shape;332;g85d3d33ed4_0_3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Google Shape;268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Google Shape;82;p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Google Shape;125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Google Shape;131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Συναρτήσεις</a:t>
            </a:r>
            <a:endParaRPr/>
          </a:p>
        </p:txBody>
      </p:sp>
      <p:sp>
        <p:nvSpPr>
          <p:cNvPr id="278" name="Google Shape;278;p13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Β΄ΕΠΑΛ κεφ. 4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2"/>
          <p:cNvSpPr txBox="1"/>
          <p:nvPr>
            <p:ph type="title"/>
          </p:nvPr>
        </p:nvSpPr>
        <p:spPr>
          <a:xfrm>
            <a:off x="1303800" y="598575"/>
            <a:ext cx="73551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Συναρτήσεις - Παράμετροι: Τι θα εμφανίσει?</a:t>
            </a:r>
            <a:endParaRPr/>
          </a:p>
        </p:txBody>
      </p:sp>
      <p:sp>
        <p:nvSpPr>
          <p:cNvPr id="342" name="Google Shape;342;p22"/>
          <p:cNvSpPr txBox="1"/>
          <p:nvPr>
            <p:ph idx="1" type="body"/>
          </p:nvPr>
        </p:nvSpPr>
        <p:spPr>
          <a:xfrm>
            <a:off x="1303800" y="1953050"/>
            <a:ext cx="1908000" cy="2058300"/>
          </a:xfrm>
          <a:prstGeom prst="rect">
            <a:avLst/>
          </a:prstGeom>
          <a:solidFill>
            <a:srgbClr val="D9EAD3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def add(a,b):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    print a+b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add(3,5)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add('3','5')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add('Stay','Safe')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x,y=5,7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add(x,y)</a:t>
            </a:r>
            <a:endParaRPr/>
          </a:p>
        </p:txBody>
      </p:sp>
      <p:sp>
        <p:nvSpPr>
          <p:cNvPr id="343" name="Google Shape;343;p22"/>
          <p:cNvSpPr txBox="1"/>
          <p:nvPr>
            <p:ph idx="1" type="body"/>
          </p:nvPr>
        </p:nvSpPr>
        <p:spPr>
          <a:xfrm>
            <a:off x="3794825" y="1994450"/>
            <a:ext cx="1908000" cy="2223900"/>
          </a:xfrm>
          <a:prstGeom prst="rect">
            <a:avLst/>
          </a:prstGeom>
          <a:solidFill>
            <a:srgbClr val="D9EAD3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def add(a,b):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    print a+b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add(3+1,5+4)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add(str(3),str(5))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a,b=5,7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add(a,b)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add(b,a)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print a,b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4" name="Google Shape;344;p22"/>
          <p:cNvSpPr txBox="1"/>
          <p:nvPr>
            <p:ph idx="1" type="body"/>
          </p:nvPr>
        </p:nvSpPr>
        <p:spPr>
          <a:xfrm>
            <a:off x="6174850" y="1169325"/>
            <a:ext cx="1908000" cy="3900300"/>
          </a:xfrm>
          <a:prstGeom prst="rect">
            <a:avLst/>
          </a:prstGeom>
          <a:solidFill>
            <a:srgbClr val="D9EAD3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def add(a,b):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    a=a+1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    b=b+2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    print a+b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add(3,5)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x,y=5,7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add(x,y)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print x,y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add(y,x)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print x,y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a,b=5,10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add(a,b)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print a,b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add(b,a)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print b,a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23"/>
          <p:cNvSpPr txBox="1"/>
          <p:nvPr>
            <p:ph type="title"/>
          </p:nvPr>
        </p:nvSpPr>
        <p:spPr>
          <a:xfrm>
            <a:off x="1303800" y="243350"/>
            <a:ext cx="73551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Συναρτήσεις - Επιστρεφόμενη τιμή:</a:t>
            </a:r>
            <a:br>
              <a:rPr lang="el"/>
            </a:br>
            <a:r>
              <a:rPr lang="el"/>
              <a:t>Τι θα εμφανίσει?</a:t>
            </a:r>
            <a:endParaRPr/>
          </a:p>
        </p:txBody>
      </p:sp>
      <p:sp>
        <p:nvSpPr>
          <p:cNvPr id="350" name="Google Shape;350;p23"/>
          <p:cNvSpPr txBox="1"/>
          <p:nvPr>
            <p:ph idx="1" type="body"/>
          </p:nvPr>
        </p:nvSpPr>
        <p:spPr>
          <a:xfrm>
            <a:off x="801050" y="1767400"/>
            <a:ext cx="1908000" cy="2798100"/>
          </a:xfrm>
          <a:prstGeom prst="rect">
            <a:avLst/>
          </a:prstGeom>
          <a:solidFill>
            <a:srgbClr val="D9EAD3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def add(a,b):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    c=a+b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    return c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print add(3,5)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print add('3','5')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y=add(4,5)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print 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add(5,4)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y=add('4','5')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print 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1" name="Google Shape;351;p23"/>
          <p:cNvSpPr txBox="1"/>
          <p:nvPr>
            <p:ph idx="1" type="body"/>
          </p:nvPr>
        </p:nvSpPr>
        <p:spPr>
          <a:xfrm>
            <a:off x="3271725" y="1343325"/>
            <a:ext cx="2428800" cy="3552300"/>
          </a:xfrm>
          <a:prstGeom prst="rect">
            <a:avLst/>
          </a:prstGeom>
          <a:solidFill>
            <a:srgbClr val="D9EAD3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def add(a,b):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    c=a+b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    return c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def ginomeno(a,b):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    c=a*b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    return c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print add(3,5)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print ginomeno(3,5)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print ginomeno(3,'5')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print ginomeno(3,'hello')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y=ginomeno(4,8)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print 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2" name="Google Shape;352;p23"/>
          <p:cNvSpPr txBox="1"/>
          <p:nvPr>
            <p:ph idx="1" type="body"/>
          </p:nvPr>
        </p:nvSpPr>
        <p:spPr>
          <a:xfrm>
            <a:off x="5844175" y="1169325"/>
            <a:ext cx="3144900" cy="3900300"/>
          </a:xfrm>
          <a:prstGeom prst="rect">
            <a:avLst/>
          </a:prstGeom>
          <a:solidFill>
            <a:srgbClr val="D9EAD3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  </a:t>
            </a:r>
            <a:r>
              <a:rPr lang="el"/>
              <a:t>def add(a,b):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    c=a+b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    return c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def ginomeno(a,b):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    return a*b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print add(3+2,5+5)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a=b=add(2,3)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print ginomeno(a,b)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print ginomeno(add(1,2),add(2,5))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2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Συναρτήσεις - Παράμετροι-Επιστρεφόμενη τιμή -Ασκήσεις</a:t>
            </a:r>
            <a:endParaRPr/>
          </a:p>
        </p:txBody>
      </p:sp>
      <p:sp>
        <p:nvSpPr>
          <p:cNvPr id="358" name="Google Shape;358;p2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  <a:solidFill>
            <a:srgbClr val="D9EAD3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l"/>
              <a:t>Να γραφεί συνάρτηση που να δέχεται έναν αριθμό και να εμφανίζει τον διπλάσιό του. Στη συνέχεια να γίνει το πρόγραμμα που να την καλεί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l"/>
              <a:t>Να γραφεί συνάρτηση που να δέχεται έναν αριθμό και να επιστρέφει τον κύβο του. Στη συνέχεια να γίνει το πρόγραμμα που να την καλεί και να εμφανίζει το αποτέλεσμα της συνάρτησης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l"/>
              <a:t>Να γραφεί συνάρτηση που να δέχεται δύο αριθμούς και να εμφανίζει τον μέσο όρο  τους. Στη συνέχεια να γίνει το πρόγραμμα που να την καλεί.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l"/>
              <a:t>Να γραφεί συνάρτηση που να δέχεται τρεις αριθμούς και να επιστρέφει τον μεγαλύτερο αριθμό. Στη συνέχεια να γίνει το πρόγραμμα που να την καλεί και να εμφανίζει το αποτέλεσμα της συνάρτησης.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Συναρτήσεις</a:t>
            </a:r>
            <a:endParaRPr/>
          </a:p>
        </p:txBody>
      </p:sp>
      <p:sp>
        <p:nvSpPr>
          <p:cNvPr id="284" name="Google Shape;284;p14"/>
          <p:cNvSpPr txBox="1"/>
          <p:nvPr>
            <p:ph idx="1" type="body"/>
          </p:nvPr>
        </p:nvSpPr>
        <p:spPr>
          <a:xfrm>
            <a:off x="1303800" y="1317325"/>
            <a:ext cx="7030500" cy="3214200"/>
          </a:xfrm>
          <a:prstGeom prst="rect">
            <a:avLst/>
          </a:prstGeom>
          <a:solidFill>
            <a:srgbClr val="D9EAD3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l" sz="1600"/>
              <a:t>Η έννοια των συναρτήσεων αποτελεί ένα από τα πιο σημαντικά δομικά στοιχεία ενός προγράμματος σε όλες τις γλώσσες προγραμματισμού.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l" sz="1600"/>
              <a:t> Οι συναρτήσεις μπορεί να είναι είτε έτοιμες από τη γλώσσα προγραμματισμού</a:t>
            </a:r>
            <a:endParaRPr sz="16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l" sz="1400"/>
              <a:t>print int(‘45’)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l" sz="1400"/>
              <a:t>print int(‘3’)+int(‘5’)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l" sz="1400"/>
              <a:t>print str(2)+str(4)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l" sz="1400"/>
              <a:t>print abs(-4)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l" sz="1400"/>
              <a:t>print divmod(5,2)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l" sz="1400"/>
              <a:t>print float(5)</a:t>
            </a:r>
            <a:endParaRPr sz="14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l" sz="1600"/>
              <a:t>είτε να δημιουργούνται από εμάς.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14"/>
          <p:cNvSpPr txBox="1"/>
          <p:nvPr/>
        </p:nvSpPr>
        <p:spPr>
          <a:xfrm>
            <a:off x="4477425" y="2479250"/>
            <a:ext cx="1746600" cy="15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" sz="1300">
                <a:latin typeface="Nunito"/>
                <a:ea typeface="Nunito"/>
                <a:cs typeface="Nunito"/>
                <a:sym typeface="Nunito"/>
              </a:rPr>
              <a:t>45</a:t>
            </a:r>
            <a:endParaRPr b="1" sz="1300"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" sz="1300">
                <a:latin typeface="Nunito"/>
                <a:ea typeface="Nunito"/>
                <a:cs typeface="Nunito"/>
                <a:sym typeface="Nunito"/>
              </a:rPr>
              <a:t>8</a:t>
            </a:r>
            <a:endParaRPr b="1" sz="1300"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" sz="1300">
                <a:latin typeface="Nunito"/>
                <a:ea typeface="Nunito"/>
                <a:cs typeface="Nunito"/>
                <a:sym typeface="Nunito"/>
              </a:rPr>
              <a:t>24</a:t>
            </a:r>
            <a:endParaRPr b="1" sz="1300"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" sz="1300">
                <a:latin typeface="Nunito"/>
                <a:ea typeface="Nunito"/>
                <a:cs typeface="Nunito"/>
                <a:sym typeface="Nunito"/>
              </a:rPr>
              <a:t>4</a:t>
            </a:r>
            <a:endParaRPr b="1" sz="1300"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" sz="1300">
                <a:latin typeface="Nunito"/>
                <a:ea typeface="Nunito"/>
                <a:cs typeface="Nunito"/>
                <a:sym typeface="Nunito"/>
              </a:rPr>
              <a:t>(2, 1)</a:t>
            </a:r>
            <a:endParaRPr b="1" sz="1300"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" sz="1300">
                <a:latin typeface="Nunito"/>
                <a:ea typeface="Nunito"/>
                <a:cs typeface="Nunito"/>
                <a:sym typeface="Nunito"/>
              </a:rPr>
              <a:t>5.0</a:t>
            </a:r>
            <a:endParaRPr b="1" sz="130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Τί είναι οι συναρτήσεις;</a:t>
            </a:r>
            <a:endParaRPr/>
          </a:p>
        </p:txBody>
      </p:sp>
      <p:sp>
        <p:nvSpPr>
          <p:cNvPr id="291" name="Google Shape;291;p15"/>
          <p:cNvSpPr txBox="1"/>
          <p:nvPr>
            <p:ph idx="1" type="body"/>
          </p:nvPr>
        </p:nvSpPr>
        <p:spPr>
          <a:xfrm>
            <a:off x="1229800" y="1300950"/>
            <a:ext cx="7030500" cy="1193100"/>
          </a:xfrm>
          <a:prstGeom prst="rect">
            <a:avLst/>
          </a:prstGeom>
          <a:solidFill>
            <a:srgbClr val="FFF2CC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l"/>
              <a:t>Οι συναρτήσεις είναι επαναχρησιμοποιήσιμα μέρη προγραμμάτων.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l"/>
              <a:t> Μας επιτρέπουν να δίνουμε ένα </a:t>
            </a:r>
            <a:r>
              <a:rPr b="1" lang="el"/>
              <a:t>όνομα </a:t>
            </a:r>
            <a:r>
              <a:rPr lang="el"/>
              <a:t>σε ένα σύνολο εντολών και να το εκτελούμε καλώντας το όνομά τους, οπουδήποτε στο πρόγραμμα και όσες φορές θέλουμε.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l"/>
              <a:t> Αυτή η διαδικασία ονομάζεται </a:t>
            </a:r>
            <a:r>
              <a:rPr b="1" lang="el"/>
              <a:t>κλήση (call) της συνάρτησης</a:t>
            </a:r>
            <a:r>
              <a:rPr lang="el"/>
              <a:t>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292" name="Google Shape;29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2646450"/>
            <a:ext cx="2667000" cy="171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3" name="Google Shape;293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71800" y="2646450"/>
            <a:ext cx="2571750" cy="1781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Google Shape;294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695950" y="2646450"/>
            <a:ext cx="2466975" cy="1847850"/>
          </a:xfrm>
          <a:prstGeom prst="rect">
            <a:avLst/>
          </a:prstGeom>
          <a:noFill/>
          <a:ln>
            <a:noFill/>
          </a:ln>
        </p:spPr>
      </p:pic>
      <p:sp>
        <p:nvSpPr>
          <p:cNvPr id="295" name="Google Shape;295;p15"/>
          <p:cNvSpPr txBox="1"/>
          <p:nvPr/>
        </p:nvSpPr>
        <p:spPr>
          <a:xfrm>
            <a:off x="451450" y="4588450"/>
            <a:ext cx="1169400" cy="4590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l">
                <a:latin typeface="Nunito"/>
                <a:ea typeface="Nunito"/>
                <a:cs typeface="Nunito"/>
                <a:sym typeface="Nunito"/>
              </a:rPr>
              <a:t>python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96" name="Google Shape;296;p15"/>
          <p:cNvSpPr txBox="1"/>
          <p:nvPr/>
        </p:nvSpPr>
        <p:spPr>
          <a:xfrm>
            <a:off x="2971800" y="4580025"/>
            <a:ext cx="1169400" cy="4590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l">
                <a:latin typeface="Nunito"/>
                <a:ea typeface="Nunito"/>
                <a:cs typeface="Nunito"/>
                <a:sym typeface="Nunito"/>
              </a:rPr>
              <a:t>C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97" name="Google Shape;297;p15"/>
          <p:cNvSpPr txBox="1"/>
          <p:nvPr/>
        </p:nvSpPr>
        <p:spPr>
          <a:xfrm>
            <a:off x="6254950" y="4494300"/>
            <a:ext cx="1169400" cy="4590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l">
                <a:latin typeface="Nunito"/>
                <a:ea typeface="Nunito"/>
                <a:cs typeface="Nunito"/>
                <a:sym typeface="Nunito"/>
              </a:rPr>
              <a:t>javascript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1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Σύνταξη συνάρτησης</a:t>
            </a:r>
            <a:endParaRPr/>
          </a:p>
        </p:txBody>
      </p:sp>
      <p:sp>
        <p:nvSpPr>
          <p:cNvPr id="303" name="Google Shape;303;p16"/>
          <p:cNvSpPr txBox="1"/>
          <p:nvPr>
            <p:ph idx="1" type="body"/>
          </p:nvPr>
        </p:nvSpPr>
        <p:spPr>
          <a:xfrm>
            <a:off x="1227600" y="1338775"/>
            <a:ext cx="7030500" cy="1688100"/>
          </a:xfrm>
          <a:prstGeom prst="rect">
            <a:avLst/>
          </a:prstGeom>
          <a:solidFill>
            <a:srgbClr val="FFF2CC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l"/>
              <a:t>Οι συναρτήσεις ορίζονται χρησιμοποιώντας τη χαρακτηριστική λέξη </a:t>
            </a:r>
            <a:r>
              <a:rPr b="1" lang="el"/>
              <a:t>def</a:t>
            </a:r>
            <a:r>
              <a:rPr lang="el"/>
              <a:t>, από το </a:t>
            </a:r>
            <a:r>
              <a:rPr b="1" lang="el"/>
              <a:t>define </a:t>
            </a:r>
            <a:r>
              <a:rPr lang="el"/>
              <a:t>που σημαίνει </a:t>
            </a:r>
            <a:r>
              <a:rPr b="1" lang="el"/>
              <a:t>ορίζω</a:t>
            </a:r>
            <a:r>
              <a:rPr lang="el"/>
              <a:t>. 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l"/>
              <a:t>Στη συνέχεια ακολουθεί </a:t>
            </a:r>
            <a:r>
              <a:rPr b="1" lang="el"/>
              <a:t>ένα όνομα που ταυτοποιεί την εκάστοτε συνάρτηση</a:t>
            </a:r>
            <a:r>
              <a:rPr lang="el"/>
              <a:t>. (</a:t>
            </a:r>
            <a:r>
              <a:rPr lang="el" u="sng"/>
              <a:t>Ακολουθούμε την ονοματολογία των μεταβλητών</a:t>
            </a:r>
            <a:r>
              <a:rPr lang="el"/>
              <a:t>)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l"/>
              <a:t> Μετά προσθέτουμε ένα </a:t>
            </a:r>
            <a:r>
              <a:rPr b="1" lang="el"/>
              <a:t>ζευγάρι παρενθέσεων</a:t>
            </a:r>
            <a:r>
              <a:rPr lang="el"/>
              <a:t> που μπορούν να περικλείουν μερικά ονόματα μεταβλητών (</a:t>
            </a:r>
            <a:r>
              <a:rPr b="1" lang="el"/>
              <a:t>ονομάζονται παράμετροι</a:t>
            </a:r>
            <a:r>
              <a:rPr lang="el"/>
              <a:t>) και η γραμμή τελειώνει με διπλή τελεία (</a:t>
            </a:r>
            <a:r>
              <a:rPr b="1" lang="el"/>
              <a:t>:</a:t>
            </a:r>
            <a:r>
              <a:rPr lang="el"/>
              <a:t>).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l"/>
              <a:t>Ορίζουμε την συνάρτηση </a:t>
            </a:r>
            <a:r>
              <a:rPr b="1" lang="el"/>
              <a:t>ΠΡΙΝ </a:t>
            </a:r>
            <a:r>
              <a:rPr lang="el"/>
              <a:t>την καλέσουμε!!!!!</a:t>
            </a:r>
            <a:endParaRPr/>
          </a:p>
        </p:txBody>
      </p:sp>
      <p:sp>
        <p:nvSpPr>
          <p:cNvPr id="304" name="Google Shape;304;p16"/>
          <p:cNvSpPr txBox="1"/>
          <p:nvPr/>
        </p:nvSpPr>
        <p:spPr>
          <a:xfrm>
            <a:off x="1360825" y="3093500"/>
            <a:ext cx="5270100" cy="16503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"/>
              <a:t>def </a:t>
            </a:r>
            <a:r>
              <a:rPr lang="el"/>
              <a:t>covid_19():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    print "Wash your hands"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# Τέλος της συνάρτησης covid_19()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covid_19() </a:t>
            </a:r>
            <a:r>
              <a:rPr lang="el"/>
              <a:t># κλήση της συνάρτησης covid_19()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covid_19() #</a:t>
            </a:r>
            <a:r>
              <a:rPr lang="el"/>
              <a:t>κι άλλη μία κλήση της συνάρτησης covid_19()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16"/>
          <p:cNvSpPr txBox="1"/>
          <p:nvPr/>
        </p:nvSpPr>
        <p:spPr>
          <a:xfrm>
            <a:off x="6712475" y="3426525"/>
            <a:ext cx="1761300" cy="73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Wash your hands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Wash your hands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17"/>
          <p:cNvSpPr txBox="1"/>
          <p:nvPr>
            <p:ph type="title"/>
          </p:nvPr>
        </p:nvSpPr>
        <p:spPr>
          <a:xfrm>
            <a:off x="1370425" y="132350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Σύνταξη συνάρτησης - Βρείτε το λάθος</a:t>
            </a:r>
            <a:endParaRPr/>
          </a:p>
        </p:txBody>
      </p:sp>
      <p:graphicFrame>
        <p:nvGraphicFramePr>
          <p:cNvPr id="311" name="Google Shape;311;p17"/>
          <p:cNvGraphicFramePr/>
          <p:nvPr/>
        </p:nvGraphicFramePr>
        <p:xfrm>
          <a:off x="1161925" y="829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{BCE8FDB2-5ACB-48AC-B3EF-6DFFE6D08DF7}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/>
                        <a:t>Α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/>
                        <a:t>def covid-9():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/>
                        <a:t>    print "Wash your hands"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/>
                        <a:t>covid_19()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/>
                        <a:t>covid_19()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/>
                        <a:t>Β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/>
                        <a:t>def covid_9: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/>
                        <a:t>    print "Wash your hands"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/>
                        <a:t>covid_19()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/>
                        <a:t>covid_19()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2CC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/>
                        <a:t>C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/>
                        <a:t>define covid_9():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/>
                        <a:t>    print "Wash your hands"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/>
                        <a:t>covid_19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/>
                        <a:t>covid_19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/>
                        <a:t>D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/>
                        <a:t>covid_19()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/>
                        <a:t>covid_19()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/>
                        <a:t>def covid_9():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/>
                        <a:t>    print "Wash your hands"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D9EAD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18"/>
          <p:cNvSpPr txBox="1"/>
          <p:nvPr>
            <p:ph type="title"/>
          </p:nvPr>
        </p:nvSpPr>
        <p:spPr>
          <a:xfrm>
            <a:off x="1389150" y="95325"/>
            <a:ext cx="7030500" cy="63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Σύνταξη συνάρτησης - τι θα εμφανίσει?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317" name="Google Shape;317;p18"/>
          <p:cNvGraphicFramePr/>
          <p:nvPr/>
        </p:nvGraphicFramePr>
        <p:xfrm>
          <a:off x="1389150" y="673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{BCE8FDB2-5ACB-48AC-B3EF-6DFFE6D08DF7}</a:tableStyleId>
              </a:tblPr>
              <a:tblGrid>
                <a:gridCol w="3619500"/>
                <a:gridCol w="3619500"/>
              </a:tblGrid>
              <a:tr h="202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/>
                        <a:t>A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/>
                        <a:t>def covid_19():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/>
                        <a:t>    print "Stay Home!!"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/>
                        <a:t>def covid_20():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/>
                        <a:t>    print "Stay Safe!!"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/>
                        <a:t>covid_19()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/>
                        <a:t>covid_20()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/>
                        <a:t>B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/>
                        <a:t>def covid_19():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/>
                        <a:t>    print "Stay Home!!"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/>
                        <a:t>def covid_20():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/>
                        <a:t>    covid_19()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/>
                        <a:t>covid_20()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2CC"/>
                    </a:solidFill>
                  </a:tcPr>
                </a:tc>
              </a:tr>
              <a:tr h="2229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/>
                        <a:t>C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/>
                        <a:t>def covid_19():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/>
                        <a:t>    print "Stay Home!!"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/>
                        <a:t>def covid_20():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/>
                        <a:t>    covid_19()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/>
                        <a:t>covid_20()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/>
                        <a:t>covid_19()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/>
                        <a:t>D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/>
                        <a:t>def covid_19():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/>
                        <a:t>    print "Stay Home!!"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/>
                        <a:t>    print "Stay Home!!"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/>
                        <a:t>def covid_20():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/>
                        <a:t>    covid_19()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/>
                        <a:t>covid_20()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/>
                        <a:t>covid_20()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D9EAD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19"/>
          <p:cNvSpPr txBox="1"/>
          <p:nvPr>
            <p:ph type="title"/>
          </p:nvPr>
        </p:nvSpPr>
        <p:spPr>
          <a:xfrm>
            <a:off x="1274175" y="598575"/>
            <a:ext cx="7030500" cy="6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Προσοχή στις εσοχές!!! Τι θα εκτυπωθεί?</a:t>
            </a:r>
            <a:endParaRPr/>
          </a:p>
        </p:txBody>
      </p:sp>
      <p:graphicFrame>
        <p:nvGraphicFramePr>
          <p:cNvPr id="323" name="Google Shape;323;p19"/>
          <p:cNvGraphicFramePr/>
          <p:nvPr/>
        </p:nvGraphicFramePr>
        <p:xfrm>
          <a:off x="952500" y="2059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{BCE8FDB2-5ACB-48AC-B3EF-6DFFE6D08DF7}</a:tableStyleId>
              </a:tblPr>
              <a:tblGrid>
                <a:gridCol w="3619500"/>
                <a:gridCol w="3619500"/>
              </a:tblGrid>
              <a:tr h="1501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/>
                        <a:t>def covid_19():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/>
                        <a:t>    print "Stay Home!!"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/>
                        <a:t>    print "Stay Home!!"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/>
                        <a:t>print "Stay Safe"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/>
                        <a:t>covid_19()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/>
                        <a:t>def covid_19():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/>
                        <a:t>    print "Stay Home!!"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/>
                        <a:t>    print "Stay Home!!"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/>
                        <a:t>    print "Stay Safe"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"/>
                        <a:t>covid_19()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CE5C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20"/>
          <p:cNvSpPr txBox="1"/>
          <p:nvPr>
            <p:ph type="title"/>
          </p:nvPr>
        </p:nvSpPr>
        <p:spPr>
          <a:xfrm>
            <a:off x="1333425" y="206275"/>
            <a:ext cx="7030500" cy="57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Σ</a:t>
            </a:r>
            <a:r>
              <a:rPr lang="el"/>
              <a:t>υναρτήσεις - Ασκήσεις!</a:t>
            </a:r>
            <a:endParaRPr/>
          </a:p>
        </p:txBody>
      </p:sp>
      <p:sp>
        <p:nvSpPr>
          <p:cNvPr id="329" name="Google Shape;329;p20"/>
          <p:cNvSpPr txBox="1"/>
          <p:nvPr>
            <p:ph idx="1" type="body"/>
          </p:nvPr>
        </p:nvSpPr>
        <p:spPr>
          <a:xfrm>
            <a:off x="1244600" y="784375"/>
            <a:ext cx="7030500" cy="3663300"/>
          </a:xfrm>
          <a:prstGeom prst="rect">
            <a:avLst/>
          </a:prstGeom>
          <a:solidFill>
            <a:srgbClr val="FFF2CC"/>
          </a:solidFill>
        </p:spPr>
        <p:txBody>
          <a:bodyPr anchorCtr="0" anchor="t" bIns="0" lIns="0" spcFirstLastPara="1" rIns="90000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l"/>
              <a:t>Να γραφεί συνάρτηση που να εμφανίζει το όνομά σας. Στη συνέχεια να γίνει το πρόγραμμα που να την καλεί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l"/>
              <a:t>Να γραφεί συνάρτηση που να </a:t>
            </a:r>
            <a:r>
              <a:rPr lang="el"/>
              <a:t>εμφανίζει</a:t>
            </a:r>
            <a:r>
              <a:rPr lang="el"/>
              <a:t> τους αριθμούς από το 1 μέχρι το 10. Στη συνέχεια να γίνει το πρόγραμμα που να την καλεί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l"/>
              <a:t>Να γραφεί συνάρτηση που να εμφανίζει τους ζυγούς αριθμούς από το 20 μέχρι το 34. Στη συνέχεια να γίνει το πρόγραμμα που να την καλεί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l"/>
              <a:t>Να γραφεί συνάρτηση που να διαβάζει, να προσθέτει και να εμφανίζει το άθροισμα των αριθμών. Στη συνέχεια να γίνει το πρόγραμμα που να την καλεί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l"/>
              <a:t>Δίνεται η παρακάτω συνάρτηση. Να γραφεί συνάρτηση f2() που να καλεί την f1() και να εμφανίζει το </a:t>
            </a:r>
            <a:r>
              <a:rPr lang="el" sz="1050">
                <a:solidFill>
                  <a:srgbClr val="2021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"This is the end!!!!" 4 φορές.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l" sz="1050">
                <a:solidFill>
                  <a:srgbClr val="2021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def f1():</a:t>
            </a:r>
            <a:endParaRPr sz="1050">
              <a:solidFill>
                <a:srgbClr val="2021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l" sz="1050">
                <a:solidFill>
                  <a:srgbClr val="2021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   print "This is the end!!!!"</a:t>
            </a:r>
            <a:endParaRPr sz="1050">
              <a:solidFill>
                <a:srgbClr val="2021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l" sz="1050">
                <a:solidFill>
                  <a:srgbClr val="2021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   print "This is the end!!!!"</a:t>
            </a:r>
            <a:endParaRPr sz="1050">
              <a:solidFill>
                <a:srgbClr val="2021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21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Συναρτήσεις - Παράμετροι-Επιστρεφόμενη τιμή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5" name="Google Shape;335;p21"/>
          <p:cNvSpPr txBox="1"/>
          <p:nvPr>
            <p:ph idx="1" type="body"/>
          </p:nvPr>
        </p:nvSpPr>
        <p:spPr>
          <a:xfrm>
            <a:off x="1303800" y="1686625"/>
            <a:ext cx="7030500" cy="1266300"/>
          </a:xfrm>
          <a:prstGeom prst="rect">
            <a:avLst/>
          </a:prstGeom>
          <a:solidFill>
            <a:srgbClr val="FFF2CC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"/>
              <a:t>def </a:t>
            </a:r>
            <a:r>
              <a:rPr lang="el"/>
              <a:t>&lt;όνομα συνάρτησης&gt; ( [ {λίστα παραμέτρων} ] ):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l"/>
              <a:t>    εντολές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l"/>
              <a:t>    [ return &lt;αποτέλεσμα&gt; ]</a:t>
            </a:r>
            <a:endParaRPr/>
          </a:p>
        </p:txBody>
      </p:sp>
      <p:sp>
        <p:nvSpPr>
          <p:cNvPr id="336" name="Google Shape;336;p21"/>
          <p:cNvSpPr txBox="1"/>
          <p:nvPr/>
        </p:nvSpPr>
        <p:spPr>
          <a:xfrm>
            <a:off x="1391325" y="3182300"/>
            <a:ext cx="6705000" cy="12663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Nunito"/>
              <a:buChar char="●"/>
            </a:pPr>
            <a:r>
              <a:rPr lang="el">
                <a:latin typeface="Nunito"/>
                <a:ea typeface="Nunito"/>
                <a:cs typeface="Nunito"/>
                <a:sym typeface="Nunito"/>
              </a:rPr>
              <a:t>Οι παράμετροι στις συναρτήσεις είναι απλά </a:t>
            </a:r>
            <a:r>
              <a:rPr b="1" lang="el">
                <a:latin typeface="Nunito"/>
                <a:ea typeface="Nunito"/>
                <a:cs typeface="Nunito"/>
                <a:sym typeface="Nunito"/>
              </a:rPr>
              <a:t>η είσοδος στη συνάρτηση, ώστε να περνάμε διαφορετικές τιμές</a:t>
            </a:r>
            <a:r>
              <a:rPr lang="el">
                <a:latin typeface="Nunito"/>
                <a:ea typeface="Nunito"/>
                <a:cs typeface="Nunito"/>
                <a:sym typeface="Nunito"/>
              </a:rPr>
              <a:t> στη συνάρτηση και να παίρνουμε αντίστοιχα αποτελέσματα. Είναι </a:t>
            </a:r>
            <a:r>
              <a:rPr b="1" lang="el">
                <a:latin typeface="Nunito"/>
                <a:ea typeface="Nunito"/>
                <a:cs typeface="Nunito"/>
                <a:sym typeface="Nunito"/>
              </a:rPr>
              <a:t>προαιρετικές</a:t>
            </a:r>
            <a:r>
              <a:rPr lang="el">
                <a:latin typeface="Nunito"/>
                <a:ea typeface="Nunito"/>
                <a:cs typeface="Nunito"/>
                <a:sym typeface="Nunito"/>
              </a:rPr>
              <a:t>. </a:t>
            </a:r>
            <a:endParaRPr>
              <a:latin typeface="Nunito"/>
              <a:ea typeface="Nunito"/>
              <a:cs typeface="Nunito"/>
              <a:sym typeface="Nuni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Nunito"/>
              <a:buChar char="●"/>
            </a:pPr>
            <a:r>
              <a:rPr lang="el">
                <a:latin typeface="Nunito"/>
                <a:ea typeface="Nunito"/>
                <a:cs typeface="Nunito"/>
                <a:sym typeface="Nunito"/>
              </a:rPr>
              <a:t>Μια συνάρτηση μπορεί να επιστρέφει μια τιμή. (</a:t>
            </a:r>
            <a:r>
              <a:rPr lang="el">
                <a:latin typeface="Nunito"/>
                <a:ea typeface="Nunito"/>
                <a:cs typeface="Nunito"/>
                <a:sym typeface="Nunito"/>
              </a:rPr>
              <a:t>είναι</a:t>
            </a:r>
            <a:r>
              <a:rPr lang="el">
                <a:latin typeface="Nunito"/>
                <a:ea typeface="Nunito"/>
                <a:cs typeface="Nunito"/>
                <a:sym typeface="Nunito"/>
              </a:rPr>
              <a:t> προαιρετική η επιστροφή τιμής) 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