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56" r:id="rId2"/>
    <p:sldId id="257" r:id="rId3"/>
    <p:sldId id="271" r:id="rId4"/>
    <p:sldId id="272" r:id="rId5"/>
    <p:sldId id="258" r:id="rId6"/>
    <p:sldId id="262" r:id="rId7"/>
    <p:sldId id="264" r:id="rId8"/>
    <p:sldId id="263" r:id="rId9"/>
    <p:sldId id="265" r:id="rId10"/>
    <p:sldId id="261" r:id="rId11"/>
    <p:sldId id="260" r:id="rId12"/>
    <p:sldId id="259" r:id="rId13"/>
    <p:sldId id="267" r:id="rId14"/>
    <p:sldId id="266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777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470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52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455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698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63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095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863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409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10/22/2019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616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162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279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learn.gr/index.php/how-to-search-engines/1169-how-to-submit-urls-in-search-engines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yippy.com/" TargetMode="External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hyperlink" Target="https://www.bing.com/" TargetMode="External"/><Relationship Id="rId21" Type="http://schemas.openxmlformats.org/officeDocument/2006/relationships/image" Target="../media/image16.png"/><Relationship Id="rId7" Type="http://schemas.openxmlformats.org/officeDocument/2006/relationships/hyperlink" Target="https://www.yandex.com/" TargetMode="External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hyperlink" Target="https://duckduckgo.com/" TargetMode="Externa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uk.ask.com/?o=312&amp;l=dir&amp;ad=dirN" TargetMode="External"/><Relationship Id="rId11" Type="http://schemas.openxmlformats.org/officeDocument/2006/relationships/hyperlink" Target="http://www.baidu.com/" TargetMode="External"/><Relationship Id="rId5" Type="http://schemas.openxmlformats.org/officeDocument/2006/relationships/hyperlink" Target="http://www.dogpile.com/" TargetMode="External"/><Relationship Id="rId15" Type="http://schemas.openxmlformats.org/officeDocument/2006/relationships/image" Target="../media/image10.png"/><Relationship Id="rId10" Type="http://schemas.openxmlformats.org/officeDocument/2006/relationships/hyperlink" Target="http://www.lycos.com/" TargetMode="External"/><Relationship Id="rId19" Type="http://schemas.openxmlformats.org/officeDocument/2006/relationships/image" Target="../media/image14.png"/><Relationship Id="rId4" Type="http://schemas.openxmlformats.org/officeDocument/2006/relationships/hyperlink" Target="https://www.wolframalpha.com/" TargetMode="External"/><Relationship Id="rId9" Type="http://schemas.openxmlformats.org/officeDocument/2006/relationships/hyperlink" Target="https://www.ixquick.com/" TargetMode="External"/><Relationship Id="rId1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9gz5at3Y-E" TargetMode="External"/><Relationship Id="rId2" Type="http://schemas.openxmlformats.org/officeDocument/2006/relationships/hyperlink" Target="https://www.youtube.com/watch?v=mVHYZKDF3hg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coolweb.gr/google-anazitisi-trik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wlearn.gr/index.php/how-to-google-search/1145-howto-search-by-image-in-googl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B2F218E-5C8A-4867-98FC-2327539B4D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l-GR" dirty="0"/>
              <a:t>Μηχανές Αναζήτησης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8F8BF1F-F4B2-48FE-BFD8-E949A1A81F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1630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929BE77-90AE-4495-9A50-01943B265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Πως να τρελάνετε μια Μ.Α. (</a:t>
            </a:r>
            <a:r>
              <a:rPr lang="en-US" dirty="0"/>
              <a:t>Google)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E2049BF-3D1D-45EA-A965-6B0DA408DB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74" y="2367092"/>
            <a:ext cx="10364452" cy="34241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Στην Μ.Α. </a:t>
            </a:r>
            <a:r>
              <a:rPr lang="en-US" dirty="0"/>
              <a:t>Google </a:t>
            </a:r>
            <a:r>
              <a:rPr lang="el-GR" dirty="0"/>
              <a:t>δοκιμάστε τα παρακάτω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Do a Barrel Roll</a:t>
            </a:r>
            <a:endParaRPr lang="el-GR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err="1"/>
              <a:t>Zerg</a:t>
            </a:r>
            <a:r>
              <a:rPr lang="en-US" b="1" dirty="0"/>
              <a:t> Rush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find chuck Norris (I’m feeling Lucky)</a:t>
            </a:r>
            <a:endParaRPr lang="el-GR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google gravity (I’m feeling Lucky)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google underwater (I’m feeling Lucky)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err="1"/>
              <a:t>elgoog</a:t>
            </a:r>
            <a:endParaRPr lang="en-US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I’m feeling Lucky (</a:t>
            </a:r>
            <a:r>
              <a:rPr lang="el-GR" b="1" dirty="0"/>
              <a:t>πρώτο αποτέλεσμα)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02283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929BE77-90AE-4495-9A50-01943B265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Μηχανές Αναζήτησης</a:t>
            </a:r>
            <a:br>
              <a:rPr lang="el-GR" dirty="0"/>
            </a:br>
            <a:r>
              <a:rPr lang="el-GR" dirty="0"/>
              <a:t>Πως να καταχωρήσετε μια σελίδα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E2049BF-3D1D-45EA-A965-6B0DA408DB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74" y="2367092"/>
            <a:ext cx="10364452" cy="3424107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Οι Μ.Α. έχουν ένα αυτοματοποιημένο πρόγραμμα (</a:t>
            </a:r>
            <a:r>
              <a:rPr lang="el-GR" dirty="0" err="1"/>
              <a:t>bot</a:t>
            </a:r>
            <a:r>
              <a:rPr lang="el-GR" dirty="0"/>
              <a:t>) το οποίο ψάχνει στο </a:t>
            </a:r>
            <a:r>
              <a:rPr lang="el-GR" dirty="0" err="1"/>
              <a:t>internet</a:t>
            </a:r>
            <a:r>
              <a:rPr lang="el-GR" dirty="0"/>
              <a:t> και καταχωρεί τις διευθύνσεις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Αν υπάρχουν </a:t>
            </a:r>
            <a:r>
              <a:rPr lang="el-GR" b="1" dirty="0"/>
              <a:t>σύνδεσμοι (</a:t>
            </a:r>
            <a:r>
              <a:rPr lang="el-GR" b="1" dirty="0" err="1"/>
              <a:t>links</a:t>
            </a:r>
            <a:r>
              <a:rPr lang="el-GR" b="1" dirty="0"/>
              <a:t>) </a:t>
            </a:r>
            <a:r>
              <a:rPr lang="el-GR" dirty="0"/>
              <a:t>προς την νέα σας ιστοσελίδα σε ιστοσελίδες που είναι ήδη καταχωρημένες σε μια Μηχανή Αναζήτησης, τότε σύντομα το </a:t>
            </a:r>
            <a:r>
              <a:rPr lang="el-GR" dirty="0" err="1"/>
              <a:t>bot</a:t>
            </a:r>
            <a:r>
              <a:rPr lang="el-GR" dirty="0"/>
              <a:t> αυτής της μηχανής θα "περάσει" από την ιστοσελίδα σας καταχωρώντας την αυτόματα στην Βάση Δεδομένων της.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Οι περισσότερες Μ.Α. δίνουν την δυνατότητα </a:t>
            </a:r>
            <a:r>
              <a:rPr lang="el-GR" b="1" dirty="0"/>
              <a:t>χειροκίνητης καταχώρησης </a:t>
            </a:r>
            <a:r>
              <a:rPr lang="el-GR" dirty="0"/>
              <a:t>μιας ιστοσελίδας.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Περισσότερες πληροφορίες εδώ (</a:t>
            </a:r>
            <a:r>
              <a:rPr lang="en-US" dirty="0">
                <a:hlinkClick r:id="rId2"/>
              </a:rPr>
              <a:t>http://www.wlearn.gr/index.php/how-to-search-engines/1169-how-to-submit-urls-in-search-engines</a:t>
            </a:r>
            <a:r>
              <a:rPr lang="el-GR" dirty="0"/>
              <a:t>)</a:t>
            </a:r>
          </a:p>
          <a:p>
            <a:pPr>
              <a:buFont typeface="Wingdings" panose="05000000000000000000" pitchFamily="2" charset="2"/>
              <a:buChar char="q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56371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929BE77-90AE-4495-9A50-01943B265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Άλλες Μηχανές αναζήτησης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E2049BF-3D1D-45EA-A965-6B0DA408DB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74" y="2367092"/>
            <a:ext cx="1871371" cy="3424107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hlinkClick r:id="rId2"/>
              </a:rPr>
              <a:t>DuckDuckGo</a:t>
            </a:r>
            <a:endParaRPr lang="el-GR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hlinkClick r:id="rId3"/>
              </a:rPr>
              <a:t>Bing</a:t>
            </a:r>
            <a:endParaRPr lang="el-GR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err="1">
                <a:hlinkClick r:id="rId4"/>
              </a:rPr>
              <a:t>WolframAlpha</a:t>
            </a:r>
            <a:endParaRPr lang="el-GR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err="1">
                <a:hlinkClick r:id="rId5"/>
              </a:rPr>
              <a:t>DogPile</a:t>
            </a:r>
            <a:endParaRPr lang="el-GR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hlinkClick r:id="rId6"/>
              </a:rPr>
              <a:t>Ask</a:t>
            </a:r>
            <a:endParaRPr lang="el-GR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b="1" u="sng" dirty="0">
                <a:hlinkClick r:id="rId7"/>
              </a:rPr>
              <a:t>Yandex</a:t>
            </a:r>
            <a:endParaRPr lang="el-GR" b="1" u="sng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b="1" u="sng" dirty="0">
                <a:hlinkClick r:id="rId8"/>
              </a:rPr>
              <a:t>Yippy</a:t>
            </a:r>
            <a:endParaRPr lang="el-GR" b="1" u="sng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err="1">
                <a:hlinkClick r:id="rId9"/>
              </a:rPr>
              <a:t>Ixquick</a:t>
            </a:r>
            <a:endParaRPr lang="el-GR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b="1" u="sng" dirty="0">
                <a:hlinkClick r:id="rId10"/>
              </a:rPr>
              <a:t>Lycos</a:t>
            </a:r>
            <a:endParaRPr lang="el-GR" b="1" u="sng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hlinkClick r:id="rId11"/>
              </a:rPr>
              <a:t>Baidu</a:t>
            </a: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EAB3A19A-CCB7-45AD-BD47-E86502D04BB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61388" y="1935324"/>
            <a:ext cx="2491972" cy="1526333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0640B6AA-2A8C-40CE-B19C-1AF94F1A0CF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74775" y="3193091"/>
            <a:ext cx="2248233" cy="1377043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B895FCDE-C9E4-4E3B-B94F-1048B8DD197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21244" y="1935323"/>
            <a:ext cx="1892536" cy="1528035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E8DAE349-EE58-44B3-8BC5-505F70C814D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42514" y="384110"/>
            <a:ext cx="3729852" cy="2424404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F68A9974-8B4A-4564-B81B-49FED8AD680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83943" y="2561564"/>
            <a:ext cx="2396390" cy="1467789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DA192A98-D6BE-4DC2-A809-5BAA0FCFB87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41757" y="3193091"/>
            <a:ext cx="2472023" cy="1457641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90CF677A-CB3D-43F6-8BDF-CA589B55DC6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20193" y="3777412"/>
            <a:ext cx="4346940" cy="1797184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DE5E3AE7-EAF6-4FC1-B370-02309883DD5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954694" y="4791271"/>
            <a:ext cx="1841241" cy="1150776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7B32B8B1-0765-4AD9-81AB-506AE36FA74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141757" y="4633626"/>
            <a:ext cx="2895294" cy="1881941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23FB983B-7070-489D-B9A4-4F410C32E2B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915983" y="4905714"/>
            <a:ext cx="3153782" cy="177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67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929BE77-90AE-4495-9A50-01943B265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Επίπεδα του </a:t>
            </a:r>
            <a:r>
              <a:rPr lang="en-US" dirty="0"/>
              <a:t>Web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E2049BF-3D1D-45EA-A965-6B0DA408DB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4445" y="1995147"/>
            <a:ext cx="4293486" cy="366853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Θα έχετε ακούσει ίσως ότι στα παγόβουνα, το 91% του όγκου τους βρίσκεται κάτω από το νερό.</a:t>
            </a:r>
          </a:p>
          <a:p>
            <a:pPr>
              <a:buFont typeface="Wingdings" panose="05000000000000000000" pitchFamily="2" charset="2"/>
              <a:buChar char="q"/>
            </a:pPr>
            <a:endParaRPr lang="el-GR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Κάτι αντίστοιχο ισχύει και όσον αφορά το ίντερνετ. Υπάρχει το κομμάτι του ίντερνετ που είναι ανοιχτό και </a:t>
            </a:r>
            <a:r>
              <a:rPr lang="el-GR" b="1" dirty="0" err="1"/>
              <a:t>προσβάσιμο</a:t>
            </a:r>
            <a:r>
              <a:rPr lang="el-GR" dirty="0"/>
              <a:t> σε οποιονδήποτε. Υπάρχει όμως και ένα δεύτερο, σημαντικά μεγαλύτερο κομμάτι, το οποίο </a:t>
            </a:r>
            <a:r>
              <a:rPr lang="el-GR" b="1" dirty="0"/>
              <a:t>δεν είναι ορατό σε όλους</a:t>
            </a:r>
            <a:r>
              <a:rPr lang="el-GR" dirty="0"/>
              <a:t>.</a:t>
            </a:r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83D98A75-441F-4AFF-9285-302E0E9CD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544" y="1454311"/>
            <a:ext cx="6361768" cy="420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84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.pcsteps.gr/wp-content/uploads/2017/07/%CE%A4%CE%B9_%CE%B5%CE%AF%CE%BD%CE%B1%CE%B9_%CF%84%CE%BF_Dark-Web_%CE%BA%CE%B1%CE%B9_%CF%84%CE%B9_%CF%84%CE%BF_Deep-Web__%CE%9C%CF%8D%CE%B8%CE%BF%CE%B9_%CE%BA%CE%B1%CE%B9_%CE%91%CE%BB%CE%AE%CE%B8%CE%B5%CE%B9%CE%B5%CF%82_003F.png">
            <a:extLst>
              <a:ext uri="{FF2B5EF4-FFF2-40B4-BE49-F238E27FC236}">
                <a16:creationId xmlns:a16="http://schemas.microsoft.com/office/drawing/2014/main" id="{5B88B1AF-6297-4001-8D9C-FE79DF445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204" y="581090"/>
            <a:ext cx="8585524" cy="572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967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929BE77-90AE-4495-9A50-01943B265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45243"/>
          </a:xfrm>
        </p:spPr>
        <p:txBody>
          <a:bodyPr/>
          <a:lstStyle/>
          <a:p>
            <a:r>
              <a:rPr lang="el-GR" dirty="0"/>
              <a:t>Επίπεδα του </a:t>
            </a:r>
            <a:r>
              <a:rPr lang="en-US" dirty="0"/>
              <a:t>Web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E2049BF-3D1D-45EA-A965-6B0DA408DB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2409" y="1234021"/>
            <a:ext cx="10428142" cy="3127697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Το </a:t>
            </a:r>
            <a:r>
              <a:rPr lang="el-GR" b="1" dirty="0" err="1"/>
              <a:t>Surface</a:t>
            </a:r>
            <a:r>
              <a:rPr lang="el-GR" b="1" dirty="0"/>
              <a:t> Web (Επιφανειακός Ιστός), </a:t>
            </a:r>
            <a:r>
              <a:rPr lang="el-GR" dirty="0"/>
              <a:t>είναι ο παραδοσιακός παγκόσμιος ιστός που όλοι γνωρίζουμε. Περιέχει λίγο-πολύ όλες τις ιστοσελίδες που επισκεπτόμαστε τακτικά, όπως το </a:t>
            </a:r>
            <a:r>
              <a:rPr lang="el-GR" dirty="0" err="1"/>
              <a:t>YouTube</a:t>
            </a:r>
            <a:r>
              <a:rPr lang="el-GR" dirty="0"/>
              <a:t>, το Facebook, τη </a:t>
            </a:r>
            <a:r>
              <a:rPr lang="el-GR" dirty="0" err="1"/>
              <a:t>Wikipedia</a:t>
            </a:r>
            <a:r>
              <a:rPr lang="el-GR" dirty="0"/>
              <a:t>, το </a:t>
            </a:r>
            <a:r>
              <a:rPr lang="el-GR" dirty="0" err="1"/>
              <a:t>PCsteps</a:t>
            </a:r>
            <a:r>
              <a:rPr lang="el-GR" dirty="0"/>
              <a:t>, κλπ.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To </a:t>
            </a:r>
            <a:r>
              <a:rPr lang="en-US" b="1" dirty="0"/>
              <a:t>Deep Web</a:t>
            </a:r>
            <a:r>
              <a:rPr lang="el-GR" b="1" dirty="0"/>
              <a:t> “Βαθύς Ιστός”</a:t>
            </a:r>
            <a:r>
              <a:rPr lang="el-GR" dirty="0"/>
              <a:t> είναι το κομμάτι του διαδικτύου το οποίο δεν </a:t>
            </a:r>
            <a:r>
              <a:rPr lang="el-GR" dirty="0" err="1"/>
              <a:t>ευρετηριοποιείται</a:t>
            </a:r>
            <a:r>
              <a:rPr lang="el-GR" dirty="0"/>
              <a:t> από τις γνωστές μηχανές αναζήτησης. Για παράδειγμα, τα προσωπικά μας email δεν εμφανίζονται στις μηχανές αναζήτησης, ειδάλλως ο καθένας θα είχε πρόσβαση με μια απλή αναζήτηση στο </a:t>
            </a:r>
            <a:r>
              <a:rPr lang="el-GR" dirty="0" err="1"/>
              <a:t>Google</a:t>
            </a:r>
            <a:r>
              <a:rPr lang="el-GR" dirty="0"/>
              <a:t>. Άρα, ο προσωπικός μας λογαριασμός email ανήκει πρακτικά στο </a:t>
            </a:r>
            <a:r>
              <a:rPr lang="el-GR" dirty="0" err="1"/>
              <a:t>Deep</a:t>
            </a:r>
            <a:r>
              <a:rPr lang="el-GR" dirty="0"/>
              <a:t> Web.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b="1" dirty="0"/>
              <a:t>Το </a:t>
            </a:r>
            <a:r>
              <a:rPr lang="el-GR" b="1" dirty="0" err="1"/>
              <a:t>Dark</a:t>
            </a:r>
            <a:r>
              <a:rPr lang="el-GR" b="1" dirty="0"/>
              <a:t> Web (Σκοτεινός Ιστός)</a:t>
            </a:r>
            <a:r>
              <a:rPr lang="el-GR" dirty="0"/>
              <a:t>, ή </a:t>
            </a:r>
            <a:r>
              <a:rPr lang="el-GR" b="1" dirty="0" err="1"/>
              <a:t>Darknet</a:t>
            </a:r>
            <a:r>
              <a:rPr lang="el-GR" dirty="0"/>
              <a:t>, είναι υποσύνολο του </a:t>
            </a:r>
            <a:r>
              <a:rPr lang="el-GR" dirty="0" err="1"/>
              <a:t>Deep</a:t>
            </a:r>
            <a:r>
              <a:rPr lang="el-GR" dirty="0"/>
              <a:t> Web. Ένα </a:t>
            </a:r>
            <a:r>
              <a:rPr lang="el-GR" dirty="0" err="1"/>
              <a:t>Darknet</a:t>
            </a:r>
            <a:r>
              <a:rPr lang="el-GR" dirty="0"/>
              <a:t> είναι οποιοδήποτε δίκτυο στον παγκόσμιο ιστό, στο οποίο μπορούμε να έχουμε </a:t>
            </a:r>
            <a:r>
              <a:rPr lang="el-GR" b="1" dirty="0"/>
              <a:t>πρόσβαση με ειδικό λογισμικό, ειδικές ρυθμίσεις και διαπιστευτήρια, ή συγκεκριμένα πρωτόκολλα</a:t>
            </a:r>
            <a:r>
              <a:rPr lang="el-GR" dirty="0"/>
              <a:t>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Δύο χαρακτηριστικά παραδείγματα </a:t>
            </a:r>
            <a:r>
              <a:rPr lang="el-GR" dirty="0" err="1"/>
              <a:t>Darknet</a:t>
            </a:r>
            <a:r>
              <a:rPr lang="el-GR" dirty="0"/>
              <a:t> είναι τα δίκτυα </a:t>
            </a:r>
            <a:r>
              <a:rPr lang="el-GR" b="1" dirty="0" err="1"/>
              <a:t>peer-to-peer</a:t>
            </a:r>
            <a:r>
              <a:rPr lang="el-GR" dirty="0"/>
              <a:t> και δίκτυα ειδικά για αυξημένη ανωνυμία, όπως το </a:t>
            </a:r>
            <a:r>
              <a:rPr lang="el-GR" b="1" dirty="0" err="1"/>
              <a:t>Tor</a:t>
            </a:r>
            <a:r>
              <a:rPr lang="el-GR" dirty="0"/>
              <a:t>.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l-GR" dirty="0"/>
          </a:p>
          <a:p>
            <a:pPr>
              <a:buFont typeface="Wingdings" panose="05000000000000000000" pitchFamily="2" charset="2"/>
              <a:buChar char="q"/>
            </a:pP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5D29D7B7-241B-4CBB-A178-923210DA9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56" y="4450702"/>
            <a:ext cx="2571167" cy="1714111"/>
          </a:xfrm>
          <a:prstGeom prst="rect">
            <a:avLst/>
          </a:prstGeom>
        </p:spPr>
      </p:pic>
      <p:pic>
        <p:nvPicPr>
          <p:cNvPr id="2050" name="Picture 2" descr="https://cdn.pcsteps.gr/wp-content/uploads/2017/06/%CE%A4%CE%B9_%CE%B5%CE%AF%CE%BD%CE%B1%CE%B9_%CF%84%CE%BF_Dark-Web_%CE%BA%CE%B1%CE%B9_%CF%84%CE%B9_%CF%84%CE%BF_Deep-Web__%CE%9C%CF%8D%CE%B8%CE%BF%CE%B9_%CE%BA%CE%B1%CE%B9_%CE%91%CE%BB%CE%AE%CE%B8%CE%B5%CE%B9%CE%B5%CF%82_011.png">
            <a:extLst>
              <a:ext uri="{FF2B5EF4-FFF2-40B4-BE49-F238E27FC236}">
                <a16:creationId xmlns:a16="http://schemas.microsoft.com/office/drawing/2014/main" id="{8DE47442-8652-48ED-B8AC-0FE0E51C0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263" y="3994020"/>
            <a:ext cx="2822316" cy="188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3F12F1EE-C84A-491B-8119-AE736C4AFD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4477" y="4057650"/>
            <a:ext cx="4791075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813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929BE77-90AE-4495-9A50-01943B265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45243"/>
          </a:xfrm>
        </p:spPr>
        <p:txBody>
          <a:bodyPr/>
          <a:lstStyle/>
          <a:p>
            <a:r>
              <a:rPr lang="el-GR" dirty="0"/>
              <a:t>Επίπεδα του </a:t>
            </a:r>
            <a:r>
              <a:rPr lang="en-US" dirty="0"/>
              <a:t>Web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E2049BF-3D1D-45EA-A965-6B0DA408DB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1888362"/>
            <a:ext cx="10428142" cy="312769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hlinkClick r:id="rId2"/>
              </a:rPr>
              <a:t>https://www.youtube.com/watch?v=mVHYZKDF3hg</a:t>
            </a:r>
            <a:r>
              <a:rPr lang="el-GR" dirty="0"/>
              <a:t>  (Τι είναι το </a:t>
            </a:r>
            <a:r>
              <a:rPr lang="en-US" dirty="0"/>
              <a:t>Deep Web)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hlinkClick r:id="rId3"/>
              </a:rPr>
              <a:t>https://www.youtube.com/watch?v=q9gz5at3Y-E</a:t>
            </a:r>
            <a:r>
              <a:rPr lang="en-US" dirty="0"/>
              <a:t> (</a:t>
            </a:r>
            <a:r>
              <a:rPr lang="el-GR" dirty="0"/>
              <a:t>Τι είναι το </a:t>
            </a:r>
            <a:r>
              <a:rPr lang="en-US" dirty="0"/>
              <a:t>Dark Web)</a:t>
            </a:r>
            <a:endParaRPr lang="el-GR" dirty="0"/>
          </a:p>
          <a:p>
            <a:pPr>
              <a:buFont typeface="Wingdings" panose="05000000000000000000" pitchFamily="2" charset="2"/>
              <a:buChar char="q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26756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929BE77-90AE-4495-9A50-01943B265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Μηχανές Αναζήτησης</a:t>
            </a:r>
            <a:br>
              <a:rPr lang="el-GR" dirty="0"/>
            </a:br>
            <a:r>
              <a:rPr lang="el-GR" dirty="0"/>
              <a:t>Πως γίνεται η αναζήτηση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E2049BF-3D1D-45EA-A965-6B0DA408DB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74" y="2367092"/>
            <a:ext cx="10364452" cy="3424107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 Στο διαδίκτυο υπάρχουν πάνω από 4 δισεκατομμύρια ιστοσελίδες.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Αν ψάχνουμε μια πληροφορία χρησιμοποιούμε τις </a:t>
            </a:r>
            <a:r>
              <a:rPr lang="el-GR" b="1" dirty="0"/>
              <a:t>μηχανές αναζήτησης</a:t>
            </a:r>
            <a:r>
              <a:rPr lang="el-GR" dirty="0"/>
              <a:t>, όπως είναι η </a:t>
            </a:r>
            <a:r>
              <a:rPr lang="el-GR" dirty="0" err="1">
                <a:hlinkClick r:id="rId2" tooltip="Πως να τρελάνετε τη μηχανή αναζήτησης της google!"/>
              </a:rPr>
              <a:t>Google</a:t>
            </a:r>
            <a:r>
              <a:rPr lang="el-GR" dirty="0"/>
              <a:t> για να τη βρούμε.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Πληκτρολογούμε μια </a:t>
            </a:r>
            <a:r>
              <a:rPr lang="el-GR" b="1" dirty="0"/>
              <a:t>λέξη-κλειδί</a:t>
            </a:r>
            <a:r>
              <a:rPr lang="el-GR" dirty="0"/>
              <a:t> ανάλογα με το τι ψάχνουμε και η μηχανή αναζήτησης μας επιστρέφει στα αποτελέσματα της τις ιστοσελίδες που έχουν μεγαλύτερη σχέση με αυτή.</a:t>
            </a:r>
          </a:p>
        </p:txBody>
      </p:sp>
    </p:spTree>
    <p:extLst>
      <p:ext uri="{BB962C8B-B14F-4D97-AF65-F5344CB8AC3E}">
        <p14:creationId xmlns:p14="http://schemas.microsoft.com/office/powerpoint/2010/main" val="2675127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19044-5E5B-49F0-BDCA-AD436DBAD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9788893" cy="666298"/>
          </a:xfrm>
        </p:spPr>
        <p:txBody>
          <a:bodyPr>
            <a:normAutofit fontScale="90000"/>
          </a:bodyPr>
          <a:lstStyle/>
          <a:p>
            <a:r>
              <a:rPr lang="el-GR" dirty="0"/>
              <a:t>Μηχανές Αναζήτησης: </a:t>
            </a:r>
            <a:r>
              <a:rPr lang="el-GR" sz="3600" dirty="0"/>
              <a:t>Πως γίνεται η αναζήτηση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F1C1A-9A57-48C2-8A38-4595AAA77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526" y="820554"/>
            <a:ext cx="10058400" cy="472359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sz="1600" b="1" dirty="0"/>
              <a:t>Αναζήτηση στα κοινωνικά μέσα</a:t>
            </a:r>
            <a:r>
              <a:rPr lang="el-GR" sz="1600" dirty="0"/>
              <a:t>: Τοποθετήστε το σύμβολο @ μπροστά από μια λέξη, για να την αναζητήσετε στα κοινωνικά μέσα. Για παράδειγμα: @</a:t>
            </a:r>
            <a:r>
              <a:rPr lang="el-GR" sz="1600" dirty="0" err="1"/>
              <a:t>twitter</a:t>
            </a:r>
            <a:r>
              <a:rPr lang="el-GR" sz="16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1600" b="1" dirty="0"/>
              <a:t>Αναζητήστε μια </a:t>
            </a:r>
            <a:r>
              <a:rPr lang="el-GR" sz="1600" b="1" dirty="0" err="1"/>
              <a:t>τιμή</a:t>
            </a:r>
            <a:r>
              <a:rPr lang="el-GR" sz="1600" dirty="0" err="1"/>
              <a:t>:Τοποθετήστε</a:t>
            </a:r>
            <a:r>
              <a:rPr lang="el-GR" sz="1600" dirty="0"/>
              <a:t> το σύμβολο $ μπροστά από κάποιον αριθμό. Για παράδειγμα: κάμερα $400.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1600" b="1" dirty="0"/>
              <a:t>Αναζήτηση </a:t>
            </a:r>
            <a:r>
              <a:rPr lang="el-GR" sz="1600" b="1" dirty="0" err="1"/>
              <a:t>hashtag</a:t>
            </a:r>
            <a:r>
              <a:rPr lang="el-GR" sz="1600" b="1" dirty="0"/>
              <a:t> (#)</a:t>
            </a:r>
            <a:r>
              <a:rPr lang="el-GR" sz="1600" dirty="0"/>
              <a:t>:Τοποθετήστε το σύμβολο # μπροστά από μια λέξη. Για παράδειγμα: #</a:t>
            </a:r>
            <a:r>
              <a:rPr lang="el-GR" sz="1600" dirty="0" err="1"/>
              <a:t>μιααξέχαστηπέμπτη</a:t>
            </a:r>
            <a:endParaRPr lang="el-GR" sz="1600" dirty="0"/>
          </a:p>
          <a:p>
            <a:pPr marL="457200" indent="-457200">
              <a:buFont typeface="+mj-lt"/>
              <a:buAutoNum type="arabicPeriod"/>
            </a:pPr>
            <a:r>
              <a:rPr lang="el-GR" sz="1600" b="1" dirty="0"/>
              <a:t>Εξαιρέστε λέξεις από την αναζήτησή σας</a:t>
            </a:r>
            <a:r>
              <a:rPr lang="el-GR" sz="1600" dirty="0"/>
              <a:t>: Τοποθετήστε το σύμβολο - μπροστά από μια λέξη την οποία θέλετε να εξαιρέσετε από την αναζήτηση. Για παράδειγμα, ταχύτητα </a:t>
            </a:r>
            <a:r>
              <a:rPr lang="el-GR" sz="1600" dirty="0" err="1"/>
              <a:t>jaguar</a:t>
            </a:r>
            <a:r>
              <a:rPr lang="el-GR" sz="1600" dirty="0"/>
              <a:t> -αυτοκίνητο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1600" b="1" dirty="0"/>
              <a:t>Αναζητήστε μια ακριβή αντιστοίχιση</a:t>
            </a:r>
            <a:r>
              <a:rPr lang="el-GR" sz="1600" dirty="0"/>
              <a:t>: Τοποθετήστε μια λέξη ή μια φράση σε εισαγωγικά. Για παράδειγμα, "το ψηλότερο κτίριο".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1600" b="1" dirty="0"/>
              <a:t>Κάντε αναζήτηση εντός κάποιου εύρους αριθμών</a:t>
            </a:r>
            <a:r>
              <a:rPr lang="el-GR" sz="1600" dirty="0"/>
              <a:t>: Τοποθετήστε το σύμβολο .. ανάμεσα σε δύο αριθμούς. Για παράδειγμα, κάμερα $50..$100.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1600" b="1" dirty="0"/>
              <a:t>Συνδυάστε </a:t>
            </a:r>
            <a:r>
              <a:rPr lang="el-GR" sz="1600" b="1" dirty="0" err="1"/>
              <a:t>αναζητήση</a:t>
            </a:r>
            <a:r>
              <a:rPr lang="el-GR" sz="1600" dirty="0" err="1"/>
              <a:t>:Τοποθετήστε</a:t>
            </a:r>
            <a:r>
              <a:rPr lang="el-GR" sz="1600" dirty="0"/>
              <a:t> τον τελεστή "OR" ανάμεσα σε κάθε όρο αναζήτησης. Για παράδειγμα,  μαραθώνιος OR αγώνας.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1600" b="1" dirty="0"/>
              <a:t>Αναζητήστε έναν συγκεκριμένο </a:t>
            </a:r>
            <a:r>
              <a:rPr lang="el-GR" sz="1600" b="1" dirty="0" err="1"/>
              <a:t>ιστότοπο</a:t>
            </a:r>
            <a:r>
              <a:rPr lang="el-GR" sz="1600" dirty="0"/>
              <a:t>: Τοποθετήστε τον τελεστή "</a:t>
            </a:r>
            <a:r>
              <a:rPr lang="el-GR" sz="1600" dirty="0" err="1"/>
              <a:t>site</a:t>
            </a:r>
            <a:r>
              <a:rPr lang="el-GR" sz="1600" dirty="0"/>
              <a:t>:" μπροστά από έναν </a:t>
            </a:r>
            <a:r>
              <a:rPr lang="el-GR" sz="1600" dirty="0" err="1"/>
              <a:t>ιστότοπο</a:t>
            </a:r>
            <a:r>
              <a:rPr lang="el-GR" sz="1600" dirty="0"/>
              <a:t> ή έναν τομέα. Για παράδειγμα, </a:t>
            </a:r>
            <a:r>
              <a:rPr lang="el-GR" sz="1600" dirty="0" err="1"/>
              <a:t>site:youtube.com</a:t>
            </a:r>
            <a:r>
              <a:rPr lang="el-GR" sz="1600" dirty="0"/>
              <a:t> ή </a:t>
            </a:r>
            <a:r>
              <a:rPr lang="el-GR" sz="1600" dirty="0" err="1"/>
              <a:t>site</a:t>
            </a:r>
            <a:r>
              <a:rPr lang="el-GR" sz="1600" dirty="0"/>
              <a:t>:.</a:t>
            </a:r>
            <a:r>
              <a:rPr lang="el-GR" sz="1600" dirty="0" err="1"/>
              <a:t>gov</a:t>
            </a:r>
            <a:r>
              <a:rPr lang="el-GR" sz="16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1600" b="1" dirty="0"/>
              <a:t>Αναζητήστε σχετικούς </a:t>
            </a:r>
            <a:r>
              <a:rPr lang="el-GR" sz="1600" b="1" dirty="0" err="1"/>
              <a:t>ιστοτόπους</a:t>
            </a:r>
            <a:r>
              <a:rPr lang="el-GR" sz="1600" dirty="0"/>
              <a:t>: Τοποθετήστε τον τελεστή "</a:t>
            </a:r>
            <a:r>
              <a:rPr lang="el-GR" sz="1600" dirty="0" err="1"/>
              <a:t>related</a:t>
            </a:r>
            <a:r>
              <a:rPr lang="el-GR" sz="1600" dirty="0"/>
              <a:t>:" μπροστά από κάποια διεύθυνση ιστού την οποία γνωρίζετε ήδη. Για παράδειγμα, </a:t>
            </a:r>
            <a:r>
              <a:rPr lang="el-GR" sz="1600" dirty="0" err="1"/>
              <a:t>related:time.com</a:t>
            </a:r>
            <a:r>
              <a:rPr lang="el-GR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0766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19044-5E5B-49F0-BDCA-AD436DBAD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9788893" cy="666298"/>
          </a:xfrm>
        </p:spPr>
        <p:txBody>
          <a:bodyPr>
            <a:normAutofit/>
          </a:bodyPr>
          <a:lstStyle/>
          <a:p>
            <a:endParaRPr lang="el-G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F1C1A-9A57-48C2-8A38-4595AAA77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526" y="820554"/>
            <a:ext cx="10058400" cy="472359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sz="1600" dirty="0">
                <a:hlinkClick r:id="rId2"/>
              </a:rPr>
              <a:t>Αναζήτηση εικόνας με εικόνα</a:t>
            </a:r>
            <a:br>
              <a:rPr lang="el-GR" sz="1600" dirty="0">
                <a:hlinkClick r:id="rId2"/>
              </a:rPr>
            </a:br>
            <a:r>
              <a:rPr lang="en-US" sz="1600" dirty="0">
                <a:hlinkClick r:id="rId2"/>
              </a:rPr>
              <a:t>http://www.wlearn.gr/index.php/how-to-google-search/1145-howto-search-by-image-in-google</a:t>
            </a:r>
            <a:endParaRPr lang="el-GR" sz="1600" dirty="0"/>
          </a:p>
          <a:p>
            <a:pPr marL="457200" indent="-457200">
              <a:buFont typeface="+mj-lt"/>
              <a:buAutoNum type="arabicPeriod"/>
            </a:pPr>
            <a:r>
              <a:rPr lang="el-GR" sz="1600" dirty="0"/>
              <a:t>Αναζήτηση εικόνας με πληροφορίες</a:t>
            </a:r>
          </a:p>
          <a:p>
            <a:pPr marL="457200" indent="-457200">
              <a:buFont typeface="+mj-lt"/>
              <a:buAutoNum type="arabicPeriod"/>
            </a:pPr>
            <a:endParaRPr lang="el-GR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F3D061-82AC-4E7E-9CF6-7CECD0210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781" y="1785486"/>
            <a:ext cx="6571759" cy="488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327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929BE77-90AE-4495-9A50-01943B265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Μηχανές Αναζήτησης</a:t>
            </a:r>
            <a:br>
              <a:rPr lang="el-GR" dirty="0"/>
            </a:br>
            <a:r>
              <a:rPr lang="el-GR" dirty="0"/>
              <a:t>Πίσω από τις μηχανές αναζήτησης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E2049BF-3D1D-45EA-A965-6B0DA408DB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74" y="2367092"/>
            <a:ext cx="10364452" cy="3424107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Δεν μας δείχνουν στα αποτελέσματα τους τις ιστοσελίδες που υπάρχουν εκείνη τη στιγμή στο διαδίκτυο </a:t>
            </a:r>
            <a:r>
              <a:rPr lang="el-GR" b="1" u="sng" dirty="0"/>
              <a:t>αλλά</a:t>
            </a:r>
            <a:r>
              <a:rPr lang="el-GR" dirty="0"/>
              <a:t> εκείνες που έχουν αποθηκεύσει στα συστήματα τους.</a:t>
            </a:r>
          </a:p>
          <a:p>
            <a:pPr>
              <a:buFont typeface="Wingdings" panose="05000000000000000000" pitchFamily="2" charset="2"/>
              <a:buChar char="q"/>
            </a:pP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2BDA8C5-1EF3-4A74-A727-A9D91E5CA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52" y="3409949"/>
            <a:ext cx="5238750" cy="238125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2CBAD4CD-FB9E-4C72-8093-0E1FF6CF1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260" y="2916271"/>
            <a:ext cx="5193419" cy="287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314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929BE77-90AE-4495-9A50-01943B265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Μηχανές Αναζήτησης</a:t>
            </a:r>
            <a:br>
              <a:rPr lang="el-GR" dirty="0"/>
            </a:br>
            <a:r>
              <a:rPr lang="el-GR" dirty="0"/>
              <a:t>Πίσω από τις μηχανές αναζήτησης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E2049BF-3D1D-45EA-A965-6B0DA408DB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74" y="2367092"/>
            <a:ext cx="10364452" cy="342410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b="1" dirty="0"/>
              <a:t>Οι </a:t>
            </a:r>
            <a:r>
              <a:rPr lang="en-US" b="1" dirty="0"/>
              <a:t>M.A. </a:t>
            </a:r>
            <a:r>
              <a:rPr lang="el-GR" b="1" dirty="0"/>
              <a:t>Έχουν αντίγραφα ιστοσελίδων.  (Μεγάλες Βάσεις Δεδομένων)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Για την έρευνα αυτή χρησιμοποιούνται κάποια προγράμματα που ονομάζονται «ρομπότ» ή «αράχνες» (</a:t>
            </a:r>
            <a:r>
              <a:rPr lang="el-GR" dirty="0" err="1"/>
              <a:t>spider</a:t>
            </a:r>
            <a:r>
              <a:rPr lang="el-GR" dirty="0"/>
              <a:t>, </a:t>
            </a:r>
            <a:r>
              <a:rPr lang="el-GR" dirty="0" err="1"/>
              <a:t>crawler</a:t>
            </a:r>
            <a:r>
              <a:rPr lang="el-GR" dirty="0"/>
              <a:t> ή </a:t>
            </a:r>
            <a:r>
              <a:rPr lang="el-GR" dirty="0" err="1"/>
              <a:t>webcrawler</a:t>
            </a:r>
            <a:r>
              <a:rPr lang="el-GR" dirty="0"/>
              <a:t>). Η λειτουργία αυτή πρέπει να γίνεται συνεχώς</a:t>
            </a:r>
            <a:r>
              <a:rPr lang="en-US" dirty="0"/>
              <a:t>.</a:t>
            </a:r>
            <a:r>
              <a:rPr lang="el-GR" dirty="0"/>
              <a:t> Μια </a:t>
            </a:r>
            <a:r>
              <a:rPr lang="en-US" dirty="0"/>
              <a:t>M.A.</a:t>
            </a:r>
            <a:r>
              <a:rPr lang="el-GR" dirty="0"/>
              <a:t> μπορεί να διαθέτει περισσότερα από ένα «ρομπότ».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Αφού τα «ρομπότ» βρουν τις ιστοσελίδες τις περνούν σε ένα άλλο πρόγραμμα για τοποθέτηση </a:t>
            </a:r>
            <a:r>
              <a:rPr lang="el-GR" b="1" dirty="0"/>
              <a:t>δεικτών</a:t>
            </a:r>
            <a:r>
              <a:rPr lang="el-GR" dirty="0"/>
              <a:t>. Με το πρόγραμμα αυτό αναγνωρίζεται το κείμενο, οι σύνδεσμοι, και το υπόλοιπο περιεχόμενο της ιστοσελίδας και αποθηκεύεται στα αρχεία της βάσης δεδομένων. Αφού γίνει αυτή η αποθήκευση θα μπορεί να πραγματοποιηθεί αναζήτηση πάνω στη βάση της μηχανής αναζήτησης.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Αλγόριθμο αναζήτησης</a:t>
            </a:r>
          </a:p>
          <a:p>
            <a:pPr>
              <a:buFont typeface="Wingdings" panose="05000000000000000000" pitchFamily="2" charset="2"/>
              <a:buChar char="q"/>
            </a:pPr>
            <a:endParaRPr lang="el-GR" dirty="0"/>
          </a:p>
          <a:p>
            <a:pPr marL="0" indent="0">
              <a:buNone/>
            </a:pPr>
            <a:r>
              <a:rPr lang="el-GR" b="1" dirty="0"/>
              <a:t>Σύμφωνα με την παραπάνω περιγραφή, οι μηχανές αναζήτησης αποτελούνται από τρία μέρη: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Τον </a:t>
            </a:r>
            <a:r>
              <a:rPr lang="el-GR" dirty="0" err="1"/>
              <a:t>spider</a:t>
            </a:r>
            <a:r>
              <a:rPr lang="el-GR" dirty="0"/>
              <a:t>: Ένα πρόγραμμα το οποίο διατρέχει όλο το </a:t>
            </a:r>
            <a:r>
              <a:rPr lang="el-GR" dirty="0" err="1"/>
              <a:t>web</a:t>
            </a:r>
            <a:r>
              <a:rPr lang="el-GR" dirty="0"/>
              <a:t> και βρίσκει και διαβάζει όλες τις ιστοσελίδες.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Το ευρετήριο: Είναι μία βάση δεδομένων η οποία περιλαμβάνει αντίγραφα των σελίδων που επισκέφτηκε ο </a:t>
            </a:r>
            <a:r>
              <a:rPr lang="el-GR" dirty="0" err="1"/>
              <a:t>spider</a:t>
            </a:r>
            <a:r>
              <a:rPr lang="el-GR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Τον μηχανισμό αναζήτησης: Ένα λογισμικό που επιτρέπει στους χρήστες να κάνουν έρευνα στο ευρετήριο.</a:t>
            </a:r>
          </a:p>
        </p:txBody>
      </p:sp>
    </p:spTree>
    <p:extLst>
      <p:ext uri="{BB962C8B-B14F-4D97-AF65-F5344CB8AC3E}">
        <p14:creationId xmlns:p14="http://schemas.microsoft.com/office/powerpoint/2010/main" val="3305089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929BE77-90AE-4495-9A50-01943B265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5990"/>
          </a:xfrm>
        </p:spPr>
        <p:txBody>
          <a:bodyPr/>
          <a:lstStyle/>
          <a:p>
            <a:r>
              <a:rPr lang="el-GR" dirty="0"/>
              <a:t>Μηχανές Αναζήτησης</a:t>
            </a:r>
            <a:r>
              <a:rPr lang="en-US" dirty="0"/>
              <a:t>- H M.A. Google</a:t>
            </a:r>
            <a:endParaRPr lang="el-GR" dirty="0"/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D52D27E6-D242-440C-BDC5-A6AA30FBFE9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CB817391-D235-444F-8E00-5B1B7E64D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79" y="1408922"/>
            <a:ext cx="9334345" cy="504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65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929BE77-90AE-4495-9A50-01943B265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Μηχανές Αναζήτησης</a:t>
            </a:r>
            <a:br>
              <a:rPr lang="el-GR" dirty="0"/>
            </a:br>
            <a:r>
              <a:rPr lang="el-GR" dirty="0"/>
              <a:t>Αλγόριθμος της </a:t>
            </a:r>
            <a:r>
              <a:rPr lang="en-US" dirty="0"/>
              <a:t>Google -</a:t>
            </a:r>
            <a:r>
              <a:rPr lang="en-US" dirty="0" err="1"/>
              <a:t>pagerank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E2049BF-3D1D-45EA-A965-6B0DA408DB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1964421"/>
            <a:ext cx="5770051" cy="342410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Την </a:t>
            </a:r>
            <a:r>
              <a:rPr lang="el-GR" b="1" dirty="0"/>
              <a:t>συχνότητα</a:t>
            </a:r>
            <a:r>
              <a:rPr lang="el-GR" dirty="0"/>
              <a:t> και την θέση των λέξεων κλειδιών στην ιστοσελίδα. Αν οι λέξεις κλειδιά εμφανίζονται λίγες φορές λαμβάνει χαμηλό βαθμό.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b="1" dirty="0"/>
              <a:t>Πόσο καιρό </a:t>
            </a:r>
            <a:r>
              <a:rPr lang="el-GR" dirty="0"/>
              <a:t>υπάρχει η σελίδα. Βαθμολογούνται υψηλότερα οι σελίδες με καθιερωμένη παρουσία στο Internet.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Τον αριθμό από </a:t>
            </a:r>
            <a:r>
              <a:rPr lang="el-GR" b="1" dirty="0"/>
              <a:t>άλλες σελίδες που δείχνουν προς την σελίδα</a:t>
            </a:r>
            <a:r>
              <a:rPr lang="el-GR" dirty="0"/>
              <a:t> υπό εξέταση. Μεγάλος αριθμός τέτοιων σελίδων ανεβάζει την βαθμολογία της σελίδας.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F96BE624-F17D-40B3-83FF-C2E80B957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5664" y="1737360"/>
            <a:ext cx="4713357" cy="430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07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929BE77-90AE-4495-9A50-01943B265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Μηχανές Αναζήτησης</a:t>
            </a:r>
            <a:br>
              <a:rPr lang="el-GR" dirty="0"/>
            </a:br>
            <a:r>
              <a:rPr lang="en-US" dirty="0"/>
              <a:t>Google Bombing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E2049BF-3D1D-45EA-A965-6B0DA408DB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1964421"/>
            <a:ext cx="9883909" cy="342410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Η έκφραση βομβαρδισμός του </a:t>
            </a:r>
            <a:r>
              <a:rPr lang="el-GR" dirty="0" err="1"/>
              <a:t>Google</a:t>
            </a:r>
            <a:r>
              <a:rPr lang="el-GR" dirty="0"/>
              <a:t> αποτελεί απόδοση της αγγλικής «</a:t>
            </a:r>
            <a:r>
              <a:rPr lang="el-GR" b="1" dirty="0" err="1"/>
              <a:t>Google</a:t>
            </a:r>
            <a:r>
              <a:rPr lang="el-GR" b="1" dirty="0"/>
              <a:t> </a:t>
            </a:r>
            <a:r>
              <a:rPr lang="el-GR" b="1" dirty="0" err="1"/>
              <a:t>bombing</a:t>
            </a:r>
            <a:r>
              <a:rPr lang="el-GR" dirty="0" err="1"/>
              <a:t>και</a:t>
            </a:r>
            <a:r>
              <a:rPr lang="el-GR" dirty="0"/>
              <a:t> περιγράφει μια πρακτική </a:t>
            </a:r>
            <a:r>
              <a:rPr lang="el-GR" b="1" dirty="0"/>
              <a:t>ηλεκτρονικού ακτιβισμού</a:t>
            </a:r>
            <a:r>
              <a:rPr lang="el-GR" dirty="0"/>
              <a:t>, η οποία αφορά εσκεμμένη απόπειρα να αλλοιωθεί η σειρά ταξινόμησης μιας συγκεκριμένης ιστοσελίδας στα αποτελέσματα που παράγονται από τη μηχανή αναζήτησης </a:t>
            </a:r>
            <a:r>
              <a:rPr lang="el-GR" dirty="0" err="1"/>
              <a:t>Google</a:t>
            </a:r>
            <a:r>
              <a:rPr lang="el-GR" dirty="0"/>
              <a:t>.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Εκμετάλλευση</a:t>
            </a:r>
            <a:r>
              <a:rPr lang="en-US" dirty="0"/>
              <a:t> </a:t>
            </a:r>
            <a:r>
              <a:rPr lang="el-GR" dirty="0"/>
              <a:t>του </a:t>
            </a:r>
            <a:r>
              <a:rPr lang="en-US" dirty="0" err="1"/>
              <a:t>PageRang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Παραδείγματα: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err="1"/>
              <a:t>Misserable</a:t>
            </a:r>
            <a:r>
              <a:rPr lang="en-US" dirty="0"/>
              <a:t> failure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Ληστές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Κλέφτες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dirty="0"/>
              <a:t>ατσαλάκωτος</a:t>
            </a:r>
          </a:p>
          <a:p>
            <a:pPr>
              <a:buFont typeface="Wingdings" panose="05000000000000000000" pitchFamily="2" charset="2"/>
              <a:buChar char="q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79777286"/>
      </p:ext>
    </p:extLst>
  </p:cSld>
  <p:clrMapOvr>
    <a:masterClrMapping/>
  </p:clrMapOvr>
</p:sld>
</file>

<file path=ppt/theme/theme1.xml><?xml version="1.0" encoding="utf-8"?>
<a:theme xmlns:a="http://schemas.openxmlformats.org/drawingml/2006/main" name="Ανασκόπηση">
  <a:themeElements>
    <a:clrScheme name="Ανασκόπηση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Ανασκόπηση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νασκόπησ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129</TotalTime>
  <Words>1043</Words>
  <Application>Microsoft Office PowerPoint</Application>
  <PresentationFormat>Widescreen</PresentationFormat>
  <Paragraphs>79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Calibri Light</vt:lpstr>
      <vt:lpstr>Wingdings</vt:lpstr>
      <vt:lpstr>Ανασκόπηση</vt:lpstr>
      <vt:lpstr> Μηχανές Αναζήτησης</vt:lpstr>
      <vt:lpstr>Μηχανές Αναζήτησης Πως γίνεται η αναζήτηση</vt:lpstr>
      <vt:lpstr>Μηχανές Αναζήτησης: Πως γίνεται η αναζήτηση</vt:lpstr>
      <vt:lpstr>PowerPoint Presentation</vt:lpstr>
      <vt:lpstr>Μηχανές Αναζήτησης Πίσω από τις μηχανές αναζήτησης</vt:lpstr>
      <vt:lpstr>Μηχανές Αναζήτησης Πίσω από τις μηχανές αναζήτησης</vt:lpstr>
      <vt:lpstr>Μηχανές Αναζήτησης- H M.A. Google</vt:lpstr>
      <vt:lpstr>Μηχανές Αναζήτησης Αλγόριθμος της Google -pagerank</vt:lpstr>
      <vt:lpstr>Μηχανές Αναζήτησης Google Bombing</vt:lpstr>
      <vt:lpstr>Πως να τρελάνετε μια Μ.Α. (Google)</vt:lpstr>
      <vt:lpstr>Μηχανές Αναζήτησης Πως να καταχωρήσετε μια σελίδα</vt:lpstr>
      <vt:lpstr>Άλλες Μηχανές αναζήτησης</vt:lpstr>
      <vt:lpstr>Επίπεδα του Web</vt:lpstr>
      <vt:lpstr>PowerPoint Presentation</vt:lpstr>
      <vt:lpstr>Επίπεδα του Web</vt:lpstr>
      <vt:lpstr>Επίπεδα του Web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μηχανές αναζήτησης</dc:title>
  <dc:creator>Χριστοδούλου Σωτήριος</dc:creator>
  <cp:lastModifiedBy>Χριστοδούλου Σωτήριος</cp:lastModifiedBy>
  <cp:revision>26</cp:revision>
  <dcterms:created xsi:type="dcterms:W3CDTF">2017-10-28T15:27:23Z</dcterms:created>
  <dcterms:modified xsi:type="dcterms:W3CDTF">2019-10-22T20:53:37Z</dcterms:modified>
</cp:coreProperties>
</file>