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0" r:id="rId3"/>
    <p:sldId id="263" r:id="rId4"/>
    <p:sldId id="268" r:id="rId5"/>
    <p:sldId id="265" r:id="rId6"/>
    <p:sldId id="262" r:id="rId7"/>
    <p:sldId id="266" r:id="rId8"/>
    <p:sldId id="264" r:id="rId9"/>
    <p:sldId id="269" r:id="rId10"/>
    <p:sldId id="270" r:id="rId11"/>
    <p:sldId id="272" r:id="rId12"/>
    <p:sldId id="273" r:id="rId13"/>
    <p:sldId id="271" r:id="rId14"/>
    <p:sldId id="274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78BC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C62CD-B6F1-4B75-ADC3-5F85E7BAEF90}" type="datetimeFigureOut">
              <a:rPr lang="el-GR" smtClean="0"/>
              <a:t>6/6/2022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74DA-C40B-41C2-A433-1381C2E7F1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333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CC40-12B9-41BA-A962-8249AD6A1C43}" type="datetime1">
              <a:rPr lang="el-GR" smtClean="0"/>
              <a:t>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85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0159-E113-42AE-9FDA-E9C26999E707}" type="datetime1">
              <a:rPr lang="el-GR" smtClean="0"/>
              <a:t>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41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EF59-5969-4B70-85E1-A95EA0200D1D}" type="datetime1">
              <a:rPr lang="el-GR" smtClean="0"/>
              <a:t>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71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541-BAA9-4BC9-935B-0ACCD021C792}" type="datetime1">
              <a:rPr lang="el-GR" smtClean="0"/>
              <a:t>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850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2B70-A9C3-4A32-B855-A3D97F87CF15}" type="datetime1">
              <a:rPr lang="el-GR" smtClean="0"/>
              <a:t>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40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1C62-29C4-45AC-8D54-E0938261A8BC}" type="datetime1">
              <a:rPr lang="el-GR" smtClean="0"/>
              <a:t>6/6/2022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0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58EB-B061-4879-A3D3-4F2FE9984C60}" type="datetime1">
              <a:rPr lang="el-GR" smtClean="0"/>
              <a:t>6/6/2022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76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106-82B2-4A37-92FD-1B151C725C64}" type="datetime1">
              <a:rPr lang="el-GR" smtClean="0"/>
              <a:t>6/6/2022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14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A5C3-B5F8-4AD1-8CFE-AB2C94F88738}" type="datetime1">
              <a:rPr lang="el-GR" smtClean="0"/>
              <a:t>6/6/2022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92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AE7D-1B38-4185-B62D-604E5E81F70D}" type="datetime1">
              <a:rPr lang="el-GR" smtClean="0"/>
              <a:t>6/6/2022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8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F54E-EAA4-40E0-B7E2-4D6160510650}" type="datetime1">
              <a:rPr lang="el-GR" smtClean="0"/>
              <a:t>6/6/2022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013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7F3E-4166-42E8-BD5B-F34D0251422A}" type="datetime1">
              <a:rPr lang="el-GR" smtClean="0"/>
              <a:t>6/6/2022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Χαρίκλεια Θωμαΐδου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ED2C-5894-456D-91A4-EC73563EDD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09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m.etwinning.net/el/pub/index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app=desktop&amp;v=l5cmPnutFl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cq7vPh2l9I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EymCXSFunQ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twinning.net/el/pub/code-of-conduct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net/el/pub/index.ht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grpSp>
        <p:nvGrpSpPr>
          <p:cNvPr id="23" name="Ομάδα 22"/>
          <p:cNvGrpSpPr/>
          <p:nvPr/>
        </p:nvGrpSpPr>
        <p:grpSpPr>
          <a:xfrm>
            <a:off x="0" y="-50800"/>
            <a:ext cx="12192000" cy="6908800"/>
            <a:chOff x="0" y="-50800"/>
            <a:chExt cx="12192000" cy="6908800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0800"/>
              <a:ext cx="12192000" cy="6908800"/>
            </a:xfrm>
            <a:prstGeom prst="rect">
              <a:avLst/>
            </a:prstGeom>
          </p:spPr>
        </p:pic>
        <p:grpSp>
          <p:nvGrpSpPr>
            <p:cNvPr id="12" name="Ομάδα 11"/>
            <p:cNvGrpSpPr/>
            <p:nvPr/>
          </p:nvGrpSpPr>
          <p:grpSpPr>
            <a:xfrm>
              <a:off x="1330037" y="205956"/>
              <a:ext cx="8354290" cy="1207208"/>
              <a:chOff x="1330037" y="205956"/>
              <a:chExt cx="8354290" cy="1207208"/>
            </a:xfrm>
          </p:grpSpPr>
          <p:sp>
            <p:nvSpPr>
              <p:cNvPr id="11" name="Ορθογώνιο 10"/>
              <p:cNvSpPr/>
              <p:nvPr/>
            </p:nvSpPr>
            <p:spPr>
              <a:xfrm>
                <a:off x="1330037" y="205956"/>
                <a:ext cx="8354290" cy="49876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10" name="Ομάδα 9"/>
              <p:cNvGrpSpPr/>
              <p:nvPr/>
            </p:nvGrpSpPr>
            <p:grpSpPr>
              <a:xfrm>
                <a:off x="1330037" y="207818"/>
                <a:ext cx="7578437" cy="1205346"/>
                <a:chOff x="1246910" y="1567440"/>
                <a:chExt cx="7578437" cy="1272742"/>
              </a:xfrm>
            </p:grpSpPr>
            <p:sp>
              <p:nvSpPr>
                <p:cNvPr id="9" name="Ψαλίδισμα μίας γωνίας του ορθογωνίου 8"/>
                <p:cNvSpPr/>
                <p:nvPr/>
              </p:nvSpPr>
              <p:spPr>
                <a:xfrm>
                  <a:off x="1246910" y="1828800"/>
                  <a:ext cx="7273636" cy="1011382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" name="Google Shape;69;p2"/>
                <p:cNvSpPr txBox="1">
                  <a:spLocks/>
                </p:cNvSpPr>
                <p:nvPr/>
              </p:nvSpPr>
              <p:spPr>
                <a:xfrm>
                  <a:off x="1430482" y="1567440"/>
                  <a:ext cx="7394865" cy="10113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rmAutofit fontScale="700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buSzPts val="2800"/>
                  </a:pPr>
                  <a:r>
                    <a:rPr lang="el-GR" dirty="0" smtClean="0">
                      <a:solidFill>
                        <a:srgbClr val="0070C0"/>
                      </a:solidFill>
                    </a:rPr>
                    <a:t/>
                  </a:r>
                  <a:br>
                    <a:rPr lang="el-GR" dirty="0" smtClean="0">
                      <a:solidFill>
                        <a:srgbClr val="0070C0"/>
                      </a:solidFill>
                    </a:rPr>
                  </a:br>
                  <a:r>
                    <a:rPr lang="el-GR" sz="6200" b="1" dirty="0" smtClean="0">
                      <a:solidFill>
                        <a:schemeClr val="bg1"/>
                      </a:solidFill>
                    </a:rPr>
                    <a:t>Εισαγωγή στο </a:t>
                  </a:r>
                  <a:r>
                    <a:rPr lang="en-US" sz="6200" b="1" dirty="0" smtClean="0">
                      <a:solidFill>
                        <a:schemeClr val="bg1"/>
                      </a:solidFill>
                    </a:rPr>
                    <a:t>eTwinning</a:t>
                  </a:r>
                  <a:endParaRPr lang="en-US" sz="6200" b="1" dirty="0"/>
                </a:p>
              </p:txBody>
            </p:sp>
          </p:grpSp>
        </p:grpSp>
        <p:sp>
          <p:nvSpPr>
            <p:cNvPr id="14" name="Ορθογώνιο 13"/>
            <p:cNvSpPr/>
            <p:nvPr/>
          </p:nvSpPr>
          <p:spPr>
            <a:xfrm>
              <a:off x="2546038" y="5137561"/>
              <a:ext cx="79589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C000"/>
                  </a:solidFill>
                </a:rPr>
                <a:t>Ενδοσχολική Επιμόρφωση, Ιούνιος 2022</a:t>
              </a:r>
              <a:endPara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endParaRPr>
            </a:p>
            <a:p>
              <a:pPr algn="ctr"/>
              <a:r>
                <a:rPr lang="el-GR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C000"/>
                  </a:solidFill>
                </a:rPr>
                <a:t>4</a:t>
              </a:r>
              <a:r>
                <a:rPr lang="el-GR" b="1" baseline="3000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C000"/>
                  </a:solidFill>
                </a:rPr>
                <a:t>ο</a:t>
              </a:r>
              <a:r>
                <a:rPr lang="el-GR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C000"/>
                  </a:solidFill>
                </a:rPr>
                <a:t> Γυμνάσιο Αμπελοκήπων</a:t>
              </a:r>
              <a:endParaRPr lang="el-G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endParaRPr>
            </a:p>
          </p:txBody>
        </p:sp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712" y="1862430"/>
              <a:ext cx="5166360" cy="32156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811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9088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379539"/>
            <a:ext cx="9781309" cy="5571873"/>
          </a:xfrm>
          <a:prstGeom prst="rect">
            <a:avLst/>
          </a:prstGeom>
        </p:spPr>
      </p:pic>
      <p:sp>
        <p:nvSpPr>
          <p:cNvPr id="8" name="Πεντάγωνο 7"/>
          <p:cNvSpPr/>
          <p:nvPr/>
        </p:nvSpPr>
        <p:spPr>
          <a:xfrm>
            <a:off x="10875818" y="6082145"/>
            <a:ext cx="955964" cy="456767"/>
          </a:xfrm>
          <a:prstGeom prst="homePlate">
            <a:avLst/>
          </a:prstGeom>
          <a:solidFill>
            <a:srgbClr val="B78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/>
              </a:rPr>
              <a:t>CLICK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04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04" y="1000354"/>
            <a:ext cx="7848600" cy="3788966"/>
          </a:xfrm>
          <a:prstGeom prst="rect">
            <a:avLst/>
          </a:prstGeom>
        </p:spPr>
      </p:pic>
      <p:sp>
        <p:nvSpPr>
          <p:cNvPr id="9" name="Κορνίζα 8"/>
          <p:cNvSpPr/>
          <p:nvPr/>
        </p:nvSpPr>
        <p:spPr>
          <a:xfrm>
            <a:off x="5542208" y="4955348"/>
            <a:ext cx="1906073" cy="106894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hlinkClick r:id="rId4"/>
              </a:rPr>
              <a:t>VIDEO</a:t>
            </a:r>
            <a:endParaRPr lang="el-GR" sz="4400" dirty="0"/>
          </a:p>
        </p:txBody>
      </p:sp>
      <p:sp>
        <p:nvSpPr>
          <p:cNvPr id="8" name="Ορθογώνιο 7"/>
          <p:cNvSpPr/>
          <p:nvPr/>
        </p:nvSpPr>
        <p:spPr>
          <a:xfrm>
            <a:off x="1249897" y="230913"/>
            <a:ext cx="96922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ΟΛΟΚΛΗΡΩΣΗ ΕΓΓΡΑΦΗΣ ΣΤΟ 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eTwinning</a:t>
            </a:r>
            <a:endParaRPr lang="el-G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9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8" name="Picture 2" descr="Αποτέλεσμα εικόνας για enthusiasm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83" y="2180729"/>
            <a:ext cx="4845504" cy="29506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Ελλειψοειδής επεξήγηση 8"/>
          <p:cNvSpPr/>
          <p:nvPr/>
        </p:nvSpPr>
        <p:spPr>
          <a:xfrm>
            <a:off x="876606" y="445839"/>
            <a:ext cx="4185634" cy="2520059"/>
          </a:xfrm>
          <a:prstGeom prst="wedgeEllipseCallout">
            <a:avLst>
              <a:gd name="adj1" fmla="val 58810"/>
              <a:gd name="adj2" fmla="val 7877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Ετοιμαστείτε τώρα να γίνετε ενεργός </a:t>
            </a:r>
            <a:r>
              <a:rPr lang="en-US" sz="2800" dirty="0" smtClean="0"/>
              <a:t>eTwinner</a:t>
            </a:r>
            <a:r>
              <a:rPr lang="el-GR" sz="2800" dirty="0" smtClean="0"/>
              <a:t>!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462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908800"/>
          </a:xfrm>
          <a:prstGeom prst="rect">
            <a:avLst/>
          </a:prstGeom>
        </p:spPr>
      </p:pic>
      <p:grpSp>
        <p:nvGrpSpPr>
          <p:cNvPr id="6" name="Ομάδα 5"/>
          <p:cNvGrpSpPr/>
          <p:nvPr/>
        </p:nvGrpSpPr>
        <p:grpSpPr>
          <a:xfrm>
            <a:off x="965916" y="336550"/>
            <a:ext cx="10159284" cy="5657850"/>
            <a:chOff x="965916" y="336550"/>
            <a:chExt cx="10159284" cy="565785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36550"/>
              <a:ext cx="10058400" cy="56578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65916" y="512618"/>
              <a:ext cx="10159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l-GR" sz="4800" b="1" dirty="0" smtClean="0">
                  <a:ln/>
                  <a:solidFill>
                    <a:schemeClr val="accent4"/>
                  </a:solidFill>
                </a:rPr>
                <a:t>Ευχαριστώ πολύ για την προσοχή σας</a:t>
              </a:r>
              <a:endParaRPr lang="el-GR" sz="4800" b="1" dirty="0">
                <a:ln/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7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sp>
        <p:nvSpPr>
          <p:cNvPr id="19" name="Google Shape;71;p2"/>
          <p:cNvSpPr/>
          <p:nvPr/>
        </p:nvSpPr>
        <p:spPr>
          <a:xfrm rot="5400000">
            <a:off x="746814" y="2072541"/>
            <a:ext cx="1578634" cy="1088916"/>
          </a:xfrm>
          <a:prstGeom prst="chevron">
            <a:avLst>
              <a:gd name="adj" fmla="val 50000"/>
            </a:avLst>
          </a:prstGeom>
          <a:solidFill>
            <a:srgbClr val="65C3AE"/>
          </a:solidFill>
          <a:ln w="12700" cap="flat" cmpd="sng">
            <a:solidFill>
              <a:srgbClr val="65C3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72;p2"/>
          <p:cNvSpPr txBox="1"/>
          <p:nvPr/>
        </p:nvSpPr>
        <p:spPr>
          <a:xfrm>
            <a:off x="991673" y="2380204"/>
            <a:ext cx="1088916" cy="47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75" tIns="15875" rIns="15875" bIns="158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None/>
              <a:tabLst/>
              <a:defRPr/>
            </a:pP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1</a:t>
            </a:r>
            <a:r>
              <a:rPr kumimoji="0" lang="el-GR" sz="2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ο</a:t>
            </a: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βήμα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73;p2"/>
          <p:cNvSpPr/>
          <p:nvPr/>
        </p:nvSpPr>
        <p:spPr>
          <a:xfrm rot="5400000">
            <a:off x="6204138" y="-2295865"/>
            <a:ext cx="1026112" cy="927321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89803"/>
            </a:srgbClr>
          </a:solidFill>
          <a:ln w="12700" cap="flat" cmpd="sng">
            <a:solidFill>
              <a:srgbClr val="65C3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74;p2"/>
          <p:cNvSpPr txBox="1"/>
          <p:nvPr/>
        </p:nvSpPr>
        <p:spPr>
          <a:xfrm>
            <a:off x="2080589" y="1877774"/>
            <a:ext cx="9223850" cy="92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8875" rIns="8875" bIns="88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65C3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Τι είναι το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5C3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eTwinning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65C3A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</a:t>
            </a:r>
          </a:p>
        </p:txBody>
      </p:sp>
      <p:sp>
        <p:nvSpPr>
          <p:cNvPr id="23" name="Google Shape;75;p2"/>
          <p:cNvSpPr/>
          <p:nvPr/>
        </p:nvSpPr>
        <p:spPr>
          <a:xfrm rot="5400000">
            <a:off x="746814" y="3456835"/>
            <a:ext cx="1578634" cy="1088916"/>
          </a:xfrm>
          <a:prstGeom prst="chevron">
            <a:avLst>
              <a:gd name="adj" fmla="val 50000"/>
            </a:avLst>
          </a:prstGeom>
          <a:solidFill>
            <a:srgbClr val="DA6544"/>
          </a:solidFill>
          <a:ln w="12700" cap="flat" cmpd="sng">
            <a:solidFill>
              <a:srgbClr val="DA6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76;p2"/>
          <p:cNvSpPr txBox="1"/>
          <p:nvPr/>
        </p:nvSpPr>
        <p:spPr>
          <a:xfrm>
            <a:off x="991673" y="3764498"/>
            <a:ext cx="1088916" cy="47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75" tIns="15875" rIns="15875" bIns="158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None/>
              <a:tabLst/>
              <a:defRPr/>
            </a:pP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2</a:t>
            </a:r>
            <a:r>
              <a:rPr kumimoji="0" lang="el-GR" sz="2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ο</a:t>
            </a: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βήμα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77;p2"/>
          <p:cNvSpPr/>
          <p:nvPr/>
        </p:nvSpPr>
        <p:spPr>
          <a:xfrm rot="5400000">
            <a:off x="6204138" y="-911571"/>
            <a:ext cx="1026112" cy="927321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89803"/>
            </a:srgbClr>
          </a:solidFill>
          <a:ln w="12700" cap="flat" cmpd="sng">
            <a:solidFill>
              <a:srgbClr val="DA6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78;p2"/>
          <p:cNvSpPr txBox="1"/>
          <p:nvPr/>
        </p:nvSpPr>
        <p:spPr>
          <a:xfrm>
            <a:off x="2080589" y="3262068"/>
            <a:ext cx="9223850" cy="92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8875" rIns="8875" bIns="88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C6645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Πού βρίσκουμε την διαδικτυακή 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DC6645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πύλη του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6645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eTwinning 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DC6645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και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C6645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τι δυνατότητες προσφέρει</a:t>
            </a:r>
            <a:r>
              <a:rPr lang="el-GR" sz="2800" kern="0" noProof="0" dirty="0">
                <a:solidFill>
                  <a:srgbClr val="DC6645">
                    <a:lumMod val="75000"/>
                  </a:srgbClr>
                </a:solidFill>
                <a:latin typeface="Arial"/>
                <a:cs typeface="Arial"/>
                <a:sym typeface="Arial"/>
              </a:rPr>
              <a:t>;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DC6645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79;p2"/>
          <p:cNvSpPr/>
          <p:nvPr/>
        </p:nvSpPr>
        <p:spPr>
          <a:xfrm rot="5400000">
            <a:off x="746814" y="4841129"/>
            <a:ext cx="1578634" cy="1088916"/>
          </a:xfrm>
          <a:prstGeom prst="chevron">
            <a:avLst>
              <a:gd name="adj" fmla="val 50000"/>
            </a:avLst>
          </a:prstGeom>
          <a:solidFill>
            <a:srgbClr val="E6A935"/>
          </a:solidFill>
          <a:ln w="12700" cap="flat" cmpd="sng">
            <a:solidFill>
              <a:srgbClr val="E6A9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80;p2"/>
          <p:cNvSpPr txBox="1"/>
          <p:nvPr/>
        </p:nvSpPr>
        <p:spPr>
          <a:xfrm>
            <a:off x="991673" y="5148792"/>
            <a:ext cx="1088916" cy="47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875" tIns="15875" rIns="15875" bIns="158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None/>
              <a:tabLst/>
              <a:defRPr/>
            </a:pP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3</a:t>
            </a:r>
            <a:r>
              <a:rPr kumimoji="0" lang="el-GR" sz="25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ο</a:t>
            </a: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βήμα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81;p2"/>
          <p:cNvSpPr/>
          <p:nvPr/>
        </p:nvSpPr>
        <p:spPr>
          <a:xfrm rot="5400000">
            <a:off x="6204138" y="472722"/>
            <a:ext cx="1026112" cy="927321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89803"/>
            </a:srgbClr>
          </a:solidFill>
          <a:ln w="12700" cap="flat" cmpd="sng">
            <a:solidFill>
              <a:srgbClr val="E6A9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82;p2"/>
          <p:cNvSpPr txBox="1"/>
          <p:nvPr/>
        </p:nvSpPr>
        <p:spPr>
          <a:xfrm>
            <a:off x="2080589" y="4646361"/>
            <a:ext cx="9223850" cy="92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8875" rIns="8875" bIns="887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7A93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Τι 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E7A93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εργαλεία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7A93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προσφέρει 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E7A93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η πλατφόρμα για τον σχεδιασμό συνεργατικών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7A93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έργων;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E7A937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777075" y="559897"/>
            <a:ext cx="106378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l-GR" sz="4000" b="1" i="0" u="sng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cs typeface="Poppins"/>
                <a:sym typeface="Poppins"/>
              </a:rPr>
              <a:t>ΣΤΟΧΟΙ: Να γνωρίσουμε και να κατανοήσουμε...</a:t>
            </a:r>
            <a:endParaRPr lang="el-G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 animBg="1"/>
      <p:bldP spid="24" grpId="0"/>
      <p:bldP spid="26" grpId="0"/>
      <p:bldP spid="27" grpId="0" animBg="1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908800"/>
          </a:xfrm>
          <a:prstGeom prst="rect">
            <a:avLst/>
          </a:prstGeom>
        </p:spPr>
      </p:pic>
      <p:sp>
        <p:nvSpPr>
          <p:cNvPr id="4" name="Google Shape;69;p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2800"/>
            </a:pP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7" name="Επεξήγηση με σύννεφο 6"/>
          <p:cNvSpPr/>
          <p:nvPr/>
        </p:nvSpPr>
        <p:spPr>
          <a:xfrm>
            <a:off x="6253248" y="1834140"/>
            <a:ext cx="4096097" cy="2169824"/>
          </a:xfrm>
          <a:prstGeom prst="cloudCallout">
            <a:avLst>
              <a:gd name="adj1" fmla="val -71528"/>
              <a:gd name="adj2" fmla="val -52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Το eTwinning είναι η κοινότητα των σχολείων της Ευρώπης. </a:t>
            </a:r>
            <a:endParaRPr lang="el-GR" sz="2400" dirty="0"/>
          </a:p>
        </p:txBody>
      </p:sp>
      <p:sp>
        <p:nvSpPr>
          <p:cNvPr id="8" name="Επεξήγηση με σύννεφο 7"/>
          <p:cNvSpPr/>
          <p:nvPr/>
        </p:nvSpPr>
        <p:spPr>
          <a:xfrm>
            <a:off x="1814945" y="3131128"/>
            <a:ext cx="5001492" cy="2890024"/>
          </a:xfrm>
          <a:prstGeom prst="cloudCallout">
            <a:avLst>
              <a:gd name="adj1" fmla="val -38823"/>
              <a:gd name="adj2" fmla="val -70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Το </a:t>
            </a:r>
            <a:r>
              <a:rPr lang="el-GR" sz="2400" b="1" dirty="0" smtClean="0"/>
              <a:t>eTwinning προάγει </a:t>
            </a:r>
            <a:r>
              <a:rPr lang="el-GR" sz="2400" b="1" dirty="0"/>
              <a:t>τη συνεργασία των σχολείων στην Ευρώπη μέσω της χρήσης των </a:t>
            </a:r>
            <a:r>
              <a:rPr lang="el-GR" sz="2400" b="1" dirty="0" smtClean="0"/>
              <a:t>ΤΠΕ.</a:t>
            </a:r>
            <a:endParaRPr lang="el-GR" sz="2400" b="1" dirty="0"/>
          </a:p>
        </p:txBody>
      </p:sp>
      <p:sp>
        <p:nvSpPr>
          <p:cNvPr id="9" name="Επεξήγηση με σύννεφο 8"/>
          <p:cNvSpPr/>
          <p:nvPr/>
        </p:nvSpPr>
        <p:spPr>
          <a:xfrm>
            <a:off x="7239001" y="3782291"/>
            <a:ext cx="4031672" cy="2183796"/>
          </a:xfrm>
          <a:prstGeom prst="cloudCallout">
            <a:avLst>
              <a:gd name="adj1" fmla="val -121318"/>
              <a:gd name="adj2" fmla="val -130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Προσφέρει μία πλατφόρμα </a:t>
            </a:r>
            <a:r>
              <a:rPr lang="el-GR" sz="2400" b="1" dirty="0" smtClean="0"/>
              <a:t>για να συνεργαστούν εκπαιδευτικοί και μαθητές.</a:t>
            </a:r>
            <a:endParaRPr lang="el-GR" sz="2400" b="1" dirty="0"/>
          </a:p>
        </p:txBody>
      </p:sp>
      <p:grpSp>
        <p:nvGrpSpPr>
          <p:cNvPr id="18" name="Ομάδα 17"/>
          <p:cNvGrpSpPr/>
          <p:nvPr/>
        </p:nvGrpSpPr>
        <p:grpSpPr>
          <a:xfrm>
            <a:off x="877685" y="0"/>
            <a:ext cx="9786022" cy="3431506"/>
            <a:chOff x="877685" y="0"/>
            <a:chExt cx="9786022" cy="3431506"/>
          </a:xfrm>
        </p:grpSpPr>
        <p:sp>
          <p:nvSpPr>
            <p:cNvPr id="5" name="Ορθογώνιο 4"/>
            <p:cNvSpPr/>
            <p:nvPr/>
          </p:nvSpPr>
          <p:spPr>
            <a:xfrm>
              <a:off x="4134118" y="370032"/>
              <a:ext cx="652958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Τι είναι το</a:t>
              </a:r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eTwinning</a:t>
              </a:r>
              <a:r>
                <a:rPr lang="el-G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;</a:t>
              </a:r>
              <a:endPara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85" y="0"/>
              <a:ext cx="1889067" cy="3431506"/>
            </a:xfrm>
            <a:prstGeom prst="rect">
              <a:avLst/>
            </a:prstGeom>
          </p:spPr>
        </p:pic>
        <p:grpSp>
          <p:nvGrpSpPr>
            <p:cNvPr id="17" name="Ομάδα 16"/>
            <p:cNvGrpSpPr/>
            <p:nvPr/>
          </p:nvGrpSpPr>
          <p:grpSpPr>
            <a:xfrm>
              <a:off x="3084687" y="112054"/>
              <a:ext cx="1088916" cy="1578634"/>
              <a:chOff x="991673" y="1827682"/>
              <a:chExt cx="1088916" cy="1578634"/>
            </a:xfrm>
          </p:grpSpPr>
          <p:sp>
            <p:nvSpPr>
              <p:cNvPr id="15" name="Google Shape;71;p2"/>
              <p:cNvSpPr/>
              <p:nvPr/>
            </p:nvSpPr>
            <p:spPr>
              <a:xfrm rot="5400000">
                <a:off x="746814" y="2072541"/>
                <a:ext cx="1578634" cy="1088916"/>
              </a:xfrm>
              <a:prstGeom prst="chevron">
                <a:avLst>
                  <a:gd name="adj" fmla="val 50000"/>
                </a:avLst>
              </a:prstGeom>
              <a:solidFill>
                <a:srgbClr val="65C3AE"/>
              </a:solidFill>
              <a:ln w="12700" cap="flat" cmpd="sng">
                <a:solidFill>
                  <a:srgbClr val="65C3A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2;p2"/>
              <p:cNvSpPr txBox="1"/>
              <p:nvPr/>
            </p:nvSpPr>
            <p:spPr>
              <a:xfrm>
                <a:off x="991673" y="2380204"/>
                <a:ext cx="1088916" cy="473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5875" tIns="15875" rIns="15875" bIns="1587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500"/>
                  <a:buFont typeface="Calibri"/>
                  <a:buNone/>
                  <a:tabLst/>
                  <a:defRPr/>
                </a:pPr>
                <a:r>
                  <a:rPr kumimoji="0" lang="el-GR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1</a:t>
                </a:r>
                <a:r>
                  <a:rPr kumimoji="0" lang="el-GR" sz="25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ο</a:t>
                </a:r>
                <a:r>
                  <a:rPr kumimoji="0" lang="el-GR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 βήμα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81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1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908800"/>
          </a:xfrm>
          <a:prstGeom prst="rect">
            <a:avLst/>
          </a:prstGeom>
        </p:spPr>
      </p:pic>
      <p:sp>
        <p:nvSpPr>
          <p:cNvPr id="4" name="Google Shape;69;p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2800"/>
            </a:pP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893488" y="370032"/>
            <a:ext cx="6405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Τι είναι το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eTwinning</a:t>
            </a:r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889067" cy="3431506"/>
          </a:xfrm>
          <a:prstGeom prst="rect">
            <a:avLst/>
          </a:prstGeom>
        </p:spPr>
      </p:pic>
      <p:sp>
        <p:nvSpPr>
          <p:cNvPr id="7" name="Επεξήγηση με δεξιό βέλος 6"/>
          <p:cNvSpPr/>
          <p:nvPr/>
        </p:nvSpPr>
        <p:spPr>
          <a:xfrm>
            <a:off x="4619841" y="2833351"/>
            <a:ext cx="2952316" cy="1571223"/>
          </a:xfrm>
          <a:prstGeom prst="rightArrowCallout">
            <a:avLst>
              <a:gd name="adj1" fmla="val 22872"/>
              <a:gd name="adj2" fmla="val 49468"/>
              <a:gd name="adj3" fmla="val 39894"/>
              <a:gd name="adj4" fmla="val 649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linkClick r:id="rId4"/>
              </a:rPr>
              <a:t>VIDEO</a:t>
            </a:r>
            <a:endParaRPr lang="el-GR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908800"/>
          </a:xfrm>
          <a:prstGeom prst="rect">
            <a:avLst/>
          </a:prstGeom>
        </p:spPr>
      </p:pic>
      <p:sp>
        <p:nvSpPr>
          <p:cNvPr id="4" name="Google Shape;69;p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2800"/>
            </a:pPr>
            <a:r>
              <a:rPr lang="el-GR" b="1" u="sng" dirty="0" smtClean="0">
                <a:solidFill>
                  <a:srgbClr val="0000CC"/>
                </a:solidFill>
              </a:rPr>
              <a:t>Τι είναι το </a:t>
            </a:r>
            <a:r>
              <a:rPr lang="en-US" b="1" u="sng" dirty="0" smtClean="0">
                <a:solidFill>
                  <a:srgbClr val="0000CC"/>
                </a:solidFill>
              </a:rPr>
              <a:t>eTwinning</a:t>
            </a:r>
            <a:r>
              <a:rPr lang="el-GR" b="1" u="sng" dirty="0" smtClean="0">
                <a:solidFill>
                  <a:srgbClr val="0000CC"/>
                </a:solidFill>
              </a:rPr>
              <a:t>;</a:t>
            </a:r>
            <a:endParaRPr lang="el-GR" b="1" dirty="0">
              <a:solidFill>
                <a:srgbClr val="0000CC"/>
              </a:solidFill>
            </a:endParaRPr>
          </a:p>
        </p:txBody>
      </p:sp>
      <p:sp>
        <p:nvSpPr>
          <p:cNvPr id="5" name="Επεξήγηση με δεξιό βέλος 4"/>
          <p:cNvSpPr/>
          <p:nvPr/>
        </p:nvSpPr>
        <p:spPr>
          <a:xfrm>
            <a:off x="1966209" y="2791690"/>
            <a:ext cx="2867891" cy="1274619"/>
          </a:xfrm>
          <a:prstGeom prst="rightArrow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hlinkClick r:id="rId3"/>
              </a:rPr>
              <a:t>VIDEO</a:t>
            </a:r>
            <a:endParaRPr lang="el-GR" sz="4800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85" y="2081213"/>
            <a:ext cx="4855426" cy="3098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grpSp>
        <p:nvGrpSpPr>
          <p:cNvPr id="38" name="Ομάδα 37"/>
          <p:cNvGrpSpPr/>
          <p:nvPr/>
        </p:nvGrpSpPr>
        <p:grpSpPr>
          <a:xfrm>
            <a:off x="-2209675" y="-494146"/>
            <a:ext cx="14401675" cy="7606147"/>
            <a:chOff x="-2209675" y="-535709"/>
            <a:chExt cx="14401675" cy="7606147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0800"/>
              <a:ext cx="12192000" cy="6908800"/>
            </a:xfrm>
            <a:prstGeom prst="rect">
              <a:avLst/>
            </a:prstGeom>
          </p:spPr>
        </p:pic>
        <p:sp>
          <p:nvSpPr>
            <p:cNvPr id="9" name="Στεφάνη 8"/>
            <p:cNvSpPr/>
            <p:nvPr/>
          </p:nvSpPr>
          <p:spPr>
            <a:xfrm>
              <a:off x="-2209675" y="-535709"/>
              <a:ext cx="5344372" cy="7606147"/>
            </a:xfrm>
            <a:prstGeom prst="blockArc">
              <a:avLst>
                <a:gd name="adj1" fmla="val 18703520"/>
                <a:gd name="adj2" fmla="val 3290382"/>
                <a:gd name="adj3" fmla="val 0"/>
              </a:avLst>
            </a:prstGeom>
            <a:ln w="5715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Ομάδα 38"/>
          <p:cNvGrpSpPr/>
          <p:nvPr/>
        </p:nvGrpSpPr>
        <p:grpSpPr>
          <a:xfrm>
            <a:off x="2291627" y="1051949"/>
            <a:ext cx="8479099" cy="841766"/>
            <a:chOff x="2291627" y="1051949"/>
            <a:chExt cx="8479099" cy="841766"/>
          </a:xfrm>
        </p:grpSpPr>
        <p:sp>
          <p:nvSpPr>
            <p:cNvPr id="10" name="Ελεύθερη σχεδίαση 9"/>
            <p:cNvSpPr/>
            <p:nvPr/>
          </p:nvSpPr>
          <p:spPr>
            <a:xfrm>
              <a:off x="2781060" y="1051949"/>
              <a:ext cx="7989666" cy="818185"/>
            </a:xfrm>
            <a:custGeom>
              <a:avLst/>
              <a:gdLst>
                <a:gd name="connsiteX0" fmla="*/ 0 w 7574690"/>
                <a:gd name="connsiteY0" fmla="*/ 0 h 639425"/>
                <a:gd name="connsiteX1" fmla="*/ 7574690 w 7574690"/>
                <a:gd name="connsiteY1" fmla="*/ 0 h 639425"/>
                <a:gd name="connsiteX2" fmla="*/ 7574690 w 7574690"/>
                <a:gd name="connsiteY2" fmla="*/ 639425 h 639425"/>
                <a:gd name="connsiteX3" fmla="*/ 0 w 7574690"/>
                <a:gd name="connsiteY3" fmla="*/ 639425 h 639425"/>
                <a:gd name="connsiteX4" fmla="*/ 0 w 7574690"/>
                <a:gd name="connsiteY4" fmla="*/ 0 h 63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4690" h="639425">
                  <a:moveTo>
                    <a:pt x="0" y="0"/>
                  </a:moveTo>
                  <a:lnTo>
                    <a:pt x="7574690" y="0"/>
                  </a:lnTo>
                  <a:lnTo>
                    <a:pt x="7574690" y="639425"/>
                  </a:lnTo>
                  <a:lnTo>
                    <a:pt x="0" y="6394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544" tIns="38100" rIns="38100" bIns="3810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kern="1200" dirty="0" smtClean="0"/>
                <a:t>Προάγει την συνεργασία μεταξύ εκπαιδευτικών, μαθητών, σχολείων, γονέων και τοπικής κοινότητας.</a:t>
              </a:r>
              <a:endParaRPr lang="el-GR" sz="2000" kern="1200" dirty="0"/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2291627" y="1057445"/>
              <a:ext cx="843070" cy="83627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Ομάδα 39"/>
          <p:cNvGrpSpPr/>
          <p:nvPr/>
        </p:nvGrpSpPr>
        <p:grpSpPr>
          <a:xfrm>
            <a:off x="2574590" y="2036510"/>
            <a:ext cx="8196136" cy="868588"/>
            <a:chOff x="2574590" y="2036510"/>
            <a:chExt cx="8196136" cy="868588"/>
          </a:xfrm>
        </p:grpSpPr>
        <p:sp>
          <p:nvSpPr>
            <p:cNvPr id="12" name="Ελεύθερη σχεδίαση 11"/>
            <p:cNvSpPr/>
            <p:nvPr/>
          </p:nvSpPr>
          <p:spPr>
            <a:xfrm>
              <a:off x="3014042" y="2036510"/>
              <a:ext cx="7756684" cy="868588"/>
            </a:xfrm>
            <a:custGeom>
              <a:avLst/>
              <a:gdLst>
                <a:gd name="connsiteX0" fmla="*/ 0 w 7116496"/>
                <a:gd name="connsiteY0" fmla="*/ 0 h 639425"/>
                <a:gd name="connsiteX1" fmla="*/ 7116496 w 7116496"/>
                <a:gd name="connsiteY1" fmla="*/ 0 h 639425"/>
                <a:gd name="connsiteX2" fmla="*/ 7116496 w 7116496"/>
                <a:gd name="connsiteY2" fmla="*/ 639425 h 639425"/>
                <a:gd name="connsiteX3" fmla="*/ 0 w 7116496"/>
                <a:gd name="connsiteY3" fmla="*/ 639425 h 639425"/>
                <a:gd name="connsiteX4" fmla="*/ 0 w 7116496"/>
                <a:gd name="connsiteY4" fmla="*/ 0 h 63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496" h="639425">
                  <a:moveTo>
                    <a:pt x="0" y="0"/>
                  </a:moveTo>
                  <a:lnTo>
                    <a:pt x="7116496" y="0"/>
                  </a:lnTo>
                  <a:lnTo>
                    <a:pt x="7116496" y="639425"/>
                  </a:lnTo>
                  <a:lnTo>
                    <a:pt x="0" y="6394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544" tIns="38100" rIns="38100" bIns="3810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kern="1200" dirty="0" smtClean="0"/>
                <a:t>Παρέχει ένα διαδραστικό περιβάλλον μάθησης, όπου οι μαθητές έχουν την ευκαιρία να συμμετάσχουν σε πρακτικές, δημιουργικές και ερευνητικές εργασίες.</a:t>
              </a:r>
              <a:endParaRPr lang="el-GR" sz="2000" kern="1200" dirty="0"/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2574590" y="2058034"/>
              <a:ext cx="871184" cy="83627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1" name="Ομάδα 40"/>
          <p:cNvGrpSpPr/>
          <p:nvPr/>
        </p:nvGrpSpPr>
        <p:grpSpPr>
          <a:xfrm>
            <a:off x="2739964" y="3038480"/>
            <a:ext cx="8030762" cy="882577"/>
            <a:chOff x="2739964" y="3038480"/>
            <a:chExt cx="8030762" cy="882577"/>
          </a:xfrm>
        </p:grpSpPr>
        <p:sp>
          <p:nvSpPr>
            <p:cNvPr id="14" name="Ελεύθερη σχεδίαση 13"/>
            <p:cNvSpPr/>
            <p:nvPr/>
          </p:nvSpPr>
          <p:spPr>
            <a:xfrm>
              <a:off x="3178756" y="3038480"/>
              <a:ext cx="7591970" cy="882577"/>
            </a:xfrm>
            <a:custGeom>
              <a:avLst/>
              <a:gdLst>
                <a:gd name="connsiteX0" fmla="*/ 0 w 6975867"/>
                <a:gd name="connsiteY0" fmla="*/ 0 h 639425"/>
                <a:gd name="connsiteX1" fmla="*/ 6975867 w 6975867"/>
                <a:gd name="connsiteY1" fmla="*/ 0 h 639425"/>
                <a:gd name="connsiteX2" fmla="*/ 6975867 w 6975867"/>
                <a:gd name="connsiteY2" fmla="*/ 639425 h 639425"/>
                <a:gd name="connsiteX3" fmla="*/ 0 w 6975867"/>
                <a:gd name="connsiteY3" fmla="*/ 639425 h 639425"/>
                <a:gd name="connsiteX4" fmla="*/ 0 w 6975867"/>
                <a:gd name="connsiteY4" fmla="*/ 0 h 63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867" h="639425">
                  <a:moveTo>
                    <a:pt x="0" y="0"/>
                  </a:moveTo>
                  <a:lnTo>
                    <a:pt x="6975867" y="0"/>
                  </a:lnTo>
                  <a:lnTo>
                    <a:pt x="6975867" y="639425"/>
                  </a:lnTo>
                  <a:lnTo>
                    <a:pt x="0" y="6394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544" tIns="38100" rIns="38100" bIns="3810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kern="1200" dirty="0" smtClean="0"/>
                <a:t>Παρέχει τα κατάλληλα ψηφιακά εργαλεία που μπορούν να συμβάλλουν στην ανάπτυξη των επικοινωνιακών και ψηφιακών δεξιοτήτων των μαθητών.</a:t>
              </a:r>
              <a:endParaRPr lang="el-GR" sz="2000" kern="1200" dirty="0"/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2739964" y="3043264"/>
              <a:ext cx="869874" cy="83627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2" name="Ομάδα 41"/>
          <p:cNvGrpSpPr/>
          <p:nvPr/>
        </p:nvGrpSpPr>
        <p:grpSpPr>
          <a:xfrm>
            <a:off x="2751564" y="4070417"/>
            <a:ext cx="8019162" cy="845681"/>
            <a:chOff x="2751564" y="4070417"/>
            <a:chExt cx="8019162" cy="845681"/>
          </a:xfrm>
        </p:grpSpPr>
        <p:sp>
          <p:nvSpPr>
            <p:cNvPr id="16" name="Ελεύθερη σχεδίαση 15"/>
            <p:cNvSpPr/>
            <p:nvPr/>
          </p:nvSpPr>
          <p:spPr>
            <a:xfrm>
              <a:off x="3181527" y="4070417"/>
              <a:ext cx="7589199" cy="845681"/>
            </a:xfrm>
            <a:custGeom>
              <a:avLst/>
              <a:gdLst>
                <a:gd name="connsiteX0" fmla="*/ 0 w 7116496"/>
                <a:gd name="connsiteY0" fmla="*/ 0 h 639425"/>
                <a:gd name="connsiteX1" fmla="*/ 7116496 w 7116496"/>
                <a:gd name="connsiteY1" fmla="*/ 0 h 639425"/>
                <a:gd name="connsiteX2" fmla="*/ 7116496 w 7116496"/>
                <a:gd name="connsiteY2" fmla="*/ 639425 h 639425"/>
                <a:gd name="connsiteX3" fmla="*/ 0 w 7116496"/>
                <a:gd name="connsiteY3" fmla="*/ 639425 h 639425"/>
                <a:gd name="connsiteX4" fmla="*/ 0 w 7116496"/>
                <a:gd name="connsiteY4" fmla="*/ 0 h 63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496" h="639425">
                  <a:moveTo>
                    <a:pt x="0" y="0"/>
                  </a:moveTo>
                  <a:lnTo>
                    <a:pt x="7116496" y="0"/>
                  </a:lnTo>
                  <a:lnTo>
                    <a:pt x="7116496" y="639425"/>
                  </a:lnTo>
                  <a:lnTo>
                    <a:pt x="0" y="6394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544" tIns="38100" rIns="38100" bIns="3810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kern="1200" dirty="0" smtClean="0"/>
                <a:t>Προάγει την συνεργατική και επιστημονική μάθηση.</a:t>
              </a:r>
              <a:endParaRPr lang="el-GR" sz="2000" kern="1200" dirty="0"/>
            </a:p>
          </p:txBody>
        </p:sp>
        <p:sp>
          <p:nvSpPr>
            <p:cNvPr id="17" name="Έλλειψη 16"/>
            <p:cNvSpPr/>
            <p:nvPr/>
          </p:nvSpPr>
          <p:spPr>
            <a:xfrm>
              <a:off x="2751564" y="4079828"/>
              <a:ext cx="852373" cy="83627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3" name="Ομάδα 42"/>
          <p:cNvGrpSpPr/>
          <p:nvPr/>
        </p:nvGrpSpPr>
        <p:grpSpPr>
          <a:xfrm>
            <a:off x="2439017" y="5049482"/>
            <a:ext cx="8331709" cy="879266"/>
            <a:chOff x="2439017" y="5049482"/>
            <a:chExt cx="8331709" cy="879266"/>
          </a:xfrm>
        </p:grpSpPr>
        <p:sp>
          <p:nvSpPr>
            <p:cNvPr id="18" name="Ελεύθερη σχεδίαση 17"/>
            <p:cNvSpPr/>
            <p:nvPr/>
          </p:nvSpPr>
          <p:spPr>
            <a:xfrm>
              <a:off x="2860081" y="5049482"/>
              <a:ext cx="7910645" cy="879266"/>
            </a:xfrm>
            <a:custGeom>
              <a:avLst/>
              <a:gdLst>
                <a:gd name="connsiteX0" fmla="*/ 0 w 7574690"/>
                <a:gd name="connsiteY0" fmla="*/ 0 h 639425"/>
                <a:gd name="connsiteX1" fmla="*/ 7574690 w 7574690"/>
                <a:gd name="connsiteY1" fmla="*/ 0 h 639425"/>
                <a:gd name="connsiteX2" fmla="*/ 7574690 w 7574690"/>
                <a:gd name="connsiteY2" fmla="*/ 639425 h 639425"/>
                <a:gd name="connsiteX3" fmla="*/ 0 w 7574690"/>
                <a:gd name="connsiteY3" fmla="*/ 639425 h 639425"/>
                <a:gd name="connsiteX4" fmla="*/ 0 w 7574690"/>
                <a:gd name="connsiteY4" fmla="*/ 0 h 63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4690" h="639425">
                  <a:moveTo>
                    <a:pt x="0" y="0"/>
                  </a:moveTo>
                  <a:lnTo>
                    <a:pt x="7574690" y="0"/>
                  </a:lnTo>
                  <a:lnTo>
                    <a:pt x="7574690" y="639425"/>
                  </a:lnTo>
                  <a:lnTo>
                    <a:pt x="0" y="6394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544" tIns="38100" rIns="38100" bIns="3810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kern="1200" dirty="0" smtClean="0"/>
                <a:t>Τα Σχολεία, όταν συνεργάζονται μεταξύ τους μπορούν να αποκομίσουν παιδαγωγικά, κοινωνικά και πολιτισμικά οφέλη.</a:t>
              </a:r>
              <a:endParaRPr lang="el-GR" sz="2000" kern="1200" dirty="0"/>
            </a:p>
          </p:txBody>
        </p:sp>
        <p:sp>
          <p:nvSpPr>
            <p:cNvPr id="19" name="Έλλειψη 18"/>
            <p:cNvSpPr/>
            <p:nvPr/>
          </p:nvSpPr>
          <p:spPr>
            <a:xfrm>
              <a:off x="2439017" y="5058893"/>
              <a:ext cx="834732" cy="869855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Ορθογώνιο 31"/>
          <p:cNvSpPr/>
          <p:nvPr/>
        </p:nvSpPr>
        <p:spPr>
          <a:xfrm>
            <a:off x="639153" y="84487"/>
            <a:ext cx="10913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Η συμβολή του </a:t>
            </a:r>
            <a:r>
              <a:rPr lang="en-US" sz="36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eTwinning</a:t>
            </a:r>
            <a:r>
              <a:rPr lang="el-GR" sz="36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στην καλλιέργεια δεξιοτήτων</a:t>
            </a:r>
            <a:endParaRPr lang="el-G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4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9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9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4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8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sp>
        <p:nvSpPr>
          <p:cNvPr id="4" name="Google Shape;69;p2"/>
          <p:cNvSpPr txBox="1">
            <a:spLocks/>
          </p:cNvSpPr>
          <p:nvPr/>
        </p:nvSpPr>
        <p:spPr>
          <a:xfrm>
            <a:off x="838200" y="3928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2800"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7" y="102378"/>
            <a:ext cx="9388698" cy="5895192"/>
          </a:xfrm>
          <a:prstGeom prst="rect">
            <a:avLst/>
          </a:prstGeom>
        </p:spPr>
      </p:pic>
      <p:sp>
        <p:nvSpPr>
          <p:cNvPr id="6" name="Διάγραμμα ροής: Υπορουτίνα 5">
            <a:hlinkClick r:id="rId4"/>
          </p:cNvPr>
          <p:cNvSpPr/>
          <p:nvPr/>
        </p:nvSpPr>
        <p:spPr>
          <a:xfrm>
            <a:off x="8112080" y="378950"/>
            <a:ext cx="2343955" cy="676112"/>
          </a:xfrm>
          <a:prstGeom prst="flowChartPredefinedProcess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hlinkClick r:id="rId4"/>
              </a:rPr>
              <a:t>ΚΩΔΙΚΑΣ ΔΕΟΝΤΟΛΟΓΙΑΣ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1561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284281" y="321117"/>
            <a:ext cx="11623438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Πού βρίσκουμε την διαδικτυακή πύλη του eTwinning </a:t>
            </a:r>
          </a:p>
          <a:p>
            <a:pPr algn="ctr"/>
            <a:r>
              <a:rPr lang="el-G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και τι δυνατότητες προσφέρει;</a:t>
            </a:r>
          </a:p>
          <a:p>
            <a:pPr algn="ctr"/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Εικόνα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91" y="1677178"/>
            <a:ext cx="4671409" cy="352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Οριζόντιος πάπυρος 4">
            <a:hlinkClick r:id="rId3"/>
          </p:cNvPr>
          <p:cNvSpPr/>
          <p:nvPr/>
        </p:nvSpPr>
        <p:spPr>
          <a:xfrm>
            <a:off x="2936383" y="5563673"/>
            <a:ext cx="6014434" cy="4121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</a:t>
            </a:r>
            <a:r>
              <a:rPr lang="en-US" dirty="0" smtClean="0"/>
              <a:t>www.etwinning.net</a:t>
            </a:r>
            <a:endParaRPr lang="el-GR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484655" y="887861"/>
            <a:ext cx="1088916" cy="1578634"/>
            <a:chOff x="794220" y="1061204"/>
            <a:chExt cx="1088916" cy="1578634"/>
          </a:xfrm>
        </p:grpSpPr>
        <p:sp>
          <p:nvSpPr>
            <p:cNvPr id="8" name="Google Shape;75;p2"/>
            <p:cNvSpPr/>
            <p:nvPr/>
          </p:nvSpPr>
          <p:spPr>
            <a:xfrm rot="5400000">
              <a:off x="549361" y="1306063"/>
              <a:ext cx="1578634" cy="1088916"/>
            </a:xfrm>
            <a:prstGeom prst="chevron">
              <a:avLst>
                <a:gd name="adj" fmla="val 50000"/>
              </a:avLst>
            </a:prstGeom>
            <a:solidFill>
              <a:srgbClr val="DA6544"/>
            </a:solidFill>
            <a:ln w="12700" cap="flat" cmpd="sng">
              <a:solidFill>
                <a:srgbClr val="DA65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6;p2"/>
            <p:cNvSpPr txBox="1"/>
            <p:nvPr/>
          </p:nvSpPr>
          <p:spPr>
            <a:xfrm>
              <a:off x="794220" y="1613726"/>
              <a:ext cx="1088916" cy="473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875" tIns="15875" rIns="15875" bIns="158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Calibri"/>
                <a:buNone/>
                <a:tabLst/>
                <a:defRPr/>
              </a:pPr>
              <a:r>
                <a:rPr kumimoji="0" lang="el-GR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2</a:t>
              </a:r>
              <a:r>
                <a:rPr kumimoji="0" lang="el-GR" sz="25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ο</a:t>
              </a:r>
              <a:r>
                <a:rPr kumimoji="0" lang="el-GR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βήμα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2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Χαρίκλεια Θωμαΐδου</a:t>
            </a:r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" y="4813"/>
            <a:ext cx="12192000" cy="6908800"/>
          </a:xfrm>
          <a:prstGeom prst="rect">
            <a:avLst/>
          </a:prstGeom>
        </p:spPr>
      </p:pic>
      <p:grpSp>
        <p:nvGrpSpPr>
          <p:cNvPr id="28" name="Ομάδα 27"/>
          <p:cNvGrpSpPr/>
          <p:nvPr/>
        </p:nvGrpSpPr>
        <p:grpSpPr>
          <a:xfrm>
            <a:off x="817156" y="352246"/>
            <a:ext cx="10536643" cy="5598769"/>
            <a:chOff x="817156" y="352246"/>
            <a:chExt cx="10536643" cy="5598769"/>
          </a:xfrm>
        </p:grpSpPr>
        <p:sp>
          <p:nvSpPr>
            <p:cNvPr id="4" name="Google Shape;69;p2"/>
            <p:cNvSpPr txBox="1">
              <a:spLocks/>
            </p:cNvSpPr>
            <p:nvPr/>
          </p:nvSpPr>
          <p:spPr>
            <a:xfrm>
              <a:off x="1906072" y="352246"/>
              <a:ext cx="9447727" cy="132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SzPts val="2800"/>
              </a:pPr>
              <a:r>
                <a:rPr lang="el-GR" b="1" dirty="0">
                  <a:solidFill>
                    <a:srgbClr val="0000CC"/>
                  </a:solidFill>
                </a:rPr>
                <a:t>Τι εργαλεία προσφέρει η πλατφόρμα για τον σχεδιασμό συνεργατικών έργων;</a:t>
              </a:r>
            </a:p>
          </p:txBody>
        </p:sp>
        <p:grpSp>
          <p:nvGrpSpPr>
            <p:cNvPr id="9" name="Ομάδα 8"/>
            <p:cNvGrpSpPr/>
            <p:nvPr/>
          </p:nvGrpSpPr>
          <p:grpSpPr>
            <a:xfrm>
              <a:off x="817156" y="352246"/>
              <a:ext cx="1088916" cy="1578634"/>
              <a:chOff x="991673" y="4596270"/>
              <a:chExt cx="1088916" cy="1578634"/>
            </a:xfrm>
          </p:grpSpPr>
          <p:sp>
            <p:nvSpPr>
              <p:cNvPr id="7" name="Google Shape;79;p2"/>
              <p:cNvSpPr/>
              <p:nvPr/>
            </p:nvSpPr>
            <p:spPr>
              <a:xfrm rot="5400000">
                <a:off x="746814" y="4841129"/>
                <a:ext cx="1578634" cy="1088916"/>
              </a:xfrm>
              <a:prstGeom prst="chevron">
                <a:avLst>
                  <a:gd name="adj" fmla="val 50000"/>
                </a:avLst>
              </a:prstGeom>
              <a:solidFill>
                <a:srgbClr val="E6A935"/>
              </a:solidFill>
              <a:ln w="12700" cap="flat" cmpd="sng">
                <a:solidFill>
                  <a:srgbClr val="E6A93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80;p2"/>
              <p:cNvSpPr txBox="1"/>
              <p:nvPr/>
            </p:nvSpPr>
            <p:spPr>
              <a:xfrm>
                <a:off x="991673" y="5148792"/>
                <a:ext cx="1088916" cy="473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5875" tIns="15875" rIns="15875" bIns="1587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500"/>
                  <a:buFont typeface="Calibri"/>
                  <a:buNone/>
                  <a:tabLst/>
                  <a:defRPr/>
                </a:pPr>
                <a:r>
                  <a:rPr kumimoji="0" lang="el-GR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3</a:t>
                </a:r>
                <a:r>
                  <a:rPr kumimoji="0" lang="el-GR" sz="25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ο</a:t>
                </a:r>
                <a:r>
                  <a:rPr kumimoji="0" lang="el-GR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 βήμα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504" y="1900639"/>
              <a:ext cx="6399073" cy="40503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grpSp>
        <p:nvGrpSpPr>
          <p:cNvPr id="22" name="Ομάδα 21"/>
          <p:cNvGrpSpPr/>
          <p:nvPr/>
        </p:nvGrpSpPr>
        <p:grpSpPr>
          <a:xfrm>
            <a:off x="817156" y="1994052"/>
            <a:ext cx="4112750" cy="646331"/>
            <a:chOff x="817156" y="1994052"/>
            <a:chExt cx="4112750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137824" y="1994052"/>
              <a:ext cx="3792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αναζητάμε </a:t>
              </a:r>
              <a:r>
                <a:rPr lang="el-GR" dirty="0"/>
                <a:t>άλλους εγγεγραμμένους eTwinners και σχολεία</a:t>
              </a:r>
            </a:p>
          </p:txBody>
        </p:sp>
        <p:sp>
          <p:nvSpPr>
            <p:cNvPr id="12" name="Δεξιό βέλος 11"/>
            <p:cNvSpPr/>
            <p:nvPr/>
          </p:nvSpPr>
          <p:spPr>
            <a:xfrm>
              <a:off x="817156" y="2166859"/>
              <a:ext cx="334851" cy="141667"/>
            </a:xfrm>
            <a:prstGeom prst="rightArrow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3" name="Ομάδα 22"/>
          <p:cNvGrpSpPr/>
          <p:nvPr/>
        </p:nvGrpSpPr>
        <p:grpSpPr>
          <a:xfrm>
            <a:off x="787642" y="2651875"/>
            <a:ext cx="3458841" cy="369332"/>
            <a:chOff x="787642" y="2651875"/>
            <a:chExt cx="3458841" cy="369332"/>
          </a:xfrm>
        </p:grpSpPr>
        <p:sp>
          <p:nvSpPr>
            <p:cNvPr id="14" name="Δεξιό βέλος 13"/>
            <p:cNvSpPr/>
            <p:nvPr/>
          </p:nvSpPr>
          <p:spPr>
            <a:xfrm>
              <a:off x="787642" y="2787351"/>
              <a:ext cx="334851" cy="141667"/>
            </a:xfrm>
            <a:prstGeom prst="rightArrow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52007" y="2651875"/>
              <a:ext cx="3094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συνδεόμαστε </a:t>
              </a:r>
              <a:r>
                <a:rPr lang="el-GR" dirty="0"/>
                <a:t>μαζί τους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61614" y="3274547"/>
            <a:ext cx="22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24" name="Ομάδα 23"/>
          <p:cNvGrpSpPr/>
          <p:nvPr/>
        </p:nvGrpSpPr>
        <p:grpSpPr>
          <a:xfrm>
            <a:off x="802972" y="3202142"/>
            <a:ext cx="5169280" cy="369332"/>
            <a:chOff x="802972" y="3202142"/>
            <a:chExt cx="5169280" cy="369332"/>
          </a:xfrm>
        </p:grpSpPr>
        <p:sp>
          <p:nvSpPr>
            <p:cNvPr id="15" name="Δεξιό βέλος 14"/>
            <p:cNvSpPr/>
            <p:nvPr/>
          </p:nvSpPr>
          <p:spPr>
            <a:xfrm>
              <a:off x="802972" y="3306057"/>
              <a:ext cx="334851" cy="141667"/>
            </a:xfrm>
            <a:prstGeom prst="rightArrow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2007" y="3202142"/>
              <a:ext cx="482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παρακολουθούμε </a:t>
              </a:r>
              <a:r>
                <a:rPr lang="el-GR" dirty="0"/>
                <a:t>τις δραστηριότητές τους</a:t>
              </a:r>
            </a:p>
          </p:txBody>
        </p:sp>
      </p:grpSp>
      <p:grpSp>
        <p:nvGrpSpPr>
          <p:cNvPr id="25" name="Ομάδα 24"/>
          <p:cNvGrpSpPr/>
          <p:nvPr/>
        </p:nvGrpSpPr>
        <p:grpSpPr>
          <a:xfrm>
            <a:off x="802972" y="3711288"/>
            <a:ext cx="4889490" cy="923330"/>
            <a:chOff x="802972" y="3711288"/>
            <a:chExt cx="4889490" cy="923330"/>
          </a:xfrm>
        </p:grpSpPr>
        <p:sp>
          <p:nvSpPr>
            <p:cNvPr id="16" name="Δεξιό βέλος 15"/>
            <p:cNvSpPr/>
            <p:nvPr/>
          </p:nvSpPr>
          <p:spPr>
            <a:xfrm>
              <a:off x="802972" y="3925827"/>
              <a:ext cx="334851" cy="141667"/>
            </a:xfrm>
            <a:prstGeom prst="rightArrow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7996" y="3711288"/>
              <a:ext cx="45144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Αποκτούμε πρόσβαση </a:t>
              </a:r>
              <a:r>
                <a:rPr lang="el-GR" dirty="0"/>
                <a:t>σε όλες τις εκδηλώσεις που διεξάγονται μέσω διαδικτύου ή σε φυσικό χώρο </a:t>
              </a:r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817156" y="4742939"/>
            <a:ext cx="4072578" cy="646331"/>
            <a:chOff x="817155" y="4635055"/>
            <a:chExt cx="4072578" cy="646331"/>
          </a:xfrm>
        </p:grpSpPr>
        <p:sp>
          <p:nvSpPr>
            <p:cNvPr id="13" name="Δεξιό βέλος 12"/>
            <p:cNvSpPr/>
            <p:nvPr/>
          </p:nvSpPr>
          <p:spPr>
            <a:xfrm>
              <a:off x="817155" y="4708731"/>
              <a:ext cx="334851" cy="174876"/>
            </a:xfrm>
            <a:prstGeom prst="rightArrow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37823" y="4635055"/>
              <a:ext cx="3751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δημιουργούνται </a:t>
              </a:r>
              <a:r>
                <a:rPr lang="el-GR" dirty="0"/>
                <a:t>έργα σχεδιάζοντας και υλοποιώντας δραστηριότητες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0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301</Words>
  <Application>Microsoft Office PowerPoint</Application>
  <PresentationFormat>Ευρεία οθόνη</PresentationFormat>
  <Paragraphs>56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Poppins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55</cp:revision>
  <dcterms:created xsi:type="dcterms:W3CDTF">2022-06-02T17:23:27Z</dcterms:created>
  <dcterms:modified xsi:type="dcterms:W3CDTF">2022-06-06T07:29:20Z</dcterms:modified>
</cp:coreProperties>
</file>