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9" r:id="rId10"/>
    <p:sldId id="270" r:id="rId11"/>
    <p:sldId id="266" r:id="rId12"/>
    <p:sldId id="267" r:id="rId13"/>
    <p:sldId id="268" r:id="rId14"/>
    <p:sldId id="263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BD7F7D3-ABC5-4E79-A4EB-E3DACE2FF371}" type="datetimeFigureOut">
              <a:rPr lang="el-GR" smtClean="0"/>
              <a:pPr/>
              <a:t>17/4/2019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89D136-BC0D-4461-9369-4608D8E5A4F6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&#922;&#973;&#964;&#964;&#945;&#961;&#959;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C%CF%8C%CF%81%CE%B9%CE%BF" TargetMode="External" /><Relationship Id="rId2" Type="http://schemas.openxmlformats.org/officeDocument/2006/relationships/hyperlink" Target="https://el.wikipedia.org/wiki/%CE%96%CF%89%CE%AE" TargetMode="Externa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Κορινα μωραϊτακη</a:t>
            </a:r>
          </a:p>
          <a:p>
            <a:r>
              <a:rPr lang="el-GR" dirty="0"/>
              <a:t>Αγγελικη χηρα</a:t>
            </a:r>
          </a:p>
          <a:p>
            <a:r>
              <a:rPr lang="el-GR" dirty="0"/>
              <a:t>Μιχαλησ λωλησ</a:t>
            </a:r>
          </a:p>
          <a:p>
            <a:r>
              <a:rPr lang="el-GR" dirty="0"/>
              <a:t>Νικοσ μπορμπουδακησ</a:t>
            </a:r>
          </a:p>
          <a:p>
            <a:r>
              <a:rPr lang="el-GR" dirty="0"/>
              <a:t>Νικοσ μαυροπουλοσ</a:t>
            </a:r>
          </a:p>
          <a:p>
            <a:r>
              <a:rPr lang="el-GR" dirty="0"/>
              <a:t>Αλεξανδροσ σφακιανακησ</a:t>
            </a:r>
          </a:p>
          <a:p>
            <a:r>
              <a:rPr lang="el-GR" dirty="0"/>
              <a:t>Γιαννησ μανουσακησ</a:t>
            </a:r>
          </a:p>
          <a:p>
            <a:r>
              <a:rPr lang="el-GR" dirty="0"/>
              <a:t>Αννα-μαρια μανωλικακη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κύτταρο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CF9986-D429-C644-8C2B-096ADFE6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Φυτικό κύτταρο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F118FC-3DEF-744C-AE4A-5C33341949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l-GR" u="sng"/>
              <a:t>Δομικά στοιχεία:</a:t>
            </a:r>
          </a:p>
          <a:p>
            <a:r>
              <a:rPr lang="el-GR" sz="2000"/>
              <a:t>Πλασματική μεμβράνη</a:t>
            </a:r>
          </a:p>
          <a:p>
            <a:r>
              <a:rPr lang="el-GR" sz="2000"/>
              <a:t>Πυρήνας</a:t>
            </a:r>
          </a:p>
          <a:p>
            <a:r>
              <a:rPr lang="el-GR" sz="2000"/>
              <a:t>Πυρηνική μεμβράνη</a:t>
            </a:r>
          </a:p>
          <a:p>
            <a:r>
              <a:rPr lang="el-GR" sz="2000"/>
              <a:t>Πυρηνισκος</a:t>
            </a:r>
          </a:p>
          <a:p>
            <a:r>
              <a:rPr lang="el-GR" sz="2000"/>
              <a:t>Ενδοπλασματικό δίκτυο</a:t>
            </a:r>
          </a:p>
          <a:p>
            <a:r>
              <a:rPr lang="el-GR" sz="2000"/>
              <a:t>Ριβοσώματα</a:t>
            </a:r>
          </a:p>
          <a:p>
            <a:r>
              <a:rPr lang="el-GR" sz="2000"/>
              <a:t>Συμπλεγμα golgi</a:t>
            </a:r>
          </a:p>
          <a:p>
            <a:r>
              <a:rPr lang="el-GR" sz="2000"/>
              <a:t>Χυμοτοπιο</a:t>
            </a:r>
          </a:p>
          <a:p>
            <a:r>
              <a:rPr lang="el-GR" sz="2000"/>
              <a:t>Κυτταρόπλασμα</a:t>
            </a:r>
          </a:p>
          <a:p>
            <a:r>
              <a:rPr lang="el-GR" sz="2000"/>
              <a:t>Κυστίδιο</a:t>
            </a:r>
          </a:p>
          <a:p>
            <a:r>
              <a:rPr lang="el-GR" sz="2000"/>
              <a:t>Λυσοσωμα</a:t>
            </a:r>
          </a:p>
        </p:txBody>
      </p:sp>
    </p:spTree>
    <p:extLst>
      <p:ext uri="{BB962C8B-B14F-4D97-AF65-F5344CB8AC3E}">
        <p14:creationId xmlns:p14="http://schemas.microsoft.com/office/powerpoint/2010/main" val="323804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B02E59-F5AB-674D-8A3A-F4386E48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Φυτικό κύτταρο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6CF6E8A5-7526-D34C-B9F7-49432EBB90A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040073"/>
              </p:ext>
            </p:extLst>
          </p:nvPr>
        </p:nvGraphicFramePr>
        <p:xfrm>
          <a:off x="301623" y="1527173"/>
          <a:ext cx="8388806" cy="471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403">
                  <a:extLst>
                    <a:ext uri="{9D8B030D-6E8A-4147-A177-3AD203B41FA5}">
                      <a16:colId xmlns:a16="http://schemas.microsoft.com/office/drawing/2014/main" val="4190708910"/>
                    </a:ext>
                  </a:extLst>
                </a:gridCol>
                <a:gridCol w="4194403">
                  <a:extLst>
                    <a:ext uri="{9D8B030D-6E8A-4147-A177-3AD203B41FA5}">
                      <a16:colId xmlns:a16="http://schemas.microsoft.com/office/drawing/2014/main" val="4243503047"/>
                    </a:ext>
                  </a:extLst>
                </a:gridCol>
              </a:tblGrid>
              <a:tr h="411957">
                <a:tc>
                  <a:txBody>
                    <a:bodyPr/>
                    <a:lstStyle/>
                    <a:p>
                      <a:r>
                        <a:rPr lang="el-GR"/>
                        <a:t>Δομικά στοιχεία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Λειτουργίες των δομικών στοιχείων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10932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r>
                        <a:rPr lang="el-GR" b="1"/>
                        <a:t>Πλασματική μεμβράνη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Οριοθέτηση του κυττάρου.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104693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r>
                        <a:rPr lang="el-GR" b="1"/>
                        <a:t>Πυρήνας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Φύλαξη γενετικού υλικού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284726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r>
                        <a:rPr lang="el-GR" b="1"/>
                        <a:t>Πυρηνική μεμβράνη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Ελεγχος μακρομορίων που ανταλλάσσονται μεταξύ πυρήνα και κυτταροπλάσματος.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00111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r>
                        <a:rPr lang="el-GR" b="1"/>
                        <a:t>Πυρηνισκος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Σύνθεση rRNA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17714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r>
                        <a:rPr lang="el-GR" b="1"/>
                        <a:t>Αδρό ενδοπλασματικό δίκτυο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Σύνθεση τροποποίηση και μεταφορά των πρωτεϊνών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019771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r>
                        <a:rPr lang="el-GR" b="1"/>
                        <a:t>Λείο ενδοπλασματικό δίκτυο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Σύνθεση λιπιδίων και εξουδετέρωση τοξικών ουσιών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76692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r>
                        <a:rPr lang="el-GR" b="1"/>
                        <a:t>Ριβοσώματα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Ο κύριος ρόλος του είναι η συμβολή του στη σύνθεση πρωτεϊνών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8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56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F4FCCB-E0F4-3D4E-831B-BF13B85A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Φυτικό κύτταρο</a:t>
            </a:r>
          </a:p>
        </p:txBody>
      </p:sp>
      <p:graphicFrame>
        <p:nvGraphicFramePr>
          <p:cNvPr id="12" name="Πίνακας 12">
            <a:extLst>
              <a:ext uri="{FF2B5EF4-FFF2-40B4-BE49-F238E27FC236}">
                <a16:creationId xmlns:a16="http://schemas.microsoft.com/office/drawing/2014/main" id="{AD3BA022-1CFD-714D-A2D6-DD53681F2A5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4405674"/>
              </p:ext>
            </p:extLst>
          </p:nvPr>
        </p:nvGraphicFramePr>
        <p:xfrm>
          <a:off x="301624" y="1527175"/>
          <a:ext cx="8534400" cy="464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1870709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356496022"/>
                    </a:ext>
                  </a:extLst>
                </a:gridCol>
              </a:tblGrid>
              <a:tr h="437394">
                <a:tc>
                  <a:txBody>
                    <a:bodyPr/>
                    <a:lstStyle/>
                    <a:p>
                      <a:r>
                        <a:rPr lang="el-GR"/>
                        <a:t>Δομικά στοιχεία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Λειτουργίες των δομικών στοιχείων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38461"/>
                  </a:ext>
                </a:extLst>
              </a:tr>
              <a:tr h="437394">
                <a:tc>
                  <a:txBody>
                    <a:bodyPr/>
                    <a:lstStyle/>
                    <a:p>
                      <a:r>
                        <a:rPr lang="el-GR" b="1"/>
                        <a:t>Συμπλεγμα golgi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Τελική τροποποίηση και μεταφορά των πρωτεϊνών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33712"/>
                  </a:ext>
                </a:extLst>
              </a:tr>
              <a:tr h="437394">
                <a:tc>
                  <a:txBody>
                    <a:bodyPr/>
                    <a:lstStyle/>
                    <a:p>
                      <a:r>
                        <a:rPr lang="el-GR" b="1"/>
                        <a:t>Χυμοτοπιο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Το χυμοτόπιο είναι οργανίδιο στο εσωτερικό ενός κυττάρου το οποίο περιβάλλεται από κυτταροπλασματική μεμβράνη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912520"/>
                  </a:ext>
                </a:extLst>
              </a:tr>
              <a:tr h="437394">
                <a:tc>
                  <a:txBody>
                    <a:bodyPr/>
                    <a:lstStyle/>
                    <a:p>
                      <a:r>
                        <a:rPr lang="el-GR" b="1"/>
                        <a:t>Κυτταρόπλασμα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το μέρος του κυττάρου από την εσωτερική επιφάνεια της κυτταρικής μεμβράνης μέχρι την εξωτερική επιφάνεια της μεμβράνης του πυρήνα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84398"/>
                  </a:ext>
                </a:extLst>
              </a:tr>
              <a:tr h="437394">
                <a:tc>
                  <a:txBody>
                    <a:bodyPr/>
                    <a:lstStyle/>
                    <a:p>
                      <a:r>
                        <a:rPr lang="el-GR" b="1"/>
                        <a:t>Πλαστιδια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Τα πλαστιδια είναι σημαντικά οργανίδια που απαντώνται στα φυτά και στα φύκη έχουν διάμετρο 3-6 μm και φέρουν διπλή μεμβράνη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34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7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250013-FCBA-FD4A-B074-007FC4F3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Φυτικό κύτταρο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38806697-FF1F-634D-A07C-9366D1C75CD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4758365"/>
              </p:ext>
            </p:extLst>
          </p:nvPr>
        </p:nvGraphicFramePr>
        <p:xfrm>
          <a:off x="301624" y="1527175"/>
          <a:ext cx="8615590" cy="1940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795">
                  <a:extLst>
                    <a:ext uri="{9D8B030D-6E8A-4147-A177-3AD203B41FA5}">
                      <a16:colId xmlns:a16="http://schemas.microsoft.com/office/drawing/2014/main" val="3102889376"/>
                    </a:ext>
                  </a:extLst>
                </a:gridCol>
                <a:gridCol w="4307795">
                  <a:extLst>
                    <a:ext uri="{9D8B030D-6E8A-4147-A177-3AD203B41FA5}">
                      <a16:colId xmlns:a16="http://schemas.microsoft.com/office/drawing/2014/main" val="344171434"/>
                    </a:ext>
                  </a:extLst>
                </a:gridCol>
              </a:tblGrid>
              <a:tr h="385989">
                <a:tc>
                  <a:txBody>
                    <a:bodyPr/>
                    <a:lstStyle/>
                    <a:p>
                      <a:r>
                        <a:rPr lang="el-GR"/>
                        <a:t>Δομικά στοιχεία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Λειτουργίες των δομικών στοιχείων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443484"/>
                  </a:ext>
                </a:extLst>
              </a:tr>
              <a:tr h="385989">
                <a:tc>
                  <a:txBody>
                    <a:bodyPr/>
                    <a:lstStyle/>
                    <a:p>
                      <a:r>
                        <a:rPr lang="el-GR" b="1"/>
                        <a:t>Κυστίδιο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Τα κυστίδια είναι μικρά σφαιρικά υγρά σωματίδια μέσα σε κάποιο υγρό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637245"/>
                  </a:ext>
                </a:extLst>
              </a:tr>
              <a:tr h="385989">
                <a:tc>
                  <a:txBody>
                    <a:bodyPr/>
                    <a:lstStyle/>
                    <a:p>
                      <a:r>
                        <a:rPr lang="el-GR" b="1"/>
                        <a:t>Λυσοσωμα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Τα λυσοσώματα είναι οργανίδια του κυττάρου που περιέχουν τα πεπτικά ένζυμα υδρόλάσες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52768"/>
                  </a:ext>
                </a:extLst>
              </a:tr>
            </a:tbl>
          </a:graphicData>
        </a:graphic>
      </p:graphicFrame>
      <p:pic>
        <p:nvPicPr>
          <p:cNvPr id="6" name="Εικόνα 6">
            <a:extLst>
              <a:ext uri="{FF2B5EF4-FFF2-40B4-BE49-F238E27FC236}">
                <a16:creationId xmlns:a16="http://schemas.microsoft.com/office/drawing/2014/main" id="{13532A65-CDFF-024C-86AB-5673100B3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3" y="3467644"/>
            <a:ext cx="1597510" cy="2941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4AFBD5-12A4-5A45-869C-D908593CBA9C}"/>
              </a:ext>
            </a:extLst>
          </p:cNvPr>
          <p:cNvSpPr txBox="1"/>
          <p:nvPr/>
        </p:nvSpPr>
        <p:spPr>
          <a:xfrm>
            <a:off x="2451100" y="46554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/>
              <a:t>Χυμοτόπιο</a:t>
            </a:r>
          </a:p>
        </p:txBody>
      </p:sp>
      <p:pic>
        <p:nvPicPr>
          <p:cNvPr id="9" name="Εικόνα 9">
            <a:extLst>
              <a:ext uri="{FF2B5EF4-FFF2-40B4-BE49-F238E27FC236}">
                <a16:creationId xmlns:a16="http://schemas.microsoft.com/office/drawing/2014/main" id="{B401BCC2-4BE0-DC48-A71A-F00FBC8E7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84" y="4007267"/>
            <a:ext cx="2288513" cy="1719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5DEB43-5504-0C43-906E-CEAE2ABEB18D}"/>
              </a:ext>
            </a:extLst>
          </p:cNvPr>
          <p:cNvSpPr txBox="1"/>
          <p:nvPr/>
        </p:nvSpPr>
        <p:spPr>
          <a:xfrm>
            <a:off x="7054170" y="4682428"/>
            <a:ext cx="221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/>
              <a:t>Χλωροπλάστες</a:t>
            </a:r>
          </a:p>
        </p:txBody>
      </p:sp>
    </p:spTree>
    <p:extLst>
      <p:ext uri="{BB962C8B-B14F-4D97-AF65-F5344CB8AC3E}">
        <p14:creationId xmlns:p14="http://schemas.microsoft.com/office/powerpoint/2010/main" val="24550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Ενδοπλασματικό</a:t>
            </a:r>
            <a:r>
              <a:rPr lang="el-GR" dirty="0"/>
              <a:t> δίκτυο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Λείο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Αδρό</a:t>
            </a:r>
          </a:p>
        </p:txBody>
      </p:sp>
      <p:pic>
        <p:nvPicPr>
          <p:cNvPr id="9" name="8 - Εικόνα" descr="Καταγραφή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852936"/>
            <a:ext cx="3882564" cy="1944216"/>
          </a:xfrm>
          <a:prstGeom prst="rect">
            <a:avLst/>
          </a:prstGeom>
        </p:spPr>
      </p:pic>
      <p:pic>
        <p:nvPicPr>
          <p:cNvPr id="10" name="9 - Εικόνα" descr="Καταγραφή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388843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B4924C-4407-A145-8E21-3C4FBD49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Διαφορές</a:t>
            </a:r>
            <a:br>
              <a:rPr lang="el-GR"/>
            </a:br>
            <a:r>
              <a:rPr lang="el-GR"/>
              <a:t>Ζωικό-Φυτικό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67A1F6-7AA9-5141-9821-80F7FABC3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/>
              <a:t>Κυτταρικό τοίχωμα (-)</a:t>
            </a:r>
          </a:p>
          <a:p>
            <a:r>
              <a:rPr lang="el-GR"/>
              <a:t>Λυσοσώματα (+)</a:t>
            </a:r>
          </a:p>
          <a:p>
            <a:r>
              <a:rPr lang="el-GR"/>
              <a:t>Χυμοτοπια (-)</a:t>
            </a:r>
          </a:p>
          <a:p>
            <a:r>
              <a:rPr lang="el-GR"/>
              <a:t>Χλωροπλάστες (-)</a:t>
            </a:r>
          </a:p>
          <a:p>
            <a:r>
              <a:rPr lang="el-GR"/>
              <a:t>Κεντροσωμάτιο (+)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F397F6-A620-7B48-9625-40C9A13D51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/>
              <a:t>Κυτταρικό τοίχωμα (+)</a:t>
            </a:r>
          </a:p>
          <a:p>
            <a:r>
              <a:rPr lang="el-GR"/>
              <a:t>Λυσοσώματα (-)</a:t>
            </a:r>
          </a:p>
          <a:p>
            <a:r>
              <a:rPr lang="el-GR"/>
              <a:t>Χυμοτοπια (+)</a:t>
            </a:r>
          </a:p>
          <a:p>
            <a:r>
              <a:rPr lang="el-GR"/>
              <a:t>Χλωροπλάστες (+)</a:t>
            </a:r>
          </a:p>
          <a:p>
            <a:r>
              <a:rPr lang="el-GR"/>
              <a:t>Κεντροσωμάτιο (-)</a:t>
            </a:r>
          </a:p>
        </p:txBody>
      </p:sp>
      <p:pic>
        <p:nvPicPr>
          <p:cNvPr id="5" name="Εικόνα 5">
            <a:extLst>
              <a:ext uri="{FF2B5EF4-FFF2-40B4-BE49-F238E27FC236}">
                <a16:creationId xmlns:a16="http://schemas.microsoft.com/office/drawing/2014/main" id="{BF30ACA3-723B-C14F-B94F-75C06593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93" y="3713037"/>
            <a:ext cx="2313650" cy="2340291"/>
          </a:xfrm>
          <a:prstGeom prst="rect">
            <a:avLst/>
          </a:prstGeom>
        </p:spPr>
      </p:pic>
      <p:pic>
        <p:nvPicPr>
          <p:cNvPr id="7" name="Εικόνα 7">
            <a:extLst>
              <a:ext uri="{FF2B5EF4-FFF2-40B4-BE49-F238E27FC236}">
                <a16:creationId xmlns:a16="http://schemas.microsoft.com/office/drawing/2014/main" id="{3F325159-39C2-BA4D-B96C-E1ED2249D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58" y="3986176"/>
            <a:ext cx="3401942" cy="20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CEBE60-06EF-8F44-A4F8-E1AE93BE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494579-E406-D643-9AD9-968BE734F9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/>
              <a:t>Σχολική φωτοτυπία</a:t>
            </a:r>
          </a:p>
          <a:p>
            <a:r>
              <a:rPr lang="el-GR" sz="1800" b="1">
                <a:solidFill>
                  <a:schemeClr val="dk1"/>
                </a:solidFill>
                <a:hlinkClick r:id="rId2"/>
              </a:rPr>
              <a:t>https://el.wikipedia.org/wiki/Κύτταρο</a:t>
            </a:r>
            <a:endParaRPr lang="el-GR" sz="1800" b="1">
              <a:solidFill>
                <a:schemeClr val="dk1"/>
              </a:solidFill>
            </a:endParaRPr>
          </a:p>
          <a:p>
            <a:r>
              <a:rPr lang="el-GR" sz="1800" b="1">
                <a:solidFill>
                  <a:schemeClr val="dk1"/>
                </a:solidFill>
              </a:rPr>
              <a:t>https://repository.kallipos.gr/bitstream/11419/4083/1/02_chapter3.pdf</a:t>
            </a:r>
          </a:p>
        </p:txBody>
      </p:sp>
    </p:spTree>
    <p:extLst>
      <p:ext uri="{BB962C8B-B14F-4D97-AF65-F5344CB8AC3E}">
        <p14:creationId xmlns:p14="http://schemas.microsoft.com/office/powerpoint/2010/main" val="98193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</a:pPr>
            <a:r>
              <a:rPr lang="el-GR" sz="2400" dirty="0"/>
              <a:t>Τι είναι το κύτταρο</a:t>
            </a:r>
          </a:p>
          <a:p>
            <a:pPr marL="514350" indent="-514350">
              <a:buClr>
                <a:schemeClr val="tx1"/>
              </a:buClr>
            </a:pPr>
            <a:r>
              <a:rPr lang="el-GR" sz="2400" dirty="0"/>
              <a:t>Ζωικό κύτταρο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/>
              <a:t>Δομικά στοιχεία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/>
              <a:t>Λειτουργίες </a:t>
            </a:r>
          </a:p>
          <a:p>
            <a:pPr marL="514350" indent="-514350">
              <a:buClr>
                <a:schemeClr val="tx1"/>
              </a:buClr>
            </a:pPr>
            <a:r>
              <a:rPr lang="el-GR" sz="2400" dirty="0"/>
              <a:t>Φυτικό κύτταρο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/>
              <a:t>Δομικά στοιχεία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sz="2400" dirty="0"/>
              <a:t>Λειτουργίες</a:t>
            </a:r>
          </a:p>
          <a:p>
            <a:pPr marL="514350" indent="-514350">
              <a:buClr>
                <a:schemeClr val="tx1"/>
              </a:buClr>
            </a:pPr>
            <a:r>
              <a:rPr lang="el-GR" sz="2400" dirty="0"/>
              <a:t>Διαφορές ανάμεσα τους</a:t>
            </a:r>
          </a:p>
          <a:p>
            <a:pPr marL="514350" indent="-514350">
              <a:buClr>
                <a:schemeClr val="tx1"/>
              </a:buClr>
            </a:pPr>
            <a:r>
              <a:rPr lang="el-GR" sz="2400" dirty="0"/>
              <a:t>Πηγές</a:t>
            </a:r>
          </a:p>
          <a:p>
            <a:pPr marL="514350" indent="-514350">
              <a:buClr>
                <a:schemeClr val="tx1"/>
              </a:buClr>
            </a:pP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331640" y="19168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κύτταρο;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b="1" dirty="0"/>
              <a:t>Κύτταρο</a:t>
            </a:r>
            <a:r>
              <a:rPr lang="el-GR" dirty="0"/>
              <a:t> ονομάζεται η βασική δομική και λειτουργική μονάδα που εκδηλώνει το φαινόμενο της </a:t>
            </a:r>
            <a:r>
              <a:rPr lang="el-GR" dirty="0">
                <a:hlinkClick r:id="rId2" tooltip="Ζωή"/>
              </a:rPr>
              <a:t>ζωής</a:t>
            </a:r>
            <a:r>
              <a:rPr lang="el-GR" dirty="0"/>
              <a:t>. Έτσι, ως κύτταρο νοείται το μικρότερο δομικό συστατικό της έμβιας ύλης, που αποτελείται από μια συστηματικά οργανωμένη ομάδα </a:t>
            </a:r>
            <a:r>
              <a:rPr lang="el-GR" dirty="0">
                <a:hlinkClick r:id="rId3" tooltip="Μόριο"/>
              </a:rPr>
              <a:t>μορίων</a:t>
            </a:r>
            <a:r>
              <a:rPr lang="el-GR" dirty="0"/>
              <a:t>, που βρίσκονται σε δυναμική αλληλεπίδραση μεταξύ τους.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Γενικές κατηγορίες κυττάρων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err="1"/>
              <a:t>Ευκαρυωτικά</a:t>
            </a:r>
            <a:r>
              <a:rPr lang="el-GR" dirty="0"/>
              <a:t> (με πυρήνα)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err="1"/>
              <a:t>Προκαρυωτικά</a:t>
            </a:r>
            <a:r>
              <a:rPr lang="el-GR" dirty="0"/>
              <a:t> (χωρίς πυρήνα)</a:t>
            </a:r>
          </a:p>
        </p:txBody>
      </p:sp>
      <p:pic>
        <p:nvPicPr>
          <p:cNvPr id="10" name="9 - Εικόνα" descr="img1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3992825" cy="2861072"/>
          </a:xfrm>
          <a:prstGeom prst="rect">
            <a:avLst/>
          </a:prstGeom>
        </p:spPr>
      </p:pic>
      <p:pic>
        <p:nvPicPr>
          <p:cNvPr id="11" name="10 - Εικόνα" descr="prokaryotic-ce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48880"/>
            <a:ext cx="3411669" cy="3498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Ζωικό κύτταρο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l-GR" u="sng" dirty="0"/>
              <a:t>Δομικά στοιχεία</a:t>
            </a: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>
                <a:solidFill>
                  <a:schemeClr val="tx1"/>
                </a:solidFill>
              </a:rPr>
              <a:t>Πλασματική (κυτταρική) μεμβράνη</a:t>
            </a: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>
                <a:solidFill>
                  <a:schemeClr val="tx1"/>
                </a:solidFill>
              </a:rPr>
              <a:t>Πυρήνας</a:t>
            </a: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 err="1">
                <a:solidFill>
                  <a:schemeClr val="tx1"/>
                </a:solidFill>
              </a:rPr>
              <a:t>Πυρηνίσκος</a:t>
            </a:r>
            <a:endParaRPr lang="el-GR" dirty="0">
              <a:solidFill>
                <a:schemeClr val="tx1"/>
              </a:solidFill>
            </a:endParaRP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 err="1">
                <a:solidFill>
                  <a:schemeClr val="tx1"/>
                </a:solidFill>
              </a:rPr>
              <a:t>Ριβοσώματα</a:t>
            </a:r>
            <a:endParaRPr lang="el-GR" dirty="0">
              <a:solidFill>
                <a:schemeClr val="tx1"/>
              </a:solidFill>
            </a:endParaRP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 err="1">
                <a:solidFill>
                  <a:schemeClr val="tx1"/>
                </a:solidFill>
              </a:rPr>
              <a:t>Ενδοπλασματικό</a:t>
            </a:r>
            <a:r>
              <a:rPr lang="el-GR" dirty="0">
                <a:solidFill>
                  <a:schemeClr val="tx1"/>
                </a:solidFill>
              </a:rPr>
              <a:t> δίκτυο</a:t>
            </a: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>
                <a:solidFill>
                  <a:schemeClr val="tx1"/>
                </a:solidFill>
              </a:rPr>
              <a:t>Σύμπλεγμα </a:t>
            </a:r>
            <a:r>
              <a:rPr lang="en-US" dirty="0">
                <a:solidFill>
                  <a:schemeClr val="tx1"/>
                </a:solidFill>
              </a:rPr>
              <a:t>Golgi</a:t>
            </a: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 err="1">
                <a:solidFill>
                  <a:schemeClr val="tx1"/>
                </a:solidFill>
              </a:rPr>
              <a:t>Λυσοσώματα</a:t>
            </a:r>
            <a:endParaRPr lang="el-GR" dirty="0">
              <a:solidFill>
                <a:schemeClr val="tx1"/>
              </a:solidFill>
            </a:endParaRP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 err="1">
                <a:solidFill>
                  <a:schemeClr val="tx1"/>
                </a:solidFill>
              </a:rPr>
              <a:t>Υπεροξειδιοσώματα</a:t>
            </a:r>
            <a:endParaRPr lang="el-GR" dirty="0">
              <a:solidFill>
                <a:schemeClr val="tx1"/>
              </a:solidFill>
            </a:endParaRP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>
                <a:solidFill>
                  <a:schemeClr val="tx1"/>
                </a:solidFill>
              </a:rPr>
              <a:t>Μιτοχόνδρια</a:t>
            </a: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r>
              <a:rPr lang="el-GR" dirty="0" err="1">
                <a:solidFill>
                  <a:schemeClr val="tx1"/>
                </a:solidFill>
              </a:rPr>
              <a:t>Κεντροσωμάτιο</a:t>
            </a:r>
            <a:endParaRPr lang="el-GR" dirty="0">
              <a:solidFill>
                <a:schemeClr val="tx1"/>
              </a:solidFill>
            </a:endParaRPr>
          </a:p>
          <a:p>
            <a:pPr marL="788670" lvl="1" indent="-514350">
              <a:buClr>
                <a:schemeClr val="tx1"/>
              </a:buClr>
              <a:buFont typeface="Wingdings" pitchFamily="2" charset="2"/>
              <a:buChar char="v"/>
            </a:pPr>
            <a:endParaRPr lang="el-GR" dirty="0">
              <a:solidFill>
                <a:schemeClr val="tx1"/>
              </a:solidFill>
            </a:endParaRPr>
          </a:p>
          <a:p>
            <a:pPr marL="514350" indent="-514350">
              <a:buClr>
                <a:schemeClr val="tx1"/>
              </a:buCl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Ζωικό κύτταρο</a:t>
            </a: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95535" y="1527175"/>
          <a:ext cx="8410328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5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567">
                <a:tc>
                  <a:txBody>
                    <a:bodyPr/>
                    <a:lstStyle/>
                    <a:p>
                      <a:r>
                        <a:rPr lang="el-GR" dirty="0"/>
                        <a:t>Δομικά</a:t>
                      </a:r>
                      <a:r>
                        <a:rPr lang="el-GR" baseline="0" dirty="0"/>
                        <a:t> στοιχεία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Λειτουργίες των δομικών στοιχείων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663">
                <a:tc>
                  <a:txBody>
                    <a:bodyPr/>
                    <a:lstStyle/>
                    <a:p>
                      <a:r>
                        <a:rPr lang="el-GR" sz="1800" b="1" dirty="0"/>
                        <a:t>Πλασματική μεμβράνη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αποτελεί τα όρια του κυττάρου και διατηρεί τις στοιχειώδεις διαφορές μεταξύ του εσωτερικού του κυττάρου και του εξωτερικού περιβάλλοντος επίσης υποδέχεται και ερμηνεύει </a:t>
                      </a:r>
                      <a:r>
                        <a:rPr lang="el-GR" sz="1600" dirty="0" err="1"/>
                        <a:t>μηνυμάτα</a:t>
                      </a:r>
                      <a:r>
                        <a:rPr lang="el-GR" sz="1600" dirty="0"/>
                        <a:t> από το περιβάλλον του κυττάρου.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86">
                <a:tc>
                  <a:txBody>
                    <a:bodyPr/>
                    <a:lstStyle/>
                    <a:p>
                      <a:r>
                        <a:rPr lang="el-GR" sz="1800" b="1" dirty="0"/>
                        <a:t>Πυρήνας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περιέχει το γενετικό υλικό (DNA) όπου και διπλασιάζεται, επίσης εκεί συντίθενται διάφορα είδη </a:t>
                      </a:r>
                      <a:r>
                        <a:rPr lang="en-US" sz="1600" dirty="0"/>
                        <a:t>RNA </a:t>
                      </a:r>
                      <a:r>
                        <a:rPr lang="el-GR" sz="1600" dirty="0"/>
                        <a:t>και </a:t>
                      </a:r>
                      <a:r>
                        <a:rPr lang="en-US" sz="1600" dirty="0"/>
                        <a:t>DNA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971">
                <a:tc>
                  <a:txBody>
                    <a:bodyPr/>
                    <a:lstStyle/>
                    <a:p>
                      <a:r>
                        <a:rPr lang="el-GR" sz="1800" b="1" dirty="0" err="1"/>
                        <a:t>Πυρηνίσκος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Εκεί εντοπίζεται το τμήμα του DNA που φέρει τις πληροφορίες για το </a:t>
                      </a:r>
                      <a:r>
                        <a:rPr lang="el-GR" sz="1600" dirty="0" err="1"/>
                        <a:t>ριβοσωμικό</a:t>
                      </a:r>
                      <a:r>
                        <a:rPr lang="el-GR" sz="1600" dirty="0"/>
                        <a:t> RNA (</a:t>
                      </a:r>
                      <a:r>
                        <a:rPr lang="el-GR" sz="1600" dirty="0" err="1"/>
                        <a:t>rRNA</a:t>
                      </a:r>
                      <a:r>
                        <a:rPr lang="el-GR" sz="1600" dirty="0"/>
                        <a:t>) και γίνονται οι διεργασίες που σχετίζονται με την παραγωγή και συγκρότηση των </a:t>
                      </a:r>
                      <a:r>
                        <a:rPr lang="el-GR" sz="1600" dirty="0" err="1"/>
                        <a:t>ριβοσωμάτων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Ζωικό κύτταρο</a:t>
            </a: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09">
                <a:tc>
                  <a:txBody>
                    <a:bodyPr/>
                    <a:lstStyle/>
                    <a:p>
                      <a:r>
                        <a:rPr lang="el-GR" dirty="0"/>
                        <a:t>Δομικά</a:t>
                      </a:r>
                      <a:r>
                        <a:rPr lang="el-GR" baseline="0" dirty="0"/>
                        <a:t> στοιχεία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Λειτουργίες των δομικών στοιχείων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70">
                <a:tc>
                  <a:txBody>
                    <a:bodyPr/>
                    <a:lstStyle/>
                    <a:p>
                      <a:r>
                        <a:rPr lang="el-GR" sz="1800" b="1" dirty="0" err="1"/>
                        <a:t>Ριβοσώματα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αποτελούν τα εργοστάσια παραγωγής των πρωτεϊνών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745">
                <a:tc>
                  <a:txBody>
                    <a:bodyPr/>
                    <a:lstStyle/>
                    <a:p>
                      <a:r>
                        <a:rPr lang="el-GR" b="1" dirty="0"/>
                        <a:t>Αδρό</a:t>
                      </a:r>
                      <a:r>
                        <a:rPr lang="el-GR" b="1" baseline="0" dirty="0"/>
                        <a:t> </a:t>
                      </a:r>
                      <a:r>
                        <a:rPr lang="el-GR" b="1" baseline="0" dirty="0" err="1"/>
                        <a:t>ε</a:t>
                      </a:r>
                      <a:r>
                        <a:rPr lang="el-GR" b="1" dirty="0" err="1"/>
                        <a:t>νδοπλασματικό</a:t>
                      </a:r>
                      <a:r>
                        <a:rPr lang="el-GR" b="1" baseline="0" dirty="0"/>
                        <a:t> δίκτυο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Σύνθεση, τροποποίηση (π.χ. προσθήκη σακχάρων) και μεταφορά των πρωτεϊνών.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101">
                <a:tc>
                  <a:txBody>
                    <a:bodyPr/>
                    <a:lstStyle/>
                    <a:p>
                      <a:r>
                        <a:rPr lang="el-GR" b="1" baseline="0" dirty="0"/>
                        <a:t>Λείο </a:t>
                      </a:r>
                      <a:r>
                        <a:rPr lang="el-GR" b="1" baseline="0" dirty="0" err="1"/>
                        <a:t>ενδοπλασματικό</a:t>
                      </a:r>
                      <a:r>
                        <a:rPr lang="el-GR" b="1" baseline="0" dirty="0"/>
                        <a:t> δίκτυο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Αποτελεί συνέχεια του αδρού αλλά διαφέρει γιατί δεν φέρει </a:t>
                      </a:r>
                      <a:r>
                        <a:rPr kumimoji="0" lang="el-G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ριβοσώματα</a:t>
                      </a: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και έχει </a:t>
                      </a:r>
                      <a:r>
                        <a:rPr kumimoji="0" lang="el-G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περισότερο</a:t>
                      </a: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σωληνοειδή μορφή.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457">
                <a:tc>
                  <a:txBody>
                    <a:bodyPr/>
                    <a:lstStyle/>
                    <a:p>
                      <a:r>
                        <a:rPr kumimoji="0" lang="el-G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Σύμπλεγμα 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Golgi</a:t>
                      </a:r>
                      <a:endParaRPr lang="el-GR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Στο οργανίδιο αυτό συγκεντρώνονται και επεξεργάζονται οι πρωτεΐνες που παράγονται στο ΕΔ.</a:t>
                      </a:r>
                    </a:p>
                    <a:p>
                      <a:r>
                        <a:rPr kumimoji="0" lang="el-G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Ζωικό κύτταρο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6945069"/>
              </p:ext>
            </p:extLst>
          </p:nvPr>
        </p:nvGraphicFramePr>
        <p:xfrm>
          <a:off x="301752" y="1699532"/>
          <a:ext cx="850423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Δομικά στοιχεία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Λειτουργίες των δομικών στοιχείων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l-GR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Λυσοσώματα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Περιέχουν </a:t>
                      </a:r>
                      <a:r>
                        <a:rPr kumimoji="0" lang="el-G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υδρολυτικά</a:t>
                      </a: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ένζυμα που βοηθούν στην πέψη </a:t>
                      </a:r>
                      <a:r>
                        <a:rPr kumimoji="0" lang="el-G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μεγαλομοριακών</a:t>
                      </a: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ουσιών ενδοκυτταρικής ή </a:t>
                      </a:r>
                      <a:r>
                        <a:rPr kumimoji="0" lang="el-G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εξωκυτταρικής</a:t>
                      </a: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προέλευσης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l-GR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Υπεροξειδιοσώματα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Επιτελούνται διάφορες μεταβολικές διεργασίες με τη βοήθεια εξειδικευμένων ενζύμων</a:t>
                      </a:r>
                      <a:endParaRPr kumimoji="0"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Μιτοχόνδρια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Μετατροπή ενέργειας σε μορφές αξιοποιήσιμες από το κύτταρο.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44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Κεντροσωμάτιο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Πραγματοποίηση ή οργάνωση των μικροσωληνίσκων.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951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EDFE183F-D9AD-C746-8EAB-50AB4417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9" y="1039673"/>
            <a:ext cx="2619274" cy="2603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4FA14-3E47-1F41-A5A7-0BEE6515C09A}"/>
              </a:ext>
            </a:extLst>
          </p:cNvPr>
          <p:cNvSpPr txBox="1"/>
          <p:nvPr/>
        </p:nvSpPr>
        <p:spPr>
          <a:xfrm>
            <a:off x="1217385" y="533729"/>
            <a:ext cx="281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/>
              <a:t>Κεντροσωματιο</a:t>
            </a:r>
          </a:p>
        </p:txBody>
      </p:sp>
      <p:pic>
        <p:nvPicPr>
          <p:cNvPr id="7" name="Εικόνα 7">
            <a:extLst>
              <a:ext uri="{FF2B5EF4-FFF2-40B4-BE49-F238E27FC236}">
                <a16:creationId xmlns:a16="http://schemas.microsoft.com/office/drawing/2014/main" id="{93EE081C-9A65-7648-A46D-27DAA31C7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39" y="903061"/>
            <a:ext cx="3087259" cy="25259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E9E22-1493-4D44-8956-B2AD09721BB9}"/>
              </a:ext>
            </a:extLst>
          </p:cNvPr>
          <p:cNvSpPr txBox="1"/>
          <p:nvPr/>
        </p:nvSpPr>
        <p:spPr>
          <a:xfrm>
            <a:off x="6369957" y="53372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/>
              <a:t>Πυρήνας</a:t>
            </a:r>
          </a:p>
          <a:p>
            <a:pPr algn="l"/>
            <a:endParaRPr lang="el-GR" b="1" i="1"/>
          </a:p>
        </p:txBody>
      </p:sp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253A9333-7977-0140-8CC7-E3006F47F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92" y="4263243"/>
            <a:ext cx="2619275" cy="1962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A60DD2-1B56-6A40-A083-3323E2719BB8}"/>
              </a:ext>
            </a:extLst>
          </p:cNvPr>
          <p:cNvSpPr txBox="1"/>
          <p:nvPr/>
        </p:nvSpPr>
        <p:spPr>
          <a:xfrm>
            <a:off x="1489528" y="3768491"/>
            <a:ext cx="253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/>
              <a:t>Σύμπλεγμα Golgi</a:t>
            </a:r>
          </a:p>
        </p:txBody>
      </p:sp>
      <p:pic>
        <p:nvPicPr>
          <p:cNvPr id="13" name="Εικόνα 13">
            <a:extLst>
              <a:ext uri="{FF2B5EF4-FFF2-40B4-BE49-F238E27FC236}">
                <a16:creationId xmlns:a16="http://schemas.microsoft.com/office/drawing/2014/main" id="{91698AA4-BFCE-CA4F-9E7B-0D8D9B438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68" y="3933933"/>
            <a:ext cx="3664404" cy="2291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2C7AA5-1637-2145-BD63-AF3A0495BF23}"/>
              </a:ext>
            </a:extLst>
          </p:cNvPr>
          <p:cNvSpPr txBox="1"/>
          <p:nvPr/>
        </p:nvSpPr>
        <p:spPr>
          <a:xfrm>
            <a:off x="5670199" y="36430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/>
              <a:t>Μιτοχόνδριο</a:t>
            </a:r>
          </a:p>
        </p:txBody>
      </p:sp>
    </p:spTree>
    <p:extLst>
      <p:ext uri="{BB962C8B-B14F-4D97-AF65-F5344CB8AC3E}">
        <p14:creationId xmlns:p14="http://schemas.microsoft.com/office/powerpoint/2010/main" val="2656640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Δημοτικός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</TotalTime>
  <Words>378</Words>
  <Application>Microsoft Office PowerPoint</Application>
  <PresentationFormat>Προβολή στην οθόνη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Δημοτικός</vt:lpstr>
      <vt:lpstr>Το κύτταρο</vt:lpstr>
      <vt:lpstr>Περιεχόμενα</vt:lpstr>
      <vt:lpstr>Τι είναι το κύτταρο;</vt:lpstr>
      <vt:lpstr>Γενικές κατηγορίες κυττάρων</vt:lpstr>
      <vt:lpstr>Ζωικό κύτταρο</vt:lpstr>
      <vt:lpstr>Ζωικό κύτταρο</vt:lpstr>
      <vt:lpstr>Ζωικό κύτταρο</vt:lpstr>
      <vt:lpstr>Ζωικό κύτταρο</vt:lpstr>
      <vt:lpstr>Παρουσίαση του PowerPoint</vt:lpstr>
      <vt:lpstr>Φυτικό κύτταρο</vt:lpstr>
      <vt:lpstr>Φυτικό κύτταρο</vt:lpstr>
      <vt:lpstr>Φυτικό κύτταρο</vt:lpstr>
      <vt:lpstr>Φυτικό κύτταρο</vt:lpstr>
      <vt:lpstr>Ενδοπλασματικό δίκτυο</vt:lpstr>
      <vt:lpstr>Διαφορές Ζωικό-Φυτικό</vt:lpstr>
      <vt:lpstr>Πηγές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κύτταρο</dc:title>
  <dc:creator>User</dc:creator>
  <cp:lastModifiedBy>Άγνωστος χρήστης</cp:lastModifiedBy>
  <cp:revision>17</cp:revision>
  <dcterms:created xsi:type="dcterms:W3CDTF">2019-02-15T08:36:27Z</dcterms:created>
  <dcterms:modified xsi:type="dcterms:W3CDTF">2019-04-17T14:28:00Z</dcterms:modified>
</cp:coreProperties>
</file>