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1"/>
  </p:notesMasterIdLst>
  <p:sldIdLst>
    <p:sldId id="257" r:id="rId3"/>
    <p:sldId id="258" r:id="rId4"/>
    <p:sldId id="259" r:id="rId5"/>
    <p:sldId id="261"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60" r:id="rId24"/>
    <p:sldId id="280" r:id="rId25"/>
    <p:sldId id="282" r:id="rId26"/>
    <p:sldId id="286" r:id="rId27"/>
    <p:sldId id="294" r:id="rId28"/>
    <p:sldId id="295" r:id="rId29"/>
    <p:sldId id="296" r:id="rId30"/>
    <p:sldId id="297" r:id="rId31"/>
    <p:sldId id="299" r:id="rId32"/>
    <p:sldId id="281" r:id="rId33"/>
    <p:sldId id="283" r:id="rId34"/>
    <p:sldId id="298" r:id="rId35"/>
    <p:sldId id="284" r:id="rId36"/>
    <p:sldId id="285" r:id="rId37"/>
    <p:sldId id="287" r:id="rId38"/>
    <p:sldId id="288" r:id="rId39"/>
    <p:sldId id="293" r:id="rId40"/>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85" autoAdjust="0"/>
    <p:restoredTop sz="94626" autoAdjust="0"/>
  </p:normalViewPr>
  <p:slideViewPr>
    <p:cSldViewPr>
      <p:cViewPr>
        <p:scale>
          <a:sx n="70" d="100"/>
          <a:sy n="70" d="100"/>
        </p:scale>
        <p:origin x="-154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6A974B-6580-408B-8630-B1AB03928C50}" type="doc">
      <dgm:prSet loTypeId="urn:microsoft.com/office/officeart/2005/8/layout/vList5#1" loCatId="list" qsTypeId="urn:microsoft.com/office/officeart/2005/8/quickstyle/simple5#2" qsCatId="simple" csTypeId="urn:microsoft.com/office/officeart/2005/8/colors/colorful1#1" csCatId="colorful" phldr="1"/>
      <dgm:spPr/>
      <dgm:t>
        <a:bodyPr/>
        <a:lstStyle/>
        <a:p>
          <a:endParaRPr lang="en-US"/>
        </a:p>
      </dgm:t>
    </dgm:pt>
    <dgm:pt modelId="{556AA660-3FAE-4494-A194-3CA22004BBCE}">
      <dgm:prSet phldrT="[Text]" custT="1"/>
      <dgm:spPr/>
      <dgm:t>
        <a:bodyPr/>
        <a:lstStyle/>
        <a:p>
          <a:r>
            <a:rPr lang="el-GR" sz="2000" b="1" noProof="0" dirty="0" smtClean="0"/>
            <a:t>Εργασία με τίτλο</a:t>
          </a:r>
          <a:endParaRPr lang="el-GR" sz="2000" b="1" noProof="0" dirty="0"/>
        </a:p>
      </dgm:t>
    </dgm:pt>
    <dgm:pt modelId="{09B0A48E-F71A-43B0-B2BD-0F0DCFEA1D4E}" type="parTrans" cxnId="{9D4C8C24-5AD3-430F-8591-00B19BD01E42}">
      <dgm:prSet/>
      <dgm:spPr/>
      <dgm:t>
        <a:bodyPr/>
        <a:lstStyle/>
        <a:p>
          <a:endParaRPr lang="en-US"/>
        </a:p>
      </dgm:t>
    </dgm:pt>
    <dgm:pt modelId="{8E308EDC-1E7C-44E9-ACB4-864A1C584292}" type="sibTrans" cxnId="{9D4C8C24-5AD3-430F-8591-00B19BD01E42}">
      <dgm:prSet/>
      <dgm:spPr/>
      <dgm:t>
        <a:bodyPr/>
        <a:lstStyle/>
        <a:p>
          <a:endParaRPr lang="en-US"/>
        </a:p>
      </dgm:t>
    </dgm:pt>
    <dgm:pt modelId="{661AD22D-8E6A-4B69-B949-635E143878B5}">
      <dgm:prSet phldrT="[Text]" custT="1"/>
      <dgm:spPr/>
      <dgm:t>
        <a:bodyPr/>
        <a:lstStyle/>
        <a:p>
          <a:pPr algn="ctr"/>
          <a:r>
            <a:rPr lang="el-GR" sz="2800" b="1" noProof="0" dirty="0" smtClean="0">
              <a:solidFill>
                <a:srgbClr val="FF0000"/>
              </a:solidFill>
            </a:rPr>
            <a:t>Ηλεκτρικά οχήματα με κυψέλες καυσίμου</a:t>
          </a:r>
          <a:endParaRPr lang="el-GR" sz="2800" b="1" noProof="0" dirty="0">
            <a:solidFill>
              <a:srgbClr val="FF0000"/>
            </a:solidFill>
          </a:endParaRPr>
        </a:p>
      </dgm:t>
    </dgm:pt>
    <dgm:pt modelId="{6C55E800-BA8B-4FC5-81DF-49B2AE10AAC2}" type="parTrans" cxnId="{BF0BF356-6382-4C0D-A68B-8ADB883ABF43}">
      <dgm:prSet/>
      <dgm:spPr/>
      <dgm:t>
        <a:bodyPr/>
        <a:lstStyle/>
        <a:p>
          <a:endParaRPr lang="en-US"/>
        </a:p>
      </dgm:t>
    </dgm:pt>
    <dgm:pt modelId="{89EED0C8-4DF7-45BB-9C72-E95FC450AA4E}" type="sibTrans" cxnId="{BF0BF356-6382-4C0D-A68B-8ADB883ABF43}">
      <dgm:prSet/>
      <dgm:spPr/>
      <dgm:t>
        <a:bodyPr/>
        <a:lstStyle/>
        <a:p>
          <a:endParaRPr lang="en-US"/>
        </a:p>
      </dgm:t>
    </dgm:pt>
    <dgm:pt modelId="{F465F03D-E5A9-48EF-A1D0-C55C98D0E63C}">
      <dgm:prSet phldrT="[Text]" custT="1"/>
      <dgm:spPr/>
      <dgm:t>
        <a:bodyPr/>
        <a:lstStyle/>
        <a:p>
          <a:r>
            <a:rPr lang="el-GR" sz="2000" b="1" noProof="0" dirty="0" smtClean="0"/>
            <a:t>Του</a:t>
          </a:r>
          <a:endParaRPr lang="el-GR" sz="2000" b="1" noProof="0" dirty="0"/>
        </a:p>
      </dgm:t>
    </dgm:pt>
    <dgm:pt modelId="{C7793DA8-0FB6-4234-9217-BDD47E671F83}" type="parTrans" cxnId="{4BBFDC24-BD8F-4797-89E0-EAEFADFCCFB0}">
      <dgm:prSet/>
      <dgm:spPr/>
      <dgm:t>
        <a:bodyPr/>
        <a:lstStyle/>
        <a:p>
          <a:endParaRPr lang="en-US"/>
        </a:p>
      </dgm:t>
    </dgm:pt>
    <dgm:pt modelId="{7157036A-AAC2-4493-A2C1-A607D667B620}" type="sibTrans" cxnId="{4BBFDC24-BD8F-4797-89E0-EAEFADFCCFB0}">
      <dgm:prSet/>
      <dgm:spPr/>
      <dgm:t>
        <a:bodyPr/>
        <a:lstStyle/>
        <a:p>
          <a:endParaRPr lang="en-US"/>
        </a:p>
      </dgm:t>
    </dgm:pt>
    <dgm:pt modelId="{2AAFBE6F-94CB-49EE-8E39-E2B8E88B58D4}">
      <dgm:prSet phldrT="[Text]" custT="1"/>
      <dgm:spPr/>
      <dgm:t>
        <a:bodyPr/>
        <a:lstStyle/>
        <a:p>
          <a:r>
            <a:rPr lang="el-GR" sz="2800" b="1" noProof="0" dirty="0" err="1" smtClean="0">
              <a:solidFill>
                <a:srgbClr val="FF0000"/>
              </a:solidFill>
            </a:rPr>
            <a:t>Ευσταθιάδη</a:t>
          </a:r>
          <a:r>
            <a:rPr lang="el-GR" sz="3100" noProof="0" dirty="0" smtClean="0"/>
            <a:t> </a:t>
          </a:r>
          <a:r>
            <a:rPr lang="el-GR" sz="2800" b="1" noProof="0" dirty="0" smtClean="0">
              <a:solidFill>
                <a:srgbClr val="FF0000"/>
              </a:solidFill>
            </a:rPr>
            <a:t>Θεοχάρη </a:t>
          </a:r>
          <a:endParaRPr lang="el-GR" sz="2800" b="1" noProof="0" dirty="0">
            <a:solidFill>
              <a:srgbClr val="FF0000"/>
            </a:solidFill>
          </a:endParaRPr>
        </a:p>
      </dgm:t>
    </dgm:pt>
    <dgm:pt modelId="{F4A3055D-317F-45C5-AE07-2DD9DAFE600F}" type="parTrans" cxnId="{EE58E541-388C-4364-B07B-EA15580B19F6}">
      <dgm:prSet/>
      <dgm:spPr/>
      <dgm:t>
        <a:bodyPr/>
        <a:lstStyle/>
        <a:p>
          <a:endParaRPr lang="en-US"/>
        </a:p>
      </dgm:t>
    </dgm:pt>
    <dgm:pt modelId="{714D8A03-3A93-4AF9-BE35-ACA80137EB53}" type="sibTrans" cxnId="{EE58E541-388C-4364-B07B-EA15580B19F6}">
      <dgm:prSet/>
      <dgm:spPr/>
      <dgm:t>
        <a:bodyPr/>
        <a:lstStyle/>
        <a:p>
          <a:endParaRPr lang="en-US"/>
        </a:p>
      </dgm:t>
    </dgm:pt>
    <dgm:pt modelId="{EB7690CF-0D10-4C56-9C55-78261950F71E}">
      <dgm:prSet phldrT="[Text]" custT="1"/>
      <dgm:spPr/>
      <dgm:t>
        <a:bodyPr/>
        <a:lstStyle/>
        <a:p>
          <a:pPr algn="ctr"/>
          <a:r>
            <a:rPr lang="el-GR" sz="2800" b="1" noProof="0" dirty="0" err="1" smtClean="0">
              <a:solidFill>
                <a:srgbClr val="FF0000"/>
              </a:solidFill>
            </a:rPr>
            <a:t>Ταουσανίδης</a:t>
          </a:r>
          <a:r>
            <a:rPr lang="el-GR" sz="2800" b="1" noProof="0" dirty="0" smtClean="0">
              <a:solidFill>
                <a:srgbClr val="FF0000"/>
              </a:solidFill>
            </a:rPr>
            <a:t> Ν.</a:t>
          </a:r>
          <a:endParaRPr lang="el-GR" sz="2800" b="1" noProof="0" dirty="0">
            <a:solidFill>
              <a:srgbClr val="FF0000"/>
            </a:solidFill>
          </a:endParaRPr>
        </a:p>
      </dgm:t>
    </dgm:pt>
    <dgm:pt modelId="{FD379BED-6846-4136-8150-C6696CA6C46F}" type="sibTrans" cxnId="{E3FC6ED6-0A67-47F7-BBFD-25D1C0B3958E}">
      <dgm:prSet/>
      <dgm:spPr/>
      <dgm:t>
        <a:bodyPr/>
        <a:lstStyle/>
        <a:p>
          <a:endParaRPr lang="en-US"/>
        </a:p>
      </dgm:t>
    </dgm:pt>
    <dgm:pt modelId="{8CB28D3D-5170-4310-BFC7-EE380F6C1986}" type="parTrans" cxnId="{E3FC6ED6-0A67-47F7-BBFD-25D1C0B3958E}">
      <dgm:prSet/>
      <dgm:spPr/>
      <dgm:t>
        <a:bodyPr/>
        <a:lstStyle/>
        <a:p>
          <a:endParaRPr lang="en-US"/>
        </a:p>
      </dgm:t>
    </dgm:pt>
    <dgm:pt modelId="{53E57F5F-DD08-43C4-B9A2-51011DDF2669}">
      <dgm:prSet phldrT="[Text]" custT="1"/>
      <dgm:spPr/>
      <dgm:t>
        <a:bodyPr/>
        <a:lstStyle/>
        <a:p>
          <a:r>
            <a:rPr lang="el-GR" sz="2000" b="1" noProof="0" dirty="0" smtClean="0"/>
            <a:t>Επιβλέπων Καθηγητής</a:t>
          </a:r>
          <a:endParaRPr lang="el-GR" sz="2000" b="1" noProof="0" dirty="0"/>
        </a:p>
      </dgm:t>
    </dgm:pt>
    <dgm:pt modelId="{0F7D8E33-49D1-4AE5-8262-C3B7BB57E817}" type="sibTrans" cxnId="{97B2296C-304F-484A-8F65-389D137F9E45}">
      <dgm:prSet/>
      <dgm:spPr/>
      <dgm:t>
        <a:bodyPr/>
        <a:lstStyle/>
        <a:p>
          <a:endParaRPr lang="en-US"/>
        </a:p>
      </dgm:t>
    </dgm:pt>
    <dgm:pt modelId="{2B3D4707-8ACF-4CB8-A1F7-33630C830A2F}" type="parTrans" cxnId="{97B2296C-304F-484A-8F65-389D137F9E45}">
      <dgm:prSet/>
      <dgm:spPr/>
      <dgm:t>
        <a:bodyPr/>
        <a:lstStyle/>
        <a:p>
          <a:endParaRPr lang="en-US"/>
        </a:p>
      </dgm:t>
    </dgm:pt>
    <dgm:pt modelId="{97105E81-2EE1-420E-AC6E-AD066675DCC6}" type="pres">
      <dgm:prSet presAssocID="{286A974B-6580-408B-8630-B1AB03928C50}" presName="Name0" presStyleCnt="0">
        <dgm:presLayoutVars>
          <dgm:dir/>
          <dgm:animLvl val="lvl"/>
          <dgm:resizeHandles val="exact"/>
        </dgm:presLayoutVars>
      </dgm:prSet>
      <dgm:spPr/>
      <dgm:t>
        <a:bodyPr/>
        <a:lstStyle/>
        <a:p>
          <a:endParaRPr lang="en-US"/>
        </a:p>
      </dgm:t>
    </dgm:pt>
    <dgm:pt modelId="{B5F12F8D-0B88-4402-80B1-B000DE2AF302}" type="pres">
      <dgm:prSet presAssocID="{556AA660-3FAE-4494-A194-3CA22004BBCE}" presName="linNode" presStyleCnt="0"/>
      <dgm:spPr/>
      <dgm:t>
        <a:bodyPr/>
        <a:lstStyle/>
        <a:p>
          <a:endParaRPr lang="en-US"/>
        </a:p>
      </dgm:t>
    </dgm:pt>
    <dgm:pt modelId="{416523E1-7AFD-424A-9181-D4DF01DE7770}" type="pres">
      <dgm:prSet presAssocID="{556AA660-3FAE-4494-A194-3CA22004BBCE}" presName="parentText" presStyleLbl="node1" presStyleIdx="0" presStyleCnt="3">
        <dgm:presLayoutVars>
          <dgm:chMax val="1"/>
          <dgm:bulletEnabled val="1"/>
        </dgm:presLayoutVars>
      </dgm:prSet>
      <dgm:spPr/>
      <dgm:t>
        <a:bodyPr/>
        <a:lstStyle/>
        <a:p>
          <a:endParaRPr lang="en-US"/>
        </a:p>
      </dgm:t>
    </dgm:pt>
    <dgm:pt modelId="{8ABC0EA2-C893-468B-90CC-8534D0DFB1C6}" type="pres">
      <dgm:prSet presAssocID="{556AA660-3FAE-4494-A194-3CA22004BBCE}" presName="descendantText" presStyleLbl="alignAccFollowNode1" presStyleIdx="0" presStyleCnt="3">
        <dgm:presLayoutVars>
          <dgm:bulletEnabled val="1"/>
        </dgm:presLayoutVars>
      </dgm:prSet>
      <dgm:spPr/>
      <dgm:t>
        <a:bodyPr/>
        <a:lstStyle/>
        <a:p>
          <a:endParaRPr lang="en-US"/>
        </a:p>
      </dgm:t>
    </dgm:pt>
    <dgm:pt modelId="{9200AE93-1887-49E1-98E4-51DE746BD4A2}" type="pres">
      <dgm:prSet presAssocID="{8E308EDC-1E7C-44E9-ACB4-864A1C584292}" presName="sp" presStyleCnt="0"/>
      <dgm:spPr/>
      <dgm:t>
        <a:bodyPr/>
        <a:lstStyle/>
        <a:p>
          <a:endParaRPr lang="en-US"/>
        </a:p>
      </dgm:t>
    </dgm:pt>
    <dgm:pt modelId="{9E3F6FA2-BA5C-4016-89F3-CBDB626FB88D}" type="pres">
      <dgm:prSet presAssocID="{53E57F5F-DD08-43C4-B9A2-51011DDF2669}" presName="linNode" presStyleCnt="0"/>
      <dgm:spPr/>
      <dgm:t>
        <a:bodyPr/>
        <a:lstStyle/>
        <a:p>
          <a:endParaRPr lang="en-US"/>
        </a:p>
      </dgm:t>
    </dgm:pt>
    <dgm:pt modelId="{89AF2FD7-4AC6-4C4E-8A89-D351A0BC1398}" type="pres">
      <dgm:prSet presAssocID="{53E57F5F-DD08-43C4-B9A2-51011DDF2669}" presName="parentText" presStyleLbl="node1" presStyleIdx="1" presStyleCnt="3">
        <dgm:presLayoutVars>
          <dgm:chMax val="1"/>
          <dgm:bulletEnabled val="1"/>
        </dgm:presLayoutVars>
      </dgm:prSet>
      <dgm:spPr/>
      <dgm:t>
        <a:bodyPr/>
        <a:lstStyle/>
        <a:p>
          <a:endParaRPr lang="en-US"/>
        </a:p>
      </dgm:t>
    </dgm:pt>
    <dgm:pt modelId="{FD06C747-9AA8-47B0-8236-EB479BDCCDD3}" type="pres">
      <dgm:prSet presAssocID="{53E57F5F-DD08-43C4-B9A2-51011DDF2669}" presName="descendantText" presStyleLbl="alignAccFollowNode1" presStyleIdx="1" presStyleCnt="3">
        <dgm:presLayoutVars>
          <dgm:bulletEnabled val="1"/>
        </dgm:presLayoutVars>
      </dgm:prSet>
      <dgm:spPr/>
      <dgm:t>
        <a:bodyPr/>
        <a:lstStyle/>
        <a:p>
          <a:endParaRPr lang="en-US"/>
        </a:p>
      </dgm:t>
    </dgm:pt>
    <dgm:pt modelId="{0F4B6954-4882-4636-BEB3-6087BA58A329}" type="pres">
      <dgm:prSet presAssocID="{0F7D8E33-49D1-4AE5-8262-C3B7BB57E817}" presName="sp" presStyleCnt="0"/>
      <dgm:spPr/>
      <dgm:t>
        <a:bodyPr/>
        <a:lstStyle/>
        <a:p>
          <a:endParaRPr lang="en-US"/>
        </a:p>
      </dgm:t>
    </dgm:pt>
    <dgm:pt modelId="{5B873FD0-9EBD-4A72-B12B-D08EDEF1CF4E}" type="pres">
      <dgm:prSet presAssocID="{F465F03D-E5A9-48EF-A1D0-C55C98D0E63C}" presName="linNode" presStyleCnt="0"/>
      <dgm:spPr/>
      <dgm:t>
        <a:bodyPr/>
        <a:lstStyle/>
        <a:p>
          <a:endParaRPr lang="en-US"/>
        </a:p>
      </dgm:t>
    </dgm:pt>
    <dgm:pt modelId="{73825223-DA8A-4619-9D6E-106BD161412E}" type="pres">
      <dgm:prSet presAssocID="{F465F03D-E5A9-48EF-A1D0-C55C98D0E63C}" presName="parentText" presStyleLbl="node1" presStyleIdx="2" presStyleCnt="3">
        <dgm:presLayoutVars>
          <dgm:chMax val="1"/>
          <dgm:bulletEnabled val="1"/>
        </dgm:presLayoutVars>
      </dgm:prSet>
      <dgm:spPr/>
      <dgm:t>
        <a:bodyPr/>
        <a:lstStyle/>
        <a:p>
          <a:endParaRPr lang="en-US"/>
        </a:p>
      </dgm:t>
    </dgm:pt>
    <dgm:pt modelId="{94F352E3-E207-489F-AFAC-76BB3D3E04DE}" type="pres">
      <dgm:prSet presAssocID="{F465F03D-E5A9-48EF-A1D0-C55C98D0E63C}" presName="descendantText" presStyleLbl="alignAccFollowNode1" presStyleIdx="2" presStyleCnt="3">
        <dgm:presLayoutVars>
          <dgm:bulletEnabled val="1"/>
        </dgm:presLayoutVars>
      </dgm:prSet>
      <dgm:spPr/>
      <dgm:t>
        <a:bodyPr/>
        <a:lstStyle/>
        <a:p>
          <a:endParaRPr lang="en-US"/>
        </a:p>
      </dgm:t>
    </dgm:pt>
  </dgm:ptLst>
  <dgm:cxnLst>
    <dgm:cxn modelId="{E3FC6ED6-0A67-47F7-BBFD-25D1C0B3958E}" srcId="{53E57F5F-DD08-43C4-B9A2-51011DDF2669}" destId="{EB7690CF-0D10-4C56-9C55-78261950F71E}" srcOrd="0" destOrd="0" parTransId="{8CB28D3D-5170-4310-BFC7-EE380F6C1986}" sibTransId="{FD379BED-6846-4136-8150-C6696CA6C46F}"/>
    <dgm:cxn modelId="{97B2296C-304F-484A-8F65-389D137F9E45}" srcId="{286A974B-6580-408B-8630-B1AB03928C50}" destId="{53E57F5F-DD08-43C4-B9A2-51011DDF2669}" srcOrd="1" destOrd="0" parTransId="{2B3D4707-8ACF-4CB8-A1F7-33630C830A2F}" sibTransId="{0F7D8E33-49D1-4AE5-8262-C3B7BB57E817}"/>
    <dgm:cxn modelId="{BF0BF356-6382-4C0D-A68B-8ADB883ABF43}" srcId="{556AA660-3FAE-4494-A194-3CA22004BBCE}" destId="{661AD22D-8E6A-4B69-B949-635E143878B5}" srcOrd="0" destOrd="0" parTransId="{6C55E800-BA8B-4FC5-81DF-49B2AE10AAC2}" sibTransId="{89EED0C8-4DF7-45BB-9C72-E95FC450AA4E}"/>
    <dgm:cxn modelId="{9D4C8C24-5AD3-430F-8591-00B19BD01E42}" srcId="{286A974B-6580-408B-8630-B1AB03928C50}" destId="{556AA660-3FAE-4494-A194-3CA22004BBCE}" srcOrd="0" destOrd="0" parTransId="{09B0A48E-F71A-43B0-B2BD-0F0DCFEA1D4E}" sibTransId="{8E308EDC-1E7C-44E9-ACB4-864A1C584292}"/>
    <dgm:cxn modelId="{AED67025-2A50-4A15-B734-3CBDD2705C6D}" type="presOf" srcId="{EB7690CF-0D10-4C56-9C55-78261950F71E}" destId="{FD06C747-9AA8-47B0-8236-EB479BDCCDD3}" srcOrd="0" destOrd="0" presId="urn:microsoft.com/office/officeart/2005/8/layout/vList5#1"/>
    <dgm:cxn modelId="{2084432E-3E5D-4BDC-BB01-472CAC95767B}" type="presOf" srcId="{53E57F5F-DD08-43C4-B9A2-51011DDF2669}" destId="{89AF2FD7-4AC6-4C4E-8A89-D351A0BC1398}" srcOrd="0" destOrd="0" presId="urn:microsoft.com/office/officeart/2005/8/layout/vList5#1"/>
    <dgm:cxn modelId="{AB9DA282-782F-4C9A-8665-BF91DC736A1E}" type="presOf" srcId="{F465F03D-E5A9-48EF-A1D0-C55C98D0E63C}" destId="{73825223-DA8A-4619-9D6E-106BD161412E}" srcOrd="0" destOrd="0" presId="urn:microsoft.com/office/officeart/2005/8/layout/vList5#1"/>
    <dgm:cxn modelId="{B8B0B7CD-FE8C-4608-A720-5F2966FFD808}" type="presOf" srcId="{661AD22D-8E6A-4B69-B949-635E143878B5}" destId="{8ABC0EA2-C893-468B-90CC-8534D0DFB1C6}" srcOrd="0" destOrd="0" presId="urn:microsoft.com/office/officeart/2005/8/layout/vList5#1"/>
    <dgm:cxn modelId="{4BBFDC24-BD8F-4797-89E0-EAEFADFCCFB0}" srcId="{286A974B-6580-408B-8630-B1AB03928C50}" destId="{F465F03D-E5A9-48EF-A1D0-C55C98D0E63C}" srcOrd="2" destOrd="0" parTransId="{C7793DA8-0FB6-4234-9217-BDD47E671F83}" sibTransId="{7157036A-AAC2-4493-A2C1-A607D667B620}"/>
    <dgm:cxn modelId="{EE58E541-388C-4364-B07B-EA15580B19F6}" srcId="{F465F03D-E5A9-48EF-A1D0-C55C98D0E63C}" destId="{2AAFBE6F-94CB-49EE-8E39-E2B8E88B58D4}" srcOrd="0" destOrd="0" parTransId="{F4A3055D-317F-45C5-AE07-2DD9DAFE600F}" sibTransId="{714D8A03-3A93-4AF9-BE35-ACA80137EB53}"/>
    <dgm:cxn modelId="{C696961C-B8AB-492F-BFDE-96F2C44470C1}" type="presOf" srcId="{286A974B-6580-408B-8630-B1AB03928C50}" destId="{97105E81-2EE1-420E-AC6E-AD066675DCC6}" srcOrd="0" destOrd="0" presId="urn:microsoft.com/office/officeart/2005/8/layout/vList5#1"/>
    <dgm:cxn modelId="{0924FD57-257F-4F32-AFF8-159948AC712F}" type="presOf" srcId="{556AA660-3FAE-4494-A194-3CA22004BBCE}" destId="{416523E1-7AFD-424A-9181-D4DF01DE7770}" srcOrd="0" destOrd="0" presId="urn:microsoft.com/office/officeart/2005/8/layout/vList5#1"/>
    <dgm:cxn modelId="{803A2B92-F0EA-4901-84A0-4A7F24491450}" type="presOf" srcId="{2AAFBE6F-94CB-49EE-8E39-E2B8E88B58D4}" destId="{94F352E3-E207-489F-AFAC-76BB3D3E04DE}" srcOrd="0" destOrd="0" presId="urn:microsoft.com/office/officeart/2005/8/layout/vList5#1"/>
    <dgm:cxn modelId="{C9AB19FA-9751-4976-B684-E33FF8A3BB5B}" type="presParOf" srcId="{97105E81-2EE1-420E-AC6E-AD066675DCC6}" destId="{B5F12F8D-0B88-4402-80B1-B000DE2AF302}" srcOrd="0" destOrd="0" presId="urn:microsoft.com/office/officeart/2005/8/layout/vList5#1"/>
    <dgm:cxn modelId="{A589C971-238D-4EF6-A197-52031D847DA7}" type="presParOf" srcId="{B5F12F8D-0B88-4402-80B1-B000DE2AF302}" destId="{416523E1-7AFD-424A-9181-D4DF01DE7770}" srcOrd="0" destOrd="0" presId="urn:microsoft.com/office/officeart/2005/8/layout/vList5#1"/>
    <dgm:cxn modelId="{96FF608D-D099-4ABA-BE92-949A573234FA}" type="presParOf" srcId="{B5F12F8D-0B88-4402-80B1-B000DE2AF302}" destId="{8ABC0EA2-C893-468B-90CC-8534D0DFB1C6}" srcOrd="1" destOrd="0" presId="urn:microsoft.com/office/officeart/2005/8/layout/vList5#1"/>
    <dgm:cxn modelId="{7FF01523-52B6-45FD-8843-F20188A88594}" type="presParOf" srcId="{97105E81-2EE1-420E-AC6E-AD066675DCC6}" destId="{9200AE93-1887-49E1-98E4-51DE746BD4A2}" srcOrd="1" destOrd="0" presId="urn:microsoft.com/office/officeart/2005/8/layout/vList5#1"/>
    <dgm:cxn modelId="{3C7380BE-DD6A-4B2F-9410-ACE7818227F5}" type="presParOf" srcId="{97105E81-2EE1-420E-AC6E-AD066675DCC6}" destId="{9E3F6FA2-BA5C-4016-89F3-CBDB626FB88D}" srcOrd="2" destOrd="0" presId="urn:microsoft.com/office/officeart/2005/8/layout/vList5#1"/>
    <dgm:cxn modelId="{6F1CA5F8-47C3-4E5A-8A6B-C87825F2C5C0}" type="presParOf" srcId="{9E3F6FA2-BA5C-4016-89F3-CBDB626FB88D}" destId="{89AF2FD7-4AC6-4C4E-8A89-D351A0BC1398}" srcOrd="0" destOrd="0" presId="urn:microsoft.com/office/officeart/2005/8/layout/vList5#1"/>
    <dgm:cxn modelId="{7AFE06F2-6DAE-4334-B965-609861C9E0F7}" type="presParOf" srcId="{9E3F6FA2-BA5C-4016-89F3-CBDB626FB88D}" destId="{FD06C747-9AA8-47B0-8236-EB479BDCCDD3}" srcOrd="1" destOrd="0" presId="urn:microsoft.com/office/officeart/2005/8/layout/vList5#1"/>
    <dgm:cxn modelId="{5A868137-64EA-40B8-9DF8-5E343C7CB0B0}" type="presParOf" srcId="{97105E81-2EE1-420E-AC6E-AD066675DCC6}" destId="{0F4B6954-4882-4636-BEB3-6087BA58A329}" srcOrd="3" destOrd="0" presId="urn:microsoft.com/office/officeart/2005/8/layout/vList5#1"/>
    <dgm:cxn modelId="{78689EB1-62E1-4F56-85FE-F3E5D0D7EAA7}" type="presParOf" srcId="{97105E81-2EE1-420E-AC6E-AD066675DCC6}" destId="{5B873FD0-9EBD-4A72-B12B-D08EDEF1CF4E}" srcOrd="4" destOrd="0" presId="urn:microsoft.com/office/officeart/2005/8/layout/vList5#1"/>
    <dgm:cxn modelId="{5FE8A2A4-4848-48AF-99F6-0620AA78CCCE}" type="presParOf" srcId="{5B873FD0-9EBD-4A72-B12B-D08EDEF1CF4E}" destId="{73825223-DA8A-4619-9D6E-106BD161412E}" srcOrd="0" destOrd="0" presId="urn:microsoft.com/office/officeart/2005/8/layout/vList5#1"/>
    <dgm:cxn modelId="{2507F2D8-B2C0-4E3D-B9AC-645C3299C58D}" type="presParOf" srcId="{5B873FD0-9EBD-4A72-B12B-D08EDEF1CF4E}" destId="{94F352E3-E207-489F-AFAC-76BB3D3E04DE}" srcOrd="1" destOrd="0" presId="urn:microsoft.com/office/officeart/2005/8/layout/vList5#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BC0EA2-C893-468B-90CC-8534D0DFB1C6}">
      <dsp:nvSpPr>
        <dsp:cNvPr id="0" name=""/>
        <dsp:cNvSpPr/>
      </dsp:nvSpPr>
      <dsp:spPr>
        <a:xfrm rot="5400000">
          <a:off x="4915117" y="-1779713"/>
          <a:ext cx="1362020" cy="5266944"/>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tint val="40000"/>
              <a:alpha val="90000"/>
              <a:hueOff val="0"/>
              <a:satOff val="0"/>
              <a:lumOff val="0"/>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285750" lvl="1" indent="-285750" algn="ctr" defTabSz="1244600">
            <a:lnSpc>
              <a:spcPct val="90000"/>
            </a:lnSpc>
            <a:spcBef>
              <a:spcPct val="0"/>
            </a:spcBef>
            <a:spcAft>
              <a:spcPct val="15000"/>
            </a:spcAft>
            <a:buChar char="••"/>
          </a:pPr>
          <a:r>
            <a:rPr lang="el-GR" sz="2800" b="1" kern="1200" noProof="0" dirty="0" smtClean="0">
              <a:solidFill>
                <a:srgbClr val="FF0000"/>
              </a:solidFill>
            </a:rPr>
            <a:t>Ηλεκτρικά οχήματα με κυψέλες καυσίμου</a:t>
          </a:r>
          <a:endParaRPr lang="el-GR" sz="2800" b="1" kern="1200" noProof="0" dirty="0">
            <a:solidFill>
              <a:srgbClr val="FF0000"/>
            </a:solidFill>
          </a:endParaRPr>
        </a:p>
      </dsp:txBody>
      <dsp:txXfrm rot="-5400000">
        <a:off x="2962655" y="239237"/>
        <a:ext cx="5200456" cy="1229044"/>
      </dsp:txXfrm>
    </dsp:sp>
    <dsp:sp modelId="{416523E1-7AFD-424A-9181-D4DF01DE7770}">
      <dsp:nvSpPr>
        <dsp:cNvPr id="0" name=""/>
        <dsp:cNvSpPr/>
      </dsp:nvSpPr>
      <dsp:spPr>
        <a:xfrm>
          <a:off x="0" y="2496"/>
          <a:ext cx="2962656" cy="1702525"/>
        </a:xfrm>
        <a:prstGeom prst="roundRect">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l-GR" sz="2000" b="1" kern="1200" noProof="0" dirty="0" smtClean="0"/>
            <a:t>Εργασία με τίτλο</a:t>
          </a:r>
          <a:endParaRPr lang="el-GR" sz="2000" b="1" kern="1200" noProof="0" dirty="0"/>
        </a:p>
      </dsp:txBody>
      <dsp:txXfrm>
        <a:off x="83110" y="85606"/>
        <a:ext cx="2796436" cy="1536305"/>
      </dsp:txXfrm>
    </dsp:sp>
    <dsp:sp modelId="{FD06C747-9AA8-47B0-8236-EB479BDCCDD3}">
      <dsp:nvSpPr>
        <dsp:cNvPr id="0" name=""/>
        <dsp:cNvSpPr/>
      </dsp:nvSpPr>
      <dsp:spPr>
        <a:xfrm rot="5400000">
          <a:off x="4915117" y="-77187"/>
          <a:ext cx="1362020" cy="5266944"/>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3">
              <a:tint val="40000"/>
              <a:alpha val="90000"/>
              <a:hueOff val="0"/>
              <a:satOff val="0"/>
              <a:lumOff val="0"/>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285750" lvl="1" indent="-285750" algn="ctr" defTabSz="1244600">
            <a:lnSpc>
              <a:spcPct val="90000"/>
            </a:lnSpc>
            <a:spcBef>
              <a:spcPct val="0"/>
            </a:spcBef>
            <a:spcAft>
              <a:spcPct val="15000"/>
            </a:spcAft>
            <a:buChar char="••"/>
          </a:pPr>
          <a:r>
            <a:rPr lang="el-GR" sz="2800" b="1" kern="1200" noProof="0" dirty="0" err="1" smtClean="0">
              <a:solidFill>
                <a:srgbClr val="FF0000"/>
              </a:solidFill>
            </a:rPr>
            <a:t>Ταουσανίδης</a:t>
          </a:r>
          <a:r>
            <a:rPr lang="el-GR" sz="2800" b="1" kern="1200" noProof="0" dirty="0" smtClean="0">
              <a:solidFill>
                <a:srgbClr val="FF0000"/>
              </a:solidFill>
            </a:rPr>
            <a:t> Ν.</a:t>
          </a:r>
          <a:endParaRPr lang="el-GR" sz="2800" b="1" kern="1200" noProof="0" dirty="0">
            <a:solidFill>
              <a:srgbClr val="FF0000"/>
            </a:solidFill>
          </a:endParaRPr>
        </a:p>
      </dsp:txBody>
      <dsp:txXfrm rot="-5400000">
        <a:off x="2962655" y="1941763"/>
        <a:ext cx="5200456" cy="1229044"/>
      </dsp:txXfrm>
    </dsp:sp>
    <dsp:sp modelId="{89AF2FD7-4AC6-4C4E-8A89-D351A0BC1398}">
      <dsp:nvSpPr>
        <dsp:cNvPr id="0" name=""/>
        <dsp:cNvSpPr/>
      </dsp:nvSpPr>
      <dsp:spPr>
        <a:xfrm>
          <a:off x="0" y="1705021"/>
          <a:ext cx="2962656" cy="1702525"/>
        </a:xfrm>
        <a:prstGeom prst="roundRect">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l-GR" sz="2000" b="1" kern="1200" noProof="0" dirty="0" smtClean="0"/>
            <a:t>Επιβλέπων Καθηγητής</a:t>
          </a:r>
          <a:endParaRPr lang="el-GR" sz="2000" b="1" kern="1200" noProof="0" dirty="0"/>
        </a:p>
      </dsp:txBody>
      <dsp:txXfrm>
        <a:off x="83110" y="1788131"/>
        <a:ext cx="2796436" cy="1536305"/>
      </dsp:txXfrm>
    </dsp:sp>
    <dsp:sp modelId="{94F352E3-E207-489F-AFAC-76BB3D3E04DE}">
      <dsp:nvSpPr>
        <dsp:cNvPr id="0" name=""/>
        <dsp:cNvSpPr/>
      </dsp:nvSpPr>
      <dsp:spPr>
        <a:xfrm rot="5400000">
          <a:off x="4915117" y="1625337"/>
          <a:ext cx="1362020" cy="5266944"/>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4">
              <a:tint val="40000"/>
              <a:alpha val="90000"/>
              <a:hueOff val="0"/>
              <a:satOff val="0"/>
              <a:lumOff val="0"/>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285750" lvl="1" indent="-285750" algn="l" defTabSz="1244600">
            <a:lnSpc>
              <a:spcPct val="90000"/>
            </a:lnSpc>
            <a:spcBef>
              <a:spcPct val="0"/>
            </a:spcBef>
            <a:spcAft>
              <a:spcPct val="15000"/>
            </a:spcAft>
            <a:buChar char="••"/>
          </a:pPr>
          <a:r>
            <a:rPr lang="el-GR" sz="2800" b="1" kern="1200" noProof="0" dirty="0" err="1" smtClean="0">
              <a:solidFill>
                <a:srgbClr val="FF0000"/>
              </a:solidFill>
            </a:rPr>
            <a:t>Ευσταθιάδη</a:t>
          </a:r>
          <a:r>
            <a:rPr lang="el-GR" sz="3100" kern="1200" noProof="0" dirty="0" smtClean="0"/>
            <a:t> </a:t>
          </a:r>
          <a:r>
            <a:rPr lang="el-GR" sz="2800" b="1" kern="1200" noProof="0" dirty="0" smtClean="0">
              <a:solidFill>
                <a:srgbClr val="FF0000"/>
              </a:solidFill>
            </a:rPr>
            <a:t>Θεοχάρη </a:t>
          </a:r>
          <a:endParaRPr lang="el-GR" sz="2800" b="1" kern="1200" noProof="0" dirty="0">
            <a:solidFill>
              <a:srgbClr val="FF0000"/>
            </a:solidFill>
          </a:endParaRPr>
        </a:p>
      </dsp:txBody>
      <dsp:txXfrm rot="-5400000">
        <a:off x="2962655" y="3644287"/>
        <a:ext cx="5200456" cy="1229044"/>
      </dsp:txXfrm>
    </dsp:sp>
    <dsp:sp modelId="{73825223-DA8A-4619-9D6E-106BD161412E}">
      <dsp:nvSpPr>
        <dsp:cNvPr id="0" name=""/>
        <dsp:cNvSpPr/>
      </dsp:nvSpPr>
      <dsp:spPr>
        <a:xfrm>
          <a:off x="0" y="3407546"/>
          <a:ext cx="2962656" cy="1702525"/>
        </a:xfrm>
        <a:prstGeom prst="roundRect">
          <a:avLst/>
        </a:prstGeom>
        <a:gradFill rotWithShape="0">
          <a:gsLst>
            <a:gs pos="0">
              <a:schemeClr val="accent4">
                <a:hueOff val="0"/>
                <a:satOff val="0"/>
                <a:lumOff val="0"/>
                <a:alphaOff val="0"/>
                <a:shade val="63000"/>
              </a:schemeClr>
            </a:gs>
            <a:gs pos="30000">
              <a:schemeClr val="accent4">
                <a:hueOff val="0"/>
                <a:satOff val="0"/>
                <a:lumOff val="0"/>
                <a:alphaOff val="0"/>
                <a:shade val="90000"/>
                <a:satMod val="110000"/>
              </a:schemeClr>
            </a:gs>
            <a:gs pos="45000">
              <a:schemeClr val="accent4">
                <a:hueOff val="0"/>
                <a:satOff val="0"/>
                <a:lumOff val="0"/>
                <a:alphaOff val="0"/>
                <a:shade val="100000"/>
                <a:satMod val="118000"/>
              </a:schemeClr>
            </a:gs>
            <a:gs pos="55000">
              <a:schemeClr val="accent4">
                <a:hueOff val="0"/>
                <a:satOff val="0"/>
                <a:lumOff val="0"/>
                <a:alphaOff val="0"/>
                <a:shade val="100000"/>
                <a:satMod val="118000"/>
              </a:schemeClr>
            </a:gs>
            <a:gs pos="73000">
              <a:schemeClr val="accent4">
                <a:hueOff val="0"/>
                <a:satOff val="0"/>
                <a:lumOff val="0"/>
                <a:alphaOff val="0"/>
                <a:shade val="90000"/>
                <a:satMod val="110000"/>
              </a:schemeClr>
            </a:gs>
            <a:gs pos="100000">
              <a:schemeClr val="accent4">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4">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l-GR" sz="2000" b="1" kern="1200" noProof="0" dirty="0" smtClean="0"/>
            <a:t>Του</a:t>
          </a:r>
          <a:endParaRPr lang="el-GR" sz="2000" b="1" kern="1200" noProof="0" dirty="0"/>
        </a:p>
      </dsp:txBody>
      <dsp:txXfrm>
        <a:off x="83110" y="3490656"/>
        <a:ext cx="2796436" cy="1536305"/>
      </dsp:txXfrm>
    </dsp:sp>
  </dsp:spTree>
</dsp:drawing>
</file>

<file path=ppt/diagrams/layout1.xml><?xml version="1.0" encoding="utf-8"?>
<dgm:layoutDef xmlns:dgm="http://schemas.openxmlformats.org/drawingml/2006/diagram" xmlns:a="http://schemas.openxmlformats.org/drawingml/2006/main" uniqueId="urn:microsoft.com/office/officeart/2005/8/layout/vList5#1" minVer="12.0">
  <dgm:title val=""/>
  <dgm:desc val=""/>
  <dgm:catLst>
    <dgm:cat type="list" pri="14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h" for="ch" forName="linNode" refType="h"/>
      <dgm:constr type="w" for="ch" forName="linNode" refType="w"/>
      <dgm:constr type="primFontSz" for="des" forName="parentText" op="equ" val="100"/>
      <dgm:constr type="primFontSz" for="des" forName="descendantText" op="equ" val="100"/>
      <dgm:constr type="primFontSz" for="des" forName="descendantText" refType="primFontSz" refFor="des" refForName="parentText" op="lte"/>
    </dgm:constr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ruleLst>
            <dgm:rule type="primFontSz" val="2"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lMarg" refType="primFontSz" fact="0.56"/>
                <dgm:constr type="rMarg" refType="primFontSz" fact="0.56"/>
              </dgm:constrLst>
              <dgm:ruleLst>
                <dgm:rule type="primFontSz" val="2"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constr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2">
  <dgm:title val="Simple 5"/>
  <dgm:desc val="Simple 5"/>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D668C80D-B349-48D3-9D39-13612C128F1E}" type="datetimeFigureOut">
              <a:rPr lang="en-US" smtClean="0"/>
              <a:pPr/>
              <a:t>1/29/2016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B64ED559-CAD0-44E7-B268-648A2643B326}" type="slidenum">
              <a:rPr lang="en-US" smtClean="0"/>
              <a:pPr/>
              <a:t>‹#›</a:t>
            </a:fld>
            <a:endParaRPr lang="en-US"/>
          </a:p>
        </p:txBody>
      </p:sp>
    </p:spTree>
    <p:extLst>
      <p:ext uri="{BB962C8B-B14F-4D97-AF65-F5344CB8AC3E}">
        <p14:creationId xmlns:p14="http://schemas.microsoft.com/office/powerpoint/2010/main" val="3362777018"/>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noProof="0"/>
          </a:p>
        </p:txBody>
      </p:sp>
      <p:sp>
        <p:nvSpPr>
          <p:cNvPr id="4" name="Slide Number Placeholder 3"/>
          <p:cNvSpPr>
            <a:spLocks noGrp="1"/>
          </p:cNvSpPr>
          <p:nvPr>
            <p:ph type="sldNum" sz="quarter" idx="10"/>
          </p:nvPr>
        </p:nvSpPr>
        <p:spPr/>
        <p:txBody>
          <a:bodyPr/>
          <a:lstStyle/>
          <a:p>
            <a:fld id="{B64ED559-CAD0-44E7-B268-648A2643B326}"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shade val="50000"/>
              <a:alpha val="65000"/>
            </a:schemeClr>
          </a:solidFill>
          <a:ln w="11000" cap="rnd" cmpd="sng" algn="ctr">
            <a:solidFill>
              <a:schemeClr val="bg2">
                <a:tint val="78000"/>
                <a:satMod val="180000"/>
                <a:alpha val="88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Title 7"/>
          <p:cNvSpPr>
            <a:spLocks noGrp="1"/>
          </p:cNvSpPr>
          <p:nvPr>
            <p:ph type="ctrTitle"/>
          </p:nvPr>
        </p:nvSpPr>
        <p:spPr>
          <a:xfrm>
            <a:off x="457200" y="1120775"/>
            <a:ext cx="8305800" cy="1470025"/>
          </a:xfrm>
        </p:spPr>
        <p:txBody>
          <a:bodyPr anchor="b"/>
          <a:lstStyle>
            <a:lvl1pPr marL="0" algn="r">
              <a:defRPr/>
            </a:lvl1pPr>
          </a:lstStyle>
          <a:p>
            <a:r>
              <a:rPr lang="el-GR" noProof="1" smtClean="0"/>
              <a:t>Στυλ κύριου τίτλου</a:t>
            </a:r>
            <a:endParaRPr lang="en-US" dirty="0"/>
          </a:p>
        </p:txBody>
      </p:sp>
      <p:sp>
        <p:nvSpPr>
          <p:cNvPr id="9" name="Subtitle 8"/>
          <p:cNvSpPr>
            <a:spLocks noGrp="1"/>
          </p:cNvSpPr>
          <p:nvPr>
            <p:ph type="subTitle" idx="1"/>
          </p:nvPr>
        </p:nvSpPr>
        <p:spPr>
          <a:xfrm>
            <a:off x="2362200" y="2819400"/>
            <a:ext cx="6400800" cy="1752600"/>
          </a:xfrm>
        </p:spPr>
        <p:txBody>
          <a:bodyPr/>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noProof="1" smtClean="0"/>
              <a:t>Στυλ κύριου υπότιτλου</a:t>
            </a:r>
            <a:endParaRPr lang="en-US" dirty="0"/>
          </a:p>
        </p:txBody>
      </p:sp>
      <p:sp>
        <p:nvSpPr>
          <p:cNvPr id="10" name="Date Placeholder 9"/>
          <p:cNvSpPr>
            <a:spLocks noGrp="1"/>
          </p:cNvSpPr>
          <p:nvPr>
            <p:ph type="dt" sz="half" idx="10"/>
          </p:nvPr>
        </p:nvSpPr>
        <p:spPr>
          <a:xfrm>
            <a:off x="5562600" y="6509004"/>
            <a:ext cx="3002280" cy="274320"/>
          </a:xfrm>
        </p:spPr>
        <p:txBody>
          <a:bodyPr vert="horz" rtlCol="0"/>
          <a:lstStyle/>
          <a:p>
            <a:pPr algn="l"/>
            <a:fld id="{EB33072D-4CB1-4526-90F7-8CBEF66B156A}" type="datetime8">
              <a:rPr lang="en-US" smtClean="0"/>
              <a:pPr algn="l"/>
              <a:t>1/29/2016 3:00 PM</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p>
            <a:pPr algn="r"/>
            <a:fld id="{91AB0B45-0B29-4251-B6F0-D3632CF432BE}" type="slidenum">
              <a:rPr lang="en-US" sz="1600" smtClean="0">
                <a:solidFill>
                  <a:schemeClr val="accent1"/>
                </a:solidFill>
                <a:effectLst/>
              </a:rPr>
              <a:pPr algn="r"/>
              <a:t>‹#›</a:t>
            </a:fld>
            <a:r>
              <a:rPr lang="en-US" sz="1600" dirty="0" smtClean="0">
                <a:solidFill>
                  <a:schemeClr val="accent1"/>
                </a:solidFill>
                <a:effectLst/>
              </a:rPr>
              <a:t> </a:t>
            </a:r>
            <a:endParaRPr lang="en-US" dirty="0"/>
          </a:p>
        </p:txBody>
      </p:sp>
      <p:sp>
        <p:nvSpPr>
          <p:cNvPr id="12" name="Footer Placeholder 11"/>
          <p:cNvSpPr>
            <a:spLocks noGrp="1"/>
          </p:cNvSpPr>
          <p:nvPr>
            <p:ph type="ftr" sz="quarter" idx="12"/>
          </p:nvPr>
        </p:nvSpPr>
        <p:spPr>
          <a:xfrm>
            <a:off x="1600200" y="6509004"/>
            <a:ext cx="3907464" cy="274320"/>
          </a:xfrm>
        </p:spPr>
        <p:txBody>
          <a:bodyPr vert="horz" rtlCol="0"/>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7" name="Rectangle 6"/>
          <p:cNvSpPr/>
          <p:nvPr/>
        </p:nvSpPr>
        <p:spPr>
          <a:xfrm>
            <a:off x="588392" y="1302544"/>
            <a:ext cx="8001000" cy="9144"/>
          </a:xfrm>
          <a:prstGeom prst="rect">
            <a:avLst/>
          </a:prstGeom>
          <a:solidFill>
            <a:schemeClr val="accent2"/>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6E40E38F-B37F-4FFE-B312-98FE53F68934}" type="datetime8">
              <a:rPr lang="en-US" smtClean="0"/>
              <a:pPr/>
              <a:t>1/29/2016 3:00 PM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778B2-ABB8-4902-B3EE-3A0FCCACB28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Rectangle 6"/>
          <p:cNvSpPr/>
          <p:nvPr/>
        </p:nvSpPr>
        <p:spPr>
          <a:xfrm>
            <a:off x="1000128" y="315553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722376" y="1901952"/>
            <a:ext cx="7772400" cy="1362456"/>
          </a:xfrm>
        </p:spPr>
        <p:txBody>
          <a:bodyPr/>
          <a:lstStyle>
            <a:lvl1pPr algn="r">
              <a:buNone/>
              <a:defRPr sz="4000" b="1" cap="none">
                <a:solidFill>
                  <a:schemeClr val="accent1">
                    <a:tint val="95000"/>
                    <a:satMod val="200000"/>
                  </a:schemeClr>
                </a:solidFill>
              </a:defRPr>
            </a:lvl1pPr>
          </a:lstStyle>
          <a:p>
            <a:r>
              <a:rPr lang="el-GR" smtClean="0"/>
              <a:t>Στυλ κύριου τίτλου</a:t>
            </a:r>
            <a:endParaRPr lang="en-US" dirty="0"/>
          </a:p>
        </p:txBody>
      </p:sp>
      <p:sp>
        <p:nvSpPr>
          <p:cNvPr id="3" name="Text Placeholder 2"/>
          <p:cNvSpPr>
            <a:spLocks noGrp="1"/>
          </p:cNvSpPr>
          <p:nvPr>
            <p:ph type="body" idx="1"/>
          </p:nvPr>
        </p:nvSpPr>
        <p:spPr>
          <a:xfrm>
            <a:off x="722313" y="3287713"/>
            <a:ext cx="7772400" cy="1509712"/>
          </a:xfrm>
        </p:spPr>
        <p:txBody>
          <a:bodyPr anchor="t"/>
          <a:lstStyle>
            <a:lvl1pPr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Στυλ υποδείγματος κειμένου</a:t>
            </a:r>
          </a:p>
        </p:txBody>
      </p:sp>
      <p:sp>
        <p:nvSpPr>
          <p:cNvPr id="8" name="Date Placeholder 7"/>
          <p:cNvSpPr>
            <a:spLocks noGrp="1"/>
          </p:cNvSpPr>
          <p:nvPr>
            <p:ph type="dt" sz="half" idx="10"/>
          </p:nvPr>
        </p:nvSpPr>
        <p:spPr>
          <a:xfrm>
            <a:off x="5562600" y="6513670"/>
            <a:ext cx="3002280" cy="274320"/>
          </a:xfrm>
        </p:spPr>
        <p:txBody>
          <a:bodyPr vert="horz" rtlCol="0"/>
          <a:lstStyle/>
          <a:p>
            <a:pPr algn="l"/>
            <a:fld id="{EB33072D-4CB1-4526-90F7-8CBEF66B156A}" type="datetime8">
              <a:rPr lang="en-US" smtClean="0"/>
              <a:pPr algn="l"/>
              <a:t>1/29/2016 3:00 PM</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p>
            <a:pPr algn="r"/>
            <a:fld id="{91AB0B45-0B29-4251-B6F0-D3632CF432BE}" type="slidenum">
              <a:rPr lang="en-US" sz="1600" smtClean="0">
                <a:solidFill>
                  <a:schemeClr val="accent1"/>
                </a:solidFill>
                <a:effectLst/>
              </a:rPr>
              <a:pPr algn="r"/>
              <a:t>‹#›</a:t>
            </a:fld>
            <a:r>
              <a:rPr lang="en-US" sz="1600" smtClean="0">
                <a:solidFill>
                  <a:schemeClr val="accent1"/>
                </a:solidFill>
                <a:effectLst/>
              </a:rPr>
              <a:t> </a:t>
            </a:r>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10" name="Rectangle 9"/>
          <p:cNvSpPr/>
          <p:nvPr/>
        </p:nvSpPr>
        <p:spPr>
          <a:xfrm>
            <a:off x="588392" y="1302544"/>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Date Placeholder 4"/>
          <p:cNvSpPr>
            <a:spLocks noGrp="1"/>
          </p:cNvSpPr>
          <p:nvPr>
            <p:ph type="dt" sz="half" idx="10"/>
          </p:nvPr>
        </p:nvSpPr>
        <p:spPr/>
        <p:txBody>
          <a:bodyPr/>
          <a:lstStyle/>
          <a:p>
            <a:fld id="{AFC75CA6-CEB3-47EE-8FFF-A08C61A92FF5}" type="datetime8">
              <a:rPr lang="en-US" smtClean="0"/>
              <a:pPr/>
              <a:t>1/29/2016 3:00 PM</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p>
            <a:fld id="{6CB778B2-ABB8-4902-B3EE-3A0FCCACB2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Rectangle 9"/>
          <p:cNvSpPr/>
          <p:nvPr/>
        </p:nvSpPr>
        <p:spPr>
          <a:xfrm>
            <a:off x="616744" y="2100264"/>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ectangle 10"/>
          <p:cNvSpPr/>
          <p:nvPr/>
        </p:nvSpPr>
        <p:spPr>
          <a:xfrm>
            <a:off x="4800600" y="2100264"/>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457200" y="273050"/>
            <a:ext cx="8229600" cy="1143000"/>
          </a:xfrm>
        </p:spPr>
        <p:txBody>
          <a:bodyPr anchor="ct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400" b="0"/>
            </a:lvl1pPr>
            <a:lvl2pPr>
              <a:buNone/>
              <a:defRPr sz="2000" b="1"/>
            </a:lvl2pPr>
            <a:lvl3pPr>
              <a:buNone/>
              <a:defRPr sz="1800" b="1"/>
            </a:lvl3pPr>
            <a:lvl4pPr>
              <a:buNone/>
              <a:defRPr sz="1600" b="1"/>
            </a:lvl4pPr>
            <a:lvl5pPr>
              <a:buNone/>
              <a:defRPr sz="1600" b="1"/>
            </a:lvl5pPr>
          </a:lstStyle>
          <a:p>
            <a:pPr lvl="0"/>
            <a:r>
              <a:rPr lang="el-GR" smtClean="0"/>
              <a:t>Στυλ υποδείγματος κειμένου</a:t>
            </a:r>
          </a:p>
        </p:txBody>
      </p:sp>
      <p:sp>
        <p:nvSpPr>
          <p:cNvPr id="4" name="Text Placeholder 3"/>
          <p:cNvSpPr>
            <a:spLocks noGrp="1"/>
          </p:cNvSpPr>
          <p:nvPr>
            <p:ph type="body" sz="half" idx="2"/>
          </p:nvPr>
        </p:nvSpPr>
        <p:spPr>
          <a:xfrm>
            <a:off x="4645025" y="1535113"/>
            <a:ext cx="4041775" cy="639762"/>
          </a:xfrm>
        </p:spPr>
        <p:txBody>
          <a:bodyPr anchor="b">
            <a:noAutofit/>
          </a:bodyPr>
          <a:lstStyle>
            <a:lvl1pPr marL="91440" indent="0" algn="l">
              <a:spcBef>
                <a:spcPts val="0"/>
              </a:spcBef>
              <a:buNone/>
              <a:defRPr sz="2400" b="0"/>
            </a:lvl1pPr>
            <a:lvl2pPr>
              <a:buNone/>
              <a:defRPr sz="2000" b="1"/>
            </a:lvl2pPr>
            <a:lvl3pPr>
              <a:buNone/>
              <a:defRPr sz="1800" b="1"/>
            </a:lvl3pPr>
            <a:lvl4pPr>
              <a:buNone/>
              <a:defRPr sz="1600" b="1"/>
            </a:lvl4pPr>
            <a:lvl5pPr>
              <a:buNone/>
              <a:defRPr sz="1600" b="1"/>
            </a:lvl5pPr>
          </a:lstStyle>
          <a:p>
            <a:pPr lvl="0"/>
            <a:r>
              <a:rPr lang="el-GR" smtClean="0"/>
              <a:t>Στυλ υποδείγματος κειμένου</a:t>
            </a:r>
          </a:p>
        </p:txBody>
      </p:sp>
      <p:sp>
        <p:nvSpPr>
          <p:cNvPr id="5" name="Content Placeholder 4"/>
          <p:cNvSpPr>
            <a:spLocks noGrp="1"/>
          </p:cNvSpPr>
          <p:nvPr>
            <p:ph sz="quarter" idx="3"/>
          </p:nvPr>
        </p:nvSpPr>
        <p:spPr>
          <a:xfrm>
            <a:off x="457200" y="2362200"/>
            <a:ext cx="4040188" cy="3941763"/>
          </a:xfrm>
        </p:spPr>
        <p:txBody>
          <a:bodyPr/>
          <a:lstStyle>
            <a:lvl1pPr>
              <a:defRPr sz="2200"/>
            </a:lvl1pPr>
            <a:lvl2pPr>
              <a:defRPr sz="2000"/>
            </a:lvl2pPr>
            <a:lvl3pPr>
              <a:defRPr sz="1800"/>
            </a:lvl3pPr>
            <a:lvl4pPr>
              <a:defRPr sz="1600"/>
            </a:lvl4pPr>
            <a:lvl5pPr>
              <a:defRPr sz="16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0E69DD69-238A-42B9-AFF9-52088B098C9F}" type="datetime8">
              <a:rPr lang="en-US" smtClean="0"/>
              <a:pPr/>
              <a:t>1/29/2016 3:00 PM</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p>
            <a:fld id="{6CB778B2-ABB8-4902-B3EE-3A0FCCACB28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34625739-D9D7-4E26-BE37-8E7975C6553F}" type="datetime8">
              <a:rPr lang="en-US" smtClean="0"/>
              <a:pPr/>
              <a:t>1/29/2016 3:00 PM</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B778B2-ABB8-4902-B3EE-3A0FCCACB283}" type="slidenum">
              <a:rPr lang="en-US" smtClean="0"/>
              <a:pPr/>
              <a:t>‹#›</a:t>
            </a:fld>
            <a:endParaRPr lang="en-US"/>
          </a:p>
        </p:txBody>
      </p:sp>
      <p:sp>
        <p:nvSpPr>
          <p:cNvPr id="7" name="Rectangle 6"/>
          <p:cNvSpPr/>
          <p:nvPr/>
        </p:nvSpPr>
        <p:spPr>
          <a:xfrm>
            <a:off x="588392" y="1302544"/>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CC26E7-2FA5-4DDE-929E-F5297B748779}" type="datetime8">
              <a:rPr lang="en-US" smtClean="0"/>
              <a:pPr/>
              <a:t>1/29/2016 3:00 PM</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B778B2-ABB8-4902-B3EE-3A0FCCACB28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963136" y="304800"/>
            <a:ext cx="3931920" cy="762000"/>
          </a:xfrm>
        </p:spPr>
        <p:txBody>
          <a:bodyPr anchor="b"/>
          <a:lstStyle>
            <a:lvl1pPr marL="0" algn="r">
              <a:buNone/>
              <a:defRPr sz="2000" b="1"/>
            </a:lvl1pPr>
          </a:lstStyle>
          <a:p>
            <a:r>
              <a:rPr lang="el-GR" smtClean="0"/>
              <a:t>Στυλ κύριου τίτλου</a:t>
            </a:r>
            <a:endParaRPr lang="en-US" dirty="0"/>
          </a:p>
        </p:txBody>
      </p:sp>
      <p:sp>
        <p:nvSpPr>
          <p:cNvPr id="3" name="Text Placeholder 2"/>
          <p:cNvSpPr>
            <a:spLocks noGrp="1"/>
          </p:cNvSpPr>
          <p:nvPr>
            <p:ph type="body" idx="1"/>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lstStyle>
          <a:p>
            <a:pPr lvl="0"/>
            <a:r>
              <a:rPr lang="el-GR" smtClean="0"/>
              <a:t>Στυλ υποδείγματος κειμένου</a:t>
            </a:r>
          </a:p>
        </p:txBody>
      </p:sp>
      <p:sp>
        <p:nvSpPr>
          <p:cNvPr id="4" name="Content Placeholder 3"/>
          <p:cNvSpPr>
            <a:spLocks noGrp="1"/>
          </p:cNvSpPr>
          <p:nvPr>
            <p:ph sz="half" idx="2"/>
          </p:nvPr>
        </p:nvSpPr>
        <p:spPr>
          <a:xfrm>
            <a:off x="228600" y="2209800"/>
            <a:ext cx="8666456" cy="3977640"/>
          </a:xfrm>
        </p:spPr>
        <p:txBody>
          <a:bodyPr/>
          <a:lstStyle>
            <a:lvl1pPr marL="0">
              <a:defRPr sz="3200"/>
            </a:lvl1pPr>
            <a:lvl2pPr marL="594360">
              <a:defRPr sz="2800"/>
            </a:lvl2pPr>
            <a:lvl3pPr marL="822960">
              <a:defRPr sz="2400"/>
            </a:lvl3pPr>
            <a:lvl4pPr marL="1051560">
              <a:defRPr sz="2000"/>
            </a:lvl4pPr>
            <a:lvl5pPr marL="1261872">
              <a:defRPr sz="20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8" name="Rectangle 7"/>
          <p:cNvSpPr/>
          <p:nvPr/>
        </p:nvSpPr>
        <p:spPr>
          <a:xfrm>
            <a:off x="5057552" y="997688"/>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Date Placeholder 8"/>
          <p:cNvSpPr>
            <a:spLocks noGrp="1"/>
          </p:cNvSpPr>
          <p:nvPr>
            <p:ph type="dt" sz="half" idx="10"/>
          </p:nvPr>
        </p:nvSpPr>
        <p:spPr>
          <a:xfrm>
            <a:off x="5562600" y="6513670"/>
            <a:ext cx="3002280" cy="274320"/>
          </a:xfrm>
        </p:spPr>
        <p:txBody>
          <a:bodyPr vert="horz" rtlCol="0"/>
          <a:lstStyle/>
          <a:p>
            <a:pPr algn="l"/>
            <a:fld id="{EB33072D-4CB1-4526-90F7-8CBEF66B156A}" type="datetime8">
              <a:rPr lang="en-US" smtClean="0"/>
              <a:pPr algn="l"/>
              <a:t>1/29/2016 3:00 PM</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p>
            <a:pPr algn="r"/>
            <a:fld id="{91AB0B45-0B29-4251-B6F0-D3632CF432BE}" type="slidenum">
              <a:rPr lang="en-US" sz="1600" smtClean="0">
                <a:solidFill>
                  <a:schemeClr val="accent1"/>
                </a:solidFill>
                <a:effectLst/>
              </a:rPr>
              <a:pPr algn="r"/>
              <a:t>‹#›</a:t>
            </a:fld>
            <a:r>
              <a:rPr lang="en-US" sz="1600" smtClean="0">
                <a:solidFill>
                  <a:schemeClr val="accent1"/>
                </a:solidFill>
                <a:effectLst/>
              </a:rPr>
              <a:t> </a:t>
            </a:r>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3276600" y="4866648"/>
            <a:ext cx="5486400" cy="522288"/>
          </a:xfrm>
        </p:spPr>
        <p:txBody>
          <a:bodyPr anchor="b"/>
          <a:lstStyle>
            <a:lvl1pPr marL="0" algn="r">
              <a:buNone/>
              <a:defRPr sz="2000" b="1"/>
            </a:lvl1pPr>
          </a:lstStyle>
          <a:p>
            <a:r>
              <a:rPr lang="el-GR" smtClean="0"/>
              <a:t>Στυλ κύριου τίτλου</a:t>
            </a:r>
            <a:endParaRPr lang="en-US" dirty="0"/>
          </a:p>
        </p:txBody>
      </p:sp>
      <p:sp>
        <p:nvSpPr>
          <p:cNvPr id="4" name="Text Placeholder 3"/>
          <p:cNvSpPr>
            <a:spLocks noGrp="1"/>
          </p:cNvSpPr>
          <p:nvPr>
            <p:ph type="body" sz="half" idx="2"/>
          </p:nvPr>
        </p:nvSpPr>
        <p:spPr>
          <a:xfrm>
            <a:off x="3276600"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lstStyle>
          <a:p>
            <a:pPr lvl="0"/>
            <a:r>
              <a:rPr lang="el-GR" smtClean="0"/>
              <a:t>Στυλ υποδείγματος κειμένου</a:t>
            </a:r>
          </a:p>
        </p:txBody>
      </p:sp>
      <p:sp>
        <p:nvSpPr>
          <p:cNvPr id="13" name="Picture Placeholder 12"/>
          <p:cNvSpPr>
            <a:spLocks noGrp="1"/>
          </p:cNvSpPr>
          <p:nvPr>
            <p:ph type="pic" idx="1"/>
          </p:nvPr>
        </p:nvSpPr>
        <p:spPr>
          <a:xfrm>
            <a:off x="304800" y="249864"/>
            <a:ext cx="8534400" cy="4343400"/>
          </a:xfrm>
          <a:prstGeom prst="round2DiagRect">
            <a:avLst>
              <a:gd name="adj1" fmla="val 14912"/>
              <a:gd name="adj2" fmla="val 0"/>
            </a:avLst>
          </a:prstGeom>
          <a:solidFill>
            <a:schemeClr val="bg2">
              <a:shade val="50000"/>
              <a:alpha val="65000"/>
            </a:schemeClr>
          </a:solidFill>
          <a:ln w="11000" cap="rnd" cmpd="sng" algn="ctr">
            <a:solidFill>
              <a:schemeClr val="bg2">
                <a:tint val="78000"/>
                <a:satMod val="180000"/>
                <a:alpha val="88000"/>
              </a:schemeClr>
            </a:solidFill>
            <a:prstDash val="solid"/>
          </a:ln>
          <a:effectLst/>
        </p:spPr>
        <p:style>
          <a:lnRef idx="3">
            <a:schemeClr val="lt1"/>
          </a:lnRef>
          <a:fillRef idx="1">
            <a:schemeClr val="accent1"/>
          </a:fillRef>
          <a:effectRef idx="1">
            <a:schemeClr val="accent1"/>
          </a:effectRef>
          <a:fontRef idx="minor">
            <a:schemeClr val="lt1"/>
          </a:fontRef>
        </p:style>
        <p:txBody>
          <a:bodyPr anchor="t"/>
          <a:lstStyle>
            <a:lvl1pPr>
              <a:buNone/>
              <a:defRPr sz="3200"/>
            </a:lvl1pPr>
          </a:lstStyle>
          <a:p>
            <a:pPr marL="0" algn="l" rtl="0"/>
            <a:r>
              <a:rPr lang="el-GR" smtClean="0">
                <a:solidFill>
                  <a:schemeClr val="lt1"/>
                </a:solidFill>
                <a:latin typeface="+mn-lt"/>
                <a:ea typeface="+mn-ea"/>
                <a:cs typeface="+mn-cs"/>
              </a:rPr>
              <a:t>Κάντε κλικ στο εικονίδιο για να προσθέσετε μια εικόνα</a:t>
            </a:r>
            <a:endParaRPr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p>
            <a:pPr algn="l"/>
            <a:fld id="{EB33072D-4CB1-4526-90F7-8CBEF66B156A}" type="datetime8">
              <a:rPr lang="en-US" smtClean="0"/>
              <a:pPr algn="l"/>
              <a:t>1/29/2016 3:00 PM</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p>
            <a:pPr algn="r"/>
            <a:fld id="{91AB0B45-0B29-4251-B6F0-D3632CF432BE}" type="slidenum">
              <a:rPr lang="en-US" sz="1600" smtClean="0">
                <a:solidFill>
                  <a:schemeClr val="accent1"/>
                </a:solidFill>
                <a:effectLst/>
              </a:rPr>
              <a:pPr algn="r"/>
              <a:t>‹#›</a:t>
            </a:fld>
            <a:r>
              <a:rPr lang="en-US" sz="1600" smtClean="0">
                <a:solidFill>
                  <a:schemeClr val="accent1"/>
                </a:solidFill>
                <a:effectLst/>
              </a:rPr>
              <a:t> </a:t>
            </a:r>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shade val="50000"/>
              <a:alpha val="65000"/>
            </a:schemeClr>
          </a:solidFill>
          <a:ln w="11000" cap="rnd" cmpd="sng" algn="ctr">
            <a:solidFill>
              <a:schemeClr val="bg2">
                <a:tint val="78000"/>
                <a:satMod val="180000"/>
                <a:alpha val="88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2" name="Title Placeholder 21"/>
          <p:cNvSpPr>
            <a:spLocks noGrp="1"/>
          </p:cNvSpPr>
          <p:nvPr>
            <p:ph type="title"/>
          </p:nvPr>
        </p:nvSpPr>
        <p:spPr>
          <a:xfrm>
            <a:off x="457200" y="274638"/>
            <a:ext cx="8229600" cy="1143000"/>
          </a:xfrm>
          <a:prstGeom prst="rect">
            <a:avLst/>
          </a:prstGeom>
        </p:spPr>
        <p:txBody>
          <a:bodyPr anchor="b">
            <a:normAutofit/>
          </a:bodyPr>
          <a:lstStyle/>
          <a:p>
            <a:r>
              <a:rPr lang="el-GR" noProof="1" smtClean="0"/>
              <a:t>Στυλ κύριου τίτλου</a:t>
            </a:r>
            <a:endParaRPr lang="en-US" dirty="0"/>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p>
            <a:pPr lvl="0"/>
            <a:r>
              <a:rPr lang="el-GR" noProof="1" smtClean="0"/>
              <a:t>Στυλ υποδείγματος κειμένου</a:t>
            </a:r>
          </a:p>
          <a:p>
            <a:pPr lvl="1"/>
            <a:r>
              <a:rPr lang="el-GR" noProof="1" smtClean="0"/>
              <a:t>Δεύτερου επιπέδου</a:t>
            </a:r>
          </a:p>
          <a:p>
            <a:pPr lvl="2"/>
            <a:r>
              <a:rPr lang="el-GR" noProof="1" smtClean="0"/>
              <a:t>Τρίτου επιπέδου</a:t>
            </a:r>
          </a:p>
          <a:p>
            <a:pPr lvl="3"/>
            <a:r>
              <a:rPr lang="el-GR" noProof="1" smtClean="0"/>
              <a:t>Τέταρτου επιπέδου</a:t>
            </a:r>
          </a:p>
          <a:p>
            <a:pPr lvl="4"/>
            <a:r>
              <a:rPr lang="el-GR" noProof="1" smtClean="0"/>
              <a:t>Πέμπτου επιπέδου</a:t>
            </a:r>
            <a:endParaRPr lang="en-US" dirty="0"/>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a:defRPr sz="1300">
                <a:solidFill>
                  <a:schemeClr val="bg2">
                    <a:tint val="60000"/>
                    <a:satMod val="155000"/>
                  </a:schemeClr>
                </a:solidFill>
              </a:defRPr>
            </a:lvl1pPr>
          </a:lstStyle>
          <a:p>
            <a:pPr algn="l"/>
            <a:fld id="{EB33072D-4CB1-4526-90F7-8CBEF66B156A}" type="datetime8">
              <a:rPr lang="en-US" smtClean="0"/>
              <a:pPr algn="l"/>
              <a:t>1/29/2016 3:00 PM</a:t>
            </a:fld>
            <a:endParaRPr lang="en-US" sz="1300" dirty="0">
              <a:solidFill>
                <a:schemeClr val="bg2">
                  <a:tint val="60000"/>
                  <a:satMod val="155000"/>
                </a:schemeClr>
              </a:solidFill>
            </a:endParaRPr>
          </a:p>
        </p:txBody>
      </p:sp>
      <p:sp>
        <p:nvSpPr>
          <p:cNvPr id="3" name="Footer Placeholder 2"/>
          <p:cNvSpPr>
            <a:spLocks noGrp="1"/>
          </p:cNvSpPr>
          <p:nvPr>
            <p:ph type="ftr" sz="quarter" idx="3"/>
          </p:nvPr>
        </p:nvSpPr>
        <p:spPr>
          <a:xfrm>
            <a:off x="1600200" y="6400800"/>
            <a:ext cx="3907464" cy="274320"/>
          </a:xfrm>
          <a:prstGeom prst="rect">
            <a:avLst/>
          </a:prstGeom>
        </p:spPr>
        <p:txBody>
          <a:bodyPr/>
          <a:lstStyle>
            <a:lvl1pPr algn="r">
              <a:defRPr sz="1300">
                <a:solidFill>
                  <a:schemeClr val="bg2">
                    <a:tint val="60000"/>
                    <a:satMod val="155000"/>
                  </a:schemeClr>
                </a:solidFill>
              </a:defRPr>
            </a:lvl1pPr>
          </a:lstStyle>
          <a:p>
            <a:pPr algn="r"/>
            <a:endParaRPr lang="en-US" sz="1300" dirty="0">
              <a:solidFill>
                <a:schemeClr val="bg2">
                  <a:tint val="60000"/>
                  <a:satMod val="155000"/>
                </a:schemeClr>
              </a:solidFill>
            </a:endParaRPr>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a:defRPr sz="1600">
                <a:solidFill>
                  <a:schemeClr val="accent1">
                    <a:tint val="85000"/>
                    <a:satMod val="150000"/>
                  </a:schemeClr>
                </a:solidFill>
                <a:effectLst/>
              </a:defRPr>
            </a:lvl1pPr>
          </a:lstStyle>
          <a:p>
            <a:pPr algn="r"/>
            <a:fld id="{91AB0B45-0B29-4251-B6F0-D3632CF432BE}" type="slidenum">
              <a:rPr lang="en-US" sz="1600" smtClean="0">
                <a:solidFill>
                  <a:schemeClr val="accent1"/>
                </a:solidFill>
                <a:effectLst/>
              </a:rPr>
              <a:pPr algn="r"/>
              <a:t>‹#›</a:t>
            </a:fld>
            <a:r>
              <a:rPr lang="en-US" sz="1600" dirty="0" smtClean="0">
                <a:solidFill>
                  <a:schemeClr val="accent1"/>
                </a:solidFill>
                <a:effectLst/>
              </a:rPr>
              <a:t> </a:t>
            </a:r>
            <a:endParaRPr lang="en-US" sz="1600" b="1" dirty="0">
              <a:solidFill>
                <a:schemeClr val="accent1"/>
              </a:solidFill>
              <a:effectLst/>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marL="54864" algn="r" rtl="0" eaLnBrk="1" latinLnBrk="0" hangingPunct="1">
        <a:spcBef>
          <a:spcPct val="0"/>
        </a:spcBef>
        <a:buNone/>
        <a:defRPr sz="4600" kern="1200">
          <a:solidFill>
            <a:schemeClr val="tx1"/>
          </a:solidFill>
          <a:effectLst>
            <a:outerShdw blurRad="38100" dist="25500" dir="5400000" algn="tl" rotWithShape="0">
              <a:srgbClr val="000000">
                <a:satMod val="180000"/>
                <a:alpha val="75000"/>
              </a:srgbClr>
            </a:outerShdw>
          </a:effectLst>
          <a:latin typeface="+mj-lt"/>
          <a:ea typeface="+mj-ea"/>
          <a:cs typeface="+mj-cs"/>
        </a:defRPr>
      </a:lvl1pPr>
    </p:titleStyle>
    <p:bodyStyle>
      <a:lvl1pPr marL="685800" indent="-365760" algn="l" rtl="0" eaLnBrk="1" latinLnBrk="0" hangingPunct="1">
        <a:spcBef>
          <a:spcPts val="0"/>
        </a:spcBef>
        <a:buClr>
          <a:schemeClr val="accent1"/>
        </a:buClr>
        <a:buSzPct val="70000"/>
        <a:buFont typeface="Wingdings 2"/>
        <a:buChar char=""/>
        <a:defRPr sz="3200" kern="1200">
          <a:solidFill>
            <a:schemeClr val="tx1"/>
          </a:solidFill>
          <a:latin typeface="+mn-lt"/>
          <a:ea typeface="+mn-ea"/>
          <a:cs typeface="+mn-cs"/>
        </a:defRPr>
      </a:lvl1pPr>
      <a:lvl2pPr marL="742950" indent="-228600" algn="l" rtl="0" eaLnBrk="1" latinLnBrk="0" hangingPunct="1">
        <a:spcBef>
          <a:spcPts val="400"/>
        </a:spcBef>
        <a:buClr>
          <a:schemeClr val="accent2"/>
        </a:buClr>
        <a:buSzPct val="90000"/>
        <a:buFontTx/>
        <a:buChar char="•"/>
        <a:defRPr sz="2600" kern="1200">
          <a:solidFill>
            <a:schemeClr val="tx1"/>
          </a:solidFill>
          <a:latin typeface="+mn-lt"/>
          <a:ea typeface="+mn-ea"/>
          <a:cs typeface="+mn-cs"/>
        </a:defRPr>
      </a:lvl2pPr>
      <a:lvl3pPr marL="960120" indent="-192024" algn="l" rtl="0" eaLnBrk="1" latinLnBrk="0" hangingPunct="1">
        <a:spcBef>
          <a:spcPts val="400"/>
        </a:spcBef>
        <a:buClr>
          <a:schemeClr val="accent3"/>
        </a:buClr>
        <a:buSzPct val="100000"/>
        <a:buFont typeface="Wingdings 2"/>
        <a:buChar char=""/>
        <a:defRPr sz="2300" kern="1200">
          <a:solidFill>
            <a:schemeClr val="tx1"/>
          </a:solidFill>
          <a:latin typeface="+mn-lt"/>
          <a:ea typeface="+mn-ea"/>
          <a:cs typeface="+mn-cs"/>
        </a:defRPr>
      </a:lvl3pPr>
      <a:lvl4pPr marL="1188720" indent="-182880" algn="l" rtl="0" eaLnBrk="1" latinLnBrk="0" hangingPunct="1">
        <a:spcBef>
          <a:spcPts val="400"/>
        </a:spcBef>
        <a:buClr>
          <a:schemeClr val="accent3"/>
        </a:buClr>
        <a:buSzPct val="100000"/>
        <a:buFont typeface="Wingdings 2"/>
        <a:buChar char=""/>
        <a:defRPr sz="2000" kern="1200">
          <a:solidFill>
            <a:schemeClr val="tx1"/>
          </a:solidFill>
          <a:latin typeface="+mn-lt"/>
          <a:ea typeface="+mn-ea"/>
          <a:cs typeface="+mn-cs"/>
        </a:defRPr>
      </a:lvl4pPr>
      <a:lvl5pPr marL="1371600" indent="-182880" algn="l" rtl="0" eaLnBrk="1" latinLnBrk="0" hangingPunct="1">
        <a:spcBef>
          <a:spcPts val="400"/>
        </a:spcBef>
        <a:buClr>
          <a:schemeClr val="accent3"/>
        </a:buClr>
        <a:buSzPct val="100000"/>
        <a:buFont typeface="Wingdings 2"/>
        <a:buChar char=""/>
        <a:defRPr sz="1900" kern="1200">
          <a:solidFill>
            <a:schemeClr val="tx1"/>
          </a:solidFill>
          <a:latin typeface="+mn-lt"/>
          <a:ea typeface="+mn-ea"/>
          <a:cs typeface="+mn-cs"/>
        </a:defRPr>
      </a:lvl5pPr>
      <a:lvl6pPr marL="1554480" indent="-173736" algn="l" rtl="0" eaLnBrk="1" latinLnBrk="0" hangingPunct="1">
        <a:spcBef>
          <a:spcPts val="400"/>
        </a:spcBef>
        <a:buClr>
          <a:schemeClr val="accent4"/>
        </a:buClr>
        <a:buFont typeface="Wingdings 2"/>
        <a:buChar char=""/>
        <a:defRPr sz="1800" kern="1200" baseline="0">
          <a:solidFill>
            <a:schemeClr val="tx1"/>
          </a:solidFill>
          <a:latin typeface="+mn-lt"/>
          <a:ea typeface="+mn-ea"/>
          <a:cs typeface="+mn-cs"/>
        </a:defRPr>
      </a:lvl6pPr>
      <a:lvl7pPr marL="1737360" indent="-173736" algn="l" rtl="0" eaLnBrk="1" latinLnBrk="0" hangingPunct="1">
        <a:spcBef>
          <a:spcPts val="400"/>
        </a:spcBef>
        <a:buClr>
          <a:schemeClr val="accent4"/>
        </a:buClr>
        <a:buFont typeface="Wingdings 2"/>
        <a:buChar char=""/>
        <a:defRPr sz="1600" kern="1200" baseline="0">
          <a:solidFill>
            <a:schemeClr val="tx1"/>
          </a:solidFill>
          <a:latin typeface="+mn-lt"/>
          <a:ea typeface="+mn-ea"/>
          <a:cs typeface="+mn-cs"/>
        </a:defRPr>
      </a:lvl7pPr>
      <a:lvl8pPr marL="1920240" indent="-173736" algn="l" rtl="0" eaLnBrk="1" latinLnBrk="0" hangingPunct="1">
        <a:spcBef>
          <a:spcPts val="400"/>
        </a:spcBef>
        <a:buClr>
          <a:schemeClr val="accent4"/>
        </a:buClr>
        <a:buFont typeface="Wingdings 2"/>
        <a:buChar char=""/>
        <a:defRPr sz="1600" kern="1200" baseline="0">
          <a:solidFill>
            <a:schemeClr val="tx1"/>
          </a:solidFill>
          <a:latin typeface="+mn-lt"/>
          <a:ea typeface="+mn-ea"/>
          <a:cs typeface="+mn-cs"/>
        </a:defRPr>
      </a:lvl8pPr>
      <a:lvl9pPr marL="2148840" indent="-173736" algn="l" rtl="0" eaLnBrk="1" latinLnBrk="0" hangingPunct="1">
        <a:spcBef>
          <a:spcPts val="400"/>
        </a:spcBef>
        <a:buClr>
          <a:schemeClr val="accent4"/>
        </a:buClr>
        <a:buFont typeface="Wingdings 2"/>
        <a:buChar char=""/>
        <a:defRPr sz="16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hyperlink" Target="file:///C:\Users\&#967;&#945;&#961;&#953;&#962;1\Desktop\&#919;&#955;&#949;&#954;&#964;&#961;&#953;&#954;&#940;%20&#959;&#967;&#942;&#956;&#945;&#964;&#945;%20&#956;&#949;%20&#954;&#965;&#968;&#941;&#955;&#949;&#962;%20&#954;&#945;&#965;&#963;&#943;&#956;&#959;&#965;\PEM%20Fuel%20Cell_%20How%20it%20works%20(720p).mp4"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35.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Autofit/>
          </a:bodyPr>
          <a:lstStyle/>
          <a:p>
            <a:pPr algn="ctr"/>
            <a:r>
              <a:rPr lang="el-GR" sz="2400" b="1" dirty="0">
                <a:solidFill>
                  <a:srgbClr val="00B0F0"/>
                </a:solidFill>
              </a:rPr>
              <a:t>Εργασία για την αξιολόγηση στο </a:t>
            </a:r>
            <a:r>
              <a:rPr lang="el-GR" sz="2400" b="1" dirty="0" smtClean="0">
                <a:solidFill>
                  <a:srgbClr val="00B0F0"/>
                </a:solidFill>
              </a:rPr>
              <a:t>μάθημα</a:t>
            </a:r>
            <a:br>
              <a:rPr lang="el-GR" sz="2400" b="1" dirty="0" smtClean="0">
                <a:solidFill>
                  <a:srgbClr val="00B0F0"/>
                </a:solidFill>
              </a:rPr>
            </a:br>
            <a:r>
              <a:rPr lang="el-GR" sz="2400" b="1" dirty="0">
                <a:solidFill>
                  <a:srgbClr val="00B0F0"/>
                </a:solidFill>
              </a:rPr>
              <a:t/>
            </a:r>
            <a:br>
              <a:rPr lang="el-GR" sz="2400" b="1" dirty="0">
                <a:solidFill>
                  <a:srgbClr val="00B0F0"/>
                </a:solidFill>
              </a:rPr>
            </a:br>
            <a:r>
              <a:rPr lang="el-GR" sz="2400" b="1" dirty="0">
                <a:solidFill>
                  <a:srgbClr val="00B0F0"/>
                </a:solidFill>
              </a:rPr>
              <a:t>ΤΕΧΝΟΛΟΓΙΕΣ ΑΝΑΝΕΩΣΙΜΩΝ ΠΗΓΩΝ ΕΝΕΡΓΕΙΑΣ</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21775143"/>
              </p:ext>
            </p:extLst>
          </p:nvPr>
        </p:nvGraphicFramePr>
        <p:xfrm>
          <a:off x="457200" y="1484784"/>
          <a:ext cx="8229600"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smtClean="0">
                <a:solidFill>
                  <a:srgbClr val="00B0F0"/>
                </a:solidFill>
              </a:rPr>
              <a:t>Τι </a:t>
            </a:r>
            <a:r>
              <a:rPr lang="el-GR" sz="3200" b="1" dirty="0">
                <a:solidFill>
                  <a:srgbClr val="00B0F0"/>
                </a:solidFill>
              </a:rPr>
              <a:t>είναι </a:t>
            </a:r>
            <a:r>
              <a:rPr lang="el-GR" sz="3200" b="1" dirty="0" smtClean="0">
                <a:solidFill>
                  <a:srgbClr val="00B0F0"/>
                </a:solidFill>
              </a:rPr>
              <a:t> Ενεργειακές </a:t>
            </a:r>
            <a:r>
              <a:rPr lang="el-GR" sz="3200" b="1" dirty="0">
                <a:solidFill>
                  <a:srgbClr val="00B0F0"/>
                </a:solidFill>
              </a:rPr>
              <a:t>κυψέλες</a:t>
            </a:r>
            <a:r>
              <a:rPr lang="el-GR" sz="3200" b="1" dirty="0"/>
              <a:t>.</a:t>
            </a:r>
          </a:p>
        </p:txBody>
      </p:sp>
      <p:sp>
        <p:nvSpPr>
          <p:cNvPr id="3" name="Θέση περιεχομένου 2"/>
          <p:cNvSpPr>
            <a:spLocks noGrp="1"/>
          </p:cNvSpPr>
          <p:nvPr>
            <p:ph idx="1"/>
          </p:nvPr>
        </p:nvSpPr>
        <p:spPr/>
        <p:txBody>
          <a:bodyPr>
            <a:normAutofit/>
          </a:bodyPr>
          <a:lstStyle/>
          <a:p>
            <a:pPr algn="just"/>
            <a:endParaRPr lang="el-GR" sz="2000" b="1" dirty="0" smtClean="0"/>
          </a:p>
          <a:p>
            <a:pPr algn="just"/>
            <a:endParaRPr lang="el-GR" sz="2000" b="1" dirty="0"/>
          </a:p>
          <a:p>
            <a:pPr algn="just"/>
            <a:r>
              <a:rPr lang="el-GR" sz="2000" b="1" dirty="0" smtClean="0"/>
              <a:t>Η </a:t>
            </a:r>
            <a:r>
              <a:rPr lang="el-GR" sz="2000" b="1" dirty="0"/>
              <a:t>κυψέλη καυσίμου αποτελεί ένα μηχανισμό για την ηλεκτροχημική </a:t>
            </a:r>
            <a:r>
              <a:rPr lang="el-GR" sz="2000" b="1" dirty="0" smtClean="0"/>
              <a:t>μετατροπή της ενέργειας μετατρέποντας </a:t>
            </a:r>
            <a:r>
              <a:rPr lang="el-GR" sz="2000" b="1" dirty="0"/>
              <a:t>υδρογόνο και οξυγόνο σε νερό, παράγοντας ταυτόχρονα με τη διαδικασία αυτή, ηλεκτρισμό (συνεχούς </a:t>
            </a:r>
            <a:r>
              <a:rPr lang="el-GR" sz="2000" b="1" dirty="0" smtClean="0"/>
              <a:t>ρεύματος )  </a:t>
            </a:r>
            <a:r>
              <a:rPr lang="el-GR" sz="2000" b="1" dirty="0"/>
              <a:t>και θερμότητα</a:t>
            </a:r>
            <a:r>
              <a:rPr lang="el-GR" sz="2000" b="1" dirty="0" smtClean="0"/>
              <a:t>.</a:t>
            </a:r>
          </a:p>
          <a:p>
            <a:pPr algn="just"/>
            <a:endParaRPr lang="el-GR" sz="2000" b="1" dirty="0"/>
          </a:p>
          <a:p>
            <a:pPr algn="just"/>
            <a:endParaRPr lang="el-GR" sz="2000" b="1" dirty="0" smtClean="0"/>
          </a:p>
          <a:p>
            <a:pPr algn="just"/>
            <a:r>
              <a:rPr lang="el-GR" sz="2000" b="1" dirty="0" smtClean="0"/>
              <a:t>Η αρχή </a:t>
            </a:r>
            <a:r>
              <a:rPr lang="el-GR" sz="2000" b="1" dirty="0"/>
              <a:t>λειτουργίας της ανακαλύφθηκε πριν από 150 </a:t>
            </a:r>
            <a:r>
              <a:rPr lang="el-GR" sz="2000" b="1" dirty="0" smtClean="0"/>
              <a:t>χρόνια , το </a:t>
            </a:r>
            <a:r>
              <a:rPr lang="el-GR" sz="2000" b="1" dirty="0"/>
              <a:t>1839 μέσω ενός βρετανού δικηγόρου/επιστήμονα </a:t>
            </a:r>
            <a:r>
              <a:rPr lang="el-GR" sz="2000" b="1" dirty="0" err="1"/>
              <a:t>Robert</a:t>
            </a:r>
            <a:r>
              <a:rPr lang="el-GR" sz="2000" b="1" dirty="0"/>
              <a:t> </a:t>
            </a:r>
            <a:r>
              <a:rPr lang="el-GR" sz="2000" b="1" dirty="0" err="1"/>
              <a:t>William</a:t>
            </a:r>
            <a:r>
              <a:rPr lang="el-GR" sz="2000" b="1" dirty="0"/>
              <a:t> </a:t>
            </a:r>
            <a:r>
              <a:rPr lang="el-GR" sz="2000" b="1" dirty="0" err="1"/>
              <a:t>Grove</a:t>
            </a:r>
            <a:r>
              <a:rPr lang="el-GR" sz="2000" b="1" dirty="0"/>
              <a:t> (1811-1896). </a:t>
            </a:r>
          </a:p>
        </p:txBody>
      </p:sp>
      <p:sp>
        <p:nvSpPr>
          <p:cNvPr id="4" name="Κουμπί ενέργειας: Εμπρός ή Επόμενο 3">
            <a:hlinkClick r:id="rId2" action="ppaction://hlinksldjump" highlightClick="1"/>
          </p:cNvPr>
          <p:cNvSpPr/>
          <p:nvPr/>
        </p:nvSpPr>
        <p:spPr>
          <a:xfrm>
            <a:off x="3563888" y="3645024"/>
            <a:ext cx="504056"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73404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down)">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332656"/>
            <a:ext cx="8229600" cy="1008112"/>
          </a:xfrm>
        </p:spPr>
        <p:txBody>
          <a:bodyPr>
            <a:noAutofit/>
          </a:bodyPr>
          <a:lstStyle/>
          <a:p>
            <a:r>
              <a:rPr lang="el-GR" sz="3200" b="1" dirty="0">
                <a:solidFill>
                  <a:srgbClr val="00B0F0"/>
                </a:solidFill>
              </a:rPr>
              <a:t>Πως λειτουργεί η </a:t>
            </a:r>
            <a:r>
              <a:rPr lang="el-GR" sz="3200" b="1" dirty="0" smtClean="0">
                <a:solidFill>
                  <a:srgbClr val="00B0F0"/>
                </a:solidFill>
              </a:rPr>
              <a:t>ενεργειακή</a:t>
            </a:r>
            <a:br>
              <a:rPr lang="el-GR" sz="3200" b="1" dirty="0" smtClean="0">
                <a:solidFill>
                  <a:srgbClr val="00B0F0"/>
                </a:solidFill>
              </a:rPr>
            </a:br>
            <a:r>
              <a:rPr lang="el-GR" sz="3200" b="1" dirty="0" smtClean="0">
                <a:solidFill>
                  <a:srgbClr val="00B0F0"/>
                </a:solidFill>
              </a:rPr>
              <a:t> </a:t>
            </a:r>
            <a:r>
              <a:rPr lang="el-GR" sz="3200" b="1" dirty="0">
                <a:solidFill>
                  <a:srgbClr val="00B0F0"/>
                </a:solidFill>
              </a:rPr>
              <a:t>κυψέλη υδρογόνου </a:t>
            </a:r>
          </a:p>
        </p:txBody>
      </p:sp>
      <p:sp>
        <p:nvSpPr>
          <p:cNvPr id="3" name="Θέση περιεχομένου 2"/>
          <p:cNvSpPr>
            <a:spLocks noGrp="1"/>
          </p:cNvSpPr>
          <p:nvPr>
            <p:ph sz="half" idx="1"/>
          </p:nvPr>
        </p:nvSpPr>
        <p:spPr>
          <a:xfrm>
            <a:off x="323528" y="1484784"/>
            <a:ext cx="4392488" cy="5184576"/>
          </a:xfrm>
        </p:spPr>
        <p:txBody>
          <a:bodyPr>
            <a:normAutofit lnSpcReduction="10000"/>
          </a:bodyPr>
          <a:lstStyle/>
          <a:p>
            <a:pPr marL="355600" indent="-260350" algn="just"/>
            <a:endParaRPr lang="el-GR" sz="1800" b="1" dirty="0" smtClean="0"/>
          </a:p>
          <a:p>
            <a:pPr marL="355600" indent="-260350" algn="just"/>
            <a:r>
              <a:rPr lang="el-GR" sz="1800" b="1" dirty="0" smtClean="0"/>
              <a:t>Η </a:t>
            </a:r>
            <a:r>
              <a:rPr lang="el-GR" sz="1800" b="1" dirty="0"/>
              <a:t>ηλεκτροχημική αντίδραση που λαμβάνει χώρα περιλαμβάνει μία οξείδωση στη μισή αντίδραση και μία αναγωγή  στην άλλη μισή αντίδραση. </a:t>
            </a:r>
            <a:endParaRPr lang="el-GR" sz="1800" b="1" dirty="0" smtClean="0"/>
          </a:p>
          <a:p>
            <a:pPr marL="355600" indent="-260350" algn="just"/>
            <a:endParaRPr lang="el-GR" sz="1800" b="1" dirty="0"/>
          </a:p>
          <a:p>
            <a:pPr marL="355600" indent="-260350" algn="just"/>
            <a:r>
              <a:rPr lang="el-GR" sz="1800" b="1" dirty="0"/>
              <a:t>Η </a:t>
            </a:r>
            <a:r>
              <a:rPr lang="el-GR" sz="1800" b="1" i="1" u="sng" dirty="0"/>
              <a:t>οξείδωση</a:t>
            </a:r>
            <a:r>
              <a:rPr lang="el-GR" sz="1800" b="1" u="sng" dirty="0"/>
              <a:t> </a:t>
            </a:r>
            <a:r>
              <a:rPr lang="el-GR" sz="1800" b="1" dirty="0"/>
              <a:t>αυτή γίνεται στο ηλεκτρόδιο </a:t>
            </a:r>
            <a:r>
              <a:rPr lang="el-GR" sz="1800" b="1" dirty="0" smtClean="0"/>
              <a:t>ανόδου.</a:t>
            </a:r>
          </a:p>
          <a:p>
            <a:pPr marL="355600" indent="-260350" algn="just"/>
            <a:endParaRPr lang="el-GR" sz="1800" b="1" dirty="0" smtClean="0"/>
          </a:p>
          <a:p>
            <a:pPr marL="355600" indent="-260350" algn="just"/>
            <a:r>
              <a:rPr lang="el-GR" sz="1800" b="1" dirty="0" smtClean="0"/>
              <a:t>Το </a:t>
            </a:r>
            <a:r>
              <a:rPr lang="el-GR" sz="1800" b="1" dirty="0"/>
              <a:t>υδρογόνο τροφοδοτεί την άνοδο της κυψέλης, το αρνητικό ηλεκτρόδιο, το οποίο ερχόμενο σε επαφή με τον καταλύτη προκαλεί τα  μόρια του υδρογόνου (H2) να  παράγουν ιόντα υδρογόνου (H +) και ελεύθερα ηλεκτρόνια (e </a:t>
            </a:r>
            <a:r>
              <a:rPr lang="el-GR" sz="1800" b="1" dirty="0" smtClean="0"/>
              <a:t>-).</a:t>
            </a:r>
          </a:p>
          <a:p>
            <a:pPr marL="355600" indent="-260350" algn="just"/>
            <a:endParaRPr lang="el-GR" sz="1600" b="1" dirty="0"/>
          </a:p>
          <a:p>
            <a:pPr marL="95250" indent="0" algn="ctr">
              <a:buNone/>
            </a:pPr>
            <a:r>
              <a:rPr lang="en-US" sz="2000" b="1" dirty="0">
                <a:solidFill>
                  <a:srgbClr val="FFFF00"/>
                </a:solidFill>
              </a:rPr>
              <a:t>2H2 → 4H + + 4e -</a:t>
            </a:r>
            <a:endParaRPr lang="el-GR" sz="2000" b="1" dirty="0">
              <a:solidFill>
                <a:srgbClr val="FFFF00"/>
              </a:solidFill>
            </a:endParaRPr>
          </a:p>
        </p:txBody>
      </p:sp>
      <p:pic>
        <p:nvPicPr>
          <p:cNvPr id="717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148064" y="1772815"/>
            <a:ext cx="3522169" cy="3753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133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wipe(down)">
                                      <p:cBhvr>
                                        <p:cTn id="10" dur="5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p:cTn id="2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4" dur="500"/>
                                        <p:tgtEl>
                                          <p:spTgt spid="3">
                                            <p:txEl>
                                              <p:pRg st="5" end="5"/>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p:cTn id="27"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sz="half" idx="1"/>
          </p:nvPr>
        </p:nvSpPr>
        <p:spPr>
          <a:xfrm>
            <a:off x="395536" y="1645920"/>
            <a:ext cx="4464496" cy="4951432"/>
          </a:xfrm>
        </p:spPr>
        <p:txBody>
          <a:bodyPr>
            <a:normAutofit/>
          </a:bodyPr>
          <a:lstStyle/>
          <a:p>
            <a:pPr marL="355600" indent="-260350" algn="just"/>
            <a:r>
              <a:rPr lang="el-GR" sz="1800" b="1" dirty="0"/>
              <a:t>Τα ηλεκτρόνια τα οποία απελευθερωθήκαν μεταφέρονται μέσω εξωτερικού ηλεκτρικού κυκλώματος προς την κάθοδο δημιουργώντας ηλεκτρισμό αφού η μεμβράνη αποτρέπει τη διέλευση τους μέσω αυτής. Για αυτό το λόγο άνοδος και καταλύτης διαλέγονται αγώγιμα υλικά. </a:t>
            </a:r>
            <a:endParaRPr lang="el-GR" sz="1800" b="1" dirty="0" smtClean="0"/>
          </a:p>
          <a:p>
            <a:pPr marL="355600" indent="-260350" algn="just"/>
            <a:endParaRPr lang="el-GR" sz="1800" b="1" dirty="0"/>
          </a:p>
          <a:p>
            <a:pPr marL="355600" indent="-260350" algn="just"/>
            <a:r>
              <a:rPr lang="el-GR" sz="1800" b="1" dirty="0"/>
              <a:t>Τα ιόντα H+ κινούνται προς την κάθοδο </a:t>
            </a:r>
            <a:r>
              <a:rPr lang="el-GR" sz="1800" b="1" dirty="0" smtClean="0"/>
              <a:t>διαπερνούν </a:t>
            </a:r>
            <a:r>
              <a:rPr lang="el-GR" sz="1800" b="1" dirty="0"/>
              <a:t>τη μεμβράνη και ενώνονται με το οξυγόνου το οποίο τροφοδοτεί την κάθοδο, το θετικά φορτισμένο ηλεκτρόδιο, και παράγεται νερό. </a:t>
            </a:r>
          </a:p>
        </p:txBody>
      </p:sp>
      <p:pic>
        <p:nvPicPr>
          <p:cNvPr id="819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292080" y="1988840"/>
            <a:ext cx="3384376" cy="3606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686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50"/>
                                        <p:tgtEl>
                                          <p:spTgt spid="3">
                                            <p:txEl>
                                              <p:pRg st="2" end="2"/>
                                            </p:txEl>
                                          </p:spTgt>
                                        </p:tgtEl>
                                      </p:cBhvr>
                                    </p:animEffect>
                                    <p:anim calcmode="lin" valueType="num">
                                      <p:cBhvr>
                                        <p:cTn id="13"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sz="half" idx="1"/>
          </p:nvPr>
        </p:nvSpPr>
        <p:spPr>
          <a:xfrm>
            <a:off x="457200" y="1556792"/>
            <a:ext cx="4186808" cy="4615408"/>
          </a:xfrm>
        </p:spPr>
        <p:txBody>
          <a:bodyPr>
            <a:normAutofit/>
          </a:bodyPr>
          <a:lstStyle/>
          <a:p>
            <a:pPr marL="355600" indent="-260350" algn="just"/>
            <a:r>
              <a:rPr lang="el-GR" dirty="0"/>
              <a:t> </a:t>
            </a:r>
            <a:r>
              <a:rPr lang="el-GR" sz="2000" b="1" dirty="0"/>
              <a:t>Αναγωγή παρουσιάζεται κατά την κάθοδο, με μόρια οξυγόνου (O2) να αντιδρούν με ιόντα H + και ελεύθερα </a:t>
            </a:r>
            <a:r>
              <a:rPr lang="el-GR" sz="2000" b="1" dirty="0" smtClean="0"/>
              <a:t>ηλεκτρόνια και να </a:t>
            </a:r>
            <a:r>
              <a:rPr lang="el-GR" sz="2000" b="1" dirty="0"/>
              <a:t>παράγουν νερό (H 2O</a:t>
            </a:r>
            <a:r>
              <a:rPr lang="el-GR" sz="2000" b="1" dirty="0" smtClean="0"/>
              <a:t>).</a:t>
            </a:r>
          </a:p>
          <a:p>
            <a:pPr marL="320040" indent="0" algn="ctr">
              <a:lnSpc>
                <a:spcPct val="200000"/>
              </a:lnSpc>
              <a:spcAft>
                <a:spcPts val="0"/>
              </a:spcAft>
              <a:buNone/>
            </a:pPr>
            <a:r>
              <a:rPr lang="el-GR" sz="2200" b="1" dirty="0" smtClean="0">
                <a:solidFill>
                  <a:srgbClr val="FFFF00"/>
                </a:solidFill>
                <a:latin typeface="Times New Roman"/>
                <a:ea typeface="Calibri"/>
                <a:cs typeface="Times New Roman"/>
              </a:rPr>
              <a:t>O2 </a:t>
            </a:r>
            <a:r>
              <a:rPr lang="el-GR" sz="2200" b="1" dirty="0">
                <a:solidFill>
                  <a:srgbClr val="FFFF00"/>
                </a:solidFill>
                <a:latin typeface="Times New Roman"/>
                <a:ea typeface="Calibri"/>
                <a:cs typeface="Times New Roman"/>
              </a:rPr>
              <a:t>+ 4H + </a:t>
            </a:r>
            <a:r>
              <a:rPr lang="el-GR" sz="2200" b="1" dirty="0" smtClean="0">
                <a:solidFill>
                  <a:srgbClr val="FFFF00"/>
                </a:solidFill>
                <a:latin typeface="Times New Roman"/>
                <a:ea typeface="Calibri"/>
                <a:cs typeface="Times New Roman"/>
              </a:rPr>
              <a:t> </a:t>
            </a:r>
            <a:r>
              <a:rPr lang="el-GR" sz="2200" b="1" dirty="0">
                <a:solidFill>
                  <a:srgbClr val="FFFF00"/>
                </a:solidFill>
                <a:latin typeface="Times New Roman"/>
                <a:ea typeface="Calibri"/>
                <a:cs typeface="Times New Roman"/>
              </a:rPr>
              <a:t>4e - → 2H2Ο</a:t>
            </a:r>
            <a:endParaRPr lang="el-GR" sz="2200" b="1" dirty="0">
              <a:solidFill>
                <a:srgbClr val="FFFF00"/>
              </a:solidFill>
              <a:latin typeface="Calibri"/>
              <a:ea typeface="Calibri"/>
              <a:cs typeface="Times New Roman"/>
            </a:endParaRPr>
          </a:p>
          <a:p>
            <a:pPr marL="355600" indent="-260350" algn="just"/>
            <a:endParaRPr lang="el-GR" sz="2000" b="1" dirty="0" smtClean="0"/>
          </a:p>
          <a:p>
            <a:pPr marL="355600" indent="-260350" algn="just"/>
            <a:r>
              <a:rPr lang="el-GR" sz="2000" b="1" dirty="0" smtClean="0"/>
              <a:t>Οι </a:t>
            </a:r>
            <a:r>
              <a:rPr lang="el-GR" sz="2000" b="1" dirty="0"/>
              <a:t>παραπάνω αντιδράσεις σε μία απλή κυψέλη καυσίμου παράγει περίπου στα 0,7 </a:t>
            </a:r>
            <a:r>
              <a:rPr lang="el-GR" sz="2000" b="1" dirty="0" err="1"/>
              <a:t>Volts</a:t>
            </a:r>
            <a:endParaRPr lang="el-GR" sz="2000" b="1" dirty="0"/>
          </a:p>
        </p:txBody>
      </p:sp>
      <p:pic>
        <p:nvPicPr>
          <p:cNvPr id="921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75713" y="2104646"/>
            <a:ext cx="3383573" cy="3609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302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b="1" dirty="0">
                <a:solidFill>
                  <a:srgbClr val="00B0F0"/>
                </a:solidFill>
              </a:rPr>
              <a:t>Μέρη κυψέλης  </a:t>
            </a:r>
            <a:r>
              <a:rPr lang="el-GR" sz="3200" b="1" dirty="0" smtClean="0">
                <a:solidFill>
                  <a:srgbClr val="00B0F0"/>
                </a:solidFill>
              </a:rPr>
              <a:t/>
            </a:r>
            <a:br>
              <a:rPr lang="el-GR" sz="3200" b="1" dirty="0" smtClean="0">
                <a:solidFill>
                  <a:srgbClr val="00B0F0"/>
                </a:solidFill>
              </a:rPr>
            </a:br>
            <a:r>
              <a:rPr lang="el-GR" sz="3200" b="1" dirty="0" smtClean="0">
                <a:solidFill>
                  <a:srgbClr val="00B0F0"/>
                </a:solidFill>
              </a:rPr>
              <a:t>Κατασκευαστικά </a:t>
            </a:r>
            <a:r>
              <a:rPr lang="el-GR" sz="3200" b="1" dirty="0">
                <a:solidFill>
                  <a:srgbClr val="00B0F0"/>
                </a:solidFill>
              </a:rPr>
              <a:t>Στοιχεία</a:t>
            </a:r>
          </a:p>
        </p:txBody>
      </p:sp>
      <p:sp>
        <p:nvSpPr>
          <p:cNvPr id="3" name="Θέση περιεχομένου 2"/>
          <p:cNvSpPr>
            <a:spLocks noGrp="1"/>
          </p:cNvSpPr>
          <p:nvPr>
            <p:ph sz="half" idx="1"/>
          </p:nvPr>
        </p:nvSpPr>
        <p:spPr>
          <a:xfrm>
            <a:off x="323528" y="1645920"/>
            <a:ext cx="3744416" cy="4951432"/>
          </a:xfrm>
        </p:spPr>
        <p:txBody>
          <a:bodyPr>
            <a:normAutofit/>
          </a:bodyPr>
          <a:lstStyle/>
          <a:p>
            <a:pPr marL="355600" indent="-260350"/>
            <a:r>
              <a:rPr lang="el-GR" sz="1800" b="1" dirty="0"/>
              <a:t>Μεμβράνη ανταλλαγής ιόντων ( </a:t>
            </a:r>
            <a:r>
              <a:rPr lang="en-US" sz="1800" b="1" dirty="0"/>
              <a:t>Proton Exchange Membrane) </a:t>
            </a:r>
            <a:r>
              <a:rPr lang="el-GR" sz="1800" b="1" dirty="0"/>
              <a:t>ή ηλεκτρολύτης</a:t>
            </a:r>
          </a:p>
          <a:p>
            <a:pPr marL="355600" indent="-260350"/>
            <a:endParaRPr lang="el-GR" sz="1800" b="1" dirty="0" smtClean="0"/>
          </a:p>
          <a:p>
            <a:pPr marL="355600" indent="-260350"/>
            <a:r>
              <a:rPr lang="el-GR" sz="1800" b="1" dirty="0" smtClean="0"/>
              <a:t>Ηλεκτρόδια </a:t>
            </a:r>
            <a:r>
              <a:rPr lang="el-GR" sz="1800" b="1" dirty="0"/>
              <a:t>( </a:t>
            </a:r>
            <a:r>
              <a:rPr lang="en-US" sz="1800" b="1" dirty="0"/>
              <a:t>electrodes)</a:t>
            </a:r>
          </a:p>
          <a:p>
            <a:pPr marL="355600" indent="-260350"/>
            <a:endParaRPr lang="el-GR" sz="1800" b="1" dirty="0" smtClean="0"/>
          </a:p>
          <a:p>
            <a:pPr marL="355600" indent="-260350"/>
            <a:r>
              <a:rPr lang="el-GR" sz="1800" b="1" dirty="0" smtClean="0"/>
              <a:t>Καταλύτης </a:t>
            </a:r>
            <a:r>
              <a:rPr lang="el-GR" sz="1800" b="1" dirty="0"/>
              <a:t>(</a:t>
            </a:r>
            <a:r>
              <a:rPr lang="en-US" sz="1800" b="1" dirty="0"/>
              <a:t>catalyst)</a:t>
            </a:r>
          </a:p>
          <a:p>
            <a:pPr marL="355600" indent="-260350"/>
            <a:endParaRPr lang="el-GR" sz="1800" b="1" dirty="0" smtClean="0"/>
          </a:p>
          <a:p>
            <a:pPr marL="355600" indent="-260350"/>
            <a:r>
              <a:rPr lang="el-GR" sz="1800" b="1" dirty="0" smtClean="0"/>
              <a:t>Στρώμα </a:t>
            </a:r>
            <a:r>
              <a:rPr lang="el-GR" sz="1800" b="1" dirty="0"/>
              <a:t>διάχυσης αερίων (</a:t>
            </a:r>
            <a:r>
              <a:rPr lang="en-US" sz="1800" b="1" dirty="0" err="1"/>
              <a:t>Gass</a:t>
            </a:r>
            <a:r>
              <a:rPr lang="en-US" sz="1800" b="1" dirty="0"/>
              <a:t> Diffusion Layer - G.D.L.) </a:t>
            </a:r>
            <a:r>
              <a:rPr lang="el-GR" sz="1800" b="1" dirty="0"/>
              <a:t>ή πορώδες στρώμα ( </a:t>
            </a:r>
            <a:r>
              <a:rPr lang="en-US" sz="1800" b="1" dirty="0"/>
              <a:t>backing layer )</a:t>
            </a:r>
          </a:p>
          <a:p>
            <a:pPr marL="355600" indent="-260350"/>
            <a:endParaRPr lang="el-GR" sz="1800" b="1" dirty="0" smtClean="0"/>
          </a:p>
          <a:p>
            <a:pPr marL="355600" indent="-260350"/>
            <a:r>
              <a:rPr lang="el-GR" sz="1800" b="1" dirty="0" smtClean="0"/>
              <a:t>Διπολικές </a:t>
            </a:r>
            <a:r>
              <a:rPr lang="el-GR" sz="1800" b="1" dirty="0"/>
              <a:t>πλάκες  (</a:t>
            </a:r>
            <a:r>
              <a:rPr lang="en-US" sz="1800" b="1" dirty="0"/>
              <a:t>Bipolar plates)</a:t>
            </a:r>
          </a:p>
          <a:p>
            <a:pPr marL="355600" indent="-260350"/>
            <a:endParaRPr lang="el-GR" sz="1800" b="1" dirty="0"/>
          </a:p>
        </p:txBody>
      </p:sp>
      <p:pic>
        <p:nvPicPr>
          <p:cNvPr id="1024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389767" y="1412776"/>
            <a:ext cx="4286689" cy="2752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9767" y="4293096"/>
            <a:ext cx="4358697"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Κουμπί ενέργειας: Ταινία 4">
            <a:hlinkClick r:id="rId4" action="ppaction://hlinkfile" highlightClick="1"/>
          </p:cNvPr>
          <p:cNvSpPr/>
          <p:nvPr/>
        </p:nvSpPr>
        <p:spPr>
          <a:xfrm>
            <a:off x="971600" y="6165304"/>
            <a:ext cx="792088" cy="432048"/>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77050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290">
                                          <p:stCondLst>
                                            <p:cond delay="0"/>
                                          </p:stCondLst>
                                        </p:cTn>
                                        <p:tgtEl>
                                          <p:spTgt spid="3">
                                            <p:txEl>
                                              <p:pRg st="0" end="0"/>
                                            </p:txEl>
                                          </p:spTgt>
                                        </p:tgtEl>
                                      </p:cBhvr>
                                    </p:animEffect>
                                    <p:anim calcmode="lin" valueType="num">
                                      <p:cBhvr>
                                        <p:cTn id="8" dur="911"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xEl>
                                              <p:pRg st="0" end="0"/>
                                            </p:txEl>
                                          </p:spTgt>
                                        </p:tgtEl>
                                      </p:cBhvr>
                                      <p:to x="100000" y="60000"/>
                                    </p:animScale>
                                    <p:animScale>
                                      <p:cBhvr>
                                        <p:cTn id="14" dur="83" decel="50000">
                                          <p:stCondLst>
                                            <p:cond delay="338"/>
                                          </p:stCondLst>
                                        </p:cTn>
                                        <p:tgtEl>
                                          <p:spTgt spid="3">
                                            <p:txEl>
                                              <p:pRg st="0" end="0"/>
                                            </p:txEl>
                                          </p:spTgt>
                                        </p:tgtEl>
                                      </p:cBhvr>
                                      <p:to x="100000" y="100000"/>
                                    </p:animScale>
                                    <p:animScale>
                                      <p:cBhvr>
                                        <p:cTn id="15" dur="13">
                                          <p:stCondLst>
                                            <p:cond delay="656"/>
                                          </p:stCondLst>
                                        </p:cTn>
                                        <p:tgtEl>
                                          <p:spTgt spid="3">
                                            <p:txEl>
                                              <p:pRg st="0" end="0"/>
                                            </p:txEl>
                                          </p:spTgt>
                                        </p:tgtEl>
                                      </p:cBhvr>
                                      <p:to x="100000" y="80000"/>
                                    </p:animScale>
                                    <p:animScale>
                                      <p:cBhvr>
                                        <p:cTn id="16" dur="83" decel="50000">
                                          <p:stCondLst>
                                            <p:cond delay="669"/>
                                          </p:stCondLst>
                                        </p:cTn>
                                        <p:tgtEl>
                                          <p:spTgt spid="3">
                                            <p:txEl>
                                              <p:pRg st="0" end="0"/>
                                            </p:txEl>
                                          </p:spTgt>
                                        </p:tgtEl>
                                      </p:cBhvr>
                                      <p:to x="100000" y="100000"/>
                                    </p:animScale>
                                    <p:animScale>
                                      <p:cBhvr>
                                        <p:cTn id="17" dur="13">
                                          <p:stCondLst>
                                            <p:cond delay="821"/>
                                          </p:stCondLst>
                                        </p:cTn>
                                        <p:tgtEl>
                                          <p:spTgt spid="3">
                                            <p:txEl>
                                              <p:pRg st="0" end="0"/>
                                            </p:txEl>
                                          </p:spTgt>
                                        </p:tgtEl>
                                      </p:cBhvr>
                                      <p:to x="100000" y="90000"/>
                                    </p:animScale>
                                    <p:animScale>
                                      <p:cBhvr>
                                        <p:cTn id="18" dur="83" decel="50000">
                                          <p:stCondLst>
                                            <p:cond delay="834"/>
                                          </p:stCondLst>
                                        </p:cTn>
                                        <p:tgtEl>
                                          <p:spTgt spid="3">
                                            <p:txEl>
                                              <p:pRg st="0" end="0"/>
                                            </p:txEl>
                                          </p:spTgt>
                                        </p:tgtEl>
                                      </p:cBhvr>
                                      <p:to x="100000" y="100000"/>
                                    </p:animScale>
                                    <p:animScale>
                                      <p:cBhvr>
                                        <p:cTn id="19" dur="13">
                                          <p:stCondLst>
                                            <p:cond delay="904"/>
                                          </p:stCondLst>
                                        </p:cTn>
                                        <p:tgtEl>
                                          <p:spTgt spid="3">
                                            <p:txEl>
                                              <p:pRg st="0" end="0"/>
                                            </p:txEl>
                                          </p:spTgt>
                                        </p:tgtEl>
                                      </p:cBhvr>
                                      <p:to x="100000" y="95000"/>
                                    </p:animScale>
                                    <p:animScale>
                                      <p:cBhvr>
                                        <p:cTn id="20" dur="83" decel="50000">
                                          <p:stCondLst>
                                            <p:cond delay="917"/>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290">
                                          <p:stCondLst>
                                            <p:cond delay="0"/>
                                          </p:stCondLst>
                                        </p:cTn>
                                        <p:tgtEl>
                                          <p:spTgt spid="3">
                                            <p:txEl>
                                              <p:pRg st="2" end="2"/>
                                            </p:txEl>
                                          </p:spTgt>
                                        </p:tgtEl>
                                      </p:cBhvr>
                                    </p:animEffect>
                                    <p:anim calcmode="lin" valueType="num">
                                      <p:cBhvr>
                                        <p:cTn id="26" dur="911"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332"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332" tmFilter="0, 0; 0.125,0.2665; 0.25,0.4; 0.375,0.465; 0.5,0.5;  0.625,0.535; 0.75,0.6; 0.875,0.7335; 1,1">
                                          <p:stCondLst>
                                            <p:cond delay="332"/>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166" tmFilter="0, 0; 0.125,0.2665; 0.25,0.4; 0.375,0.465; 0.5,0.5;  0.625,0.535; 0.75,0.6; 0.875,0.7335; 1,1">
                                          <p:stCondLst>
                                            <p:cond delay="662"/>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82" tmFilter="0, 0; 0.125,0.2665; 0.25,0.4; 0.375,0.465; 0.5,0.5;  0.625,0.535; 0.75,0.6; 0.875,0.7335; 1,1">
                                          <p:stCondLst>
                                            <p:cond delay="828"/>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13">
                                          <p:stCondLst>
                                            <p:cond delay="325"/>
                                          </p:stCondLst>
                                        </p:cTn>
                                        <p:tgtEl>
                                          <p:spTgt spid="3">
                                            <p:txEl>
                                              <p:pRg st="2" end="2"/>
                                            </p:txEl>
                                          </p:spTgt>
                                        </p:tgtEl>
                                      </p:cBhvr>
                                      <p:to x="100000" y="60000"/>
                                    </p:animScale>
                                    <p:animScale>
                                      <p:cBhvr>
                                        <p:cTn id="32" dur="83" decel="50000">
                                          <p:stCondLst>
                                            <p:cond delay="338"/>
                                          </p:stCondLst>
                                        </p:cTn>
                                        <p:tgtEl>
                                          <p:spTgt spid="3">
                                            <p:txEl>
                                              <p:pRg st="2" end="2"/>
                                            </p:txEl>
                                          </p:spTgt>
                                        </p:tgtEl>
                                      </p:cBhvr>
                                      <p:to x="100000" y="100000"/>
                                    </p:animScale>
                                    <p:animScale>
                                      <p:cBhvr>
                                        <p:cTn id="33" dur="13">
                                          <p:stCondLst>
                                            <p:cond delay="656"/>
                                          </p:stCondLst>
                                        </p:cTn>
                                        <p:tgtEl>
                                          <p:spTgt spid="3">
                                            <p:txEl>
                                              <p:pRg st="2" end="2"/>
                                            </p:txEl>
                                          </p:spTgt>
                                        </p:tgtEl>
                                      </p:cBhvr>
                                      <p:to x="100000" y="80000"/>
                                    </p:animScale>
                                    <p:animScale>
                                      <p:cBhvr>
                                        <p:cTn id="34" dur="83" decel="50000">
                                          <p:stCondLst>
                                            <p:cond delay="669"/>
                                          </p:stCondLst>
                                        </p:cTn>
                                        <p:tgtEl>
                                          <p:spTgt spid="3">
                                            <p:txEl>
                                              <p:pRg st="2" end="2"/>
                                            </p:txEl>
                                          </p:spTgt>
                                        </p:tgtEl>
                                      </p:cBhvr>
                                      <p:to x="100000" y="100000"/>
                                    </p:animScale>
                                    <p:animScale>
                                      <p:cBhvr>
                                        <p:cTn id="35" dur="13">
                                          <p:stCondLst>
                                            <p:cond delay="821"/>
                                          </p:stCondLst>
                                        </p:cTn>
                                        <p:tgtEl>
                                          <p:spTgt spid="3">
                                            <p:txEl>
                                              <p:pRg st="2" end="2"/>
                                            </p:txEl>
                                          </p:spTgt>
                                        </p:tgtEl>
                                      </p:cBhvr>
                                      <p:to x="100000" y="90000"/>
                                    </p:animScale>
                                    <p:animScale>
                                      <p:cBhvr>
                                        <p:cTn id="36" dur="83" decel="50000">
                                          <p:stCondLst>
                                            <p:cond delay="834"/>
                                          </p:stCondLst>
                                        </p:cTn>
                                        <p:tgtEl>
                                          <p:spTgt spid="3">
                                            <p:txEl>
                                              <p:pRg st="2" end="2"/>
                                            </p:txEl>
                                          </p:spTgt>
                                        </p:tgtEl>
                                      </p:cBhvr>
                                      <p:to x="100000" y="100000"/>
                                    </p:animScale>
                                    <p:animScale>
                                      <p:cBhvr>
                                        <p:cTn id="37" dur="13">
                                          <p:stCondLst>
                                            <p:cond delay="904"/>
                                          </p:stCondLst>
                                        </p:cTn>
                                        <p:tgtEl>
                                          <p:spTgt spid="3">
                                            <p:txEl>
                                              <p:pRg st="2" end="2"/>
                                            </p:txEl>
                                          </p:spTgt>
                                        </p:tgtEl>
                                      </p:cBhvr>
                                      <p:to x="100000" y="95000"/>
                                    </p:animScale>
                                    <p:animScale>
                                      <p:cBhvr>
                                        <p:cTn id="38" dur="83" decel="50000">
                                          <p:stCondLst>
                                            <p:cond delay="917"/>
                                          </p:stCondLst>
                                        </p:cTn>
                                        <p:tgtEl>
                                          <p:spTgt spid="3">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wipe(down)">
                                      <p:cBhvr>
                                        <p:cTn id="43" dur="290">
                                          <p:stCondLst>
                                            <p:cond delay="0"/>
                                          </p:stCondLst>
                                        </p:cTn>
                                        <p:tgtEl>
                                          <p:spTgt spid="3">
                                            <p:txEl>
                                              <p:pRg st="4" end="4"/>
                                            </p:txEl>
                                          </p:spTgt>
                                        </p:tgtEl>
                                      </p:cBhvr>
                                    </p:animEffect>
                                    <p:anim calcmode="lin" valueType="num">
                                      <p:cBhvr>
                                        <p:cTn id="44" dur="911"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5" dur="332"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6" dur="332" tmFilter="0, 0; 0.125,0.2665; 0.25,0.4; 0.375,0.465; 0.5,0.5;  0.625,0.535; 0.75,0.6; 0.875,0.7335; 1,1">
                                          <p:stCondLst>
                                            <p:cond delay="332"/>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7" dur="166" tmFilter="0, 0; 0.125,0.2665; 0.25,0.4; 0.375,0.465; 0.5,0.5;  0.625,0.535; 0.75,0.6; 0.875,0.7335; 1,1">
                                          <p:stCondLst>
                                            <p:cond delay="662"/>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8" dur="82" tmFilter="0, 0; 0.125,0.2665; 0.25,0.4; 0.375,0.465; 0.5,0.5;  0.625,0.535; 0.75,0.6; 0.875,0.7335; 1,1">
                                          <p:stCondLst>
                                            <p:cond delay="828"/>
                                          </p:stCondLst>
                                        </p:cTn>
                                        <p:tgtEl>
                                          <p:spTgt spid="3">
                                            <p:txEl>
                                              <p:pRg st="4" end="4"/>
                                            </p:txEl>
                                          </p:spTgt>
                                        </p:tgtEl>
                                        <p:attrNameLst>
                                          <p:attrName>ppt_y</p:attrName>
                                        </p:attrNameLst>
                                      </p:cBhvr>
                                      <p:tavLst>
                                        <p:tav tm="0" fmla="#ppt_y-sin(pi*$)/81">
                                          <p:val>
                                            <p:fltVal val="0"/>
                                          </p:val>
                                        </p:tav>
                                        <p:tav tm="100000">
                                          <p:val>
                                            <p:fltVal val="1"/>
                                          </p:val>
                                        </p:tav>
                                      </p:tavLst>
                                    </p:anim>
                                    <p:animScale>
                                      <p:cBhvr>
                                        <p:cTn id="49" dur="13">
                                          <p:stCondLst>
                                            <p:cond delay="325"/>
                                          </p:stCondLst>
                                        </p:cTn>
                                        <p:tgtEl>
                                          <p:spTgt spid="3">
                                            <p:txEl>
                                              <p:pRg st="4" end="4"/>
                                            </p:txEl>
                                          </p:spTgt>
                                        </p:tgtEl>
                                      </p:cBhvr>
                                      <p:to x="100000" y="60000"/>
                                    </p:animScale>
                                    <p:animScale>
                                      <p:cBhvr>
                                        <p:cTn id="50" dur="83" decel="50000">
                                          <p:stCondLst>
                                            <p:cond delay="338"/>
                                          </p:stCondLst>
                                        </p:cTn>
                                        <p:tgtEl>
                                          <p:spTgt spid="3">
                                            <p:txEl>
                                              <p:pRg st="4" end="4"/>
                                            </p:txEl>
                                          </p:spTgt>
                                        </p:tgtEl>
                                      </p:cBhvr>
                                      <p:to x="100000" y="100000"/>
                                    </p:animScale>
                                    <p:animScale>
                                      <p:cBhvr>
                                        <p:cTn id="51" dur="13">
                                          <p:stCondLst>
                                            <p:cond delay="656"/>
                                          </p:stCondLst>
                                        </p:cTn>
                                        <p:tgtEl>
                                          <p:spTgt spid="3">
                                            <p:txEl>
                                              <p:pRg st="4" end="4"/>
                                            </p:txEl>
                                          </p:spTgt>
                                        </p:tgtEl>
                                      </p:cBhvr>
                                      <p:to x="100000" y="80000"/>
                                    </p:animScale>
                                    <p:animScale>
                                      <p:cBhvr>
                                        <p:cTn id="52" dur="83" decel="50000">
                                          <p:stCondLst>
                                            <p:cond delay="669"/>
                                          </p:stCondLst>
                                        </p:cTn>
                                        <p:tgtEl>
                                          <p:spTgt spid="3">
                                            <p:txEl>
                                              <p:pRg st="4" end="4"/>
                                            </p:txEl>
                                          </p:spTgt>
                                        </p:tgtEl>
                                      </p:cBhvr>
                                      <p:to x="100000" y="100000"/>
                                    </p:animScale>
                                    <p:animScale>
                                      <p:cBhvr>
                                        <p:cTn id="53" dur="13">
                                          <p:stCondLst>
                                            <p:cond delay="821"/>
                                          </p:stCondLst>
                                        </p:cTn>
                                        <p:tgtEl>
                                          <p:spTgt spid="3">
                                            <p:txEl>
                                              <p:pRg st="4" end="4"/>
                                            </p:txEl>
                                          </p:spTgt>
                                        </p:tgtEl>
                                      </p:cBhvr>
                                      <p:to x="100000" y="90000"/>
                                    </p:animScale>
                                    <p:animScale>
                                      <p:cBhvr>
                                        <p:cTn id="54" dur="83" decel="50000">
                                          <p:stCondLst>
                                            <p:cond delay="834"/>
                                          </p:stCondLst>
                                        </p:cTn>
                                        <p:tgtEl>
                                          <p:spTgt spid="3">
                                            <p:txEl>
                                              <p:pRg st="4" end="4"/>
                                            </p:txEl>
                                          </p:spTgt>
                                        </p:tgtEl>
                                      </p:cBhvr>
                                      <p:to x="100000" y="100000"/>
                                    </p:animScale>
                                    <p:animScale>
                                      <p:cBhvr>
                                        <p:cTn id="55" dur="13">
                                          <p:stCondLst>
                                            <p:cond delay="904"/>
                                          </p:stCondLst>
                                        </p:cTn>
                                        <p:tgtEl>
                                          <p:spTgt spid="3">
                                            <p:txEl>
                                              <p:pRg st="4" end="4"/>
                                            </p:txEl>
                                          </p:spTgt>
                                        </p:tgtEl>
                                      </p:cBhvr>
                                      <p:to x="100000" y="95000"/>
                                    </p:animScale>
                                    <p:animScale>
                                      <p:cBhvr>
                                        <p:cTn id="56" dur="83" decel="50000">
                                          <p:stCondLst>
                                            <p:cond delay="917"/>
                                          </p:stCondLst>
                                        </p:cTn>
                                        <p:tgtEl>
                                          <p:spTgt spid="3">
                                            <p:txEl>
                                              <p:pRg st="4" end="4"/>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wipe(down)">
                                      <p:cBhvr>
                                        <p:cTn id="61" dur="290">
                                          <p:stCondLst>
                                            <p:cond delay="0"/>
                                          </p:stCondLst>
                                        </p:cTn>
                                        <p:tgtEl>
                                          <p:spTgt spid="3">
                                            <p:txEl>
                                              <p:pRg st="6" end="6"/>
                                            </p:txEl>
                                          </p:spTgt>
                                        </p:tgtEl>
                                      </p:cBhvr>
                                    </p:animEffect>
                                    <p:anim calcmode="lin" valueType="num">
                                      <p:cBhvr>
                                        <p:cTn id="62" dur="911"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63" dur="332"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64" dur="332" tmFilter="0, 0; 0.125,0.2665; 0.25,0.4; 0.375,0.465; 0.5,0.5;  0.625,0.535; 0.75,0.6; 0.875,0.7335; 1,1">
                                          <p:stCondLst>
                                            <p:cond delay="332"/>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65" dur="166" tmFilter="0, 0; 0.125,0.2665; 0.25,0.4; 0.375,0.465; 0.5,0.5;  0.625,0.535; 0.75,0.6; 0.875,0.7335; 1,1">
                                          <p:stCondLst>
                                            <p:cond delay="662"/>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66" dur="82" tmFilter="0, 0; 0.125,0.2665; 0.25,0.4; 0.375,0.465; 0.5,0.5;  0.625,0.535; 0.75,0.6; 0.875,0.7335; 1,1">
                                          <p:stCondLst>
                                            <p:cond delay="828"/>
                                          </p:stCondLst>
                                        </p:cTn>
                                        <p:tgtEl>
                                          <p:spTgt spid="3">
                                            <p:txEl>
                                              <p:pRg st="6" end="6"/>
                                            </p:txEl>
                                          </p:spTgt>
                                        </p:tgtEl>
                                        <p:attrNameLst>
                                          <p:attrName>ppt_y</p:attrName>
                                        </p:attrNameLst>
                                      </p:cBhvr>
                                      <p:tavLst>
                                        <p:tav tm="0" fmla="#ppt_y-sin(pi*$)/81">
                                          <p:val>
                                            <p:fltVal val="0"/>
                                          </p:val>
                                        </p:tav>
                                        <p:tav tm="100000">
                                          <p:val>
                                            <p:fltVal val="1"/>
                                          </p:val>
                                        </p:tav>
                                      </p:tavLst>
                                    </p:anim>
                                    <p:animScale>
                                      <p:cBhvr>
                                        <p:cTn id="67" dur="13">
                                          <p:stCondLst>
                                            <p:cond delay="325"/>
                                          </p:stCondLst>
                                        </p:cTn>
                                        <p:tgtEl>
                                          <p:spTgt spid="3">
                                            <p:txEl>
                                              <p:pRg st="6" end="6"/>
                                            </p:txEl>
                                          </p:spTgt>
                                        </p:tgtEl>
                                      </p:cBhvr>
                                      <p:to x="100000" y="60000"/>
                                    </p:animScale>
                                    <p:animScale>
                                      <p:cBhvr>
                                        <p:cTn id="68" dur="83" decel="50000">
                                          <p:stCondLst>
                                            <p:cond delay="338"/>
                                          </p:stCondLst>
                                        </p:cTn>
                                        <p:tgtEl>
                                          <p:spTgt spid="3">
                                            <p:txEl>
                                              <p:pRg st="6" end="6"/>
                                            </p:txEl>
                                          </p:spTgt>
                                        </p:tgtEl>
                                      </p:cBhvr>
                                      <p:to x="100000" y="100000"/>
                                    </p:animScale>
                                    <p:animScale>
                                      <p:cBhvr>
                                        <p:cTn id="69" dur="13">
                                          <p:stCondLst>
                                            <p:cond delay="656"/>
                                          </p:stCondLst>
                                        </p:cTn>
                                        <p:tgtEl>
                                          <p:spTgt spid="3">
                                            <p:txEl>
                                              <p:pRg st="6" end="6"/>
                                            </p:txEl>
                                          </p:spTgt>
                                        </p:tgtEl>
                                      </p:cBhvr>
                                      <p:to x="100000" y="80000"/>
                                    </p:animScale>
                                    <p:animScale>
                                      <p:cBhvr>
                                        <p:cTn id="70" dur="83" decel="50000">
                                          <p:stCondLst>
                                            <p:cond delay="669"/>
                                          </p:stCondLst>
                                        </p:cTn>
                                        <p:tgtEl>
                                          <p:spTgt spid="3">
                                            <p:txEl>
                                              <p:pRg st="6" end="6"/>
                                            </p:txEl>
                                          </p:spTgt>
                                        </p:tgtEl>
                                      </p:cBhvr>
                                      <p:to x="100000" y="100000"/>
                                    </p:animScale>
                                    <p:animScale>
                                      <p:cBhvr>
                                        <p:cTn id="71" dur="13">
                                          <p:stCondLst>
                                            <p:cond delay="821"/>
                                          </p:stCondLst>
                                        </p:cTn>
                                        <p:tgtEl>
                                          <p:spTgt spid="3">
                                            <p:txEl>
                                              <p:pRg st="6" end="6"/>
                                            </p:txEl>
                                          </p:spTgt>
                                        </p:tgtEl>
                                      </p:cBhvr>
                                      <p:to x="100000" y="90000"/>
                                    </p:animScale>
                                    <p:animScale>
                                      <p:cBhvr>
                                        <p:cTn id="72" dur="83" decel="50000">
                                          <p:stCondLst>
                                            <p:cond delay="834"/>
                                          </p:stCondLst>
                                        </p:cTn>
                                        <p:tgtEl>
                                          <p:spTgt spid="3">
                                            <p:txEl>
                                              <p:pRg st="6" end="6"/>
                                            </p:txEl>
                                          </p:spTgt>
                                        </p:tgtEl>
                                      </p:cBhvr>
                                      <p:to x="100000" y="100000"/>
                                    </p:animScale>
                                    <p:animScale>
                                      <p:cBhvr>
                                        <p:cTn id="73" dur="13">
                                          <p:stCondLst>
                                            <p:cond delay="904"/>
                                          </p:stCondLst>
                                        </p:cTn>
                                        <p:tgtEl>
                                          <p:spTgt spid="3">
                                            <p:txEl>
                                              <p:pRg st="6" end="6"/>
                                            </p:txEl>
                                          </p:spTgt>
                                        </p:tgtEl>
                                      </p:cBhvr>
                                      <p:to x="100000" y="95000"/>
                                    </p:animScale>
                                    <p:animScale>
                                      <p:cBhvr>
                                        <p:cTn id="74" dur="83" decel="50000">
                                          <p:stCondLst>
                                            <p:cond delay="917"/>
                                          </p:stCondLst>
                                        </p:cTn>
                                        <p:tgtEl>
                                          <p:spTgt spid="3">
                                            <p:txEl>
                                              <p:pRg st="6" end="6"/>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3">
                                            <p:txEl>
                                              <p:pRg st="8" end="8"/>
                                            </p:txEl>
                                          </p:spTgt>
                                        </p:tgtEl>
                                        <p:attrNameLst>
                                          <p:attrName>style.visibility</p:attrName>
                                        </p:attrNameLst>
                                      </p:cBhvr>
                                      <p:to>
                                        <p:strVal val="visible"/>
                                      </p:to>
                                    </p:set>
                                    <p:animEffect transition="in" filter="wipe(down)">
                                      <p:cBhvr>
                                        <p:cTn id="79" dur="290">
                                          <p:stCondLst>
                                            <p:cond delay="0"/>
                                          </p:stCondLst>
                                        </p:cTn>
                                        <p:tgtEl>
                                          <p:spTgt spid="3">
                                            <p:txEl>
                                              <p:pRg st="8" end="8"/>
                                            </p:txEl>
                                          </p:spTgt>
                                        </p:tgtEl>
                                      </p:cBhvr>
                                    </p:animEffect>
                                    <p:anim calcmode="lin" valueType="num">
                                      <p:cBhvr>
                                        <p:cTn id="80" dur="911"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81" dur="332"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82" dur="332" tmFilter="0, 0; 0.125,0.2665; 0.25,0.4; 0.375,0.465; 0.5,0.5;  0.625,0.535; 0.75,0.6; 0.875,0.7335; 1,1">
                                          <p:stCondLst>
                                            <p:cond delay="332"/>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83" dur="166" tmFilter="0, 0; 0.125,0.2665; 0.25,0.4; 0.375,0.465; 0.5,0.5;  0.625,0.535; 0.75,0.6; 0.875,0.7335; 1,1">
                                          <p:stCondLst>
                                            <p:cond delay="662"/>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84" dur="82" tmFilter="0, 0; 0.125,0.2665; 0.25,0.4; 0.375,0.465; 0.5,0.5;  0.625,0.535; 0.75,0.6; 0.875,0.7335; 1,1">
                                          <p:stCondLst>
                                            <p:cond delay="828"/>
                                          </p:stCondLst>
                                        </p:cTn>
                                        <p:tgtEl>
                                          <p:spTgt spid="3">
                                            <p:txEl>
                                              <p:pRg st="8" end="8"/>
                                            </p:txEl>
                                          </p:spTgt>
                                        </p:tgtEl>
                                        <p:attrNameLst>
                                          <p:attrName>ppt_y</p:attrName>
                                        </p:attrNameLst>
                                      </p:cBhvr>
                                      <p:tavLst>
                                        <p:tav tm="0" fmla="#ppt_y-sin(pi*$)/81">
                                          <p:val>
                                            <p:fltVal val="0"/>
                                          </p:val>
                                        </p:tav>
                                        <p:tav tm="100000">
                                          <p:val>
                                            <p:fltVal val="1"/>
                                          </p:val>
                                        </p:tav>
                                      </p:tavLst>
                                    </p:anim>
                                    <p:animScale>
                                      <p:cBhvr>
                                        <p:cTn id="85" dur="13">
                                          <p:stCondLst>
                                            <p:cond delay="325"/>
                                          </p:stCondLst>
                                        </p:cTn>
                                        <p:tgtEl>
                                          <p:spTgt spid="3">
                                            <p:txEl>
                                              <p:pRg st="8" end="8"/>
                                            </p:txEl>
                                          </p:spTgt>
                                        </p:tgtEl>
                                      </p:cBhvr>
                                      <p:to x="100000" y="60000"/>
                                    </p:animScale>
                                    <p:animScale>
                                      <p:cBhvr>
                                        <p:cTn id="86" dur="83" decel="50000">
                                          <p:stCondLst>
                                            <p:cond delay="338"/>
                                          </p:stCondLst>
                                        </p:cTn>
                                        <p:tgtEl>
                                          <p:spTgt spid="3">
                                            <p:txEl>
                                              <p:pRg st="8" end="8"/>
                                            </p:txEl>
                                          </p:spTgt>
                                        </p:tgtEl>
                                      </p:cBhvr>
                                      <p:to x="100000" y="100000"/>
                                    </p:animScale>
                                    <p:animScale>
                                      <p:cBhvr>
                                        <p:cTn id="87" dur="13">
                                          <p:stCondLst>
                                            <p:cond delay="656"/>
                                          </p:stCondLst>
                                        </p:cTn>
                                        <p:tgtEl>
                                          <p:spTgt spid="3">
                                            <p:txEl>
                                              <p:pRg st="8" end="8"/>
                                            </p:txEl>
                                          </p:spTgt>
                                        </p:tgtEl>
                                      </p:cBhvr>
                                      <p:to x="100000" y="80000"/>
                                    </p:animScale>
                                    <p:animScale>
                                      <p:cBhvr>
                                        <p:cTn id="88" dur="83" decel="50000">
                                          <p:stCondLst>
                                            <p:cond delay="669"/>
                                          </p:stCondLst>
                                        </p:cTn>
                                        <p:tgtEl>
                                          <p:spTgt spid="3">
                                            <p:txEl>
                                              <p:pRg st="8" end="8"/>
                                            </p:txEl>
                                          </p:spTgt>
                                        </p:tgtEl>
                                      </p:cBhvr>
                                      <p:to x="100000" y="100000"/>
                                    </p:animScale>
                                    <p:animScale>
                                      <p:cBhvr>
                                        <p:cTn id="89" dur="13">
                                          <p:stCondLst>
                                            <p:cond delay="821"/>
                                          </p:stCondLst>
                                        </p:cTn>
                                        <p:tgtEl>
                                          <p:spTgt spid="3">
                                            <p:txEl>
                                              <p:pRg st="8" end="8"/>
                                            </p:txEl>
                                          </p:spTgt>
                                        </p:tgtEl>
                                      </p:cBhvr>
                                      <p:to x="100000" y="90000"/>
                                    </p:animScale>
                                    <p:animScale>
                                      <p:cBhvr>
                                        <p:cTn id="90" dur="83" decel="50000">
                                          <p:stCondLst>
                                            <p:cond delay="834"/>
                                          </p:stCondLst>
                                        </p:cTn>
                                        <p:tgtEl>
                                          <p:spTgt spid="3">
                                            <p:txEl>
                                              <p:pRg st="8" end="8"/>
                                            </p:txEl>
                                          </p:spTgt>
                                        </p:tgtEl>
                                      </p:cBhvr>
                                      <p:to x="100000" y="100000"/>
                                    </p:animScale>
                                    <p:animScale>
                                      <p:cBhvr>
                                        <p:cTn id="91" dur="13">
                                          <p:stCondLst>
                                            <p:cond delay="904"/>
                                          </p:stCondLst>
                                        </p:cTn>
                                        <p:tgtEl>
                                          <p:spTgt spid="3">
                                            <p:txEl>
                                              <p:pRg st="8" end="8"/>
                                            </p:txEl>
                                          </p:spTgt>
                                        </p:tgtEl>
                                      </p:cBhvr>
                                      <p:to x="100000" y="95000"/>
                                    </p:animScale>
                                    <p:animScale>
                                      <p:cBhvr>
                                        <p:cTn id="92" dur="83" decel="50000">
                                          <p:stCondLst>
                                            <p:cond delay="917"/>
                                          </p:stCondLst>
                                        </p:cTn>
                                        <p:tgtEl>
                                          <p:spTgt spid="3">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a:solidFill>
                  <a:srgbClr val="00B0F0"/>
                </a:solidFill>
              </a:rPr>
              <a:t>Σύστημα κυψέλης καυσίμου.</a:t>
            </a:r>
          </a:p>
        </p:txBody>
      </p:sp>
      <p:sp>
        <p:nvSpPr>
          <p:cNvPr id="3" name="Θέση περιεχομένου 2"/>
          <p:cNvSpPr>
            <a:spLocks noGrp="1"/>
          </p:cNvSpPr>
          <p:nvPr>
            <p:ph sz="half" idx="1"/>
          </p:nvPr>
        </p:nvSpPr>
        <p:spPr>
          <a:xfrm>
            <a:off x="179512" y="1645920"/>
            <a:ext cx="3672408" cy="4526280"/>
          </a:xfrm>
        </p:spPr>
        <p:txBody>
          <a:bodyPr>
            <a:normAutofit/>
          </a:bodyPr>
          <a:lstStyle/>
          <a:p>
            <a:pPr marL="95250" indent="0" algn="just">
              <a:buNone/>
            </a:pPr>
            <a:r>
              <a:rPr lang="el-GR" sz="1800" b="1" dirty="0"/>
              <a:t>Ένα σύστημα κυψέλης καυσίμου ορίζεται κυρίως από 4 βασικές μονάδες:</a:t>
            </a:r>
          </a:p>
          <a:p>
            <a:pPr marL="355600" indent="-260350"/>
            <a:endParaRPr lang="el-GR" sz="1800" b="1" dirty="0" smtClean="0"/>
          </a:p>
          <a:p>
            <a:pPr marL="355600" indent="-260350"/>
            <a:endParaRPr lang="el-GR" sz="1800" b="1" dirty="0" smtClean="0"/>
          </a:p>
          <a:p>
            <a:pPr marL="355600" indent="-260350"/>
            <a:r>
              <a:rPr lang="el-GR" sz="1800" b="1" dirty="0" smtClean="0"/>
              <a:t>Συστοιχία </a:t>
            </a:r>
            <a:r>
              <a:rPr lang="el-GR" sz="1800" b="1" dirty="0"/>
              <a:t>Κυψέλης καυσίμου</a:t>
            </a:r>
          </a:p>
          <a:p>
            <a:pPr marL="355600" indent="-260350"/>
            <a:endParaRPr lang="el-GR" sz="1800" b="1" dirty="0" smtClean="0"/>
          </a:p>
          <a:p>
            <a:pPr marL="355600" indent="-260350"/>
            <a:r>
              <a:rPr lang="el-GR" sz="1800" b="1" dirty="0" smtClean="0"/>
              <a:t>Μονάδα </a:t>
            </a:r>
            <a:r>
              <a:rPr lang="el-GR" sz="1800" b="1" dirty="0"/>
              <a:t>διανομής Ενέργειας</a:t>
            </a:r>
          </a:p>
          <a:p>
            <a:pPr marL="355600" indent="-260350"/>
            <a:endParaRPr lang="el-GR" sz="1800" b="1" dirty="0" smtClean="0"/>
          </a:p>
          <a:p>
            <a:pPr marL="355600" indent="-260350"/>
            <a:r>
              <a:rPr lang="el-GR" sz="1800" b="1" dirty="0" smtClean="0"/>
              <a:t>Μονάδα </a:t>
            </a:r>
            <a:r>
              <a:rPr lang="el-GR" sz="1800" b="1" dirty="0"/>
              <a:t>Επεξεργασίας Καυσίμου</a:t>
            </a:r>
          </a:p>
          <a:p>
            <a:pPr marL="355600" indent="-260350"/>
            <a:endParaRPr lang="el-GR" sz="1800" b="1" dirty="0" smtClean="0"/>
          </a:p>
          <a:p>
            <a:pPr marL="355600" indent="-260350"/>
            <a:r>
              <a:rPr lang="el-GR" sz="1800" b="1" dirty="0" smtClean="0"/>
              <a:t>Μονάδα </a:t>
            </a:r>
            <a:r>
              <a:rPr lang="el-GR" sz="1800" b="1" dirty="0"/>
              <a:t>Ελέγχου</a:t>
            </a:r>
          </a:p>
          <a:p>
            <a:endParaRPr lang="el-GR" sz="2000" b="1" dirty="0"/>
          </a:p>
        </p:txBody>
      </p:sp>
      <p:pic>
        <p:nvPicPr>
          <p:cNvPr id="5" name="Θέση περιεχομένου 4" descr="http://www.toyota-global.com/innovation/environmental_technology/fuelcell_vehicle/img/sec5_img1.jpg"/>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1916832"/>
            <a:ext cx="4968552" cy="3456384"/>
          </a:xfrm>
          <a:prstGeom prst="rect">
            <a:avLst/>
          </a:prstGeom>
          <a:noFill/>
          <a:ln>
            <a:noFill/>
          </a:ln>
        </p:spPr>
      </p:pic>
    </p:spTree>
    <p:extLst>
      <p:ext uri="{BB962C8B-B14F-4D97-AF65-F5344CB8AC3E}">
        <p14:creationId xmlns:p14="http://schemas.microsoft.com/office/powerpoint/2010/main" val="14061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arn(inVertical)">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barn(inVertical)">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000" b="1" dirty="0" smtClean="0">
                <a:solidFill>
                  <a:srgbClr val="00B0F0"/>
                </a:solidFill>
              </a:rPr>
              <a:t>Ποιο </a:t>
            </a:r>
            <a:r>
              <a:rPr lang="el-GR" sz="3000" b="1" dirty="0">
                <a:solidFill>
                  <a:srgbClr val="00B0F0"/>
                </a:solidFill>
              </a:rPr>
              <a:t>είδος καυσίμων μπορεί να χρησιμοποιηθεί σε μια κυψέλη καυσίμων</a:t>
            </a:r>
          </a:p>
        </p:txBody>
      </p:sp>
      <p:sp>
        <p:nvSpPr>
          <p:cNvPr id="5" name="Θέση περιεχομένου 4"/>
          <p:cNvSpPr>
            <a:spLocks noGrp="1"/>
          </p:cNvSpPr>
          <p:nvPr>
            <p:ph idx="1"/>
          </p:nvPr>
        </p:nvSpPr>
        <p:spPr>
          <a:xfrm>
            <a:off x="457200" y="1646236"/>
            <a:ext cx="8229600" cy="4663083"/>
          </a:xfrm>
        </p:spPr>
        <p:txBody>
          <a:bodyPr>
            <a:normAutofit/>
          </a:bodyPr>
          <a:lstStyle/>
          <a:p>
            <a:pPr algn="just"/>
            <a:r>
              <a:rPr lang="el-GR" sz="2000" b="1" dirty="0"/>
              <a:t>Οι κυψέλες καυσίμου βασίζονται στο </a:t>
            </a:r>
            <a:r>
              <a:rPr lang="el-GR" sz="2000" b="1" dirty="0" smtClean="0"/>
              <a:t>υδρογόνο .</a:t>
            </a:r>
          </a:p>
          <a:p>
            <a:pPr algn="just"/>
            <a:endParaRPr lang="el-GR" sz="2000" b="1" dirty="0"/>
          </a:p>
          <a:p>
            <a:pPr algn="just"/>
            <a:r>
              <a:rPr lang="el-GR" sz="2000" b="1" dirty="0"/>
              <a:t>Οποιοδήποτε υλικό το οποίο περιέχει υδρογόνο μπορεί να χρησιμοποιηθεί ως καύσιμο, όπως η μεθανόλη, η αιθανόλη, το φυσικό αέριο παράγωγα του πετρελαίου, υγρό προπάνιο </a:t>
            </a:r>
            <a:r>
              <a:rPr lang="el-GR" sz="2000" b="1" dirty="0" smtClean="0"/>
              <a:t>κτλ .</a:t>
            </a:r>
          </a:p>
          <a:p>
            <a:pPr algn="just"/>
            <a:endParaRPr lang="el-GR" sz="2000" b="1" dirty="0"/>
          </a:p>
          <a:p>
            <a:pPr algn="just"/>
            <a:endParaRPr lang="el-GR" sz="2000" b="1" dirty="0" smtClean="0"/>
          </a:p>
          <a:p>
            <a:pPr algn="just"/>
            <a:r>
              <a:rPr lang="el-GR" sz="2000" b="1" dirty="0" smtClean="0"/>
              <a:t>Μέσω </a:t>
            </a:r>
            <a:r>
              <a:rPr lang="el-GR" sz="2000" b="1" dirty="0"/>
              <a:t>της διαδικασίας της αναμόρφωσης (</a:t>
            </a:r>
            <a:r>
              <a:rPr lang="el-GR" sz="2000" b="1" dirty="0" err="1"/>
              <a:t>reforming</a:t>
            </a:r>
            <a:r>
              <a:rPr lang="el-GR" sz="2000" b="1" dirty="0"/>
              <a:t>) επιτυγχάνεται η παραγωγή υδρογόνου από τα υλικά αυτά και κατά αυτό τον τρόπο γίνεται εφικτή η χρήση του σε εφαρμογές όπως η κίνηση ενός οχήματος χωρίς να είναι απαραίτητη αποθήκευση του .</a:t>
            </a:r>
          </a:p>
        </p:txBody>
      </p:sp>
    </p:spTree>
    <p:extLst>
      <p:ext uri="{BB962C8B-B14F-4D97-AF65-F5344CB8AC3E}">
        <p14:creationId xmlns:p14="http://schemas.microsoft.com/office/powerpoint/2010/main" val="158370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barn(inVertical)">
                                      <p:cBhvr>
                                        <p:cTn id="1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smtClean="0">
                <a:solidFill>
                  <a:srgbClr val="00B0F0"/>
                </a:solidFill>
              </a:rPr>
              <a:t>Αναμορφωτές- </a:t>
            </a:r>
            <a:r>
              <a:rPr lang="el-GR" sz="3200" b="1" dirty="0">
                <a:solidFill>
                  <a:srgbClr val="00B0F0"/>
                </a:solidFill>
              </a:rPr>
              <a:t>μετασχηματιστής</a:t>
            </a:r>
          </a:p>
        </p:txBody>
      </p:sp>
      <p:sp>
        <p:nvSpPr>
          <p:cNvPr id="3" name="Θέση περιεχομένου 2"/>
          <p:cNvSpPr>
            <a:spLocks noGrp="1"/>
          </p:cNvSpPr>
          <p:nvPr>
            <p:ph idx="1"/>
          </p:nvPr>
        </p:nvSpPr>
        <p:spPr>
          <a:xfrm>
            <a:off x="457200" y="1646236"/>
            <a:ext cx="8435280" cy="5211763"/>
          </a:xfrm>
        </p:spPr>
        <p:txBody>
          <a:bodyPr>
            <a:normAutofit fontScale="92500" lnSpcReduction="10000"/>
          </a:bodyPr>
          <a:lstStyle/>
          <a:p>
            <a:pPr algn="just"/>
            <a:r>
              <a:rPr lang="el-GR" sz="2000" b="1" dirty="0"/>
              <a:t>Είναι μια συσκευή που παράγει υδρογόνο από τα καύσιμα όπως η βενζίνη, η μεθανόλη, η αιθανόλη ή η νάφθα. </a:t>
            </a:r>
            <a:endParaRPr lang="el-GR" sz="2000" b="1" dirty="0" smtClean="0"/>
          </a:p>
          <a:p>
            <a:pPr algn="just"/>
            <a:endParaRPr lang="el-GR" sz="2000" b="1" dirty="0"/>
          </a:p>
          <a:p>
            <a:pPr algn="just"/>
            <a:r>
              <a:rPr lang="el-GR" sz="2000" b="1" dirty="0"/>
              <a:t>Στην πραγματικότητα το τελικό προϊόν της αναμόρφωσης είναι το λεγόμενο </a:t>
            </a:r>
            <a:r>
              <a:rPr lang="el-GR" sz="2000" b="1" dirty="0" err="1"/>
              <a:t>syngas</a:t>
            </a:r>
            <a:r>
              <a:rPr lang="el-GR" sz="2000" b="1" dirty="0"/>
              <a:t>, ένα αέριο που αποτελείται κατά κύριο λόγο από υδρογόνο και μονοξείδιο του άνθρακα. Από αυτό το αέριο  απομονώνεται το υδρογόνο για περαιτέρω χρήση </a:t>
            </a:r>
            <a:endParaRPr lang="el-GR" sz="2000" b="1" dirty="0" smtClean="0"/>
          </a:p>
          <a:p>
            <a:endParaRPr lang="el-GR" sz="2000" dirty="0"/>
          </a:p>
          <a:p>
            <a:r>
              <a:rPr lang="el-GR" sz="2400" b="1" i="1" u="sng" dirty="0" smtClean="0">
                <a:solidFill>
                  <a:srgbClr val="FFFF00"/>
                </a:solidFill>
              </a:rPr>
              <a:t>Βασικές </a:t>
            </a:r>
            <a:r>
              <a:rPr lang="el-GR" sz="2400" b="1" i="1" u="sng" dirty="0">
                <a:solidFill>
                  <a:srgbClr val="FFFF00"/>
                </a:solidFill>
              </a:rPr>
              <a:t>τεχνολογίες αναμόρφωσης </a:t>
            </a:r>
            <a:endParaRPr lang="el-GR" sz="2400" b="1" i="1" u="sng" dirty="0" smtClean="0">
              <a:solidFill>
                <a:srgbClr val="FFFF00"/>
              </a:solidFill>
            </a:endParaRPr>
          </a:p>
          <a:p>
            <a:pPr lvl="1"/>
            <a:endParaRPr lang="el-GR" sz="2000" b="1" dirty="0" smtClean="0">
              <a:solidFill>
                <a:srgbClr val="FFFF00"/>
              </a:solidFill>
            </a:endParaRPr>
          </a:p>
          <a:p>
            <a:pPr lvl="1">
              <a:buFont typeface="Wingdings" panose="05000000000000000000" pitchFamily="2" charset="2"/>
              <a:buChar char="v"/>
            </a:pPr>
            <a:r>
              <a:rPr lang="el-GR" sz="2000" b="1" dirty="0" smtClean="0"/>
              <a:t> αναμόρφωση </a:t>
            </a:r>
            <a:r>
              <a:rPr lang="el-GR" sz="2000" b="1" dirty="0"/>
              <a:t>με ατμό (</a:t>
            </a:r>
            <a:r>
              <a:rPr lang="en-US" sz="2000" b="1" dirty="0"/>
              <a:t>Steam Reforming - SR), </a:t>
            </a:r>
            <a:endParaRPr lang="el-GR" sz="2000" b="1" dirty="0" smtClean="0"/>
          </a:p>
          <a:p>
            <a:pPr lvl="1">
              <a:buFont typeface="Wingdings" panose="05000000000000000000" pitchFamily="2" charset="2"/>
              <a:buChar char="v"/>
            </a:pPr>
            <a:endParaRPr lang="el-GR" sz="2000" b="1" dirty="0" smtClean="0"/>
          </a:p>
          <a:p>
            <a:pPr lvl="1">
              <a:buFont typeface="Wingdings" panose="05000000000000000000" pitchFamily="2" charset="2"/>
              <a:buChar char="v"/>
            </a:pPr>
            <a:r>
              <a:rPr lang="el-GR" sz="2000" b="1" dirty="0" smtClean="0"/>
              <a:t> καταλυτική </a:t>
            </a:r>
            <a:r>
              <a:rPr lang="el-GR" sz="2000" b="1" dirty="0"/>
              <a:t>μερική οξείδωση (</a:t>
            </a:r>
            <a:r>
              <a:rPr lang="en-US" sz="2000" b="1" dirty="0"/>
              <a:t>Catalytic Partial Oxidation – </a:t>
            </a:r>
            <a:r>
              <a:rPr lang="el-GR" sz="2000" b="1" dirty="0" smtClean="0"/>
              <a:t>     </a:t>
            </a:r>
            <a:r>
              <a:rPr lang="en-US" sz="2000" b="1" dirty="0" smtClean="0"/>
              <a:t>CPOX </a:t>
            </a:r>
            <a:r>
              <a:rPr lang="en-US" sz="2000" b="1" dirty="0"/>
              <a:t>) </a:t>
            </a:r>
            <a:endParaRPr lang="el-GR" sz="2000" b="1" dirty="0" smtClean="0"/>
          </a:p>
          <a:p>
            <a:pPr lvl="1">
              <a:buFont typeface="Wingdings" panose="05000000000000000000" pitchFamily="2" charset="2"/>
              <a:buChar char="v"/>
            </a:pPr>
            <a:endParaRPr lang="el-GR" sz="2000" b="1" dirty="0" smtClean="0"/>
          </a:p>
          <a:p>
            <a:pPr lvl="1">
              <a:buFont typeface="Wingdings" panose="05000000000000000000" pitchFamily="2" charset="2"/>
              <a:buChar char="v"/>
            </a:pPr>
            <a:r>
              <a:rPr lang="el-GR" sz="2000" b="1" dirty="0" smtClean="0"/>
              <a:t> </a:t>
            </a:r>
            <a:r>
              <a:rPr lang="el-GR" sz="2000" b="1" dirty="0" err="1" smtClean="0"/>
              <a:t>αυτόθερμη</a:t>
            </a:r>
            <a:r>
              <a:rPr lang="el-GR" sz="2000" b="1" dirty="0" smtClean="0"/>
              <a:t>  αναμόρφωση </a:t>
            </a:r>
            <a:r>
              <a:rPr lang="el-GR" sz="2000" b="1" dirty="0"/>
              <a:t>(</a:t>
            </a:r>
            <a:r>
              <a:rPr lang="en-US" sz="2000" b="1" dirty="0"/>
              <a:t>Auto Thermal Reforming -ATR). </a:t>
            </a:r>
            <a:endParaRPr lang="el-GR" sz="2000" b="1" dirty="0"/>
          </a:p>
        </p:txBody>
      </p:sp>
    </p:spTree>
    <p:extLst>
      <p:ext uri="{BB962C8B-B14F-4D97-AF65-F5344CB8AC3E}">
        <p14:creationId xmlns:p14="http://schemas.microsoft.com/office/powerpoint/2010/main" val="180086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arn(inVertical)">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barn(inVertical)">
                                      <p:cBhvr>
                                        <p:cTn id="29" dur="500"/>
                                        <p:tgtEl>
                                          <p:spTgt spid="3">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barn(inVertical)">
                                      <p:cBhvr>
                                        <p:cTn id="3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smtClean="0">
                <a:solidFill>
                  <a:srgbClr val="00B0F0"/>
                </a:solidFill>
              </a:rPr>
              <a:t>Τα </a:t>
            </a:r>
            <a:r>
              <a:rPr lang="el-GR" sz="3200" b="1" dirty="0">
                <a:solidFill>
                  <a:srgbClr val="00B0F0"/>
                </a:solidFill>
              </a:rPr>
              <a:t>είδη των κυψελών καυσίμου </a:t>
            </a:r>
            <a:r>
              <a:rPr lang="el-GR" dirty="0"/>
              <a:t>.</a:t>
            </a:r>
          </a:p>
        </p:txBody>
      </p:sp>
      <p:sp>
        <p:nvSpPr>
          <p:cNvPr id="3" name="Θέση περιεχομένου 2"/>
          <p:cNvSpPr>
            <a:spLocks noGrp="1"/>
          </p:cNvSpPr>
          <p:nvPr>
            <p:ph idx="1"/>
          </p:nvPr>
        </p:nvSpPr>
        <p:spPr>
          <a:xfrm>
            <a:off x="457200" y="1646236"/>
            <a:ext cx="8229600" cy="4951115"/>
          </a:xfrm>
        </p:spPr>
        <p:txBody>
          <a:bodyPr>
            <a:normAutofit lnSpcReduction="10000"/>
          </a:bodyPr>
          <a:lstStyle/>
          <a:p>
            <a:r>
              <a:rPr lang="el-GR" sz="2000" b="1" dirty="0" smtClean="0"/>
              <a:t>Αλκαλικές </a:t>
            </a:r>
            <a:r>
              <a:rPr lang="el-GR" sz="2000" b="1" dirty="0"/>
              <a:t>Κυψέλες Καυσίμου (</a:t>
            </a:r>
            <a:r>
              <a:rPr lang="en-US" sz="2000" b="1" dirty="0"/>
              <a:t>Alkaline Fuel Cells – AFC)</a:t>
            </a:r>
          </a:p>
          <a:p>
            <a:endParaRPr lang="el-GR" sz="2000" b="1" dirty="0" smtClean="0"/>
          </a:p>
          <a:p>
            <a:r>
              <a:rPr lang="el-GR" sz="2000" b="1" dirty="0" smtClean="0"/>
              <a:t>Κυψέλες </a:t>
            </a:r>
            <a:r>
              <a:rPr lang="el-GR" sz="2000" b="1" dirty="0"/>
              <a:t>Καυσίμου Τήγματος Ανθρακικών Αλάτων (</a:t>
            </a:r>
            <a:r>
              <a:rPr lang="en-US" sz="2000" b="1" dirty="0"/>
              <a:t>Molten Carbonate Fuel Cells – MCFC)</a:t>
            </a:r>
          </a:p>
          <a:p>
            <a:endParaRPr lang="el-GR" sz="2000" b="1" dirty="0" smtClean="0"/>
          </a:p>
          <a:p>
            <a:r>
              <a:rPr lang="el-GR" sz="2000" b="1" dirty="0" smtClean="0"/>
              <a:t>Κυψέλες </a:t>
            </a:r>
            <a:r>
              <a:rPr lang="el-GR" sz="2000" b="1" dirty="0"/>
              <a:t>Καυσίμου Φωσφορικού Οξέος (</a:t>
            </a:r>
            <a:r>
              <a:rPr lang="en-US" sz="2000" b="1" dirty="0"/>
              <a:t>Phosphoric Acid Fuel Cells – PAFC)</a:t>
            </a:r>
          </a:p>
          <a:p>
            <a:endParaRPr lang="el-GR" sz="2000" b="1" dirty="0" smtClean="0"/>
          </a:p>
          <a:p>
            <a:r>
              <a:rPr lang="el-GR" sz="2000" b="1" dirty="0" smtClean="0"/>
              <a:t>Κυψέλες </a:t>
            </a:r>
            <a:r>
              <a:rPr lang="el-GR" sz="2000" b="1" dirty="0"/>
              <a:t>Καυσίμου Μεμβράνης Ανταλλαγής Πρωτονίων (</a:t>
            </a:r>
            <a:r>
              <a:rPr lang="en-US" sz="2000" b="1" dirty="0"/>
              <a:t>Proton Exchange Membrane Fuel Cells - PEMFC)</a:t>
            </a:r>
          </a:p>
          <a:p>
            <a:endParaRPr lang="el-GR" sz="2000" b="1" dirty="0" smtClean="0"/>
          </a:p>
          <a:p>
            <a:r>
              <a:rPr lang="el-GR" sz="2000" b="1" dirty="0" smtClean="0"/>
              <a:t>Κυψέλες </a:t>
            </a:r>
            <a:r>
              <a:rPr lang="el-GR" sz="2000" b="1" dirty="0"/>
              <a:t>Καυσίμου Στερεών Οξειδίων (</a:t>
            </a:r>
            <a:r>
              <a:rPr lang="en-US" sz="2000" b="1" dirty="0"/>
              <a:t>Solid Oxide Fuel Cells - SOFC)</a:t>
            </a:r>
          </a:p>
          <a:p>
            <a:endParaRPr lang="el-GR" sz="2000" b="1" dirty="0" smtClean="0"/>
          </a:p>
          <a:p>
            <a:r>
              <a:rPr lang="el-GR" sz="2000" b="1" dirty="0" smtClean="0"/>
              <a:t>Κυψέλες </a:t>
            </a:r>
            <a:r>
              <a:rPr lang="el-GR" sz="2000" b="1" dirty="0"/>
              <a:t>Καυσίμου Άμεσης Μεθανόλης (</a:t>
            </a:r>
            <a:r>
              <a:rPr lang="en-US" sz="2000" b="1" dirty="0"/>
              <a:t>Direct Methanol Fuel Cells – DMFC)</a:t>
            </a:r>
          </a:p>
          <a:p>
            <a:endParaRPr lang="el-GR" sz="2000" b="1" dirty="0"/>
          </a:p>
        </p:txBody>
      </p:sp>
    </p:spTree>
    <p:extLst>
      <p:ext uri="{BB962C8B-B14F-4D97-AF65-F5344CB8AC3E}">
        <p14:creationId xmlns:p14="http://schemas.microsoft.com/office/powerpoint/2010/main" val="26951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arn(inVertical)">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barn(inVertical)">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dirty="0">
                <a:solidFill>
                  <a:srgbClr val="00B0F0"/>
                </a:solidFill>
              </a:rPr>
              <a:t>Τεχνικά  </a:t>
            </a:r>
            <a:r>
              <a:rPr lang="el-GR" sz="3200" dirty="0" smtClean="0">
                <a:solidFill>
                  <a:srgbClr val="00B0F0"/>
                </a:solidFill>
              </a:rPr>
              <a:t>χαρακτηριστικά κυψελών </a:t>
            </a:r>
            <a:r>
              <a:rPr lang="el-GR" sz="3200" dirty="0">
                <a:solidFill>
                  <a:srgbClr val="00B0F0"/>
                </a:solidFill>
              </a:rPr>
              <a:t>καυσίμου  </a:t>
            </a: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844824"/>
            <a:ext cx="8280920"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932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arn(inVertical)">
                                      <p:cBhvr>
                                        <p:cTn id="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smtClean="0">
                <a:solidFill>
                  <a:srgbClr val="00B0F0"/>
                </a:solidFill>
              </a:rPr>
              <a:t>Εισαγωγή</a:t>
            </a:r>
            <a:endParaRPr lang="el-GR" sz="3200" b="1" dirty="0">
              <a:solidFill>
                <a:srgbClr val="00B0F0"/>
              </a:solidFill>
            </a:endParaRPr>
          </a:p>
        </p:txBody>
      </p:sp>
      <p:sp>
        <p:nvSpPr>
          <p:cNvPr id="3" name="Θέση περιεχομένου 2"/>
          <p:cNvSpPr>
            <a:spLocks noGrp="1"/>
          </p:cNvSpPr>
          <p:nvPr>
            <p:ph idx="1"/>
          </p:nvPr>
        </p:nvSpPr>
        <p:spPr/>
        <p:txBody>
          <a:bodyPr>
            <a:normAutofit/>
          </a:bodyPr>
          <a:lstStyle/>
          <a:p>
            <a:pPr algn="just"/>
            <a:endParaRPr lang="el-GR" sz="2000" b="1" dirty="0" smtClean="0"/>
          </a:p>
          <a:p>
            <a:pPr algn="just"/>
            <a:r>
              <a:rPr lang="el-GR" sz="2000" b="1" dirty="0" smtClean="0"/>
              <a:t>Η </a:t>
            </a:r>
            <a:r>
              <a:rPr lang="el-GR" sz="2000" b="1" dirty="0"/>
              <a:t>εξάντληση των αποθεμάτων ορυκτών καυσίμων και η συνεχώς αυξανόμενη  επιβάρυνση της ατμόσφαιρας από τη χρήση τους στην αυτοκίνηση έχει εντατικοποιήσει τις τελευταίες δεκαετίες την προσπάθεια εξεύρεσης </a:t>
            </a:r>
            <a:r>
              <a:rPr lang="el-GR" sz="2000" b="1" u="sng" dirty="0"/>
              <a:t>εναλλακτικών πηγών ενέργειας </a:t>
            </a:r>
            <a:r>
              <a:rPr lang="el-GR" sz="2000" b="1" dirty="0"/>
              <a:t>αλλά και </a:t>
            </a:r>
            <a:r>
              <a:rPr lang="el-GR" sz="2000" b="1" u="sng" dirty="0">
                <a:solidFill>
                  <a:srgbClr val="FFFF00"/>
                </a:solidFill>
              </a:rPr>
              <a:t>εναλλακτικών μορφών παραγωγής κίνησης </a:t>
            </a:r>
            <a:r>
              <a:rPr lang="el-GR" sz="2000" b="1" dirty="0"/>
              <a:t>. </a:t>
            </a:r>
            <a:endParaRPr lang="el-GR" sz="2000" b="1" dirty="0" smtClean="0"/>
          </a:p>
          <a:p>
            <a:pPr algn="just"/>
            <a:endParaRPr lang="el-GR" sz="2000" b="1" dirty="0"/>
          </a:p>
          <a:p>
            <a:pPr algn="just"/>
            <a:endParaRPr lang="el-GR" sz="2000" b="1" dirty="0" smtClean="0"/>
          </a:p>
          <a:p>
            <a:pPr algn="just"/>
            <a:r>
              <a:rPr lang="el-GR" sz="2000" b="1" dirty="0" smtClean="0"/>
              <a:t>Κύρια </a:t>
            </a:r>
            <a:r>
              <a:rPr lang="el-GR" sz="2000" b="1" dirty="0"/>
              <a:t>χαρακτηριστικά γύρω από τα οποία κινούνται οι έρευνες είναι η εξεύρεση οικονομικότερων λύσεων  και με  φιλική συμπεριφορά προς το περιβάλλον</a:t>
            </a:r>
            <a:r>
              <a:rPr lang="el-GR" sz="2400" b="1" dirty="0"/>
              <a:t>. </a:t>
            </a:r>
          </a:p>
        </p:txBody>
      </p:sp>
    </p:spTree>
    <p:extLst>
      <p:ext uri="{BB962C8B-B14F-4D97-AF65-F5344CB8AC3E}">
        <p14:creationId xmlns:p14="http://schemas.microsoft.com/office/powerpoint/2010/main" val="379105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5" y="1772816"/>
            <a:ext cx="8208912"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23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ipe(down)">
                                      <p:cBhvr>
                                        <p:cTn id="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smtClean="0">
                <a:solidFill>
                  <a:srgbClr val="00B0F0"/>
                </a:solidFill>
              </a:rPr>
              <a:t>Είδη </a:t>
            </a:r>
            <a:r>
              <a:rPr lang="el-GR" sz="3200" b="1" dirty="0">
                <a:solidFill>
                  <a:srgbClr val="00B0F0"/>
                </a:solidFill>
              </a:rPr>
              <a:t>ηλεκτροκίνητων οχημάτων </a:t>
            </a:r>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59632" y="1772816"/>
            <a:ext cx="6480720" cy="4431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35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arn(inVertical)">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pic>
        <p:nvPicPr>
          <p:cNvPr id="102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556792"/>
            <a:ext cx="7776864" cy="511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51196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smtClean="0">
                <a:solidFill>
                  <a:srgbClr val="00B0F0"/>
                </a:solidFill>
              </a:rPr>
              <a:t>Σύγκριση </a:t>
            </a:r>
            <a:r>
              <a:rPr lang="el-GR" sz="3200" b="1" dirty="0">
                <a:solidFill>
                  <a:srgbClr val="00B0F0"/>
                </a:solidFill>
              </a:rPr>
              <a:t>οχημάτων με κυψέλη καυσίμων σε σχέση με τα BEV/ PHEV </a:t>
            </a:r>
          </a:p>
        </p:txBody>
      </p:sp>
      <p:sp>
        <p:nvSpPr>
          <p:cNvPr id="4" name="Θέση κειμένου 3"/>
          <p:cNvSpPr>
            <a:spLocks noGrp="1"/>
          </p:cNvSpPr>
          <p:nvPr>
            <p:ph type="body" idx="1"/>
          </p:nvPr>
        </p:nvSpPr>
        <p:spPr/>
        <p:txBody>
          <a:bodyPr/>
          <a:lstStyle/>
          <a:p>
            <a:r>
              <a:rPr lang="el-GR" b="1" dirty="0">
                <a:solidFill>
                  <a:srgbClr val="FFFF00"/>
                </a:solidFill>
                <a:effectLst>
                  <a:outerShdw blurRad="38100" dist="38100" dir="2700000" algn="tl">
                    <a:srgbClr val="000000">
                      <a:alpha val="43137"/>
                    </a:srgbClr>
                  </a:outerShdw>
                </a:effectLst>
              </a:rPr>
              <a:t>με κυψέλη </a:t>
            </a:r>
          </a:p>
        </p:txBody>
      </p:sp>
      <p:sp>
        <p:nvSpPr>
          <p:cNvPr id="5" name="Θέση κειμένου 4"/>
          <p:cNvSpPr>
            <a:spLocks noGrp="1"/>
          </p:cNvSpPr>
          <p:nvPr>
            <p:ph type="body" sz="half" idx="2"/>
          </p:nvPr>
        </p:nvSpPr>
        <p:spPr/>
        <p:txBody>
          <a:bodyPr/>
          <a:lstStyle/>
          <a:p>
            <a:r>
              <a:rPr lang="en-US" b="1" dirty="0">
                <a:solidFill>
                  <a:srgbClr val="FFFF00"/>
                </a:solidFill>
                <a:effectLst>
                  <a:outerShdw blurRad="38100" dist="38100" dir="2700000" algn="tl">
                    <a:srgbClr val="000000">
                      <a:alpha val="43137"/>
                    </a:srgbClr>
                  </a:outerShdw>
                </a:effectLst>
              </a:rPr>
              <a:t>BEV/ PHEV </a:t>
            </a:r>
            <a:endParaRPr lang="el-GR" b="1" dirty="0">
              <a:solidFill>
                <a:srgbClr val="FFFF00"/>
              </a:solidFill>
              <a:effectLst>
                <a:outerShdw blurRad="38100" dist="38100" dir="2700000" algn="tl">
                  <a:srgbClr val="000000">
                    <a:alpha val="43137"/>
                  </a:srgbClr>
                </a:outerShdw>
              </a:effectLst>
            </a:endParaRPr>
          </a:p>
        </p:txBody>
      </p:sp>
      <p:sp>
        <p:nvSpPr>
          <p:cNvPr id="6" name="Θέση περιεχομένου 5"/>
          <p:cNvSpPr>
            <a:spLocks noGrp="1"/>
          </p:cNvSpPr>
          <p:nvPr>
            <p:ph sz="quarter" idx="3"/>
          </p:nvPr>
        </p:nvSpPr>
        <p:spPr>
          <a:xfrm>
            <a:off x="179512" y="2362200"/>
            <a:ext cx="4317876" cy="4163144"/>
          </a:xfrm>
        </p:spPr>
        <p:txBody>
          <a:bodyPr>
            <a:normAutofit fontScale="92500" lnSpcReduction="20000"/>
          </a:bodyPr>
          <a:lstStyle/>
          <a:p>
            <a:pPr marL="355600" indent="-260350"/>
            <a:r>
              <a:rPr lang="el-GR" b="1" dirty="0" smtClean="0"/>
              <a:t>Ανεφοδιασμός  </a:t>
            </a:r>
            <a:r>
              <a:rPr lang="el-GR" b="1" dirty="0"/>
              <a:t>σε καύσιμα γρήγορα </a:t>
            </a:r>
            <a:r>
              <a:rPr lang="el-GR" b="1" dirty="0" smtClean="0"/>
              <a:t>/  </a:t>
            </a:r>
            <a:r>
              <a:rPr lang="el-GR" b="1" dirty="0"/>
              <a:t>μεγαλύτερη απόσταση μεταξύ των ανεφοδιασμών. </a:t>
            </a:r>
            <a:endParaRPr lang="el-GR" b="1" dirty="0" smtClean="0"/>
          </a:p>
          <a:p>
            <a:pPr marL="629920" lvl="2" indent="-260350"/>
            <a:r>
              <a:rPr lang="el-GR" sz="1700" b="1" dirty="0" smtClean="0"/>
              <a:t>Η </a:t>
            </a:r>
            <a:r>
              <a:rPr lang="el-GR" sz="1700" b="1" dirty="0"/>
              <a:t>ενεργειακή κυψέλη έχει ενεργειακή πυκνότητα πενταπλάσια περίπου από ένα συσσωρευτή μολύβδου</a:t>
            </a:r>
            <a:endParaRPr lang="el-GR" sz="1700" b="1" dirty="0" smtClean="0"/>
          </a:p>
          <a:p>
            <a:pPr marL="355600" indent="-260350"/>
            <a:endParaRPr lang="el-GR" b="1" dirty="0"/>
          </a:p>
          <a:p>
            <a:pPr marL="355600" indent="-260350"/>
            <a:endParaRPr lang="el-GR" b="1" dirty="0" smtClean="0"/>
          </a:p>
          <a:p>
            <a:pPr marL="355600" indent="-260350"/>
            <a:r>
              <a:rPr lang="el-GR" b="1" dirty="0" smtClean="0"/>
              <a:t>είναι </a:t>
            </a:r>
            <a:r>
              <a:rPr lang="el-GR" b="1" dirty="0"/>
              <a:t>μια συσκευή μετατροπής ενέργειας που έχει τη δυνατότητα να παράγει ηλεκτρική ενέργεια για όσο τα ηλεκτρόδια τροφοδοτούνται με καύσιμο και οξειδωτικό</a:t>
            </a:r>
            <a:r>
              <a:rPr lang="el-GR" b="1" dirty="0" smtClean="0"/>
              <a:t>.</a:t>
            </a:r>
          </a:p>
          <a:p>
            <a:pPr marL="355600" indent="-260350"/>
            <a:endParaRPr lang="el-GR" b="1" dirty="0"/>
          </a:p>
        </p:txBody>
      </p:sp>
      <p:sp>
        <p:nvSpPr>
          <p:cNvPr id="7" name="Θέση περιεχομένου 6"/>
          <p:cNvSpPr>
            <a:spLocks noGrp="1"/>
          </p:cNvSpPr>
          <p:nvPr>
            <p:ph sz="quarter" idx="4"/>
          </p:nvPr>
        </p:nvSpPr>
        <p:spPr>
          <a:xfrm>
            <a:off x="4645025" y="2362200"/>
            <a:ext cx="4175447" cy="4163144"/>
          </a:xfrm>
        </p:spPr>
        <p:txBody>
          <a:bodyPr>
            <a:normAutofit lnSpcReduction="10000"/>
          </a:bodyPr>
          <a:lstStyle/>
          <a:p>
            <a:pPr marL="450850" indent="-355600"/>
            <a:r>
              <a:rPr lang="el-GR" sz="2000" b="1" dirty="0" smtClean="0"/>
              <a:t>Μεγάλη  διάρκεια ανεφοδιασμού / μικρή αυτονομία </a:t>
            </a:r>
          </a:p>
          <a:p>
            <a:pPr marL="450850" indent="-355600"/>
            <a:endParaRPr lang="el-GR" sz="1800" b="1" dirty="0"/>
          </a:p>
          <a:p>
            <a:pPr marL="450850" indent="-355600"/>
            <a:endParaRPr lang="el-GR" sz="1800" b="1" dirty="0" smtClean="0"/>
          </a:p>
          <a:p>
            <a:pPr marL="450850" indent="-355600"/>
            <a:endParaRPr lang="el-GR" sz="1800" b="1" dirty="0" smtClean="0"/>
          </a:p>
          <a:p>
            <a:pPr marL="450850" indent="-355600"/>
            <a:endParaRPr lang="el-GR" sz="1800" b="1" dirty="0"/>
          </a:p>
          <a:p>
            <a:pPr marL="450850" indent="-355600"/>
            <a:endParaRPr lang="el-GR" sz="1800" b="1" dirty="0" smtClean="0"/>
          </a:p>
          <a:p>
            <a:pPr marL="450850" indent="-355600"/>
            <a:endParaRPr lang="el-GR" sz="1800" b="1" dirty="0"/>
          </a:p>
          <a:p>
            <a:pPr marL="450850" indent="-355600"/>
            <a:r>
              <a:rPr lang="el-GR" sz="2000" b="1" dirty="0" smtClean="0"/>
              <a:t>Η </a:t>
            </a:r>
            <a:r>
              <a:rPr lang="el-GR" sz="2000" b="1" dirty="0"/>
              <a:t>μπαταρία θα σταματήσει να παράγει ηλεκτρική ενέργεια όταν τα χημικά αντιδραστήρια καταναλωθούν πλήρως (εκκένωση</a:t>
            </a:r>
            <a:r>
              <a:rPr lang="el-GR" sz="2000" dirty="0"/>
              <a:t>). </a:t>
            </a:r>
          </a:p>
        </p:txBody>
      </p:sp>
      <p:sp>
        <p:nvSpPr>
          <p:cNvPr id="9" name="Κουμπί ενέργειας: Εμπρός ή Επόμενο 8">
            <a:hlinkClick r:id="rId2" action="ppaction://hlinksldjump" highlightClick="1"/>
          </p:cNvPr>
          <p:cNvSpPr/>
          <p:nvPr/>
        </p:nvSpPr>
        <p:spPr>
          <a:xfrm>
            <a:off x="6948264" y="3140968"/>
            <a:ext cx="432048" cy="21602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56372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barn(inVertical)">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wipe(down)">
                                      <p:cBhvr>
                                        <p:cTn id="20" dur="500"/>
                                        <p:tgtEl>
                                          <p:spTgt spid="6">
                                            <p:txEl>
                                              <p:pRg st="4" end="4"/>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animEffect transition="in" filter="wipe(down)">
                                      <p:cBhvr>
                                        <p:cTn id="23"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idx="1"/>
          </p:nvPr>
        </p:nvSpPr>
        <p:spPr/>
        <p:txBody>
          <a:bodyPr/>
          <a:lstStyle/>
          <a:p>
            <a:r>
              <a:rPr lang="el-GR" b="1" dirty="0">
                <a:solidFill>
                  <a:srgbClr val="FFFF00"/>
                </a:solidFill>
                <a:effectLst>
                  <a:outerShdw blurRad="38100" dist="38100" dir="2700000" algn="tl">
                    <a:srgbClr val="000000">
                      <a:alpha val="43137"/>
                    </a:srgbClr>
                  </a:outerShdw>
                </a:effectLst>
              </a:rPr>
              <a:t>με κυψέλη </a:t>
            </a:r>
            <a:endParaRPr lang="el-GR" dirty="0"/>
          </a:p>
        </p:txBody>
      </p:sp>
      <p:sp>
        <p:nvSpPr>
          <p:cNvPr id="4" name="Θέση κειμένου 3"/>
          <p:cNvSpPr>
            <a:spLocks noGrp="1"/>
          </p:cNvSpPr>
          <p:nvPr>
            <p:ph type="body" sz="half" idx="2"/>
          </p:nvPr>
        </p:nvSpPr>
        <p:spPr/>
        <p:txBody>
          <a:bodyPr/>
          <a:lstStyle/>
          <a:p>
            <a:r>
              <a:rPr lang="en-US" b="1" dirty="0">
                <a:solidFill>
                  <a:srgbClr val="FFFF00"/>
                </a:solidFill>
                <a:effectLst>
                  <a:outerShdw blurRad="38100" dist="38100" dir="2700000" algn="tl">
                    <a:srgbClr val="000000">
                      <a:alpha val="43137"/>
                    </a:srgbClr>
                  </a:outerShdw>
                </a:effectLst>
              </a:rPr>
              <a:t>BEV/ PHEV </a:t>
            </a:r>
            <a:endParaRPr lang="el-GR" dirty="0"/>
          </a:p>
        </p:txBody>
      </p:sp>
      <p:sp>
        <p:nvSpPr>
          <p:cNvPr id="5" name="Θέση περιεχομένου 4"/>
          <p:cNvSpPr>
            <a:spLocks noGrp="1"/>
          </p:cNvSpPr>
          <p:nvPr>
            <p:ph sz="quarter" idx="3"/>
          </p:nvPr>
        </p:nvSpPr>
        <p:spPr/>
        <p:txBody>
          <a:bodyPr>
            <a:normAutofit/>
          </a:bodyPr>
          <a:lstStyle/>
          <a:p>
            <a:pPr marL="450850" indent="-273050" algn="just"/>
            <a:r>
              <a:rPr lang="el-GR" sz="2000" b="1" dirty="0" smtClean="0"/>
              <a:t>Αν χρησιμοποιούν </a:t>
            </a:r>
            <a:r>
              <a:rPr lang="el-GR" sz="2000" b="1" dirty="0"/>
              <a:t>το υδρογόνο ως καύσιμο θα είχαν μηδενικές εκπομπές </a:t>
            </a:r>
            <a:r>
              <a:rPr lang="el-GR" sz="2000" b="1" dirty="0" smtClean="0"/>
              <a:t>καυσαερίων</a:t>
            </a:r>
          </a:p>
          <a:p>
            <a:pPr marL="450850" indent="-273050" algn="just"/>
            <a:endParaRPr lang="el-GR" sz="2000" b="1" dirty="0"/>
          </a:p>
          <a:p>
            <a:pPr marL="450850" indent="-273050" algn="just"/>
            <a:endParaRPr lang="el-GR" sz="2000" b="1" dirty="0" smtClean="0"/>
          </a:p>
          <a:p>
            <a:pPr marL="450850" indent="-273050" algn="just"/>
            <a:endParaRPr lang="el-GR" sz="2000" b="1" dirty="0" smtClean="0"/>
          </a:p>
          <a:p>
            <a:pPr marL="450850" indent="-273050" algn="just"/>
            <a:r>
              <a:rPr lang="el-GR" sz="2000" b="1" dirty="0" smtClean="0"/>
              <a:t>ζυγίζει </a:t>
            </a:r>
            <a:r>
              <a:rPr lang="el-GR" sz="2000" b="1" dirty="0"/>
              <a:t>λιγότερο από ότι  ένα  BEV (βάρη που είναι από οκτώ έως 14 φορές μικρότερο από ότι ένα με </a:t>
            </a:r>
            <a:r>
              <a:rPr lang="el-GR" sz="2000" b="1" dirty="0" smtClean="0"/>
              <a:t>μπαταρίες) </a:t>
            </a:r>
            <a:endParaRPr lang="el-GR" sz="2000" b="1" dirty="0"/>
          </a:p>
        </p:txBody>
      </p:sp>
      <p:sp>
        <p:nvSpPr>
          <p:cNvPr id="6" name="Θέση περιεχομένου 5"/>
          <p:cNvSpPr>
            <a:spLocks noGrp="1"/>
          </p:cNvSpPr>
          <p:nvPr>
            <p:ph sz="quarter" idx="4"/>
          </p:nvPr>
        </p:nvSpPr>
        <p:spPr>
          <a:xfrm>
            <a:off x="4499992" y="2362200"/>
            <a:ext cx="4392487" cy="3941763"/>
          </a:xfrm>
        </p:spPr>
        <p:txBody>
          <a:bodyPr>
            <a:normAutofit/>
          </a:bodyPr>
          <a:lstStyle/>
          <a:p>
            <a:pPr marL="450850" indent="-273050" algn="just"/>
            <a:r>
              <a:rPr lang="el-GR" sz="2000" b="1" dirty="0" smtClean="0">
                <a:effectLst>
                  <a:outerShdw blurRad="38100" dist="38100" dir="2700000" algn="tl">
                    <a:srgbClr val="000000">
                      <a:alpha val="43137"/>
                    </a:srgbClr>
                  </a:outerShdw>
                </a:effectLst>
              </a:rPr>
              <a:t>φόρτιση από </a:t>
            </a:r>
            <a:r>
              <a:rPr lang="el-GR" sz="2000" b="1" dirty="0">
                <a:effectLst>
                  <a:outerShdw blurRad="38100" dist="38100" dir="2700000" algn="tl">
                    <a:srgbClr val="000000">
                      <a:alpha val="43137"/>
                    </a:srgbClr>
                  </a:outerShdw>
                </a:effectLst>
              </a:rPr>
              <a:t>ηλεκτροπαραγωγή με καύση </a:t>
            </a:r>
            <a:r>
              <a:rPr lang="el-GR" sz="2000" b="1" dirty="0" smtClean="0">
                <a:effectLst>
                  <a:outerShdw blurRad="38100" dist="38100" dir="2700000" algn="tl">
                    <a:srgbClr val="000000">
                      <a:alpha val="43137"/>
                    </a:srgbClr>
                  </a:outerShdw>
                </a:effectLst>
              </a:rPr>
              <a:t>άνθρακα πιο </a:t>
            </a:r>
            <a:r>
              <a:rPr lang="el-GR" sz="2000" b="1" dirty="0">
                <a:effectLst>
                  <a:outerShdw blurRad="38100" dist="38100" dir="2700000" algn="tl">
                    <a:srgbClr val="000000">
                      <a:alpha val="43137"/>
                    </a:srgbClr>
                  </a:outerShdw>
                </a:effectLst>
              </a:rPr>
              <a:t>βρώμικα από ακόμη και το χειρότερο όχημα εσωτερικής καύσης. </a:t>
            </a:r>
            <a:endParaRPr lang="el-GR" sz="2000" b="1" dirty="0" smtClean="0">
              <a:effectLst>
                <a:outerShdw blurRad="38100" dist="38100" dir="2700000" algn="tl">
                  <a:srgbClr val="000000">
                    <a:alpha val="43137"/>
                  </a:srgbClr>
                </a:outerShdw>
              </a:effectLst>
            </a:endParaRPr>
          </a:p>
          <a:p>
            <a:pPr marL="450850" indent="-273050" algn="just"/>
            <a:endParaRPr lang="el-GR" sz="2000" b="1" dirty="0">
              <a:effectLst>
                <a:outerShdw blurRad="38100" dist="38100" dir="2700000" algn="tl">
                  <a:srgbClr val="000000">
                    <a:alpha val="43137"/>
                  </a:srgbClr>
                </a:outerShdw>
              </a:effectLst>
            </a:endParaRPr>
          </a:p>
          <a:p>
            <a:pPr marL="450850" indent="-273050" algn="just"/>
            <a:endParaRPr lang="el-GR" sz="2000" b="1" dirty="0" smtClean="0">
              <a:effectLst>
                <a:outerShdw blurRad="38100" dist="38100" dir="2700000" algn="tl">
                  <a:srgbClr val="000000">
                    <a:alpha val="43137"/>
                  </a:srgbClr>
                </a:outerShdw>
              </a:effectLst>
            </a:endParaRPr>
          </a:p>
          <a:p>
            <a:pPr marL="450850" indent="-273050" algn="just"/>
            <a:r>
              <a:rPr lang="el-GR" sz="2000" b="1" dirty="0" smtClean="0">
                <a:effectLst>
                  <a:outerShdw blurRad="38100" dist="38100" dir="2700000" algn="tl">
                    <a:srgbClr val="000000">
                      <a:alpha val="43137"/>
                    </a:srgbClr>
                  </a:outerShdw>
                </a:effectLst>
              </a:rPr>
              <a:t>Μεγαλύτερο βάρος που  αυξάνει με  την  επίδραση  της απόστασης  </a:t>
            </a:r>
            <a:endParaRPr lang="el-GR" sz="2000" b="1" dirty="0">
              <a:effectLst>
                <a:outerShdw blurRad="38100" dist="38100" dir="2700000" algn="tl">
                  <a:srgbClr val="000000">
                    <a:alpha val="43137"/>
                  </a:srgbClr>
                </a:outerShdw>
              </a:effectLst>
            </a:endParaRPr>
          </a:p>
        </p:txBody>
      </p:sp>
      <p:sp>
        <p:nvSpPr>
          <p:cNvPr id="7" name="Κουμπί ενέργειας: Εμπρός ή Επόμενο 6">
            <a:hlinkClick r:id="rId2" action="ppaction://hlinksldjump" highlightClick="1"/>
          </p:cNvPr>
          <p:cNvSpPr/>
          <p:nvPr/>
        </p:nvSpPr>
        <p:spPr>
          <a:xfrm>
            <a:off x="7380312" y="5301208"/>
            <a:ext cx="360040" cy="21602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Κουμπί ενέργειας: Εμπρός ή Επόμενο 7">
            <a:hlinkClick r:id="rId3" action="ppaction://hlinksldjump" highlightClick="1"/>
          </p:cNvPr>
          <p:cNvSpPr/>
          <p:nvPr/>
        </p:nvSpPr>
        <p:spPr>
          <a:xfrm>
            <a:off x="8028384" y="3933056"/>
            <a:ext cx="432048"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74606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down)">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barn(inVertical)">
                                      <p:cBhvr>
                                        <p:cTn id="19" dur="500"/>
                                        <p:tgtEl>
                                          <p:spTgt spid="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barn(inVertical)">
                                      <p:cBhvr>
                                        <p:cTn id="24"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κειμένου 2"/>
          <p:cNvSpPr>
            <a:spLocks noGrp="1"/>
          </p:cNvSpPr>
          <p:nvPr>
            <p:ph type="body" idx="1"/>
          </p:nvPr>
        </p:nvSpPr>
        <p:spPr/>
        <p:txBody>
          <a:bodyPr/>
          <a:lstStyle/>
          <a:p>
            <a:r>
              <a:rPr lang="el-GR" b="1" dirty="0">
                <a:solidFill>
                  <a:srgbClr val="FFFF00"/>
                </a:solidFill>
                <a:effectLst>
                  <a:outerShdw blurRad="38100" dist="38100" dir="2700000" algn="tl">
                    <a:srgbClr val="000000">
                      <a:alpha val="43137"/>
                    </a:srgbClr>
                  </a:outerShdw>
                </a:effectLst>
              </a:rPr>
              <a:t>με κυψέλη </a:t>
            </a:r>
            <a:endParaRPr lang="el-GR" dirty="0"/>
          </a:p>
        </p:txBody>
      </p:sp>
      <p:sp>
        <p:nvSpPr>
          <p:cNvPr id="4" name="Θέση κειμένου 3"/>
          <p:cNvSpPr>
            <a:spLocks noGrp="1"/>
          </p:cNvSpPr>
          <p:nvPr>
            <p:ph type="body" sz="half" idx="2"/>
          </p:nvPr>
        </p:nvSpPr>
        <p:spPr/>
        <p:txBody>
          <a:bodyPr/>
          <a:lstStyle/>
          <a:p>
            <a:r>
              <a:rPr lang="en-US" b="1" dirty="0">
                <a:solidFill>
                  <a:srgbClr val="FFFF00"/>
                </a:solidFill>
                <a:effectLst>
                  <a:outerShdw blurRad="38100" dist="38100" dir="2700000" algn="tl">
                    <a:srgbClr val="000000">
                      <a:alpha val="43137"/>
                    </a:srgbClr>
                  </a:outerShdw>
                </a:effectLst>
              </a:rPr>
              <a:t>BEV/ PHEV </a:t>
            </a:r>
            <a:endParaRPr lang="el-GR" dirty="0"/>
          </a:p>
        </p:txBody>
      </p:sp>
      <p:sp>
        <p:nvSpPr>
          <p:cNvPr id="5" name="Θέση περιεχομένου 4"/>
          <p:cNvSpPr>
            <a:spLocks noGrp="1"/>
          </p:cNvSpPr>
          <p:nvPr>
            <p:ph sz="quarter" idx="3"/>
          </p:nvPr>
        </p:nvSpPr>
        <p:spPr/>
        <p:txBody>
          <a:bodyPr>
            <a:normAutofit/>
          </a:bodyPr>
          <a:lstStyle/>
          <a:p>
            <a:pPr algn="just"/>
            <a:r>
              <a:rPr lang="el-GR" sz="2000" b="1" dirty="0"/>
              <a:t>FCEV με 350 μιλίων </a:t>
            </a:r>
            <a:r>
              <a:rPr lang="el-GR" sz="2000" b="1" dirty="0" smtClean="0"/>
              <a:t>εμβέλεια  αναμένεται να κοστίσει μόνο $ </a:t>
            </a:r>
            <a:r>
              <a:rPr lang="el-GR" sz="2000" b="1" dirty="0"/>
              <a:t>3.600 περισσότερα σε μαζική παραγωγή. </a:t>
            </a:r>
          </a:p>
        </p:txBody>
      </p:sp>
      <p:sp>
        <p:nvSpPr>
          <p:cNvPr id="6" name="Θέση περιεχομένου 5"/>
          <p:cNvSpPr>
            <a:spLocks noGrp="1"/>
          </p:cNvSpPr>
          <p:nvPr>
            <p:ph sz="quarter" idx="4"/>
          </p:nvPr>
        </p:nvSpPr>
        <p:spPr/>
        <p:txBody>
          <a:bodyPr>
            <a:normAutofit fontScale="92500"/>
          </a:bodyPr>
          <a:lstStyle/>
          <a:p>
            <a:pPr algn="just"/>
            <a:r>
              <a:rPr lang="en-US" b="1" dirty="0"/>
              <a:t>B</a:t>
            </a:r>
            <a:r>
              <a:rPr lang="el-GR" b="1" dirty="0" smtClean="0"/>
              <a:t>EV </a:t>
            </a:r>
            <a:r>
              <a:rPr lang="el-GR" b="1" dirty="0"/>
              <a:t>με 200 μιλίων εμβέλεια  θα κοστίσει περίπου $ 10.200 περισσότερο από ένα συμβατικό </a:t>
            </a:r>
            <a:r>
              <a:rPr lang="el-GR" b="1" dirty="0" smtClean="0"/>
              <a:t>/ υβριδικά  </a:t>
            </a:r>
            <a:r>
              <a:rPr lang="el-GR" b="1" dirty="0"/>
              <a:t>με 60 μίλια αυτονομία  αναμένεται να κοστίσει πάνω από $ 6000 περισσότερο από τα συμβατικά βενζινοκίνητα οχήματα. </a:t>
            </a:r>
          </a:p>
        </p:txBody>
      </p:sp>
      <p:sp>
        <p:nvSpPr>
          <p:cNvPr id="7" name="Κουμπί ενέργειας: Εμπρός ή Επόμενο 6">
            <a:hlinkClick r:id="rId2" action="ppaction://hlinksldjump" highlightClick="1"/>
          </p:cNvPr>
          <p:cNvSpPr/>
          <p:nvPr/>
        </p:nvSpPr>
        <p:spPr>
          <a:xfrm>
            <a:off x="7380312" y="5949280"/>
            <a:ext cx="504056"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73504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b="1" dirty="0" smtClean="0">
                <a:solidFill>
                  <a:srgbClr val="00B0F0"/>
                </a:solidFill>
              </a:rPr>
              <a:t>Οφέλη  από </a:t>
            </a:r>
            <a:r>
              <a:rPr lang="el-GR" sz="3200" b="1" dirty="0">
                <a:solidFill>
                  <a:srgbClr val="00B0F0"/>
                </a:solidFill>
              </a:rPr>
              <a:t>εφαρμογή των κυψελών καυσίμου </a:t>
            </a:r>
          </a:p>
        </p:txBody>
      </p:sp>
      <p:sp>
        <p:nvSpPr>
          <p:cNvPr id="3" name="Θέση περιεχομένου 2"/>
          <p:cNvSpPr>
            <a:spLocks noGrp="1"/>
          </p:cNvSpPr>
          <p:nvPr>
            <p:ph idx="1"/>
          </p:nvPr>
        </p:nvSpPr>
        <p:spPr>
          <a:xfrm>
            <a:off x="323528" y="1646236"/>
            <a:ext cx="8568952" cy="4951115"/>
          </a:xfrm>
        </p:spPr>
        <p:txBody>
          <a:bodyPr>
            <a:noAutofit/>
          </a:bodyPr>
          <a:lstStyle/>
          <a:p>
            <a:endParaRPr lang="el-GR" sz="2000" b="1" dirty="0" smtClean="0"/>
          </a:p>
          <a:p>
            <a:r>
              <a:rPr lang="el-GR" sz="2000" b="1" dirty="0" smtClean="0"/>
              <a:t>Υψηλή Απόδοση (</a:t>
            </a:r>
            <a:r>
              <a:rPr lang="el-GR" sz="2000" b="1" dirty="0"/>
              <a:t>δείκτες </a:t>
            </a:r>
            <a:r>
              <a:rPr lang="el-GR" sz="2000" b="1" dirty="0" smtClean="0"/>
              <a:t>αποδοτικότητας</a:t>
            </a:r>
            <a:r>
              <a:rPr lang="el-GR" sz="2000" b="1" dirty="0"/>
              <a:t> </a:t>
            </a:r>
            <a:r>
              <a:rPr lang="el-GR" sz="2000" b="1" dirty="0" smtClean="0"/>
              <a:t> , </a:t>
            </a:r>
            <a:r>
              <a:rPr lang="el-GR" sz="2000" b="1" dirty="0"/>
              <a:t>65% ή </a:t>
            </a:r>
            <a:r>
              <a:rPr lang="el-GR" sz="2000" b="1" dirty="0" smtClean="0"/>
              <a:t>το </a:t>
            </a:r>
            <a:r>
              <a:rPr lang="el-GR" sz="2000" b="1" dirty="0"/>
              <a:t>90% </a:t>
            </a:r>
            <a:r>
              <a:rPr lang="el-GR" sz="2000" b="1" dirty="0" smtClean="0"/>
              <a:t>.</a:t>
            </a:r>
          </a:p>
          <a:p>
            <a:endParaRPr lang="el-GR" sz="2000" b="1" dirty="0" smtClean="0"/>
          </a:p>
          <a:p>
            <a:r>
              <a:rPr lang="el-GR" sz="2000" b="1" dirty="0" smtClean="0"/>
              <a:t>Αξιοπιστία </a:t>
            </a:r>
            <a:r>
              <a:rPr lang="el-GR" sz="2000" b="1" dirty="0"/>
              <a:t>και Συντήρηση </a:t>
            </a:r>
            <a:r>
              <a:rPr lang="el-GR" sz="2000" b="1" dirty="0" smtClean="0"/>
              <a:t> (</a:t>
            </a:r>
            <a:r>
              <a:rPr lang="el-GR" sz="2000" b="1" dirty="0"/>
              <a:t>πολύ λίγα κινητά </a:t>
            </a:r>
            <a:r>
              <a:rPr lang="el-GR" sz="2000" b="1" dirty="0" smtClean="0"/>
              <a:t>μέρη)</a:t>
            </a:r>
          </a:p>
          <a:p>
            <a:endParaRPr lang="el-GR" sz="2000" b="1" dirty="0" smtClean="0"/>
          </a:p>
          <a:p>
            <a:r>
              <a:rPr lang="el-GR" sz="2000" b="1" dirty="0" smtClean="0"/>
              <a:t>Χαμηλές </a:t>
            </a:r>
            <a:r>
              <a:rPr lang="el-GR" sz="2000" b="1" dirty="0"/>
              <a:t>Εκπομπές </a:t>
            </a:r>
            <a:endParaRPr lang="el-GR" sz="2000" b="1" dirty="0" smtClean="0"/>
          </a:p>
          <a:p>
            <a:pPr lvl="1"/>
            <a:r>
              <a:rPr lang="el-GR" sz="1600" b="1" dirty="0" smtClean="0"/>
              <a:t>μόνο </a:t>
            </a:r>
            <a:r>
              <a:rPr lang="el-GR" sz="1600" b="1" dirty="0"/>
              <a:t>νερού, ακόμη και η χρήση υδρογονανθράκων οδηγεί στην εκπομπή πολύ λιγότερων αερίων θερμοκηπίου </a:t>
            </a:r>
            <a:r>
              <a:rPr lang="el-GR" sz="1600" b="1" dirty="0" smtClean="0"/>
              <a:t>γιατί </a:t>
            </a:r>
            <a:r>
              <a:rPr lang="el-GR" sz="1600" b="1" dirty="0"/>
              <a:t>η υψηλότερη αποδοτικότητά των κυψελών καυσίμου απαιτεί μικρότερες ποσότητες καυσίμου </a:t>
            </a:r>
            <a:endParaRPr lang="el-GR" sz="1600" b="1" dirty="0" smtClean="0"/>
          </a:p>
          <a:p>
            <a:endParaRPr lang="el-GR" sz="1600" b="1" dirty="0" smtClean="0"/>
          </a:p>
          <a:p>
            <a:r>
              <a:rPr lang="el-GR" sz="2000" b="1" dirty="0" smtClean="0"/>
              <a:t>Χαμηλό  Επίπεδο  Θορύβου και  </a:t>
            </a:r>
            <a:r>
              <a:rPr lang="el-GR" sz="2000" b="1" dirty="0"/>
              <a:t>Δονήσεων </a:t>
            </a:r>
            <a:endParaRPr lang="el-GR" sz="2000" b="1" dirty="0" smtClean="0"/>
          </a:p>
          <a:p>
            <a:endParaRPr lang="el-GR" sz="2000" b="1" dirty="0" smtClean="0"/>
          </a:p>
          <a:p>
            <a:r>
              <a:rPr lang="el-GR" sz="2000" b="1" dirty="0" smtClean="0"/>
              <a:t>Ευελιξία </a:t>
            </a:r>
            <a:r>
              <a:rPr lang="el-GR" sz="2000" b="1" dirty="0"/>
              <a:t>Καυσίμου </a:t>
            </a:r>
            <a:r>
              <a:rPr lang="el-GR" sz="2000" b="1" dirty="0" smtClean="0"/>
              <a:t>.</a:t>
            </a:r>
          </a:p>
          <a:p>
            <a:pPr lvl="1"/>
            <a:r>
              <a:rPr lang="el-GR" sz="1600" b="1" dirty="0" smtClean="0"/>
              <a:t>καθαρό </a:t>
            </a:r>
            <a:r>
              <a:rPr lang="el-GR" sz="1600" b="1" dirty="0"/>
              <a:t>υδρογόνο, μεθανόλη και υδρογονάνθρακες όπως πετρέλαιο, προπάνιο, μεθάνιο και φυσικό αέριο</a:t>
            </a:r>
            <a:r>
              <a:rPr lang="el-GR" sz="1600" b="1" dirty="0" smtClean="0"/>
              <a:t>.</a:t>
            </a:r>
          </a:p>
        </p:txBody>
      </p:sp>
    </p:spTree>
    <p:extLst>
      <p:ext uri="{BB962C8B-B14F-4D97-AF65-F5344CB8AC3E}">
        <p14:creationId xmlns:p14="http://schemas.microsoft.com/office/powerpoint/2010/main" val="374297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00"/>
                                        <p:tgtEl>
                                          <p:spTgt spid="3">
                                            <p:txEl>
                                              <p:pRg st="5" end="5"/>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barn(inVertical)">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anim calcmode="lin" valueType="num">
                                      <p:cBhvr>
                                        <p:cTn id="2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anim calcmode="lin" valueType="num">
                                      <p:cBhvr>
                                        <p:cTn id="3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10" end="10"/>
                                            </p:txEl>
                                          </p:spTgt>
                                        </p:tgtEl>
                                        <p:attrNameLst>
                                          <p:attrName>ppt_y</p:attrName>
                                        </p:attrNameLst>
                                      </p:cBhvr>
                                      <p:tavLst>
                                        <p:tav tm="0">
                                          <p:val>
                                            <p:strVal val="#ppt_y+.1"/>
                                          </p:val>
                                        </p:tav>
                                        <p:tav tm="100000">
                                          <p:val>
                                            <p:strVal val="#ppt_y"/>
                                          </p:val>
                                        </p:tav>
                                      </p:tavLst>
                                    </p:anim>
                                  </p:childTnLst>
                                </p:cTn>
                              </p:par>
                              <p:par>
                                <p:cTn id="35" presetID="22" presetClass="entr" presetSubtype="4"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wipe(down)">
                                      <p:cBhvr>
                                        <p:cTn id="3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a:solidFill>
                  <a:srgbClr val="00B0F0"/>
                </a:solidFill>
              </a:rPr>
              <a:t>Οφέλη  από εφαρμογή των κυψελών καυσίμου </a:t>
            </a:r>
            <a:endParaRPr lang="el-GR" sz="3200" dirty="0"/>
          </a:p>
        </p:txBody>
      </p:sp>
      <p:sp>
        <p:nvSpPr>
          <p:cNvPr id="3" name="Θέση περιεχομένου 2"/>
          <p:cNvSpPr>
            <a:spLocks noGrp="1"/>
          </p:cNvSpPr>
          <p:nvPr>
            <p:ph idx="1"/>
          </p:nvPr>
        </p:nvSpPr>
        <p:spPr>
          <a:xfrm>
            <a:off x="457200" y="1646236"/>
            <a:ext cx="8363272" cy="5211763"/>
          </a:xfrm>
        </p:spPr>
        <p:txBody>
          <a:bodyPr>
            <a:normAutofit/>
          </a:bodyPr>
          <a:lstStyle/>
          <a:p>
            <a:r>
              <a:rPr lang="el-GR" sz="2000" b="1" dirty="0"/>
              <a:t>Περιορισμός Οικονομικών Εξαρτήσεων (δε </a:t>
            </a:r>
            <a:r>
              <a:rPr lang="el-GR" sz="2000" b="1" dirty="0" smtClean="0"/>
              <a:t>χρησιμοποιούν </a:t>
            </a:r>
            <a:r>
              <a:rPr lang="el-GR" sz="2000" b="1" dirty="0"/>
              <a:t>μόνο συμβατικά καύσιμα )</a:t>
            </a:r>
          </a:p>
          <a:p>
            <a:endParaRPr lang="el-GR" sz="2000" b="1" dirty="0" smtClean="0"/>
          </a:p>
          <a:p>
            <a:r>
              <a:rPr lang="el-GR" sz="2000" b="1" dirty="0" smtClean="0"/>
              <a:t>Εύκολη </a:t>
            </a:r>
            <a:r>
              <a:rPr lang="el-GR" sz="2000" b="1" dirty="0"/>
              <a:t>Ανατροφοδότηση </a:t>
            </a:r>
          </a:p>
          <a:p>
            <a:endParaRPr lang="el-GR" sz="2000" b="1" dirty="0" smtClean="0"/>
          </a:p>
          <a:p>
            <a:r>
              <a:rPr lang="el-GR" sz="2000" b="1" dirty="0" smtClean="0"/>
              <a:t>Μεγάλη </a:t>
            </a:r>
            <a:r>
              <a:rPr lang="el-GR" sz="2000" b="1" dirty="0"/>
              <a:t>Διάρκεια Λειτουργίας </a:t>
            </a:r>
          </a:p>
          <a:p>
            <a:endParaRPr lang="el-GR" sz="2000" b="1" dirty="0" smtClean="0"/>
          </a:p>
          <a:p>
            <a:r>
              <a:rPr lang="el-GR" sz="2000" b="1" dirty="0" smtClean="0"/>
              <a:t>Πλεονεκτήματα </a:t>
            </a:r>
            <a:r>
              <a:rPr lang="el-GR" sz="2000" b="1" dirty="0"/>
              <a:t>Υδρογόνου</a:t>
            </a:r>
          </a:p>
          <a:p>
            <a:pPr lvl="1"/>
            <a:endParaRPr lang="el-GR" sz="1600" b="1" dirty="0" smtClean="0"/>
          </a:p>
          <a:p>
            <a:pPr lvl="1"/>
            <a:r>
              <a:rPr lang="el-GR" sz="1600" b="1" dirty="0" smtClean="0"/>
              <a:t>μπορεί </a:t>
            </a:r>
            <a:r>
              <a:rPr lang="el-GR" sz="1600" b="1" dirty="0"/>
              <a:t>να παραχθεί οπουδήποτε υπάρχει νερό </a:t>
            </a:r>
          </a:p>
          <a:p>
            <a:pPr lvl="1"/>
            <a:r>
              <a:rPr lang="el-GR" sz="1600" b="1" dirty="0"/>
              <a:t>εύκολα να μεταφερθεί, να φυλαχθεί </a:t>
            </a:r>
          </a:p>
          <a:p>
            <a:pPr lvl="1"/>
            <a:r>
              <a:rPr lang="el-GR" sz="1600" b="1" dirty="0"/>
              <a:t>μεταφορά του κοστίζει λιγότερο σε σχέση με τη μεταφορά ηλεκτρικής ενέργειας</a:t>
            </a:r>
          </a:p>
          <a:p>
            <a:pPr lvl="1"/>
            <a:r>
              <a:rPr lang="el-GR" sz="1600" b="1" dirty="0"/>
              <a:t>οι περιβαλλοντικές επιπτώσεις σε περίπτωση ατυχήματος κατά τη μετακίνησή του είναι μηδενικές.</a:t>
            </a:r>
          </a:p>
          <a:p>
            <a:pPr lvl="1"/>
            <a:r>
              <a:rPr lang="el-GR" sz="1600" b="1" dirty="0"/>
              <a:t>ασφαλέστερο καύσιμο</a:t>
            </a:r>
          </a:p>
          <a:p>
            <a:endParaRPr lang="el-GR" dirty="0"/>
          </a:p>
        </p:txBody>
      </p:sp>
    </p:spTree>
    <p:extLst>
      <p:ext uri="{BB962C8B-B14F-4D97-AF65-F5344CB8AC3E}">
        <p14:creationId xmlns:p14="http://schemas.microsoft.com/office/powerpoint/2010/main" val="41529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wipe(down)">
                                      <p:cBhvr>
                                        <p:cTn id="25" dur="500"/>
                                        <p:tgtEl>
                                          <p:spTgt spid="3">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wipe(down)">
                                      <p:cBhvr>
                                        <p:cTn id="30" dur="500"/>
                                        <p:tgtEl>
                                          <p:spTgt spid="3">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wipe(down)">
                                      <p:cBhvr>
                                        <p:cTn id="35" dur="500"/>
                                        <p:tgtEl>
                                          <p:spTgt spid="3">
                                            <p:txEl>
                                              <p:pRg st="10" end="1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wipe(down)">
                                      <p:cBhvr>
                                        <p:cTn id="40" dur="500"/>
                                        <p:tgtEl>
                                          <p:spTgt spid="3">
                                            <p:txEl>
                                              <p:pRg st="11" end="1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Effect transition="in" filter="wipe(down)">
                                      <p:cBhvr>
                                        <p:cTn id="45"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smtClean="0">
                <a:solidFill>
                  <a:srgbClr val="00B0F0"/>
                </a:solidFill>
              </a:rPr>
              <a:t>Προβλήματα </a:t>
            </a:r>
            <a:endParaRPr lang="el-GR" sz="3200" b="1" dirty="0">
              <a:solidFill>
                <a:srgbClr val="00B0F0"/>
              </a:solidFill>
            </a:endParaRPr>
          </a:p>
        </p:txBody>
      </p:sp>
      <p:sp>
        <p:nvSpPr>
          <p:cNvPr id="3" name="Θέση περιεχομένου 2"/>
          <p:cNvSpPr>
            <a:spLocks noGrp="1"/>
          </p:cNvSpPr>
          <p:nvPr>
            <p:ph idx="1"/>
          </p:nvPr>
        </p:nvSpPr>
        <p:spPr>
          <a:xfrm>
            <a:off x="457200" y="1646236"/>
            <a:ext cx="8229600" cy="5211764"/>
          </a:xfrm>
        </p:spPr>
        <p:txBody>
          <a:bodyPr>
            <a:noAutofit/>
          </a:bodyPr>
          <a:lstStyle/>
          <a:p>
            <a:pPr algn="just"/>
            <a:r>
              <a:rPr lang="el-GR" sz="2000" b="1" dirty="0"/>
              <a:t>Κόστος </a:t>
            </a:r>
            <a:r>
              <a:rPr lang="el-GR" sz="2000" b="1" dirty="0" smtClean="0"/>
              <a:t> (</a:t>
            </a:r>
            <a:r>
              <a:rPr lang="el-GR" sz="2000" b="1" dirty="0"/>
              <a:t>ευγενών μετάλλων </a:t>
            </a:r>
            <a:r>
              <a:rPr lang="el-GR" sz="2000" b="1" dirty="0" smtClean="0"/>
              <a:t>).</a:t>
            </a:r>
          </a:p>
          <a:p>
            <a:pPr algn="just"/>
            <a:endParaRPr lang="el-GR" sz="2000" b="1" dirty="0" smtClean="0"/>
          </a:p>
          <a:p>
            <a:pPr algn="just"/>
            <a:r>
              <a:rPr lang="el-GR" sz="2000" b="1" dirty="0" smtClean="0"/>
              <a:t>Τροφοδοσία </a:t>
            </a:r>
          </a:p>
          <a:p>
            <a:pPr algn="just"/>
            <a:endParaRPr lang="el-GR" sz="2000" b="1" dirty="0" smtClean="0"/>
          </a:p>
          <a:p>
            <a:pPr algn="just"/>
            <a:r>
              <a:rPr lang="el-GR" sz="2000" b="1" dirty="0" smtClean="0"/>
              <a:t>Εκπομπές </a:t>
            </a:r>
            <a:r>
              <a:rPr lang="el-GR" sz="2000" b="1" dirty="0"/>
              <a:t>Αερίων – Πράσινος κίνδυνος </a:t>
            </a:r>
            <a:endParaRPr lang="el-GR" sz="2000" b="1" dirty="0" smtClean="0"/>
          </a:p>
          <a:p>
            <a:pPr lvl="1" algn="just"/>
            <a:r>
              <a:rPr lang="el-GR" sz="1400" b="1" dirty="0" smtClean="0"/>
              <a:t>(</a:t>
            </a:r>
            <a:r>
              <a:rPr lang="el-GR" sz="1400" b="1" dirty="0"/>
              <a:t>παραγωγή υδρογόνου από υδρογονάνθρακες με τη βοήθεια αναμορφωτή καυσίμου δεν είναι απολύτως φιλική προς το περιβάλλον/οι διαρροές υδρογόνου προς την ατμόσφαιρα ίσως βλάψουν τις επόμενες δεκαετίες σοβαρά το στρώμα του </a:t>
            </a:r>
            <a:r>
              <a:rPr lang="el-GR" sz="1400" b="1" dirty="0" smtClean="0"/>
              <a:t>όζοντος.</a:t>
            </a:r>
          </a:p>
          <a:p>
            <a:pPr algn="just"/>
            <a:endParaRPr lang="el-GR" sz="2000" b="1" dirty="0" smtClean="0"/>
          </a:p>
          <a:p>
            <a:pPr algn="just"/>
            <a:r>
              <a:rPr lang="el-GR" sz="2000" b="1" dirty="0" smtClean="0"/>
              <a:t>Χρόνος </a:t>
            </a:r>
            <a:r>
              <a:rPr lang="el-GR" sz="2000" b="1" dirty="0"/>
              <a:t>Εκκίνησης </a:t>
            </a:r>
            <a:endParaRPr lang="el-GR" sz="2000" b="1" dirty="0" smtClean="0"/>
          </a:p>
          <a:p>
            <a:pPr lvl="1" algn="just"/>
            <a:r>
              <a:rPr lang="el-GR" sz="1400" b="1" dirty="0" smtClean="0"/>
              <a:t>Ο </a:t>
            </a:r>
            <a:r>
              <a:rPr lang="el-GR" sz="1400" b="1" dirty="0"/>
              <a:t>χρόνος εκκίνησης οχημάτων που ηλεκτροδοτούνται από κυψέλες καυσίμων είναι μεγάλος ενώ και η απόσταση που μπορεί να καλυφθεί είναι ακόμα σχετικά περιορισμένη</a:t>
            </a:r>
            <a:r>
              <a:rPr lang="el-GR" sz="1400" b="1" dirty="0" smtClean="0"/>
              <a:t>.</a:t>
            </a:r>
          </a:p>
          <a:p>
            <a:pPr algn="just"/>
            <a:endParaRPr lang="el-GR" sz="2000" b="1" dirty="0" smtClean="0"/>
          </a:p>
          <a:p>
            <a:pPr algn="just"/>
            <a:r>
              <a:rPr lang="el-GR" sz="2000" b="1" dirty="0" smtClean="0"/>
              <a:t>Μέγεθος </a:t>
            </a:r>
          </a:p>
        </p:txBody>
      </p:sp>
    </p:spTree>
    <p:extLst>
      <p:ext uri="{BB962C8B-B14F-4D97-AF65-F5344CB8AC3E}">
        <p14:creationId xmlns:p14="http://schemas.microsoft.com/office/powerpoint/2010/main" val="334174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down)">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barn(inVertical)">
                                      <p:cBhvr>
                                        <p:cTn id="25" dur="500"/>
                                        <p:tgtEl>
                                          <p:spTgt spid="3">
                                            <p:txEl>
                                              <p:pRg st="7" end="7"/>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wipe(down)">
                                      <p:cBhvr>
                                        <p:cTn id="28" dur="500"/>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barn(inVertical)">
                                      <p:cBhvr>
                                        <p:cTn id="3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a:solidFill>
                  <a:srgbClr val="00B0F0"/>
                </a:solidFill>
              </a:rPr>
              <a:t>Προβλήματα </a:t>
            </a:r>
            <a:endParaRPr lang="el-GR" sz="3200" dirty="0"/>
          </a:p>
        </p:txBody>
      </p:sp>
      <p:sp>
        <p:nvSpPr>
          <p:cNvPr id="3" name="Θέση περιεχομένου 2"/>
          <p:cNvSpPr>
            <a:spLocks noGrp="1"/>
          </p:cNvSpPr>
          <p:nvPr>
            <p:ph idx="1"/>
          </p:nvPr>
        </p:nvSpPr>
        <p:spPr>
          <a:xfrm>
            <a:off x="457200" y="1646236"/>
            <a:ext cx="8229600" cy="4951115"/>
          </a:xfrm>
        </p:spPr>
        <p:txBody>
          <a:bodyPr>
            <a:normAutofit lnSpcReduction="10000"/>
          </a:bodyPr>
          <a:lstStyle/>
          <a:p>
            <a:pPr algn="just"/>
            <a:r>
              <a:rPr lang="el-GR" sz="2600" b="1" dirty="0"/>
              <a:t>Διαρροές </a:t>
            </a:r>
            <a:endParaRPr lang="el-GR" sz="2600" b="1" dirty="0" smtClean="0"/>
          </a:p>
          <a:p>
            <a:pPr lvl="1" algn="just"/>
            <a:r>
              <a:rPr lang="el-GR" sz="1700" b="1" dirty="0" smtClean="0"/>
              <a:t>διαρροές </a:t>
            </a:r>
            <a:r>
              <a:rPr lang="el-GR" sz="1700" b="1" dirty="0"/>
              <a:t>από τις μονάδες αποθήκευσης υδρογόνου ίσως να αγγίζουν και το 20%, καθιστώντας οικονομικά δυσμενέστερη την τεχνολογία των κυψελών καυσίμου.</a:t>
            </a:r>
          </a:p>
          <a:p>
            <a:pPr algn="just"/>
            <a:endParaRPr lang="el-GR" sz="2600" b="1" dirty="0" smtClean="0"/>
          </a:p>
          <a:p>
            <a:pPr algn="just"/>
            <a:r>
              <a:rPr lang="el-GR" sz="2600" b="1" dirty="0" smtClean="0"/>
              <a:t>Οικονομικά συμφέροντα</a:t>
            </a:r>
          </a:p>
          <a:p>
            <a:pPr lvl="1" algn="just"/>
            <a:r>
              <a:rPr lang="el-GR" sz="1700" b="1" dirty="0" smtClean="0"/>
              <a:t>βιομηχανίες </a:t>
            </a:r>
            <a:r>
              <a:rPr lang="el-GR" sz="1700" b="1" dirty="0"/>
              <a:t>των ορυκτών καυσίμων και τις βιομηχανικές χώρες</a:t>
            </a:r>
          </a:p>
          <a:p>
            <a:pPr algn="just"/>
            <a:endParaRPr lang="el-GR" sz="2600" b="1" dirty="0" smtClean="0"/>
          </a:p>
          <a:p>
            <a:pPr algn="just"/>
            <a:r>
              <a:rPr lang="el-GR" sz="2600" b="1" dirty="0" smtClean="0"/>
              <a:t>Αντοχή </a:t>
            </a:r>
            <a:r>
              <a:rPr lang="el-GR" sz="2600" b="1" dirty="0"/>
              <a:t>και αξιοπιστία</a:t>
            </a:r>
          </a:p>
          <a:p>
            <a:pPr algn="just"/>
            <a:endParaRPr lang="el-GR" sz="2600" b="1" dirty="0" smtClean="0"/>
          </a:p>
          <a:p>
            <a:pPr algn="just"/>
            <a:r>
              <a:rPr lang="el-GR" sz="2600" b="1" dirty="0" smtClean="0"/>
              <a:t>Υποδομή </a:t>
            </a:r>
          </a:p>
          <a:p>
            <a:pPr lvl="1" algn="just"/>
            <a:r>
              <a:rPr lang="el-GR" sz="1700" b="1" dirty="0" smtClean="0"/>
              <a:t>ανεφοδιασμό </a:t>
            </a:r>
            <a:r>
              <a:rPr lang="el-GR" sz="1700" b="1" dirty="0"/>
              <a:t>των κυψελών καυσίμου/υποδομή πολλών τρισεκατομμυρίων δολαρίων με μεγάλα εργοστάσια / διυλιστήρια, αγωγούς, φορτηγά, εγκαταστάσεις αποθήκευσης, συμπιεστές, σταθμοί αερίου υδρογόνου, και ούτω καθεξής.</a:t>
            </a:r>
          </a:p>
          <a:p>
            <a:endParaRPr lang="el-GR" sz="1900" dirty="0"/>
          </a:p>
        </p:txBody>
      </p:sp>
    </p:spTree>
    <p:extLst>
      <p:ext uri="{BB962C8B-B14F-4D97-AF65-F5344CB8AC3E}">
        <p14:creationId xmlns:p14="http://schemas.microsoft.com/office/powerpoint/2010/main" val="61286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arn(inVertical)">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barn(inVertical)">
                                      <p:cBhvr>
                                        <p:cTn id="28" dur="500"/>
                                        <p:tgtEl>
                                          <p:spTgt spid="3">
                                            <p:txEl>
                                              <p:pRg st="8" end="8"/>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wipe(down)">
                                      <p:cBhvr>
                                        <p:cTn id="3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sz="3200" b="1" dirty="0" err="1" smtClean="0">
                <a:solidFill>
                  <a:srgbClr val="00B0F0"/>
                </a:solidFill>
              </a:rPr>
              <a:t>Tι</a:t>
            </a:r>
            <a:r>
              <a:rPr lang="el-GR" sz="3200" b="1" dirty="0" smtClean="0">
                <a:solidFill>
                  <a:srgbClr val="00B0F0"/>
                </a:solidFill>
              </a:rPr>
              <a:t> </a:t>
            </a:r>
            <a:r>
              <a:rPr lang="el-GR" sz="3200" b="1" dirty="0">
                <a:solidFill>
                  <a:srgbClr val="00B0F0"/>
                </a:solidFill>
              </a:rPr>
              <a:t>είναι το ηλεκτρικό αυτοκίνητο</a:t>
            </a:r>
          </a:p>
        </p:txBody>
      </p:sp>
      <p:sp>
        <p:nvSpPr>
          <p:cNvPr id="3" name="Θέση περιεχομένου 2"/>
          <p:cNvSpPr>
            <a:spLocks noGrp="1"/>
          </p:cNvSpPr>
          <p:nvPr>
            <p:ph sz="half" idx="1"/>
          </p:nvPr>
        </p:nvSpPr>
        <p:spPr>
          <a:xfrm>
            <a:off x="467544" y="1645920"/>
            <a:ext cx="4028256" cy="4526280"/>
          </a:xfrm>
        </p:spPr>
        <p:txBody>
          <a:bodyPr>
            <a:normAutofit/>
          </a:bodyPr>
          <a:lstStyle/>
          <a:p>
            <a:pPr marL="450850" indent="-355600" algn="just"/>
            <a:endParaRPr lang="el-GR" sz="1800" b="1" dirty="0" smtClean="0"/>
          </a:p>
          <a:p>
            <a:pPr marL="450850" indent="-355600" algn="just"/>
            <a:r>
              <a:rPr lang="el-GR" sz="1800" b="1" dirty="0" smtClean="0"/>
              <a:t>Το </a:t>
            </a:r>
            <a:r>
              <a:rPr lang="el-GR" sz="1800" b="1" dirty="0"/>
              <a:t>ηλεκτρικό αυτοκίνητο (ΗΑ) ή ηλεκτρικό αυτοκίνητο </a:t>
            </a:r>
            <a:r>
              <a:rPr lang="el-GR" sz="1800" b="1" dirty="0" smtClean="0"/>
              <a:t>μπαταριών , </a:t>
            </a:r>
            <a:r>
              <a:rPr lang="el-GR" sz="1800" b="1" dirty="0"/>
              <a:t>είναι ένα όχημα, το οποίο χρησιμοποιεί αποκλειστικά για την κίνηση του, την αποθηκευμένη </a:t>
            </a:r>
            <a:r>
              <a:rPr lang="el-GR" sz="1800" b="1" dirty="0" smtClean="0"/>
              <a:t>ενέργεια </a:t>
            </a:r>
            <a:r>
              <a:rPr lang="el-GR" sz="1800" b="1" dirty="0"/>
              <a:t>μιας συστοιχίας </a:t>
            </a:r>
            <a:r>
              <a:rPr lang="el-GR" sz="1800" b="1" dirty="0" smtClean="0"/>
              <a:t>συσσωρευτών .</a:t>
            </a:r>
          </a:p>
          <a:p>
            <a:pPr marL="450850" indent="-355600" algn="just"/>
            <a:endParaRPr lang="el-GR" sz="1800" b="1" dirty="0"/>
          </a:p>
          <a:p>
            <a:pPr marL="450850" indent="-355600" algn="just"/>
            <a:endParaRPr lang="el-GR" sz="1800" b="1" dirty="0" smtClean="0"/>
          </a:p>
          <a:p>
            <a:pPr marL="450850" indent="-355600" algn="just"/>
            <a:r>
              <a:rPr lang="el-GR" sz="1800" b="1" dirty="0" smtClean="0"/>
              <a:t> Εμφανίστηκε </a:t>
            </a:r>
            <a:r>
              <a:rPr lang="el-GR" sz="1800" b="1" dirty="0"/>
              <a:t>για πρώτη φορά στα μέσα του 18ου αιώνα </a:t>
            </a:r>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88024" y="2348880"/>
            <a:ext cx="4074889"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430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arn(inVertical)">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dirty="0"/>
          </a:p>
        </p:txBody>
      </p:sp>
    </p:spTree>
    <p:extLst>
      <p:ext uri="{BB962C8B-B14F-4D97-AF65-F5344CB8AC3E}">
        <p14:creationId xmlns:p14="http://schemas.microsoft.com/office/powerpoint/2010/main" val="460939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endParaRPr lang="el-G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556792"/>
            <a:ext cx="7576831" cy="4474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Κουμπί ενέργειας: Τέλος 8">
            <a:hlinkClick r:id="rId3" action="ppaction://hlinksldjump" highlightClick="1"/>
          </p:cNvPr>
          <p:cNvSpPr/>
          <p:nvPr/>
        </p:nvSpPr>
        <p:spPr>
          <a:xfrm>
            <a:off x="7236296" y="6309320"/>
            <a:ext cx="576064" cy="216024"/>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8609943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484784"/>
            <a:ext cx="6633352" cy="4745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46630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980728"/>
            <a:ext cx="8229600" cy="5176131"/>
          </a:xfrm>
          <a:prstGeom prst="rect">
            <a:avLst/>
          </a:prstGeom>
          <a:noFill/>
          <a:ln>
            <a:noFill/>
          </a:ln>
        </p:spPr>
      </p:pic>
    </p:spTree>
    <p:extLst>
      <p:ext uri="{BB962C8B-B14F-4D97-AF65-F5344CB8AC3E}">
        <p14:creationId xmlns:p14="http://schemas.microsoft.com/office/powerpoint/2010/main" val="13500699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3" name="Εικόνα 2"/>
          <p:cNvPicPr/>
          <p:nvPr/>
        </p:nvPicPr>
        <p:blipFill>
          <a:blip r:embed="rId2">
            <a:extLst>
              <a:ext uri="{28A0092B-C50C-407E-A947-70E740481C1C}">
                <a14:useLocalDpi xmlns:a14="http://schemas.microsoft.com/office/drawing/2010/main" val="0"/>
              </a:ext>
            </a:extLst>
          </a:blip>
          <a:srcRect/>
          <a:stretch>
            <a:fillRect/>
          </a:stretch>
        </p:blipFill>
        <p:spPr bwMode="auto">
          <a:xfrm>
            <a:off x="971600" y="1628800"/>
            <a:ext cx="7128791" cy="4670955"/>
          </a:xfrm>
          <a:prstGeom prst="rect">
            <a:avLst/>
          </a:prstGeom>
          <a:noFill/>
          <a:ln>
            <a:noFill/>
          </a:ln>
        </p:spPr>
      </p:pic>
      <p:sp>
        <p:nvSpPr>
          <p:cNvPr id="4" name="Κουμπί ενέργειας: Τέλος 3">
            <a:hlinkClick r:id="rId3" action="ppaction://hlinksldjump" highlightClick="1"/>
          </p:cNvPr>
          <p:cNvSpPr/>
          <p:nvPr/>
        </p:nvSpPr>
        <p:spPr>
          <a:xfrm>
            <a:off x="8388424" y="6165304"/>
            <a:ext cx="432048" cy="288032"/>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2099401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3" name="Εικόνα 2"/>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56792"/>
            <a:ext cx="7488831" cy="4607202"/>
          </a:xfrm>
          <a:prstGeom prst="rect">
            <a:avLst/>
          </a:prstGeom>
          <a:noFill/>
          <a:ln>
            <a:noFill/>
          </a:ln>
        </p:spPr>
      </p:pic>
      <p:sp>
        <p:nvSpPr>
          <p:cNvPr id="4" name="Κουμπί ενέργειας: Τέλος 3">
            <a:hlinkClick r:id="rId3" action="ppaction://hlinksldjump" highlightClick="1"/>
          </p:cNvPr>
          <p:cNvSpPr/>
          <p:nvPr/>
        </p:nvSpPr>
        <p:spPr>
          <a:xfrm>
            <a:off x="7236296" y="6381328"/>
            <a:ext cx="576064" cy="288032"/>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795337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3" name="Εικόνα 2"/>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12776"/>
            <a:ext cx="7776864" cy="4896544"/>
          </a:xfrm>
          <a:prstGeom prst="rect">
            <a:avLst/>
          </a:prstGeom>
          <a:noFill/>
          <a:ln>
            <a:noFill/>
          </a:ln>
        </p:spPr>
      </p:pic>
      <p:sp>
        <p:nvSpPr>
          <p:cNvPr id="4" name="Κουμπί ενέργειας: Τέλος 3">
            <a:hlinkClick r:id="rId3" action="ppaction://hlinksldjump" highlightClick="1"/>
          </p:cNvPr>
          <p:cNvSpPr/>
          <p:nvPr/>
        </p:nvSpPr>
        <p:spPr>
          <a:xfrm>
            <a:off x="7308304" y="6453336"/>
            <a:ext cx="504056" cy="288032"/>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3289130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algn="l"/>
            <a:r>
              <a:rPr lang="el-GR" sz="2800" b="1" dirty="0" smtClean="0">
                <a:solidFill>
                  <a:srgbClr val="00B0F0"/>
                </a:solidFill>
              </a:rPr>
              <a:t>Περιβαλλοντολογικά </a:t>
            </a:r>
            <a:r>
              <a:rPr lang="el-GR" sz="2800" b="1" dirty="0">
                <a:solidFill>
                  <a:srgbClr val="00B0F0"/>
                </a:solidFill>
              </a:rPr>
              <a:t>κέρδη ευρείας χρήσης Οχημάτων  Κινούμενα με Κυψέλες Υδρογόνου</a:t>
            </a:r>
          </a:p>
        </p:txBody>
      </p:sp>
      <p:sp>
        <p:nvSpPr>
          <p:cNvPr id="3" name="Θέση περιεχομένου 2"/>
          <p:cNvSpPr>
            <a:spLocks noGrp="1"/>
          </p:cNvSpPr>
          <p:nvPr>
            <p:ph idx="1"/>
          </p:nvPr>
        </p:nvSpPr>
        <p:spPr/>
        <p:txBody>
          <a:bodyPr/>
          <a:lstStyle/>
          <a:p>
            <a:r>
              <a:rPr lang="el-GR" dirty="0"/>
              <a:t>σημαντική μείωση την ατμοσφαιρικής </a:t>
            </a:r>
            <a:r>
              <a:rPr lang="el-GR" dirty="0" smtClean="0"/>
              <a:t>ρύπανσης</a:t>
            </a:r>
            <a:endParaRPr lang="en-US" dirty="0" smtClean="0"/>
          </a:p>
          <a:p>
            <a:pPr lvl="2"/>
            <a:r>
              <a:rPr lang="el-GR" dirty="0" smtClean="0"/>
              <a:t>εξάλειψης </a:t>
            </a:r>
            <a:r>
              <a:rPr lang="el-GR" dirty="0"/>
              <a:t>προϊόντων </a:t>
            </a:r>
            <a:r>
              <a:rPr lang="el-GR" dirty="0" smtClean="0"/>
              <a:t>καύσης</a:t>
            </a:r>
            <a:endParaRPr lang="en-US" dirty="0" smtClean="0"/>
          </a:p>
          <a:p>
            <a:pPr lvl="2"/>
            <a:r>
              <a:rPr lang="el-GR" dirty="0" smtClean="0"/>
              <a:t>μείωσης </a:t>
            </a:r>
            <a:r>
              <a:rPr lang="el-GR" dirty="0"/>
              <a:t>των εκπομπών επεξεργασίας πετρελαίου. </a:t>
            </a:r>
            <a:endParaRPr lang="en-US" dirty="0" smtClean="0"/>
          </a:p>
          <a:p>
            <a:pPr lvl="2"/>
            <a:endParaRPr lang="en-US" dirty="0"/>
          </a:p>
          <a:p>
            <a:endParaRPr lang="el-GR" dirty="0"/>
          </a:p>
        </p:txBody>
      </p:sp>
    </p:spTree>
    <p:extLst>
      <p:ext uri="{BB962C8B-B14F-4D97-AF65-F5344CB8AC3E}">
        <p14:creationId xmlns:p14="http://schemas.microsoft.com/office/powerpoint/2010/main" val="21826050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628800"/>
            <a:ext cx="8538920"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Κουμπί ενέργειας: Τέλος 3">
            <a:hlinkClick r:id="rId3" action="ppaction://hlinksldjump" highlightClick="1"/>
          </p:cNvPr>
          <p:cNvSpPr/>
          <p:nvPr/>
        </p:nvSpPr>
        <p:spPr>
          <a:xfrm>
            <a:off x="7308304" y="6237312"/>
            <a:ext cx="432048" cy="216024"/>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722993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60648"/>
            <a:ext cx="8496944" cy="792088"/>
          </a:xfrm>
        </p:spPr>
        <p:txBody>
          <a:bodyPr>
            <a:noAutofit/>
          </a:bodyPr>
          <a:lstStyle/>
          <a:p>
            <a:r>
              <a:rPr lang="el-GR" sz="3600" b="1" dirty="0" smtClean="0">
                <a:solidFill>
                  <a:srgbClr val="00B0F0"/>
                </a:solidFill>
              </a:rPr>
              <a:t/>
            </a:r>
            <a:br>
              <a:rPr lang="el-GR" sz="3600" b="1" dirty="0" smtClean="0">
                <a:solidFill>
                  <a:srgbClr val="00B0F0"/>
                </a:solidFill>
              </a:rPr>
            </a:br>
            <a:r>
              <a:rPr lang="el-GR" sz="3600" dirty="0">
                <a:solidFill>
                  <a:srgbClr val="00B0F0"/>
                </a:solidFill>
              </a:rPr>
              <a:t/>
            </a:r>
            <a:br>
              <a:rPr lang="el-GR" sz="3600" dirty="0">
                <a:solidFill>
                  <a:srgbClr val="00B0F0"/>
                </a:solidFill>
              </a:rPr>
            </a:br>
            <a:r>
              <a:rPr lang="el-GR" sz="3600" dirty="0" smtClean="0">
                <a:solidFill>
                  <a:srgbClr val="00B0F0"/>
                </a:solidFill>
              </a:rPr>
              <a:t/>
            </a:r>
            <a:br>
              <a:rPr lang="el-GR" sz="3600" dirty="0" smtClean="0">
                <a:solidFill>
                  <a:srgbClr val="00B0F0"/>
                </a:solidFill>
              </a:rPr>
            </a:br>
            <a:r>
              <a:rPr lang="el-GR" sz="3200" b="1" dirty="0" smtClean="0">
                <a:solidFill>
                  <a:srgbClr val="00B0F0"/>
                </a:solidFill>
              </a:rPr>
              <a:t>Τα </a:t>
            </a:r>
            <a:r>
              <a:rPr lang="el-GR" sz="3200" b="1" dirty="0">
                <a:solidFill>
                  <a:srgbClr val="00B0F0"/>
                </a:solidFill>
              </a:rPr>
              <a:t>κύρια μέρη του ηλεκτρικού  </a:t>
            </a:r>
            <a:r>
              <a:rPr lang="el-GR" sz="3200" b="1" dirty="0" smtClean="0">
                <a:solidFill>
                  <a:srgbClr val="00B0F0"/>
                </a:solidFill>
              </a:rPr>
              <a:t>αυτοκινήτου</a:t>
            </a:r>
            <a:endParaRPr lang="el-GR" sz="3200" b="1" dirty="0">
              <a:solidFill>
                <a:srgbClr val="00B0F0"/>
              </a:solidFill>
            </a:endParaRPr>
          </a:p>
        </p:txBody>
      </p:sp>
      <p:sp>
        <p:nvSpPr>
          <p:cNvPr id="5" name="Θέση κειμένου 4"/>
          <p:cNvSpPr>
            <a:spLocks noGrp="1"/>
          </p:cNvSpPr>
          <p:nvPr>
            <p:ph type="body" idx="1"/>
          </p:nvPr>
        </p:nvSpPr>
        <p:spPr>
          <a:xfrm>
            <a:off x="395536" y="1196752"/>
            <a:ext cx="8499520" cy="2088232"/>
          </a:xfrm>
        </p:spPr>
        <p:txBody>
          <a:bodyPr>
            <a:noAutofit/>
          </a:bodyPr>
          <a:lstStyle/>
          <a:p>
            <a:pPr algn="l"/>
            <a:endParaRPr lang="el-GR" sz="1800" b="1" dirty="0" smtClean="0"/>
          </a:p>
          <a:p>
            <a:pPr algn="l"/>
            <a:r>
              <a:rPr lang="el-GR" sz="1800" b="1" dirty="0" smtClean="0"/>
              <a:t>a) σύστημα </a:t>
            </a:r>
            <a:r>
              <a:rPr lang="el-GR" sz="1800" b="1" dirty="0"/>
              <a:t>συσσώρευσης ενέργειας,</a:t>
            </a:r>
          </a:p>
          <a:p>
            <a:pPr algn="l"/>
            <a:endParaRPr lang="el-GR" sz="1800" b="1" dirty="0"/>
          </a:p>
          <a:p>
            <a:pPr algn="l"/>
            <a:r>
              <a:rPr lang="el-GR" sz="1800" b="1" dirty="0"/>
              <a:t>b) σύστημα ηλεκτρικής κίνησης</a:t>
            </a:r>
          </a:p>
          <a:p>
            <a:pPr algn="l"/>
            <a:endParaRPr lang="el-GR" sz="1800" b="1" dirty="0"/>
          </a:p>
          <a:p>
            <a:pPr algn="l"/>
            <a:r>
              <a:rPr lang="el-GR" sz="1800" b="1" dirty="0"/>
              <a:t>c</a:t>
            </a:r>
            <a:r>
              <a:rPr lang="el-GR" sz="1800" b="1" dirty="0" smtClean="0"/>
              <a:t>) </a:t>
            </a:r>
            <a:r>
              <a:rPr lang="el-GR" sz="1800" b="1" dirty="0"/>
              <a:t>σύστημα ηλεκτρονικών μετατροπέων με μονάδα διαχείρισης οχήματος.</a:t>
            </a:r>
          </a:p>
          <a:p>
            <a:pPr algn="l"/>
            <a:endParaRPr lang="el-GR" sz="1800" b="1" dirty="0"/>
          </a:p>
        </p:txBody>
      </p:sp>
      <p:pic>
        <p:nvPicPr>
          <p:cNvPr id="4098" name="Picture 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1475656" y="3501008"/>
            <a:ext cx="6120680"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704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290">
                                          <p:stCondLst>
                                            <p:cond delay="0"/>
                                          </p:stCondLst>
                                        </p:cTn>
                                        <p:tgtEl>
                                          <p:spTgt spid="5">
                                            <p:txEl>
                                              <p:pRg st="1" end="1"/>
                                            </p:txEl>
                                          </p:spTgt>
                                        </p:tgtEl>
                                      </p:cBhvr>
                                    </p:animEffect>
                                    <p:anim calcmode="lin" valueType="num">
                                      <p:cBhvr>
                                        <p:cTn id="8" dur="911"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5">
                                            <p:txEl>
                                              <p:pRg st="1" end="1"/>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5">
                                            <p:txEl>
                                              <p:pRg st="1" end="1"/>
                                            </p:txEl>
                                          </p:spTgt>
                                        </p:tgtEl>
                                      </p:cBhvr>
                                      <p:to x="100000" y="60000"/>
                                    </p:animScale>
                                    <p:animScale>
                                      <p:cBhvr>
                                        <p:cTn id="14" dur="83" decel="50000">
                                          <p:stCondLst>
                                            <p:cond delay="338"/>
                                          </p:stCondLst>
                                        </p:cTn>
                                        <p:tgtEl>
                                          <p:spTgt spid="5">
                                            <p:txEl>
                                              <p:pRg st="1" end="1"/>
                                            </p:txEl>
                                          </p:spTgt>
                                        </p:tgtEl>
                                      </p:cBhvr>
                                      <p:to x="100000" y="100000"/>
                                    </p:animScale>
                                    <p:animScale>
                                      <p:cBhvr>
                                        <p:cTn id="15" dur="13">
                                          <p:stCondLst>
                                            <p:cond delay="656"/>
                                          </p:stCondLst>
                                        </p:cTn>
                                        <p:tgtEl>
                                          <p:spTgt spid="5">
                                            <p:txEl>
                                              <p:pRg st="1" end="1"/>
                                            </p:txEl>
                                          </p:spTgt>
                                        </p:tgtEl>
                                      </p:cBhvr>
                                      <p:to x="100000" y="80000"/>
                                    </p:animScale>
                                    <p:animScale>
                                      <p:cBhvr>
                                        <p:cTn id="16" dur="83" decel="50000">
                                          <p:stCondLst>
                                            <p:cond delay="669"/>
                                          </p:stCondLst>
                                        </p:cTn>
                                        <p:tgtEl>
                                          <p:spTgt spid="5">
                                            <p:txEl>
                                              <p:pRg st="1" end="1"/>
                                            </p:txEl>
                                          </p:spTgt>
                                        </p:tgtEl>
                                      </p:cBhvr>
                                      <p:to x="100000" y="100000"/>
                                    </p:animScale>
                                    <p:animScale>
                                      <p:cBhvr>
                                        <p:cTn id="17" dur="13">
                                          <p:stCondLst>
                                            <p:cond delay="821"/>
                                          </p:stCondLst>
                                        </p:cTn>
                                        <p:tgtEl>
                                          <p:spTgt spid="5">
                                            <p:txEl>
                                              <p:pRg st="1" end="1"/>
                                            </p:txEl>
                                          </p:spTgt>
                                        </p:tgtEl>
                                      </p:cBhvr>
                                      <p:to x="100000" y="90000"/>
                                    </p:animScale>
                                    <p:animScale>
                                      <p:cBhvr>
                                        <p:cTn id="18" dur="83" decel="50000">
                                          <p:stCondLst>
                                            <p:cond delay="834"/>
                                          </p:stCondLst>
                                        </p:cTn>
                                        <p:tgtEl>
                                          <p:spTgt spid="5">
                                            <p:txEl>
                                              <p:pRg st="1" end="1"/>
                                            </p:txEl>
                                          </p:spTgt>
                                        </p:tgtEl>
                                      </p:cBhvr>
                                      <p:to x="100000" y="100000"/>
                                    </p:animScale>
                                    <p:animScale>
                                      <p:cBhvr>
                                        <p:cTn id="19" dur="13">
                                          <p:stCondLst>
                                            <p:cond delay="904"/>
                                          </p:stCondLst>
                                        </p:cTn>
                                        <p:tgtEl>
                                          <p:spTgt spid="5">
                                            <p:txEl>
                                              <p:pRg st="1" end="1"/>
                                            </p:txEl>
                                          </p:spTgt>
                                        </p:tgtEl>
                                      </p:cBhvr>
                                      <p:to x="100000" y="95000"/>
                                    </p:animScale>
                                    <p:animScale>
                                      <p:cBhvr>
                                        <p:cTn id="20" dur="83" decel="50000">
                                          <p:stCondLst>
                                            <p:cond delay="917"/>
                                          </p:stCondLst>
                                        </p:cTn>
                                        <p:tgtEl>
                                          <p:spTgt spid="5">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wipe(down)">
                                      <p:cBhvr>
                                        <p:cTn id="25" dur="290">
                                          <p:stCondLst>
                                            <p:cond delay="0"/>
                                          </p:stCondLst>
                                        </p:cTn>
                                        <p:tgtEl>
                                          <p:spTgt spid="5">
                                            <p:txEl>
                                              <p:pRg st="3" end="3"/>
                                            </p:txEl>
                                          </p:spTgt>
                                        </p:tgtEl>
                                      </p:cBhvr>
                                    </p:animEffect>
                                    <p:anim calcmode="lin" valueType="num">
                                      <p:cBhvr>
                                        <p:cTn id="26" dur="911"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27" dur="332"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28" dur="332" tmFilter="0, 0; 0.125,0.2665; 0.25,0.4; 0.375,0.465; 0.5,0.5;  0.625,0.535; 0.75,0.6; 0.875,0.7335; 1,1">
                                          <p:stCondLst>
                                            <p:cond delay="332"/>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29" dur="166" tmFilter="0, 0; 0.125,0.2665; 0.25,0.4; 0.375,0.465; 0.5,0.5;  0.625,0.535; 0.75,0.6; 0.875,0.7335; 1,1">
                                          <p:stCondLst>
                                            <p:cond delay="662"/>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30" dur="82" tmFilter="0, 0; 0.125,0.2665; 0.25,0.4; 0.375,0.465; 0.5,0.5;  0.625,0.535; 0.75,0.6; 0.875,0.7335; 1,1">
                                          <p:stCondLst>
                                            <p:cond delay="828"/>
                                          </p:stCondLst>
                                        </p:cTn>
                                        <p:tgtEl>
                                          <p:spTgt spid="5">
                                            <p:txEl>
                                              <p:pRg st="3" end="3"/>
                                            </p:txEl>
                                          </p:spTgt>
                                        </p:tgtEl>
                                        <p:attrNameLst>
                                          <p:attrName>ppt_y</p:attrName>
                                        </p:attrNameLst>
                                      </p:cBhvr>
                                      <p:tavLst>
                                        <p:tav tm="0" fmla="#ppt_y-sin(pi*$)/81">
                                          <p:val>
                                            <p:fltVal val="0"/>
                                          </p:val>
                                        </p:tav>
                                        <p:tav tm="100000">
                                          <p:val>
                                            <p:fltVal val="1"/>
                                          </p:val>
                                        </p:tav>
                                      </p:tavLst>
                                    </p:anim>
                                    <p:animScale>
                                      <p:cBhvr>
                                        <p:cTn id="31" dur="13">
                                          <p:stCondLst>
                                            <p:cond delay="325"/>
                                          </p:stCondLst>
                                        </p:cTn>
                                        <p:tgtEl>
                                          <p:spTgt spid="5">
                                            <p:txEl>
                                              <p:pRg st="3" end="3"/>
                                            </p:txEl>
                                          </p:spTgt>
                                        </p:tgtEl>
                                      </p:cBhvr>
                                      <p:to x="100000" y="60000"/>
                                    </p:animScale>
                                    <p:animScale>
                                      <p:cBhvr>
                                        <p:cTn id="32" dur="83" decel="50000">
                                          <p:stCondLst>
                                            <p:cond delay="338"/>
                                          </p:stCondLst>
                                        </p:cTn>
                                        <p:tgtEl>
                                          <p:spTgt spid="5">
                                            <p:txEl>
                                              <p:pRg st="3" end="3"/>
                                            </p:txEl>
                                          </p:spTgt>
                                        </p:tgtEl>
                                      </p:cBhvr>
                                      <p:to x="100000" y="100000"/>
                                    </p:animScale>
                                    <p:animScale>
                                      <p:cBhvr>
                                        <p:cTn id="33" dur="13">
                                          <p:stCondLst>
                                            <p:cond delay="656"/>
                                          </p:stCondLst>
                                        </p:cTn>
                                        <p:tgtEl>
                                          <p:spTgt spid="5">
                                            <p:txEl>
                                              <p:pRg st="3" end="3"/>
                                            </p:txEl>
                                          </p:spTgt>
                                        </p:tgtEl>
                                      </p:cBhvr>
                                      <p:to x="100000" y="80000"/>
                                    </p:animScale>
                                    <p:animScale>
                                      <p:cBhvr>
                                        <p:cTn id="34" dur="83" decel="50000">
                                          <p:stCondLst>
                                            <p:cond delay="669"/>
                                          </p:stCondLst>
                                        </p:cTn>
                                        <p:tgtEl>
                                          <p:spTgt spid="5">
                                            <p:txEl>
                                              <p:pRg st="3" end="3"/>
                                            </p:txEl>
                                          </p:spTgt>
                                        </p:tgtEl>
                                      </p:cBhvr>
                                      <p:to x="100000" y="100000"/>
                                    </p:animScale>
                                    <p:animScale>
                                      <p:cBhvr>
                                        <p:cTn id="35" dur="13">
                                          <p:stCondLst>
                                            <p:cond delay="821"/>
                                          </p:stCondLst>
                                        </p:cTn>
                                        <p:tgtEl>
                                          <p:spTgt spid="5">
                                            <p:txEl>
                                              <p:pRg st="3" end="3"/>
                                            </p:txEl>
                                          </p:spTgt>
                                        </p:tgtEl>
                                      </p:cBhvr>
                                      <p:to x="100000" y="90000"/>
                                    </p:animScale>
                                    <p:animScale>
                                      <p:cBhvr>
                                        <p:cTn id="36" dur="83" decel="50000">
                                          <p:stCondLst>
                                            <p:cond delay="834"/>
                                          </p:stCondLst>
                                        </p:cTn>
                                        <p:tgtEl>
                                          <p:spTgt spid="5">
                                            <p:txEl>
                                              <p:pRg st="3" end="3"/>
                                            </p:txEl>
                                          </p:spTgt>
                                        </p:tgtEl>
                                      </p:cBhvr>
                                      <p:to x="100000" y="100000"/>
                                    </p:animScale>
                                    <p:animScale>
                                      <p:cBhvr>
                                        <p:cTn id="37" dur="13">
                                          <p:stCondLst>
                                            <p:cond delay="904"/>
                                          </p:stCondLst>
                                        </p:cTn>
                                        <p:tgtEl>
                                          <p:spTgt spid="5">
                                            <p:txEl>
                                              <p:pRg st="3" end="3"/>
                                            </p:txEl>
                                          </p:spTgt>
                                        </p:tgtEl>
                                      </p:cBhvr>
                                      <p:to x="100000" y="95000"/>
                                    </p:animScale>
                                    <p:animScale>
                                      <p:cBhvr>
                                        <p:cTn id="38" dur="83" decel="50000">
                                          <p:stCondLst>
                                            <p:cond delay="917"/>
                                          </p:stCondLst>
                                        </p:cTn>
                                        <p:tgtEl>
                                          <p:spTgt spid="5">
                                            <p:txEl>
                                              <p:pRg st="3" end="3"/>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Effect transition="in" filter="wipe(down)">
                                      <p:cBhvr>
                                        <p:cTn id="43" dur="290">
                                          <p:stCondLst>
                                            <p:cond delay="0"/>
                                          </p:stCondLst>
                                        </p:cTn>
                                        <p:tgtEl>
                                          <p:spTgt spid="5">
                                            <p:txEl>
                                              <p:pRg st="5" end="5"/>
                                            </p:txEl>
                                          </p:spTgt>
                                        </p:tgtEl>
                                      </p:cBhvr>
                                    </p:animEffect>
                                    <p:anim calcmode="lin" valueType="num">
                                      <p:cBhvr>
                                        <p:cTn id="44" dur="911" tmFilter="0,0; 0.14,0.36; 0.43,0.73; 0.71,0.91; 1.0,1.0">
                                          <p:stCondLst>
                                            <p:cond delay="0"/>
                                          </p:stCondLst>
                                        </p:cTn>
                                        <p:tgtEl>
                                          <p:spTgt spid="5">
                                            <p:txEl>
                                              <p:pRg st="5" end="5"/>
                                            </p:txEl>
                                          </p:spTgt>
                                        </p:tgtEl>
                                        <p:attrNameLst>
                                          <p:attrName>ppt_x</p:attrName>
                                        </p:attrNameLst>
                                      </p:cBhvr>
                                      <p:tavLst>
                                        <p:tav tm="0">
                                          <p:val>
                                            <p:strVal val="#ppt_x-0.25"/>
                                          </p:val>
                                        </p:tav>
                                        <p:tav tm="100000">
                                          <p:val>
                                            <p:strVal val="#ppt_x"/>
                                          </p:val>
                                        </p:tav>
                                      </p:tavLst>
                                    </p:anim>
                                    <p:anim calcmode="lin" valueType="num">
                                      <p:cBhvr>
                                        <p:cTn id="45" dur="332" tmFilter="0.0,0.0; 0.25,0.07; 0.50,0.2; 0.75,0.467; 1.0,1.0">
                                          <p:stCondLst>
                                            <p:cond delay="0"/>
                                          </p:stCondLst>
                                        </p:cTn>
                                        <p:tgtEl>
                                          <p:spTgt spid="5">
                                            <p:txEl>
                                              <p:pRg st="5" end="5"/>
                                            </p:txEl>
                                          </p:spTgt>
                                        </p:tgtEl>
                                        <p:attrNameLst>
                                          <p:attrName>ppt_y</p:attrName>
                                        </p:attrNameLst>
                                      </p:cBhvr>
                                      <p:tavLst>
                                        <p:tav tm="0" fmla="#ppt_y-sin(pi*$)/3">
                                          <p:val>
                                            <p:fltVal val="0.5"/>
                                          </p:val>
                                        </p:tav>
                                        <p:tav tm="100000">
                                          <p:val>
                                            <p:fltVal val="1"/>
                                          </p:val>
                                        </p:tav>
                                      </p:tavLst>
                                    </p:anim>
                                    <p:anim calcmode="lin" valueType="num">
                                      <p:cBhvr>
                                        <p:cTn id="46" dur="332" tmFilter="0, 0; 0.125,0.2665; 0.25,0.4; 0.375,0.465; 0.5,0.5;  0.625,0.535; 0.75,0.6; 0.875,0.7335; 1,1">
                                          <p:stCondLst>
                                            <p:cond delay="332"/>
                                          </p:stCondLst>
                                        </p:cTn>
                                        <p:tgtEl>
                                          <p:spTgt spid="5">
                                            <p:txEl>
                                              <p:pRg st="5" end="5"/>
                                            </p:txEl>
                                          </p:spTgt>
                                        </p:tgtEl>
                                        <p:attrNameLst>
                                          <p:attrName>ppt_y</p:attrName>
                                        </p:attrNameLst>
                                      </p:cBhvr>
                                      <p:tavLst>
                                        <p:tav tm="0" fmla="#ppt_y-sin(pi*$)/9">
                                          <p:val>
                                            <p:fltVal val="0"/>
                                          </p:val>
                                        </p:tav>
                                        <p:tav tm="100000">
                                          <p:val>
                                            <p:fltVal val="1"/>
                                          </p:val>
                                        </p:tav>
                                      </p:tavLst>
                                    </p:anim>
                                    <p:anim calcmode="lin" valueType="num">
                                      <p:cBhvr>
                                        <p:cTn id="47" dur="166" tmFilter="0, 0; 0.125,0.2665; 0.25,0.4; 0.375,0.465; 0.5,0.5;  0.625,0.535; 0.75,0.6; 0.875,0.7335; 1,1">
                                          <p:stCondLst>
                                            <p:cond delay="662"/>
                                          </p:stCondLst>
                                        </p:cTn>
                                        <p:tgtEl>
                                          <p:spTgt spid="5">
                                            <p:txEl>
                                              <p:pRg st="5" end="5"/>
                                            </p:txEl>
                                          </p:spTgt>
                                        </p:tgtEl>
                                        <p:attrNameLst>
                                          <p:attrName>ppt_y</p:attrName>
                                        </p:attrNameLst>
                                      </p:cBhvr>
                                      <p:tavLst>
                                        <p:tav tm="0" fmla="#ppt_y-sin(pi*$)/27">
                                          <p:val>
                                            <p:fltVal val="0"/>
                                          </p:val>
                                        </p:tav>
                                        <p:tav tm="100000">
                                          <p:val>
                                            <p:fltVal val="1"/>
                                          </p:val>
                                        </p:tav>
                                      </p:tavLst>
                                    </p:anim>
                                    <p:anim calcmode="lin" valueType="num">
                                      <p:cBhvr>
                                        <p:cTn id="48" dur="82" tmFilter="0, 0; 0.125,0.2665; 0.25,0.4; 0.375,0.465; 0.5,0.5;  0.625,0.535; 0.75,0.6; 0.875,0.7335; 1,1">
                                          <p:stCondLst>
                                            <p:cond delay="828"/>
                                          </p:stCondLst>
                                        </p:cTn>
                                        <p:tgtEl>
                                          <p:spTgt spid="5">
                                            <p:txEl>
                                              <p:pRg st="5" end="5"/>
                                            </p:txEl>
                                          </p:spTgt>
                                        </p:tgtEl>
                                        <p:attrNameLst>
                                          <p:attrName>ppt_y</p:attrName>
                                        </p:attrNameLst>
                                      </p:cBhvr>
                                      <p:tavLst>
                                        <p:tav tm="0" fmla="#ppt_y-sin(pi*$)/81">
                                          <p:val>
                                            <p:fltVal val="0"/>
                                          </p:val>
                                        </p:tav>
                                        <p:tav tm="100000">
                                          <p:val>
                                            <p:fltVal val="1"/>
                                          </p:val>
                                        </p:tav>
                                      </p:tavLst>
                                    </p:anim>
                                    <p:animScale>
                                      <p:cBhvr>
                                        <p:cTn id="49" dur="13">
                                          <p:stCondLst>
                                            <p:cond delay="325"/>
                                          </p:stCondLst>
                                        </p:cTn>
                                        <p:tgtEl>
                                          <p:spTgt spid="5">
                                            <p:txEl>
                                              <p:pRg st="5" end="5"/>
                                            </p:txEl>
                                          </p:spTgt>
                                        </p:tgtEl>
                                      </p:cBhvr>
                                      <p:to x="100000" y="60000"/>
                                    </p:animScale>
                                    <p:animScale>
                                      <p:cBhvr>
                                        <p:cTn id="50" dur="83" decel="50000">
                                          <p:stCondLst>
                                            <p:cond delay="338"/>
                                          </p:stCondLst>
                                        </p:cTn>
                                        <p:tgtEl>
                                          <p:spTgt spid="5">
                                            <p:txEl>
                                              <p:pRg st="5" end="5"/>
                                            </p:txEl>
                                          </p:spTgt>
                                        </p:tgtEl>
                                      </p:cBhvr>
                                      <p:to x="100000" y="100000"/>
                                    </p:animScale>
                                    <p:animScale>
                                      <p:cBhvr>
                                        <p:cTn id="51" dur="13">
                                          <p:stCondLst>
                                            <p:cond delay="656"/>
                                          </p:stCondLst>
                                        </p:cTn>
                                        <p:tgtEl>
                                          <p:spTgt spid="5">
                                            <p:txEl>
                                              <p:pRg st="5" end="5"/>
                                            </p:txEl>
                                          </p:spTgt>
                                        </p:tgtEl>
                                      </p:cBhvr>
                                      <p:to x="100000" y="80000"/>
                                    </p:animScale>
                                    <p:animScale>
                                      <p:cBhvr>
                                        <p:cTn id="52" dur="83" decel="50000">
                                          <p:stCondLst>
                                            <p:cond delay="669"/>
                                          </p:stCondLst>
                                        </p:cTn>
                                        <p:tgtEl>
                                          <p:spTgt spid="5">
                                            <p:txEl>
                                              <p:pRg st="5" end="5"/>
                                            </p:txEl>
                                          </p:spTgt>
                                        </p:tgtEl>
                                      </p:cBhvr>
                                      <p:to x="100000" y="100000"/>
                                    </p:animScale>
                                    <p:animScale>
                                      <p:cBhvr>
                                        <p:cTn id="53" dur="13">
                                          <p:stCondLst>
                                            <p:cond delay="821"/>
                                          </p:stCondLst>
                                        </p:cTn>
                                        <p:tgtEl>
                                          <p:spTgt spid="5">
                                            <p:txEl>
                                              <p:pRg st="5" end="5"/>
                                            </p:txEl>
                                          </p:spTgt>
                                        </p:tgtEl>
                                      </p:cBhvr>
                                      <p:to x="100000" y="90000"/>
                                    </p:animScale>
                                    <p:animScale>
                                      <p:cBhvr>
                                        <p:cTn id="54" dur="83" decel="50000">
                                          <p:stCondLst>
                                            <p:cond delay="834"/>
                                          </p:stCondLst>
                                        </p:cTn>
                                        <p:tgtEl>
                                          <p:spTgt spid="5">
                                            <p:txEl>
                                              <p:pRg st="5" end="5"/>
                                            </p:txEl>
                                          </p:spTgt>
                                        </p:tgtEl>
                                      </p:cBhvr>
                                      <p:to x="100000" y="100000"/>
                                    </p:animScale>
                                    <p:animScale>
                                      <p:cBhvr>
                                        <p:cTn id="55" dur="13">
                                          <p:stCondLst>
                                            <p:cond delay="904"/>
                                          </p:stCondLst>
                                        </p:cTn>
                                        <p:tgtEl>
                                          <p:spTgt spid="5">
                                            <p:txEl>
                                              <p:pRg st="5" end="5"/>
                                            </p:txEl>
                                          </p:spTgt>
                                        </p:tgtEl>
                                      </p:cBhvr>
                                      <p:to x="100000" y="95000"/>
                                    </p:animScale>
                                    <p:animScale>
                                      <p:cBhvr>
                                        <p:cTn id="56" dur="83" decel="50000">
                                          <p:stCondLst>
                                            <p:cond delay="917"/>
                                          </p:stCondLst>
                                        </p:cTn>
                                        <p:tgtEl>
                                          <p:spTgt spid="5">
                                            <p:txEl>
                                              <p:pRg st="5" end="5"/>
                                            </p:txEl>
                                          </p:spTgt>
                                        </p:tgtEl>
                                      </p:cBhvr>
                                      <p:to x="100000" y="100000"/>
                                    </p:animScale>
                                  </p:childTnLst>
                                </p:cTn>
                              </p:par>
                              <p:par>
                                <p:cTn id="57" presetID="2" presetClass="entr" presetSubtype="4" fill="hold" nodeType="withEffect">
                                  <p:stCondLst>
                                    <p:cond delay="0"/>
                                  </p:stCondLst>
                                  <p:childTnLst>
                                    <p:set>
                                      <p:cBhvr>
                                        <p:cTn id="58" dur="1" fill="hold">
                                          <p:stCondLst>
                                            <p:cond delay="0"/>
                                          </p:stCondLst>
                                        </p:cTn>
                                        <p:tgtEl>
                                          <p:spTgt spid="4098"/>
                                        </p:tgtEl>
                                        <p:attrNameLst>
                                          <p:attrName>style.visibility</p:attrName>
                                        </p:attrNameLst>
                                      </p:cBhvr>
                                      <p:to>
                                        <p:strVal val="visible"/>
                                      </p:to>
                                    </p:set>
                                    <p:anim calcmode="lin" valueType="num">
                                      <p:cBhvr additive="base">
                                        <p:cTn id="59" dur="500" fill="hold"/>
                                        <p:tgtEl>
                                          <p:spTgt spid="4098"/>
                                        </p:tgtEl>
                                        <p:attrNameLst>
                                          <p:attrName>ppt_x</p:attrName>
                                        </p:attrNameLst>
                                      </p:cBhvr>
                                      <p:tavLst>
                                        <p:tav tm="0">
                                          <p:val>
                                            <p:strVal val="#ppt_x"/>
                                          </p:val>
                                        </p:tav>
                                        <p:tav tm="100000">
                                          <p:val>
                                            <p:strVal val="#ppt_x"/>
                                          </p:val>
                                        </p:tav>
                                      </p:tavLst>
                                    </p:anim>
                                    <p:anim calcmode="lin" valueType="num">
                                      <p:cBhvr additive="base">
                                        <p:cTn id="60"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l-GR" sz="3200" b="1" dirty="0">
                <a:solidFill>
                  <a:srgbClr val="00B0F0"/>
                </a:solidFill>
              </a:rPr>
              <a:t>Συσσωρευτές</a:t>
            </a:r>
          </a:p>
        </p:txBody>
      </p:sp>
      <p:sp>
        <p:nvSpPr>
          <p:cNvPr id="6" name="Θέση περιεχομένου 5"/>
          <p:cNvSpPr>
            <a:spLocks noGrp="1"/>
          </p:cNvSpPr>
          <p:nvPr>
            <p:ph idx="1"/>
          </p:nvPr>
        </p:nvSpPr>
        <p:spPr>
          <a:xfrm>
            <a:off x="457200" y="1646236"/>
            <a:ext cx="8229600" cy="5211763"/>
          </a:xfrm>
        </p:spPr>
        <p:txBody>
          <a:bodyPr>
            <a:normAutofit fontScale="77500" lnSpcReduction="20000"/>
          </a:bodyPr>
          <a:lstStyle/>
          <a:p>
            <a:pPr marL="450850" indent="-355600" algn="just"/>
            <a:r>
              <a:rPr lang="el-GR" sz="2300" b="1" dirty="0"/>
              <a:t>Οι ηλεκτροχημικοί συσσωρευτές (ή απλούστερα μπαταρίες) είναι μία συσκευή η οποία μετατρέπει χημική ενέργεια σε ηλεκτρική. Αυτό επιτυγχάνεται με την ύπαρξη δύο διαφορετικών στοιχείων που αντιδρούν μέσα σε έναν </a:t>
            </a:r>
            <a:r>
              <a:rPr lang="el-GR" sz="2300" b="1" dirty="0" smtClean="0"/>
              <a:t>ηλεκτρολύτη .</a:t>
            </a:r>
          </a:p>
          <a:p>
            <a:pPr marL="450850" indent="-355600" algn="just"/>
            <a:endParaRPr lang="el-GR" sz="2300" b="1" dirty="0"/>
          </a:p>
          <a:p>
            <a:pPr marL="450850" indent="-355600" algn="just"/>
            <a:endParaRPr lang="el-GR" sz="2300" b="1" dirty="0" smtClean="0"/>
          </a:p>
          <a:p>
            <a:pPr marL="450850" indent="-355600" algn="just"/>
            <a:endParaRPr lang="el-GR" sz="2300" b="1" dirty="0"/>
          </a:p>
          <a:p>
            <a:pPr marL="450850" indent="-355600" algn="just"/>
            <a:r>
              <a:rPr lang="el-GR" sz="2300" b="1" dirty="0" smtClean="0"/>
              <a:t>Συσσωρευτές </a:t>
            </a:r>
            <a:r>
              <a:rPr lang="el-GR" sz="2300" b="1" dirty="0"/>
              <a:t>μολύβδου (</a:t>
            </a:r>
            <a:r>
              <a:rPr lang="en-US" sz="2300" b="1" dirty="0" err="1"/>
              <a:t>Pb</a:t>
            </a:r>
            <a:r>
              <a:rPr lang="en-US" sz="2300" b="1" dirty="0"/>
              <a:t>) </a:t>
            </a:r>
            <a:endParaRPr lang="el-GR" sz="2300" b="1" dirty="0" smtClean="0"/>
          </a:p>
          <a:p>
            <a:pPr marL="450850" indent="-355600"/>
            <a:endParaRPr lang="el-GR" sz="2300" b="1" dirty="0"/>
          </a:p>
          <a:p>
            <a:pPr marL="450850" indent="-355600"/>
            <a:r>
              <a:rPr lang="el-GR" sz="2300" b="1" dirty="0" smtClean="0"/>
              <a:t>Συσσωρευτές </a:t>
            </a:r>
            <a:r>
              <a:rPr lang="el-GR" sz="2300" b="1" dirty="0"/>
              <a:t>νικελίου-καδμίου (</a:t>
            </a:r>
            <a:r>
              <a:rPr lang="en-US" sz="2300" b="1" dirty="0" err="1"/>
              <a:t>NiCd</a:t>
            </a:r>
            <a:r>
              <a:rPr lang="en-US" sz="2300" b="1" dirty="0"/>
              <a:t>) </a:t>
            </a:r>
          </a:p>
          <a:p>
            <a:pPr marL="450850" indent="-355600"/>
            <a:endParaRPr lang="el-GR" sz="2300" b="1" dirty="0" smtClean="0"/>
          </a:p>
          <a:p>
            <a:pPr marL="450850" indent="-355600"/>
            <a:r>
              <a:rPr lang="el-GR" sz="2300" b="1" dirty="0" smtClean="0"/>
              <a:t>Συσσωρευτές </a:t>
            </a:r>
            <a:r>
              <a:rPr lang="el-GR" sz="2300" b="1" dirty="0"/>
              <a:t>νικελίου-μετάλλου υδριδίου (</a:t>
            </a:r>
            <a:r>
              <a:rPr lang="en-US" sz="2300" b="1" dirty="0" err="1"/>
              <a:t>NiMh</a:t>
            </a:r>
            <a:r>
              <a:rPr lang="en-US" sz="2300" b="1" dirty="0"/>
              <a:t>) </a:t>
            </a:r>
          </a:p>
          <a:p>
            <a:pPr marL="450850" indent="-355600"/>
            <a:endParaRPr lang="el-GR" sz="2300" b="1" dirty="0" smtClean="0"/>
          </a:p>
          <a:p>
            <a:pPr marL="450850" indent="-355600"/>
            <a:r>
              <a:rPr lang="el-GR" sz="2300" b="1" dirty="0" smtClean="0"/>
              <a:t>Συσσωρευτές </a:t>
            </a:r>
            <a:r>
              <a:rPr lang="el-GR" sz="2300" b="1" dirty="0"/>
              <a:t>νικελίου-ψευδαργύρου (</a:t>
            </a:r>
            <a:r>
              <a:rPr lang="en-US" sz="2300" b="1" dirty="0" err="1"/>
              <a:t>NiZn</a:t>
            </a:r>
            <a:r>
              <a:rPr lang="en-US" sz="2300" b="1" dirty="0"/>
              <a:t>) 	</a:t>
            </a:r>
          </a:p>
          <a:p>
            <a:pPr marL="450850" indent="-355600"/>
            <a:endParaRPr lang="el-GR" sz="2300" b="1" dirty="0" smtClean="0"/>
          </a:p>
          <a:p>
            <a:pPr marL="450850" indent="-355600"/>
            <a:r>
              <a:rPr lang="el-GR" sz="2300" b="1" dirty="0" smtClean="0"/>
              <a:t>Συσσωρευτές </a:t>
            </a:r>
            <a:r>
              <a:rPr lang="el-GR" sz="2300" b="1" dirty="0"/>
              <a:t>ιόντων λιθίου (</a:t>
            </a:r>
            <a:r>
              <a:rPr lang="en-US" sz="2300" b="1" dirty="0"/>
              <a:t>Li-ion) </a:t>
            </a:r>
          </a:p>
          <a:p>
            <a:pPr marL="450850" indent="-355600"/>
            <a:endParaRPr lang="el-GR" sz="2300" b="1" dirty="0" smtClean="0"/>
          </a:p>
          <a:p>
            <a:pPr marL="450850" indent="-355600"/>
            <a:r>
              <a:rPr lang="el-GR" sz="2300" b="1" dirty="0" smtClean="0"/>
              <a:t>Συσσωρευτές </a:t>
            </a:r>
            <a:r>
              <a:rPr lang="el-GR" sz="2300" b="1" dirty="0"/>
              <a:t>πολυμερών λιθίου (</a:t>
            </a:r>
            <a:r>
              <a:rPr lang="en-US" sz="2300" b="1" dirty="0"/>
              <a:t>Li-poly) </a:t>
            </a:r>
          </a:p>
          <a:p>
            <a:pPr marL="450850" indent="-355600"/>
            <a:endParaRPr lang="el-GR" sz="2300" b="1" dirty="0" smtClean="0"/>
          </a:p>
          <a:p>
            <a:pPr marL="450850" indent="-355600"/>
            <a:r>
              <a:rPr lang="el-GR" sz="2300" b="1" dirty="0" smtClean="0"/>
              <a:t>Συσσωρευτές </a:t>
            </a:r>
            <a:r>
              <a:rPr lang="el-GR" sz="2300" b="1" dirty="0"/>
              <a:t>νατρίου-</a:t>
            </a:r>
            <a:r>
              <a:rPr lang="el-GR" sz="2300" b="1" dirty="0" err="1"/>
              <a:t>σουφλιδίου</a:t>
            </a:r>
            <a:r>
              <a:rPr lang="el-GR" sz="2300" b="1" dirty="0"/>
              <a:t> </a:t>
            </a:r>
          </a:p>
          <a:p>
            <a:pPr marL="450850" indent="-355600"/>
            <a:endParaRPr lang="el-GR" sz="2300" b="1" dirty="0" smtClean="0"/>
          </a:p>
          <a:p>
            <a:pPr marL="450850" indent="-355600"/>
            <a:r>
              <a:rPr lang="el-GR" sz="2300" b="1" dirty="0" smtClean="0"/>
              <a:t>Συσσωρευτές </a:t>
            </a:r>
            <a:r>
              <a:rPr lang="el-GR" sz="2300" b="1" dirty="0"/>
              <a:t>ηλεκτρολύτη βαναδίου </a:t>
            </a:r>
          </a:p>
          <a:p>
            <a:pPr marL="450850" indent="-355600"/>
            <a:endParaRPr lang="el-GR" dirty="0"/>
          </a:p>
        </p:txBody>
      </p:sp>
    </p:spTree>
    <p:extLst>
      <p:ext uri="{BB962C8B-B14F-4D97-AF65-F5344CB8AC3E}">
        <p14:creationId xmlns:p14="http://schemas.microsoft.com/office/powerpoint/2010/main" val="143508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 calcmode="lin" valueType="num">
                                      <p:cBhvr additive="base">
                                        <p:cTn id="12"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4" end="4"/>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
                                            <p:txEl>
                                              <p:pRg st="6" end="6"/>
                                            </p:txEl>
                                          </p:spTgt>
                                        </p:tgtEl>
                                        <p:attrNameLst>
                                          <p:attrName>style.visibility</p:attrName>
                                        </p:attrNameLst>
                                      </p:cBhvr>
                                      <p:to>
                                        <p:strVal val="visible"/>
                                      </p:to>
                                    </p:set>
                                    <p:anim calcmode="lin" valueType="num">
                                      <p:cBhvr additive="base">
                                        <p:cTn id="16"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6">
                                            <p:txEl>
                                              <p:pRg st="6" end="6"/>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6">
                                            <p:txEl>
                                              <p:pRg st="8" end="8"/>
                                            </p:txEl>
                                          </p:spTgt>
                                        </p:tgtEl>
                                        <p:attrNameLst>
                                          <p:attrName>style.visibility</p:attrName>
                                        </p:attrNameLst>
                                      </p:cBhvr>
                                      <p:to>
                                        <p:strVal val="visible"/>
                                      </p:to>
                                    </p:set>
                                    <p:anim calcmode="lin" valueType="num">
                                      <p:cBhvr additive="base">
                                        <p:cTn id="20"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
                                            <p:txEl>
                                              <p:pRg st="8" end="8"/>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6">
                                            <p:txEl>
                                              <p:pRg st="10" end="10"/>
                                            </p:txEl>
                                          </p:spTgt>
                                        </p:tgtEl>
                                        <p:attrNameLst>
                                          <p:attrName>style.visibility</p:attrName>
                                        </p:attrNameLst>
                                      </p:cBhvr>
                                      <p:to>
                                        <p:strVal val="visible"/>
                                      </p:to>
                                    </p:set>
                                    <p:anim calcmode="lin" valueType="num">
                                      <p:cBhvr additive="base">
                                        <p:cTn id="24"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10" end="10"/>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6">
                                            <p:txEl>
                                              <p:pRg st="12" end="12"/>
                                            </p:txEl>
                                          </p:spTgt>
                                        </p:tgtEl>
                                        <p:attrNameLst>
                                          <p:attrName>style.visibility</p:attrName>
                                        </p:attrNameLst>
                                      </p:cBhvr>
                                      <p:to>
                                        <p:strVal val="visible"/>
                                      </p:to>
                                    </p:set>
                                    <p:anim calcmode="lin" valueType="num">
                                      <p:cBhvr additive="base">
                                        <p:cTn id="28"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
                                            <p:txEl>
                                              <p:pRg st="12" end="12"/>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6">
                                            <p:txEl>
                                              <p:pRg st="14" end="14"/>
                                            </p:txEl>
                                          </p:spTgt>
                                        </p:tgtEl>
                                        <p:attrNameLst>
                                          <p:attrName>style.visibility</p:attrName>
                                        </p:attrNameLst>
                                      </p:cBhvr>
                                      <p:to>
                                        <p:strVal val="visible"/>
                                      </p:to>
                                    </p:set>
                                    <p:anim calcmode="lin" valueType="num">
                                      <p:cBhvr additive="base">
                                        <p:cTn id="32" dur="500" fill="hold"/>
                                        <p:tgtEl>
                                          <p:spTgt spid="6">
                                            <p:txEl>
                                              <p:pRg st="14" end="1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14" end="14"/>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6">
                                            <p:txEl>
                                              <p:pRg st="16" end="16"/>
                                            </p:txEl>
                                          </p:spTgt>
                                        </p:tgtEl>
                                        <p:attrNameLst>
                                          <p:attrName>style.visibility</p:attrName>
                                        </p:attrNameLst>
                                      </p:cBhvr>
                                      <p:to>
                                        <p:strVal val="visible"/>
                                      </p:to>
                                    </p:set>
                                    <p:anim calcmode="lin" valueType="num">
                                      <p:cBhvr additive="base">
                                        <p:cTn id="36" dur="500" fill="hold"/>
                                        <p:tgtEl>
                                          <p:spTgt spid="6">
                                            <p:txEl>
                                              <p:pRg st="16" end="1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
                                            <p:txEl>
                                              <p:pRg st="16" end="16"/>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6">
                                            <p:txEl>
                                              <p:pRg st="18" end="18"/>
                                            </p:txEl>
                                          </p:spTgt>
                                        </p:tgtEl>
                                        <p:attrNameLst>
                                          <p:attrName>style.visibility</p:attrName>
                                        </p:attrNameLst>
                                      </p:cBhvr>
                                      <p:to>
                                        <p:strVal val="visible"/>
                                      </p:to>
                                    </p:set>
                                    <p:anim calcmode="lin" valueType="num">
                                      <p:cBhvr additive="base">
                                        <p:cTn id="40" dur="500" fill="hold"/>
                                        <p:tgtEl>
                                          <p:spTgt spid="6">
                                            <p:txEl>
                                              <p:pRg st="18" end="18"/>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6">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a:solidFill>
                  <a:srgbClr val="00B0F0"/>
                </a:solidFill>
              </a:rPr>
              <a:t>Τ</a:t>
            </a:r>
            <a:r>
              <a:rPr lang="el-GR" sz="3200" b="1" dirty="0" smtClean="0">
                <a:solidFill>
                  <a:srgbClr val="00B0F0"/>
                </a:solidFill>
              </a:rPr>
              <a:t>εχνικά  </a:t>
            </a:r>
            <a:r>
              <a:rPr lang="el-GR" sz="3200" b="1" dirty="0">
                <a:solidFill>
                  <a:srgbClr val="00B0F0"/>
                </a:solidFill>
              </a:rPr>
              <a:t>χαρακτηριστικά  των  μπαταριών </a:t>
            </a: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1340768"/>
            <a:ext cx="6336704" cy="2525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4133771"/>
            <a:ext cx="6624736" cy="2492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173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down)">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barn(inVertical)">
                                      <p:cBhvr>
                                        <p:cTn id="12"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b="1" dirty="0" smtClean="0">
                <a:solidFill>
                  <a:srgbClr val="00B0F0"/>
                </a:solidFill>
              </a:rPr>
              <a:t>Πλεονεκτήματα </a:t>
            </a:r>
            <a:r>
              <a:rPr lang="el-GR" sz="3200" b="1" dirty="0">
                <a:solidFill>
                  <a:srgbClr val="00B0F0"/>
                </a:solidFill>
              </a:rPr>
              <a:t>ηλεκτροκίνητων αυτοκινήτων με συσσωρευτές.</a:t>
            </a:r>
          </a:p>
        </p:txBody>
      </p:sp>
      <p:sp>
        <p:nvSpPr>
          <p:cNvPr id="3" name="Θέση περιεχομένου 2"/>
          <p:cNvSpPr>
            <a:spLocks noGrp="1"/>
          </p:cNvSpPr>
          <p:nvPr>
            <p:ph idx="1"/>
          </p:nvPr>
        </p:nvSpPr>
        <p:spPr>
          <a:xfrm>
            <a:off x="457200" y="1484784"/>
            <a:ext cx="8363272" cy="5184576"/>
          </a:xfrm>
        </p:spPr>
        <p:txBody>
          <a:bodyPr>
            <a:normAutofit fontScale="77500" lnSpcReduction="20000"/>
          </a:bodyPr>
          <a:lstStyle/>
          <a:p>
            <a:endParaRPr lang="el-GR" sz="2600" b="1" dirty="0" smtClean="0"/>
          </a:p>
          <a:p>
            <a:pPr algn="just"/>
            <a:r>
              <a:rPr lang="el-GR" sz="2600" b="1" dirty="0" smtClean="0"/>
              <a:t>Συνεισφορά </a:t>
            </a:r>
            <a:r>
              <a:rPr lang="el-GR" sz="2600" b="1" dirty="0"/>
              <a:t>του στη μείωση της ατμοσφαιρικής ρύπανσης </a:t>
            </a:r>
            <a:r>
              <a:rPr lang="el-GR" sz="2600" b="1" dirty="0" smtClean="0"/>
              <a:t>( ΑΠΕ )</a:t>
            </a:r>
          </a:p>
          <a:p>
            <a:pPr lvl="2" algn="just"/>
            <a:endParaRPr lang="el-GR" sz="3200" b="1" dirty="0" smtClean="0"/>
          </a:p>
          <a:p>
            <a:pPr lvl="2" algn="just"/>
            <a:r>
              <a:rPr lang="el-GR" sz="2100" b="1" dirty="0" smtClean="0"/>
              <a:t>μηδενικούς </a:t>
            </a:r>
            <a:r>
              <a:rPr lang="el-GR" sz="2100" b="1" dirty="0"/>
              <a:t>ρύπους </a:t>
            </a:r>
            <a:endParaRPr lang="el-GR" sz="2100" b="1" dirty="0" smtClean="0"/>
          </a:p>
          <a:p>
            <a:pPr lvl="2" algn="just"/>
            <a:r>
              <a:rPr lang="el-GR" sz="2100" b="1" dirty="0"/>
              <a:t>μετριάσουν την παγκόσμια θέρμανση </a:t>
            </a:r>
            <a:endParaRPr lang="el-GR" sz="2100" b="1" dirty="0" smtClean="0"/>
          </a:p>
          <a:p>
            <a:pPr lvl="2" algn="just"/>
            <a:r>
              <a:rPr lang="el-GR" sz="2100" b="1" dirty="0"/>
              <a:t>να μειώσουν την εξάρτηση από το πετρέλαιο.</a:t>
            </a:r>
            <a:endParaRPr lang="el-GR" sz="2100" b="1" dirty="0" smtClean="0"/>
          </a:p>
          <a:p>
            <a:pPr marL="320040" indent="0" algn="just">
              <a:buNone/>
            </a:pPr>
            <a:endParaRPr lang="el-GR" b="1" dirty="0" smtClean="0"/>
          </a:p>
          <a:p>
            <a:pPr algn="just"/>
            <a:endParaRPr lang="el-GR" sz="2600" b="1" dirty="0" smtClean="0"/>
          </a:p>
          <a:p>
            <a:pPr algn="just"/>
            <a:r>
              <a:rPr lang="el-GR" sz="2600" b="1" dirty="0" smtClean="0"/>
              <a:t>Είναι </a:t>
            </a:r>
            <a:r>
              <a:rPr lang="el-GR" sz="2600" b="1" dirty="0"/>
              <a:t>πιο αθόρυβα από τα αυτοκίνητα εσωτερικής καύσης.</a:t>
            </a:r>
          </a:p>
          <a:p>
            <a:pPr algn="just"/>
            <a:endParaRPr lang="el-GR" sz="2600" b="1" dirty="0" smtClean="0"/>
          </a:p>
          <a:p>
            <a:pPr algn="just"/>
            <a:r>
              <a:rPr lang="el-GR" sz="2600" b="1" dirty="0" smtClean="0"/>
              <a:t>Καταναλώνει </a:t>
            </a:r>
            <a:r>
              <a:rPr lang="el-GR" sz="2600" b="1" dirty="0"/>
              <a:t>ενέργεια μόνο όταν κινείται.</a:t>
            </a:r>
          </a:p>
          <a:p>
            <a:pPr algn="just"/>
            <a:endParaRPr lang="el-GR" sz="2600" b="1" dirty="0" smtClean="0"/>
          </a:p>
          <a:p>
            <a:pPr algn="just"/>
            <a:r>
              <a:rPr lang="el-GR" sz="2600" b="1" dirty="0" smtClean="0"/>
              <a:t>Επιτυγχάνουν </a:t>
            </a:r>
            <a:r>
              <a:rPr lang="el-GR" sz="2600" b="1" dirty="0"/>
              <a:t>σχεδόν σταθερή ροπή από την ακινησία έως τις μέγιστες στροφές λειτουργίας.</a:t>
            </a:r>
          </a:p>
          <a:p>
            <a:pPr algn="just"/>
            <a:endParaRPr lang="el-GR" sz="2600" b="1" dirty="0" smtClean="0"/>
          </a:p>
          <a:p>
            <a:pPr algn="just"/>
            <a:r>
              <a:rPr lang="el-GR" sz="2600" b="1" dirty="0"/>
              <a:t>Λ</a:t>
            </a:r>
            <a:r>
              <a:rPr lang="el-GR" sz="2600" b="1" dirty="0" smtClean="0"/>
              <a:t>ειτουργούν </a:t>
            </a:r>
            <a:r>
              <a:rPr lang="el-GR" sz="2600" b="1" dirty="0"/>
              <a:t>σε πιο υψηλές στροφές από τους </a:t>
            </a:r>
            <a:r>
              <a:rPr lang="el-GR" sz="2600" b="1" dirty="0" smtClean="0"/>
              <a:t>βενζινοκινητήρες(4.000 </a:t>
            </a:r>
            <a:r>
              <a:rPr lang="en-US" sz="2600" b="1" dirty="0" smtClean="0"/>
              <a:t>rpm)</a:t>
            </a:r>
            <a:r>
              <a:rPr lang="el-GR" sz="2600" b="1" dirty="0" smtClean="0"/>
              <a:t>.</a:t>
            </a:r>
          </a:p>
          <a:p>
            <a:endParaRPr lang="en-US" sz="3500" b="1" dirty="0" smtClean="0"/>
          </a:p>
          <a:p>
            <a:endParaRPr lang="el-GR" sz="3500" b="1" dirty="0"/>
          </a:p>
          <a:p>
            <a:endParaRPr lang="el-GR" dirty="0" smtClean="0"/>
          </a:p>
          <a:p>
            <a:endParaRPr lang="el-GR" dirty="0"/>
          </a:p>
          <a:p>
            <a:endParaRPr lang="el-GR" dirty="0"/>
          </a:p>
        </p:txBody>
      </p:sp>
    </p:spTree>
    <p:extLst>
      <p:ext uri="{BB962C8B-B14F-4D97-AF65-F5344CB8AC3E}">
        <p14:creationId xmlns:p14="http://schemas.microsoft.com/office/powerpoint/2010/main" val="296474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p:cTn id="2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 calcmode="lin" valueType="num">
                                      <p:cBhvr additive="base">
                                        <p:cTn id="4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anim calcmode="lin" valueType="num">
                                      <p:cBhvr additive="base">
                                        <p:cTn id="5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4294967295"/>
          </p:nvPr>
        </p:nvSpPr>
        <p:spPr>
          <a:xfrm>
            <a:off x="467544" y="404664"/>
            <a:ext cx="7920880" cy="6048672"/>
          </a:xfrm>
        </p:spPr>
        <p:txBody>
          <a:bodyPr>
            <a:normAutofit fontScale="70000" lnSpcReduction="20000"/>
          </a:bodyPr>
          <a:lstStyle/>
          <a:p>
            <a:pPr algn="just"/>
            <a:endParaRPr lang="el-GR" sz="2900" b="1" dirty="0" smtClean="0"/>
          </a:p>
          <a:p>
            <a:pPr algn="just"/>
            <a:r>
              <a:rPr lang="el-GR" sz="2900" b="1" dirty="0" smtClean="0"/>
              <a:t>Έχουν </a:t>
            </a:r>
            <a:r>
              <a:rPr lang="el-GR" sz="2900" b="1" dirty="0"/>
              <a:t>χαμηλότερο κόστος σε βάθος χρόνου, καθώς δεν επηρεάζονται από την κάθε τόσο αύξηση της τιμής τη βενζίνης, αλλά και λόγω του χαμηλότερου κόστους σέρβις και συντήρησης (αναμένεται να κρατήσει πάνω από 1.000.000 μίλια εν αντιθέσει με τα 100.000 μίλια του συμβατικού</a:t>
            </a:r>
            <a:r>
              <a:rPr lang="el-GR" sz="2900" b="1" dirty="0" smtClean="0"/>
              <a:t>).</a:t>
            </a:r>
            <a:endParaRPr lang="el-GR" sz="2900" b="1" dirty="0"/>
          </a:p>
          <a:p>
            <a:pPr algn="just"/>
            <a:endParaRPr lang="el-GR" b="1" dirty="0" smtClean="0"/>
          </a:p>
          <a:p>
            <a:pPr lvl="2" algn="just"/>
            <a:r>
              <a:rPr lang="el-GR" b="1" dirty="0" smtClean="0"/>
              <a:t>Δεν </a:t>
            </a:r>
            <a:r>
              <a:rPr lang="el-GR" b="1" dirty="0"/>
              <a:t>απαιτούν τις τακτικές αλλαγές λαδιών.</a:t>
            </a:r>
          </a:p>
          <a:p>
            <a:pPr algn="just"/>
            <a:endParaRPr lang="el-GR" b="1" dirty="0" smtClean="0"/>
          </a:p>
          <a:p>
            <a:pPr lvl="2" algn="just"/>
            <a:r>
              <a:rPr lang="el-GR" b="1" dirty="0" smtClean="0"/>
              <a:t>Καθώς </a:t>
            </a:r>
            <a:r>
              <a:rPr lang="el-GR" b="1" dirty="0"/>
              <a:t>δεν εκπέμπουν ρύπους, δεν έχουν σύστημα εξαγωγής καυσαερίων και διάταξη εξάτμισης, ούτε σιγαστήρα (σιλανσιέ) προ της εξάτμισης, ούτε καταλύτη ή φίλτρο καπνού.</a:t>
            </a:r>
          </a:p>
          <a:p>
            <a:pPr algn="just"/>
            <a:endParaRPr lang="el-GR" b="1" dirty="0" smtClean="0"/>
          </a:p>
          <a:p>
            <a:pPr lvl="2" algn="just"/>
            <a:r>
              <a:rPr lang="el-GR" b="1" dirty="0" smtClean="0"/>
              <a:t>Δεν </a:t>
            </a:r>
            <a:r>
              <a:rPr lang="el-GR" b="1" dirty="0"/>
              <a:t>απαιτούν αντικατάσταση ή έστω συντήρηση σε μηχανικά μέρη, όπως σύστημα ανάφλεξης, πιστόνια, βαλβίδες ή εκκεντροφόρους, διότι στα HΑ δεν υπάρχουν, ενώ οι μηχανές εσωτερικής καύσης έχουν πάνω από 100 κινούμενα μέρη.</a:t>
            </a:r>
          </a:p>
          <a:p>
            <a:pPr algn="just"/>
            <a:endParaRPr lang="el-GR" b="1" dirty="0"/>
          </a:p>
          <a:p>
            <a:pPr algn="just"/>
            <a:endParaRPr lang="el-GR" sz="2900" b="1" dirty="0" smtClean="0"/>
          </a:p>
          <a:p>
            <a:pPr algn="just"/>
            <a:r>
              <a:rPr lang="el-GR" sz="2900" b="1" dirty="0" smtClean="0"/>
              <a:t>Μπορούν </a:t>
            </a:r>
            <a:r>
              <a:rPr lang="el-GR" sz="2900" b="1" dirty="0"/>
              <a:t>να σχεδιαστούν έτσι ώστε να φορτίζονται κατά τις επιβραδύνεις του οχήματος (</a:t>
            </a:r>
            <a:r>
              <a:rPr lang="el-GR" sz="2900" b="1" dirty="0" err="1"/>
              <a:t>regenerative</a:t>
            </a:r>
            <a:r>
              <a:rPr lang="el-GR" sz="2900" b="1" dirty="0"/>
              <a:t> </a:t>
            </a:r>
            <a:r>
              <a:rPr lang="el-GR" sz="2900" b="1" dirty="0" err="1"/>
              <a:t>braking</a:t>
            </a:r>
            <a:r>
              <a:rPr lang="el-GR" sz="2900" b="1" dirty="0"/>
              <a:t>), βελτιώνοντας έτσι τον δείκτη κατανάλωσης.</a:t>
            </a:r>
          </a:p>
          <a:p>
            <a:endParaRPr lang="el-GR" dirty="0"/>
          </a:p>
        </p:txBody>
      </p:sp>
    </p:spTree>
    <p:extLst>
      <p:ext uri="{BB962C8B-B14F-4D97-AF65-F5344CB8AC3E}">
        <p14:creationId xmlns:p14="http://schemas.microsoft.com/office/powerpoint/2010/main" val="158371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inVertical)">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barn(inVertical)">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barn(inVertical)">
                                      <p:cBhvr>
                                        <p:cTn id="20" dur="500"/>
                                        <p:tgtEl>
                                          <p:spTgt spid="3">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barn(inVertical)">
                                      <p:cBhvr>
                                        <p:cTn id="2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3600" b="1" dirty="0" smtClean="0">
                <a:solidFill>
                  <a:srgbClr val="00B0F0"/>
                </a:solidFill>
              </a:rPr>
              <a:t>Μειονεκτήματα </a:t>
            </a:r>
            <a:r>
              <a:rPr lang="el-GR" sz="3600" b="1" dirty="0">
                <a:solidFill>
                  <a:srgbClr val="00B0F0"/>
                </a:solidFill>
              </a:rPr>
              <a:t>ηλεκτροκίνητων αυτοκινήτων με συσσωρευτές </a:t>
            </a:r>
          </a:p>
        </p:txBody>
      </p:sp>
      <p:sp>
        <p:nvSpPr>
          <p:cNvPr id="3" name="Θέση περιεχομένου 2"/>
          <p:cNvSpPr>
            <a:spLocks noGrp="1"/>
          </p:cNvSpPr>
          <p:nvPr>
            <p:ph idx="1"/>
          </p:nvPr>
        </p:nvSpPr>
        <p:spPr>
          <a:xfrm>
            <a:off x="457200" y="1556792"/>
            <a:ext cx="8363272" cy="5112568"/>
          </a:xfrm>
        </p:spPr>
        <p:txBody>
          <a:bodyPr>
            <a:normAutofit fontScale="55000" lnSpcReduction="20000"/>
          </a:bodyPr>
          <a:lstStyle/>
          <a:p>
            <a:pPr algn="just"/>
            <a:r>
              <a:rPr lang="el-GR" sz="3600" b="1" dirty="0" smtClean="0"/>
              <a:t>Υψηλές </a:t>
            </a:r>
            <a:r>
              <a:rPr lang="el-GR" sz="3600" b="1" dirty="0"/>
              <a:t>δαπάνες </a:t>
            </a:r>
            <a:r>
              <a:rPr lang="el-GR" sz="3600" b="1" dirty="0" smtClean="0"/>
              <a:t>κατασκευής /   </a:t>
            </a:r>
            <a:r>
              <a:rPr lang="el-GR" sz="3600" b="1" dirty="0"/>
              <a:t>υψηλή τιμή πώλησης.</a:t>
            </a:r>
          </a:p>
          <a:p>
            <a:pPr algn="just"/>
            <a:endParaRPr lang="el-GR" sz="3600" b="1" dirty="0"/>
          </a:p>
          <a:p>
            <a:pPr algn="just"/>
            <a:r>
              <a:rPr lang="el-GR" sz="3600" b="1" dirty="0"/>
              <a:t>Α</a:t>
            </a:r>
            <a:r>
              <a:rPr lang="el-GR" sz="3600" b="1" dirty="0" smtClean="0"/>
              <a:t>δυναμία </a:t>
            </a:r>
            <a:r>
              <a:rPr lang="el-GR" sz="3600" b="1" dirty="0"/>
              <a:t>αποθήκευσης σε μεγάλες ποσότητες</a:t>
            </a:r>
            <a:r>
              <a:rPr lang="el-GR" sz="3600" b="1" dirty="0" smtClean="0"/>
              <a:t>.</a:t>
            </a:r>
          </a:p>
          <a:p>
            <a:pPr lvl="2" algn="just"/>
            <a:endParaRPr lang="el-GR" sz="2700" b="1" dirty="0" smtClean="0"/>
          </a:p>
          <a:p>
            <a:pPr lvl="2" algn="just"/>
            <a:r>
              <a:rPr lang="el-GR" sz="2700" b="1" dirty="0" smtClean="0"/>
              <a:t>Η </a:t>
            </a:r>
            <a:r>
              <a:rPr lang="el-GR" sz="2700" b="1" dirty="0"/>
              <a:t>πυκνότητα ενέργειας των ηλεκτροχημικών συσσωρευτών είναι πολύ μικρότερη αυτής του υγρού καύσιμου, το οποίο προέρχεται από υδρογονάνθρακες. </a:t>
            </a:r>
            <a:r>
              <a:rPr lang="el-GR" sz="2700" b="1" dirty="0" smtClean="0"/>
              <a:t>1 </a:t>
            </a:r>
            <a:r>
              <a:rPr lang="el-GR" sz="2700" b="1" dirty="0"/>
              <a:t>χιλιόγραμμο βενζίνης </a:t>
            </a:r>
            <a:r>
              <a:rPr lang="el-GR" sz="2700" b="1" dirty="0" smtClean="0"/>
              <a:t> </a:t>
            </a:r>
            <a:r>
              <a:rPr lang="el-GR" sz="2700" b="1" dirty="0"/>
              <a:t>ειδική ενέργεια </a:t>
            </a:r>
            <a:r>
              <a:rPr lang="el-GR" sz="2700" b="1" dirty="0" smtClean="0"/>
              <a:t>12.000 </a:t>
            </a:r>
            <a:r>
              <a:rPr lang="el-GR" sz="2700" b="1" dirty="0" err="1" smtClean="0"/>
              <a:t>Wh</a:t>
            </a:r>
            <a:r>
              <a:rPr lang="el-GR" sz="2700" b="1" dirty="0" smtClean="0"/>
              <a:t>  / 1 </a:t>
            </a:r>
            <a:r>
              <a:rPr lang="el-GR" sz="2700" b="1" dirty="0"/>
              <a:t>χιλιόγραμμο </a:t>
            </a:r>
            <a:r>
              <a:rPr lang="el-GR" sz="2700" b="1" dirty="0" smtClean="0"/>
              <a:t>συσσωρευτή </a:t>
            </a:r>
            <a:r>
              <a:rPr lang="el-GR" sz="2700" b="1" dirty="0"/>
              <a:t>Νατρίου – Θείου </a:t>
            </a:r>
            <a:r>
              <a:rPr lang="el-GR" sz="2700" b="1" dirty="0" smtClean="0"/>
              <a:t>ειδική </a:t>
            </a:r>
            <a:r>
              <a:rPr lang="el-GR" sz="2700" b="1" dirty="0"/>
              <a:t>ενέργεια </a:t>
            </a:r>
            <a:r>
              <a:rPr lang="el-GR" sz="2700" b="1" dirty="0" smtClean="0"/>
              <a:t>80-85 </a:t>
            </a:r>
            <a:r>
              <a:rPr lang="el-GR" sz="2700" b="1" dirty="0" err="1"/>
              <a:t>Wh</a:t>
            </a:r>
            <a:r>
              <a:rPr lang="el-GR" sz="2700" b="1" dirty="0"/>
              <a:t>. </a:t>
            </a:r>
          </a:p>
          <a:p>
            <a:pPr algn="just"/>
            <a:endParaRPr lang="el-GR" sz="3600" b="1" dirty="0"/>
          </a:p>
          <a:p>
            <a:pPr algn="just"/>
            <a:r>
              <a:rPr lang="el-GR" sz="3600" b="1" dirty="0" smtClean="0"/>
              <a:t>Περιορισμένη </a:t>
            </a:r>
            <a:r>
              <a:rPr lang="el-GR" sz="3600" b="1" dirty="0"/>
              <a:t>απόσταση ταξιδιού μεταξύ κάθε επαναφόρτισης της </a:t>
            </a:r>
            <a:r>
              <a:rPr lang="el-GR" sz="3600" b="1" dirty="0" smtClean="0"/>
              <a:t>μπαταρίας.</a:t>
            </a:r>
          </a:p>
          <a:p>
            <a:pPr algn="just"/>
            <a:endParaRPr lang="el-GR" sz="3600" b="1" dirty="0"/>
          </a:p>
          <a:p>
            <a:pPr algn="just"/>
            <a:r>
              <a:rPr lang="el-GR" sz="3600" b="1" dirty="0" smtClean="0"/>
              <a:t>Έχει </a:t>
            </a:r>
            <a:r>
              <a:rPr lang="el-GR" sz="3600" b="1" dirty="0"/>
              <a:t>μικρότερες επιδόσεις, εξαιτίας της ανεπάρκειας των συσσωρευτών.</a:t>
            </a:r>
          </a:p>
          <a:p>
            <a:pPr algn="just"/>
            <a:endParaRPr lang="el-GR" sz="3600" b="1" dirty="0" smtClean="0"/>
          </a:p>
          <a:p>
            <a:pPr algn="just"/>
            <a:r>
              <a:rPr lang="el-GR" sz="3600" b="1" dirty="0" smtClean="0"/>
              <a:t>ασφάλεια </a:t>
            </a:r>
            <a:r>
              <a:rPr lang="el-GR" sz="3600" b="1" dirty="0"/>
              <a:t>από τους συσσωρευτές που μπορεί να τραυματίσουν σοβαρά τους επιβάτες.</a:t>
            </a:r>
          </a:p>
          <a:p>
            <a:pPr algn="just"/>
            <a:endParaRPr lang="el-GR" sz="3600" b="1" dirty="0" smtClean="0"/>
          </a:p>
          <a:p>
            <a:pPr algn="just"/>
            <a:r>
              <a:rPr lang="el-GR" sz="3600" b="1" dirty="0" smtClean="0"/>
              <a:t>Απουσία </a:t>
            </a:r>
            <a:r>
              <a:rPr lang="el-GR" sz="3600" b="1" dirty="0"/>
              <a:t>σταθμών όπου μπορεί να γίνει επαναφόρτιση</a:t>
            </a:r>
            <a:r>
              <a:rPr lang="el-GR" dirty="0"/>
              <a:t>, </a:t>
            </a:r>
          </a:p>
        </p:txBody>
      </p:sp>
    </p:spTree>
    <p:extLst>
      <p:ext uri="{BB962C8B-B14F-4D97-AF65-F5344CB8AC3E}">
        <p14:creationId xmlns:p14="http://schemas.microsoft.com/office/powerpoint/2010/main" val="318233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down)">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wipe(down)">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wipe(down)">
                                      <p:cBhvr>
                                        <p:cTn id="25" dur="500"/>
                                        <p:tgtEl>
                                          <p:spTgt spid="3">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wipe(down)">
                                      <p:cBhvr>
                                        <p:cTn id="30" dur="500"/>
                                        <p:tgtEl>
                                          <p:spTgt spid="3">
                                            <p:txEl>
                                              <p:pRg st="10" end="1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animEffect transition="in" filter="wipe(down)">
                                      <p:cBhvr>
                                        <p:cTn id="35"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istDiagram">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140000" t="120000" r="105000" b="150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9BC73E3-9416-488B-BFBD-0A93CB740E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ListDiagram</Template>
  <TotalTime>0</TotalTime>
  <Words>1623</Words>
  <Application>Microsoft Office PowerPoint</Application>
  <PresentationFormat>Προβολή στην οθόνη (4:3)</PresentationFormat>
  <Paragraphs>254</Paragraphs>
  <Slides>38</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38</vt:i4>
      </vt:variant>
    </vt:vector>
  </HeadingPairs>
  <TitlesOfParts>
    <vt:vector size="39" baseType="lpstr">
      <vt:lpstr>ListDiagram</vt:lpstr>
      <vt:lpstr>Εργασία για την αξιολόγηση στο μάθημα  ΤΕΧΝΟΛΟΓΙΕΣ ΑΝΑΝΕΩΣΙΜΩΝ ΠΗΓΩΝ ΕΝΕΡΓΕΙΑΣ</vt:lpstr>
      <vt:lpstr>Εισαγωγή</vt:lpstr>
      <vt:lpstr>Tι είναι το ηλεκτρικό αυτοκίνητο</vt:lpstr>
      <vt:lpstr>   Τα κύρια μέρη του ηλεκτρικού  αυτοκινήτου</vt:lpstr>
      <vt:lpstr>Συσσωρευτές</vt:lpstr>
      <vt:lpstr>Τεχνικά  χαρακτηριστικά  των  μπαταριών </vt:lpstr>
      <vt:lpstr>Πλεονεκτήματα ηλεκτροκίνητων αυτοκινήτων με συσσωρευτές.</vt:lpstr>
      <vt:lpstr>Παρουσίαση του PowerPoint</vt:lpstr>
      <vt:lpstr>Μειονεκτήματα ηλεκτροκίνητων αυτοκινήτων με συσσωρευτές </vt:lpstr>
      <vt:lpstr>Τι είναι  Ενεργειακές κυψέλες.</vt:lpstr>
      <vt:lpstr>Πως λειτουργεί η ενεργειακή  κυψέλη υδρογόνου </vt:lpstr>
      <vt:lpstr>Παρουσίαση του PowerPoint</vt:lpstr>
      <vt:lpstr>Παρουσίαση του PowerPoint</vt:lpstr>
      <vt:lpstr>Μέρη κυψέλης   Κατασκευαστικά Στοιχεία</vt:lpstr>
      <vt:lpstr>Σύστημα κυψέλης καυσίμου.</vt:lpstr>
      <vt:lpstr>Ποιο είδος καυσίμων μπορεί να χρησιμοποιηθεί σε μια κυψέλη καυσίμων</vt:lpstr>
      <vt:lpstr>Αναμορφωτές- μετασχηματιστής</vt:lpstr>
      <vt:lpstr>Τα είδη των κυψελών καυσίμου .</vt:lpstr>
      <vt:lpstr>Τεχνικά  χαρακτηριστικά κυψελών καυσίμου  </vt:lpstr>
      <vt:lpstr>Παρουσίαση του PowerPoint</vt:lpstr>
      <vt:lpstr>Είδη ηλεκτροκίνητων οχημάτων </vt:lpstr>
      <vt:lpstr>Παρουσίαση του PowerPoint</vt:lpstr>
      <vt:lpstr>Σύγκριση οχημάτων με κυψέλη καυσίμων σε σχέση με τα BEV/ PHEV </vt:lpstr>
      <vt:lpstr>Παρουσίαση του PowerPoint</vt:lpstr>
      <vt:lpstr>Παρουσίαση του PowerPoint</vt:lpstr>
      <vt:lpstr>Οφέλη  από εφαρμογή των κυψελών καυσίμου </vt:lpstr>
      <vt:lpstr>Οφέλη  από εφαρμογή των κυψελών καυσίμου </vt:lpstr>
      <vt:lpstr>Προβλήματα </vt:lpstr>
      <vt:lpstr>Προβλήματα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Περιβαλλοντολογικά κέρδη ευρείας χρήσης Οχημάτων  Κινούμενα με Κυψέλες Υδρογόνου</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2016-01-29T07:03:43Z</dcterms:created>
  <dcterms:modified xsi:type="dcterms:W3CDTF">2016-01-29T13:03:09Z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TC101743319990</vt:lpwstr>
  </property>
</Properties>
</file>