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33" autoAdjust="0"/>
    <p:restoredTop sz="94660"/>
  </p:normalViewPr>
  <p:slideViewPr>
    <p:cSldViewPr>
      <p:cViewPr varScale="1">
        <p:scale>
          <a:sx n="97" d="100"/>
          <a:sy n="97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2E05CA-E351-4A2C-B6CB-8C5C9064B1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229600" cy="2133600"/>
          </a:xfrm>
        </p:spPr>
        <p:txBody>
          <a:bodyPr/>
          <a:lstStyle>
            <a:lvl1pPr>
              <a:defRPr sz="54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895600"/>
            <a:ext cx="8229600" cy="1752600"/>
          </a:xfr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pic>
        <p:nvPicPr>
          <p:cNvPr id="3082" name="Picture 10" descr="1903h10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02200"/>
            <a:ext cx="9144000" cy="1955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FBFE5-3B9D-4047-9E11-26B6BB151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98316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98316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B4E15-8310-4D7D-9955-F71D3D21CE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1F203-DEEB-4387-BC91-3E5B9CB730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5B9CF-571F-40A2-BF62-FDB29A2E72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D9292-86F7-48AE-A442-F1699CB638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3418A-D4A2-4362-9A39-7AB022AEB6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65827-329E-4D4B-BCD5-8D78673A16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4641D-EEC7-46A7-8B95-4C5A269BDF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90A48-E64D-47D4-8A25-61388C3CF1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6E8B1-65BA-4609-8859-1EDE380E97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8" name="Group 14"/>
          <p:cNvGrpSpPr>
            <a:grpSpLocks/>
          </p:cNvGrpSpPr>
          <p:nvPr/>
        </p:nvGrpSpPr>
        <p:grpSpPr bwMode="auto">
          <a:xfrm>
            <a:off x="0" y="5562600"/>
            <a:ext cx="9144000" cy="908050"/>
            <a:chOff x="0" y="3504"/>
            <a:chExt cx="5760" cy="572"/>
          </a:xfrm>
        </p:grpSpPr>
        <p:pic>
          <p:nvPicPr>
            <p:cNvPr id="1036" name="Picture 12" descr="1903h1082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F3F4EF"/>
                </a:clrFrom>
                <a:clrTo>
                  <a:srgbClr val="F3F4E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3504"/>
              <a:ext cx="2448" cy="524"/>
            </a:xfrm>
            <a:prstGeom prst="rect">
              <a:avLst/>
            </a:prstGeom>
            <a:noFill/>
          </p:spPr>
        </p:pic>
        <p:pic>
          <p:nvPicPr>
            <p:cNvPr id="1037" name="Picture 13" descr="1903h1082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9160" r="50980"/>
            <a:stretch>
              <a:fillRect/>
            </a:stretch>
          </p:blipFill>
          <p:spPr bwMode="auto">
            <a:xfrm>
              <a:off x="0" y="3552"/>
              <a:ext cx="1200" cy="476"/>
            </a:xfrm>
            <a:prstGeom prst="rect">
              <a:avLst/>
            </a:prstGeom>
            <a:noFill/>
          </p:spPr>
        </p:pic>
        <p:pic>
          <p:nvPicPr>
            <p:cNvPr id="1034" name="Picture 10" descr="1903h1082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F6F5FB"/>
                </a:clrFrom>
                <a:clrTo>
                  <a:srgbClr val="F6F5FB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3552"/>
              <a:ext cx="2448" cy="524"/>
            </a:xfrm>
            <a:prstGeom prst="rect">
              <a:avLst/>
            </a:prstGeom>
            <a:noFill/>
          </p:spPr>
        </p:pic>
      </p:grp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3300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487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3300"/>
                </a:solidFill>
                <a:latin typeface="Verdana" pitchFamily="34" charset="0"/>
              </a:defRPr>
            </a:lvl1pPr>
          </a:lstStyle>
          <a:p>
            <a:r>
              <a:rPr lang="en-US"/>
              <a:t>Free powerpoint template: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5532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3300"/>
                </a:solidFill>
                <a:latin typeface="Verdana" pitchFamily="34" charset="0"/>
              </a:defRPr>
            </a:lvl1pPr>
          </a:lstStyle>
          <a:p>
            <a:fld id="{B1CBD4BE-C44C-4BDE-90B4-61B0D641B4D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33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934;&#917;&#922;_programmatismos_apotimish.pdf" TargetMode="External"/><Relationship Id="rId2" Type="http://schemas.openxmlformats.org/officeDocument/2006/relationships/hyperlink" Target="nomos_4547_2018_feka102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928;&#913;&#929;&#913;&#929;&#932;&#919;&#924;&#913;%20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928;&#913;&#929;&#913;&#929;&#932;&#919;&#924;&#913;%202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928;&#913;&#929;&#913;&#929;&#932;&#919;&#924;&#913;%202.docx" TargetMode="External"/><Relationship Id="rId2" Type="http://schemas.openxmlformats.org/officeDocument/2006/relationships/hyperlink" Target="&#928;&#913;&#929;&#913;&#929;&#932;&#919;&#924;&#913;%20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928;&#913;&#929;&#913;&#929;&#932;&#919;&#924;&#913;%203.doc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&#928;&#961;&#959;&#949;&#948;&#961;&#953;&#954;&#972;%20&#916;&#953;&#940;&#964;&#945;&#947;&#956;&#945;%2079_&#940;&#961;&#952;&#961;&#959;%2010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&#934;&#917;&#922;_programmatismos_apotimish.pdf" TargetMode="External"/><Relationship Id="rId2" Type="http://schemas.openxmlformats.org/officeDocument/2006/relationships/hyperlink" Target="nomos_4547_2018_feka10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931;&#967;&#941;&#948;&#953;&#959;%20&#947;&#953;&#945;%20&#964;&#953;&#962;%20&#928;&#961;&#959;&#947;&#961;&#945;&#956;&#956;&#945;&#964;&#953;&#963;&#956;&#941;&#957;&#949;&#962;%20&#916;&#961;&#940;&#963;&#949;&#953;&#962;.docx" TargetMode="External"/><Relationship Id="rId2" Type="http://schemas.openxmlformats.org/officeDocument/2006/relationships/hyperlink" Target="&#928;&#913;&#929;&#913;&#929;&#932;&#919;&#924;&#913;%201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32656"/>
            <a:ext cx="8229600" cy="2232248"/>
          </a:xfrm>
        </p:spPr>
        <p:txBody>
          <a:bodyPr/>
          <a:lstStyle/>
          <a:p>
            <a:r>
              <a:rPr lang="el-GR" sz="4000" dirty="0" smtClean="0"/>
              <a:t>Προγραμματισμός και Αποτίμηση του Εκπαιδευτικού Έργου των Σχολικών Μονάδων. </a:t>
            </a:r>
            <a:r>
              <a:rPr lang="en-US" sz="4000" dirty="0" smtClean="0"/>
              <a:t> </a:t>
            </a:r>
          </a:p>
          <a:p>
            <a:endParaRPr lang="en-US" sz="4000" dirty="0"/>
          </a:p>
        </p:txBody>
      </p:sp>
      <p:sp>
        <p:nvSpPr>
          <p:cNvPr id="4" name="Rounded Rectangle 3"/>
          <p:cNvSpPr/>
          <p:nvPr/>
        </p:nvSpPr>
        <p:spPr>
          <a:xfrm>
            <a:off x="1475656" y="5517232"/>
            <a:ext cx="676875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err="1" smtClean="0">
                <a:solidFill>
                  <a:schemeClr val="tx1"/>
                </a:solidFill>
              </a:rPr>
              <a:t>Θεοδοσιάδου</a:t>
            </a:r>
            <a:r>
              <a:rPr lang="el-GR" sz="1400" b="1" dirty="0" smtClean="0">
                <a:solidFill>
                  <a:schemeClr val="tx1"/>
                </a:solidFill>
              </a:rPr>
              <a:t> Ευγενία</a:t>
            </a: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Σ.Ε.Ε. 4</a:t>
            </a:r>
            <a:r>
              <a:rPr lang="el-GR" sz="1400" b="1" baseline="30000" dirty="0" smtClean="0">
                <a:solidFill>
                  <a:schemeClr val="tx1"/>
                </a:solidFill>
              </a:rPr>
              <a:t>ης</a:t>
            </a:r>
            <a:r>
              <a:rPr lang="el-GR" sz="1400" b="1" dirty="0" smtClean="0">
                <a:solidFill>
                  <a:schemeClr val="tx1"/>
                </a:solidFill>
              </a:rPr>
              <a:t> </a:t>
            </a:r>
            <a:r>
              <a:rPr lang="el-GR" sz="1400" b="1" dirty="0" smtClean="0">
                <a:solidFill>
                  <a:schemeClr val="tx1"/>
                </a:solidFill>
              </a:rPr>
              <a:t>Ενότητας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Τοζακίδης Ανανίας</a:t>
            </a: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Σ.Ε.Ε. 5</a:t>
            </a:r>
            <a:r>
              <a:rPr lang="el-GR" sz="1400" b="1" baseline="30000" dirty="0" smtClean="0">
                <a:solidFill>
                  <a:schemeClr val="tx1"/>
                </a:solidFill>
              </a:rPr>
              <a:t>ης</a:t>
            </a:r>
            <a:r>
              <a:rPr lang="el-GR" sz="1400" b="1" dirty="0" smtClean="0">
                <a:solidFill>
                  <a:schemeClr val="tx1"/>
                </a:solidFill>
              </a:rPr>
              <a:t> Ενότητας</a:t>
            </a:r>
            <a:endParaRPr lang="el-GR" sz="1400" b="1" dirty="0" smtClean="0">
              <a:solidFill>
                <a:schemeClr val="tx1"/>
              </a:solidFill>
            </a:endParaRPr>
          </a:p>
          <a:p>
            <a:pPr algn="ctr"/>
            <a:endParaRPr lang="el-GR" sz="14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63688" y="2636912"/>
            <a:ext cx="6408712" cy="20882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tx1"/>
                </a:solidFill>
                <a:hlinkClick r:id="rId2" action="ppaction://hlinkfile"/>
              </a:rPr>
              <a:t>Νόμος 4547/2018</a:t>
            </a:r>
            <a:r>
              <a:rPr lang="el-GR" b="1" dirty="0" smtClean="0">
                <a:solidFill>
                  <a:schemeClr val="tx1"/>
                </a:solidFill>
              </a:rPr>
              <a:t> (Αρ. Φύλλου 102) – άρθρο 47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(Αναδιοργάνωση δομών Α/</a:t>
            </a:r>
            <a:r>
              <a:rPr lang="el-GR" dirty="0" err="1" smtClean="0">
                <a:solidFill>
                  <a:schemeClr val="tx1"/>
                </a:solidFill>
              </a:rPr>
              <a:t>θμιας </a:t>
            </a:r>
            <a:r>
              <a:rPr lang="el-GR" dirty="0" smtClean="0">
                <a:solidFill>
                  <a:schemeClr val="tx1"/>
                </a:solidFill>
              </a:rPr>
              <a:t>&amp; Β/</a:t>
            </a:r>
            <a:r>
              <a:rPr lang="el-GR" dirty="0" err="1" smtClean="0">
                <a:solidFill>
                  <a:schemeClr val="tx1"/>
                </a:solidFill>
              </a:rPr>
              <a:t>θμιας Εκπ</a:t>
            </a:r>
            <a:r>
              <a:rPr lang="el-GR" dirty="0" smtClean="0">
                <a:solidFill>
                  <a:schemeClr val="tx1"/>
                </a:solidFill>
              </a:rPr>
              <a:t>/σης)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l-GR" b="1" dirty="0" smtClean="0">
                <a:solidFill>
                  <a:schemeClr val="tx1"/>
                </a:solidFill>
                <a:hlinkClick r:id="rId3" action="ppaction://hlinkfile"/>
              </a:rPr>
              <a:t>Υπουργική Απόφαση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l-GR" b="1" dirty="0" smtClean="0">
                <a:solidFill>
                  <a:schemeClr val="tx1"/>
                </a:solidFill>
              </a:rPr>
              <a:t>ΦΕΚ B 16 - 11.01.2019 η υπ. </a:t>
            </a:r>
            <a:r>
              <a:rPr lang="el-GR" b="1" dirty="0" err="1" smtClean="0">
                <a:solidFill>
                  <a:schemeClr val="tx1"/>
                </a:solidFill>
              </a:rPr>
              <a:t>αριθμ</a:t>
            </a:r>
            <a:r>
              <a:rPr lang="el-GR" b="1" dirty="0" smtClean="0">
                <a:solidFill>
                  <a:schemeClr val="tx1"/>
                </a:solidFill>
              </a:rPr>
              <a:t>.: 1816 /ΓΔ4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Έκθεση </a:t>
            </a:r>
            <a:r>
              <a:rPr lang="el-GR" dirty="0" err="1" smtClean="0"/>
              <a:t>Αποτίμησης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b="1" dirty="0" smtClean="0"/>
              <a:t>4. </a:t>
            </a:r>
            <a:r>
              <a:rPr lang="el-GR" sz="2800" dirty="0" smtClean="0"/>
              <a:t>Στην Έκθεση </a:t>
            </a:r>
            <a:r>
              <a:rPr lang="el-GR" sz="2800" dirty="0" err="1" smtClean="0"/>
              <a:t>Αποτίμησης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εκπαιδευτικού</a:t>
            </a:r>
            <a:r>
              <a:rPr lang="el-GR" sz="2800" dirty="0" smtClean="0"/>
              <a:t> </a:t>
            </a:r>
            <a:r>
              <a:rPr lang="el-GR" sz="2800" dirty="0" err="1" smtClean="0"/>
              <a:t>έργου</a:t>
            </a:r>
            <a:r>
              <a:rPr lang="el-GR" sz="2800" dirty="0" smtClean="0"/>
              <a:t>, η </a:t>
            </a:r>
            <a:r>
              <a:rPr lang="el-GR" sz="2800" dirty="0" err="1" smtClean="0"/>
              <a:t>οποία</a:t>
            </a:r>
            <a:r>
              <a:rPr lang="el-GR" sz="2800" dirty="0" smtClean="0"/>
              <a:t> </a:t>
            </a:r>
            <a:r>
              <a:rPr lang="el-GR" sz="2800" dirty="0" err="1" smtClean="0"/>
              <a:t>συντάσσεται</a:t>
            </a:r>
            <a:r>
              <a:rPr lang="el-GR" sz="2800" dirty="0" smtClean="0"/>
              <a:t> </a:t>
            </a:r>
            <a:r>
              <a:rPr lang="el-GR" sz="2800" dirty="0" err="1" smtClean="0"/>
              <a:t>σύμφωνα</a:t>
            </a:r>
            <a:r>
              <a:rPr lang="el-GR" sz="2800" dirty="0" smtClean="0"/>
              <a:t> με τον </a:t>
            </a:r>
            <a:r>
              <a:rPr lang="el-GR" sz="2800" dirty="0" err="1" smtClean="0"/>
              <a:t>τύπο</a:t>
            </a:r>
            <a:r>
              <a:rPr lang="el-GR" sz="2800" dirty="0" smtClean="0"/>
              <a:t> του </a:t>
            </a:r>
            <a:r>
              <a:rPr lang="el-GR" sz="2800" dirty="0" smtClean="0">
                <a:hlinkClick r:id="rId2" action="ppaction://hlinkfile"/>
              </a:rPr>
              <a:t>Παραρτήματος II</a:t>
            </a:r>
            <a:r>
              <a:rPr lang="el-GR" sz="2800" dirty="0" smtClean="0"/>
              <a:t>, </a:t>
            </a:r>
            <a:r>
              <a:rPr lang="el-GR" sz="2800" dirty="0" err="1" smtClean="0"/>
              <a:t>περιγράφονται</a:t>
            </a:r>
            <a:r>
              <a:rPr lang="el-GR" sz="2800" dirty="0" smtClean="0"/>
              <a:t>:</a:t>
            </a:r>
          </a:p>
          <a:p>
            <a:r>
              <a:rPr lang="el-GR" sz="2800" dirty="0" smtClean="0"/>
              <a:t>α) Η </a:t>
            </a:r>
            <a:r>
              <a:rPr lang="el-GR" sz="2800" dirty="0" err="1" smtClean="0"/>
              <a:t>εκτίμηση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συλλόγου</a:t>
            </a:r>
            <a:r>
              <a:rPr lang="el-GR" sz="2800" dirty="0" smtClean="0"/>
              <a:t> </a:t>
            </a:r>
            <a:r>
              <a:rPr lang="el-GR" sz="2800" dirty="0" err="1" smtClean="0"/>
              <a:t>διδασκόντων</a:t>
            </a:r>
            <a:r>
              <a:rPr lang="el-GR" sz="2800" dirty="0" smtClean="0"/>
              <a:t> για το </a:t>
            </a:r>
            <a:r>
              <a:rPr lang="el-GR" sz="2800" dirty="0" err="1" smtClean="0"/>
              <a:t>παραγόμενο</a:t>
            </a:r>
            <a:r>
              <a:rPr lang="el-GR" sz="2800" dirty="0" smtClean="0"/>
              <a:t> </a:t>
            </a:r>
            <a:r>
              <a:rPr lang="el-GR" sz="2800" dirty="0" err="1" smtClean="0"/>
              <a:t>κατά</a:t>
            </a:r>
            <a:r>
              <a:rPr lang="el-GR" sz="2800" dirty="0" smtClean="0"/>
              <a:t> τη </a:t>
            </a:r>
            <a:r>
              <a:rPr lang="el-GR" sz="2800" dirty="0" err="1" smtClean="0"/>
              <a:t>διάρκεια</a:t>
            </a:r>
            <a:r>
              <a:rPr lang="el-GR" sz="2800" dirty="0" smtClean="0"/>
              <a:t> του σχολικού </a:t>
            </a:r>
            <a:r>
              <a:rPr lang="el-GR" sz="2800" dirty="0" err="1" smtClean="0"/>
              <a:t>έτους</a:t>
            </a:r>
            <a:r>
              <a:rPr lang="el-GR" sz="2800" dirty="0" smtClean="0"/>
              <a:t> </a:t>
            </a:r>
            <a:r>
              <a:rPr lang="el-GR" sz="2800" dirty="0" err="1" smtClean="0"/>
              <a:t>εκπαιδευτικό</a:t>
            </a:r>
            <a:r>
              <a:rPr lang="el-GR" sz="2800" dirty="0" smtClean="0"/>
              <a:t> </a:t>
            </a:r>
            <a:r>
              <a:rPr lang="el-GR" sz="2800" dirty="0" err="1" smtClean="0"/>
              <a:t>έργο</a:t>
            </a:r>
            <a:r>
              <a:rPr lang="el-GR" sz="2800" dirty="0" smtClean="0"/>
              <a:t> της </a:t>
            </a:r>
            <a:r>
              <a:rPr lang="el-GR" sz="2800" dirty="0" err="1" smtClean="0"/>
              <a:t>σχολικής</a:t>
            </a:r>
            <a:r>
              <a:rPr lang="el-GR" sz="2800" dirty="0" smtClean="0"/>
              <a:t> </a:t>
            </a:r>
            <a:r>
              <a:rPr lang="el-GR" sz="2800" dirty="0" err="1" smtClean="0"/>
              <a:t>μονάδας</a:t>
            </a:r>
            <a:r>
              <a:rPr lang="el-GR" sz="2800" dirty="0" smtClean="0"/>
              <a:t> για </a:t>
            </a:r>
            <a:r>
              <a:rPr lang="el-GR" sz="2800" dirty="0" err="1" smtClean="0"/>
              <a:t>κάθε</a:t>
            </a:r>
            <a:r>
              <a:rPr lang="el-GR" sz="2800" dirty="0" smtClean="0"/>
              <a:t> </a:t>
            </a:r>
            <a:r>
              <a:rPr lang="el-GR" sz="2800" dirty="0" err="1" smtClean="0"/>
              <a:t>θεματικό</a:t>
            </a:r>
            <a:r>
              <a:rPr lang="el-GR" sz="2800" dirty="0" smtClean="0"/>
              <a:t> </a:t>
            </a:r>
            <a:r>
              <a:rPr lang="el-GR" sz="2800" dirty="0" err="1" smtClean="0"/>
              <a:t>άξονα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άρθρου</a:t>
            </a:r>
            <a:r>
              <a:rPr lang="el-GR" sz="2800" dirty="0" smtClean="0"/>
              <a:t> 1.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β) Τα </a:t>
            </a:r>
            <a:r>
              <a:rPr lang="el-GR" sz="2800" dirty="0" err="1" smtClean="0"/>
              <a:t>αποτελέσματα</a:t>
            </a:r>
            <a:r>
              <a:rPr lang="el-GR" sz="2800" dirty="0" smtClean="0"/>
              <a:t> </a:t>
            </a:r>
            <a:r>
              <a:rPr lang="el-GR" sz="2800" dirty="0" err="1" smtClean="0"/>
              <a:t>από</a:t>
            </a:r>
            <a:r>
              <a:rPr lang="el-GR" sz="2800" dirty="0" smtClean="0"/>
              <a:t> την </a:t>
            </a:r>
            <a:r>
              <a:rPr lang="el-GR" sz="2800" dirty="0" err="1" smtClean="0"/>
              <a:t>υλοποίηση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συλλογικού</a:t>
            </a:r>
            <a:r>
              <a:rPr lang="el-GR" sz="2800" dirty="0" smtClean="0"/>
              <a:t> </a:t>
            </a:r>
            <a:r>
              <a:rPr lang="el-GR" sz="2800" dirty="0" err="1" smtClean="0"/>
              <a:t>προγραμματισμού</a:t>
            </a:r>
            <a:r>
              <a:rPr lang="el-GR" sz="2800" dirty="0" smtClean="0"/>
              <a:t> με </a:t>
            </a:r>
            <a:r>
              <a:rPr lang="el-GR" sz="2800" dirty="0" err="1" smtClean="0"/>
              <a:t>αναφορά</a:t>
            </a:r>
            <a:r>
              <a:rPr lang="el-GR" sz="2800" dirty="0" smtClean="0"/>
              <a:t> στην </a:t>
            </a:r>
            <a:r>
              <a:rPr lang="el-GR" sz="2800" dirty="0" err="1" smtClean="0"/>
              <a:t>επίτευξη</a:t>
            </a:r>
            <a:r>
              <a:rPr lang="el-GR" sz="2800" dirty="0" smtClean="0"/>
              <a:t> των </a:t>
            </a:r>
            <a:r>
              <a:rPr lang="el-GR" sz="2800" dirty="0" err="1" smtClean="0"/>
              <a:t>στόχων</a:t>
            </a:r>
            <a:r>
              <a:rPr lang="el-GR" sz="2800" dirty="0" smtClean="0"/>
              <a:t> που </a:t>
            </a:r>
            <a:r>
              <a:rPr lang="el-GR" sz="2800" dirty="0" err="1" smtClean="0"/>
              <a:t>είχαν</a:t>
            </a:r>
            <a:r>
              <a:rPr lang="el-GR" sz="2800" dirty="0" smtClean="0"/>
              <a:t> </a:t>
            </a:r>
            <a:r>
              <a:rPr lang="el-GR" sz="2800" dirty="0" err="1" smtClean="0"/>
              <a:t>τεθεί</a:t>
            </a:r>
            <a:r>
              <a:rPr lang="el-GR" sz="2800" dirty="0" smtClean="0"/>
              <a:t>, </a:t>
            </a:r>
            <a:r>
              <a:rPr lang="el-GR" sz="2800" dirty="0" err="1" smtClean="0"/>
              <a:t>καθώς</a:t>
            </a:r>
            <a:r>
              <a:rPr lang="el-GR" sz="2800" dirty="0" smtClean="0"/>
              <a:t> και στις </a:t>
            </a:r>
            <a:r>
              <a:rPr lang="el-GR" sz="2800" dirty="0" err="1" smtClean="0"/>
              <a:t>δυσκολίες</a:t>
            </a:r>
            <a:r>
              <a:rPr lang="el-GR" sz="2800" dirty="0" smtClean="0"/>
              <a:t> και τα </a:t>
            </a:r>
            <a:r>
              <a:rPr lang="el-GR" sz="2800" dirty="0" err="1" smtClean="0"/>
              <a:t>προβλήματα</a:t>
            </a:r>
            <a:r>
              <a:rPr lang="el-GR" sz="2800" dirty="0" smtClean="0"/>
              <a:t> που </a:t>
            </a:r>
            <a:r>
              <a:rPr lang="el-GR" sz="2800" dirty="0" err="1" smtClean="0"/>
              <a:t>αντιμετωπίστηκαν</a:t>
            </a:r>
            <a:r>
              <a:rPr lang="el-GR" sz="2800" dirty="0" smtClean="0"/>
              <a:t> </a:t>
            </a:r>
            <a:r>
              <a:rPr lang="el-GR" sz="2800" dirty="0" err="1" smtClean="0"/>
              <a:t>κατά</a:t>
            </a:r>
            <a:r>
              <a:rPr lang="el-GR" sz="2800" dirty="0" smtClean="0"/>
              <a:t> την </a:t>
            </a:r>
            <a:r>
              <a:rPr lang="el-GR" sz="2800" dirty="0" err="1" smtClean="0"/>
              <a:t>υλοποίηση</a:t>
            </a:r>
            <a:r>
              <a:rPr lang="el-GR" sz="2800" dirty="0" smtClean="0"/>
              <a:t> </a:t>
            </a:r>
            <a:r>
              <a:rPr lang="el-GR" sz="2800" dirty="0" err="1" smtClean="0"/>
              <a:t>αυτών</a:t>
            </a:r>
            <a:r>
              <a:rPr lang="el-GR" sz="2800" dirty="0" smtClean="0"/>
              <a:t> των </a:t>
            </a:r>
            <a:r>
              <a:rPr lang="el-GR" sz="2800" dirty="0" err="1" smtClean="0"/>
              <a:t>στόχων</a:t>
            </a:r>
            <a:r>
              <a:rPr lang="el-GR" sz="2800" dirty="0" smtClean="0"/>
              <a:t> και </a:t>
            </a:r>
            <a:r>
              <a:rPr lang="el-GR" sz="2800" dirty="0" err="1" smtClean="0"/>
              <a:t>επισυνάπτονται</a:t>
            </a:r>
            <a:r>
              <a:rPr lang="el-GR" sz="2800" dirty="0" smtClean="0"/>
              <a:t> </a:t>
            </a:r>
            <a:r>
              <a:rPr lang="el-GR" sz="2800" dirty="0" err="1" smtClean="0"/>
              <a:t>τυχόν</a:t>
            </a:r>
            <a:r>
              <a:rPr lang="el-GR" sz="2800" dirty="0" smtClean="0"/>
              <a:t> </a:t>
            </a:r>
            <a:r>
              <a:rPr lang="el-GR" sz="2800" dirty="0" err="1" smtClean="0"/>
              <a:t>κείμενα</a:t>
            </a:r>
            <a:r>
              <a:rPr lang="el-GR" sz="2800" dirty="0" smtClean="0"/>
              <a:t> </a:t>
            </a:r>
            <a:r>
              <a:rPr lang="el-GR" sz="2800" dirty="0" err="1" smtClean="0"/>
              <a:t>αποτίμησης</a:t>
            </a:r>
            <a:r>
              <a:rPr lang="el-GR" sz="2800" dirty="0" smtClean="0"/>
              <a:t> </a:t>
            </a:r>
            <a:r>
              <a:rPr lang="el-GR" sz="2800" dirty="0" err="1" smtClean="0"/>
              <a:t>επιμέρους</a:t>
            </a:r>
            <a:r>
              <a:rPr lang="el-GR" sz="2800" dirty="0" smtClean="0"/>
              <a:t> </a:t>
            </a:r>
            <a:r>
              <a:rPr lang="el-GR" sz="2800" dirty="0" err="1" smtClean="0"/>
              <a:t>δράσεων</a:t>
            </a:r>
            <a:r>
              <a:rPr lang="el-GR" sz="2800" dirty="0" smtClean="0"/>
              <a:t>.</a:t>
            </a:r>
            <a:endParaRPr lang="el-G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powerpoint template: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464496"/>
          </a:xfrm>
        </p:spPr>
        <p:txBody>
          <a:bodyPr/>
          <a:lstStyle/>
          <a:p>
            <a:r>
              <a:rPr lang="el-GR" sz="2800" dirty="0" smtClean="0"/>
              <a:t>γ) </a:t>
            </a:r>
            <a:r>
              <a:rPr lang="el-GR" sz="2800" dirty="0" err="1" smtClean="0"/>
              <a:t>Συγκεκριμένες</a:t>
            </a:r>
            <a:r>
              <a:rPr lang="el-GR" sz="2800" dirty="0" smtClean="0"/>
              <a:t> </a:t>
            </a:r>
            <a:r>
              <a:rPr lang="el-GR" sz="2800" dirty="0" err="1" smtClean="0"/>
              <a:t>προτάσεις</a:t>
            </a:r>
            <a:r>
              <a:rPr lang="el-GR" sz="2800" dirty="0" smtClean="0"/>
              <a:t> </a:t>
            </a:r>
            <a:r>
              <a:rPr lang="el-GR" sz="2800" dirty="0" err="1" smtClean="0"/>
              <a:t>βελτίωσης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εκπαιδευτικού</a:t>
            </a:r>
            <a:r>
              <a:rPr lang="el-GR" sz="2800" dirty="0" smtClean="0"/>
              <a:t> </a:t>
            </a:r>
            <a:r>
              <a:rPr lang="el-GR" sz="2800" dirty="0" err="1" smtClean="0"/>
              <a:t>έργου</a:t>
            </a:r>
            <a:r>
              <a:rPr lang="el-GR" sz="2800" dirty="0" smtClean="0"/>
              <a:t> οι </a:t>
            </a:r>
            <a:r>
              <a:rPr lang="el-GR" sz="2800" dirty="0" err="1" smtClean="0"/>
              <a:t>οποίες</a:t>
            </a:r>
            <a:r>
              <a:rPr lang="el-GR" sz="2800" dirty="0" smtClean="0"/>
              <a:t> θα </a:t>
            </a:r>
            <a:r>
              <a:rPr lang="el-GR" sz="2800" dirty="0" err="1" smtClean="0"/>
              <a:t>ενταχθούν</a:t>
            </a:r>
            <a:r>
              <a:rPr lang="el-GR" sz="2800" dirty="0" smtClean="0"/>
              <a:t> στον </a:t>
            </a:r>
            <a:r>
              <a:rPr lang="el-GR" sz="2800" dirty="0" err="1" smtClean="0"/>
              <a:t>προγραμματισμό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επόμενου</a:t>
            </a:r>
            <a:r>
              <a:rPr lang="el-GR" sz="2800" dirty="0" smtClean="0"/>
              <a:t> σχολικού </a:t>
            </a:r>
            <a:r>
              <a:rPr lang="el-GR" sz="2800" dirty="0" err="1" smtClean="0"/>
              <a:t>έτους</a:t>
            </a:r>
            <a:r>
              <a:rPr lang="el-GR" sz="2800" dirty="0" smtClean="0"/>
              <a:t>.</a:t>
            </a:r>
          </a:p>
          <a:p>
            <a:r>
              <a:rPr lang="el-GR" sz="2800" dirty="0" smtClean="0"/>
              <a:t>δ) Οι </a:t>
            </a:r>
            <a:r>
              <a:rPr lang="el-GR" sz="2800" dirty="0" err="1" smtClean="0"/>
              <a:t>επιμορφωτικές</a:t>
            </a:r>
            <a:r>
              <a:rPr lang="el-GR" sz="2800" dirty="0" smtClean="0"/>
              <a:t> και οι </a:t>
            </a:r>
            <a:r>
              <a:rPr lang="el-GR" sz="2800" dirty="0" err="1" smtClean="0"/>
              <a:t>υποστηρικτικές</a:t>
            </a:r>
            <a:r>
              <a:rPr lang="el-GR" sz="2800" dirty="0" smtClean="0"/>
              <a:t> </a:t>
            </a:r>
            <a:r>
              <a:rPr lang="el-GR" sz="2800" dirty="0" err="1" smtClean="0"/>
              <a:t>δράσεις</a:t>
            </a:r>
            <a:r>
              <a:rPr lang="el-GR" sz="2800" dirty="0" smtClean="0"/>
              <a:t> που </a:t>
            </a:r>
            <a:r>
              <a:rPr lang="el-GR" sz="2800" dirty="0" err="1" smtClean="0"/>
              <a:t>κατά</a:t>
            </a:r>
            <a:r>
              <a:rPr lang="el-GR" sz="2800" dirty="0" smtClean="0"/>
              <a:t> τη </a:t>
            </a:r>
            <a:r>
              <a:rPr lang="el-GR" sz="2800" dirty="0" err="1" smtClean="0"/>
              <a:t>γνώμη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συλλόγου</a:t>
            </a:r>
            <a:r>
              <a:rPr lang="el-GR" sz="2800" dirty="0" smtClean="0"/>
              <a:t> </a:t>
            </a:r>
            <a:r>
              <a:rPr lang="el-GR" sz="2800" dirty="0" err="1" smtClean="0"/>
              <a:t>διδασκόντων</a:t>
            </a:r>
            <a:r>
              <a:rPr lang="el-GR" sz="2800" dirty="0" smtClean="0"/>
              <a:t> </a:t>
            </a:r>
            <a:r>
              <a:rPr lang="el-GR" sz="2800" dirty="0" err="1" smtClean="0"/>
              <a:t>προτείνονται</a:t>
            </a:r>
            <a:r>
              <a:rPr lang="el-GR" sz="2800" dirty="0" smtClean="0"/>
              <a:t> να </a:t>
            </a:r>
            <a:r>
              <a:rPr lang="el-GR" sz="2800" dirty="0" err="1" smtClean="0"/>
              <a:t>αναπτυχθούν</a:t>
            </a:r>
            <a:r>
              <a:rPr lang="el-GR" sz="2800" dirty="0" smtClean="0"/>
              <a:t> </a:t>
            </a:r>
            <a:r>
              <a:rPr lang="el-GR" sz="2800" dirty="0" err="1" smtClean="0"/>
              <a:t>από</a:t>
            </a:r>
            <a:r>
              <a:rPr lang="el-GR" sz="2800" dirty="0" smtClean="0"/>
              <a:t> τις </a:t>
            </a:r>
            <a:r>
              <a:rPr lang="el-GR" sz="2800" dirty="0" err="1" smtClean="0"/>
              <a:t>δομές</a:t>
            </a:r>
            <a:r>
              <a:rPr lang="el-GR" sz="2800" dirty="0" smtClean="0"/>
              <a:t> </a:t>
            </a:r>
            <a:r>
              <a:rPr lang="el-GR" sz="2800" dirty="0" err="1" smtClean="0"/>
              <a:t>υποστήριξης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εκπαιδευτικού</a:t>
            </a:r>
            <a:r>
              <a:rPr lang="el-GR" sz="2800" dirty="0" smtClean="0"/>
              <a:t> </a:t>
            </a:r>
            <a:r>
              <a:rPr lang="el-GR" sz="2800" dirty="0" err="1" smtClean="0"/>
              <a:t>έργου</a:t>
            </a:r>
            <a:r>
              <a:rPr lang="el-GR" sz="2800" dirty="0" smtClean="0"/>
              <a:t>.</a:t>
            </a:r>
          </a:p>
          <a:p>
            <a:r>
              <a:rPr lang="el-GR" sz="2800" dirty="0" smtClean="0">
                <a:hlinkClick r:id="rId2" action="ppaction://hlinkfile"/>
              </a:rPr>
              <a:t>Παράρτημα ΙΙ</a:t>
            </a:r>
            <a:endParaRPr lang="el-GR" sz="2800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b="1" dirty="0" smtClean="0"/>
              <a:t>5. </a:t>
            </a:r>
            <a:r>
              <a:rPr lang="el-GR" sz="2800" dirty="0" smtClean="0"/>
              <a:t>Για τον </a:t>
            </a:r>
            <a:r>
              <a:rPr lang="el-GR" sz="2800" dirty="0" err="1" smtClean="0"/>
              <a:t>προγραμματισμό</a:t>
            </a:r>
            <a:r>
              <a:rPr lang="el-GR" sz="2800" dirty="0" smtClean="0"/>
              <a:t> και την </a:t>
            </a:r>
            <a:r>
              <a:rPr lang="el-GR" sz="2800" dirty="0" err="1" smtClean="0"/>
              <a:t>αποτίμηση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εκπαιδευτικού</a:t>
            </a:r>
            <a:r>
              <a:rPr lang="el-GR" sz="2800" dirty="0" smtClean="0"/>
              <a:t> </a:t>
            </a:r>
            <a:r>
              <a:rPr lang="el-GR" sz="2800" dirty="0" err="1" smtClean="0"/>
              <a:t>έργου</a:t>
            </a:r>
            <a:r>
              <a:rPr lang="el-GR" sz="2800" dirty="0" smtClean="0"/>
              <a:t> </a:t>
            </a:r>
            <a:r>
              <a:rPr lang="el-GR" sz="2800" dirty="0" err="1" smtClean="0"/>
              <a:t>λαμβάνονται</a:t>
            </a:r>
            <a:r>
              <a:rPr lang="el-GR" sz="2800" dirty="0" smtClean="0"/>
              <a:t> </a:t>
            </a:r>
            <a:r>
              <a:rPr lang="el-GR" sz="2800" dirty="0" err="1" smtClean="0"/>
              <a:t>υπόψη</a:t>
            </a:r>
            <a:r>
              <a:rPr lang="el-GR" sz="2800" dirty="0" smtClean="0"/>
              <a:t> οι </a:t>
            </a:r>
            <a:r>
              <a:rPr lang="el-GR" sz="2800" dirty="0" err="1" smtClean="0"/>
              <a:t>απόψεις</a:t>
            </a:r>
            <a:r>
              <a:rPr lang="el-GR" sz="2800" dirty="0" smtClean="0"/>
              <a:t> του σχολικού </a:t>
            </a:r>
            <a:r>
              <a:rPr lang="el-GR" sz="2800" dirty="0" err="1" smtClean="0"/>
              <a:t>συμβουλίου</a:t>
            </a:r>
            <a:r>
              <a:rPr lang="el-GR" sz="2800" dirty="0" smtClean="0"/>
              <a:t>, για </a:t>
            </a:r>
            <a:r>
              <a:rPr lang="el-GR" sz="2800" dirty="0" err="1" smtClean="0"/>
              <a:t>θέματα</a:t>
            </a:r>
            <a:r>
              <a:rPr lang="el-GR" sz="2800" dirty="0" smtClean="0"/>
              <a:t> που </a:t>
            </a:r>
            <a:r>
              <a:rPr lang="el-GR" sz="2800" dirty="0" err="1" smtClean="0"/>
              <a:t>εντάσσονται</a:t>
            </a:r>
            <a:r>
              <a:rPr lang="el-GR" sz="2800" dirty="0" smtClean="0"/>
              <a:t> στο </a:t>
            </a:r>
            <a:r>
              <a:rPr lang="el-GR" sz="2800" dirty="0" err="1" smtClean="0"/>
              <a:t>πλαίσιο</a:t>
            </a:r>
            <a:r>
              <a:rPr lang="el-GR" sz="2800" dirty="0" smtClean="0"/>
              <a:t> των </a:t>
            </a:r>
            <a:r>
              <a:rPr lang="el-GR" sz="2800" dirty="0" err="1" smtClean="0"/>
              <a:t>αρμοδιοτήτων</a:t>
            </a:r>
            <a:r>
              <a:rPr lang="el-GR" sz="2800" dirty="0" smtClean="0"/>
              <a:t> του και </a:t>
            </a:r>
            <a:r>
              <a:rPr lang="el-GR" sz="2800" dirty="0" err="1" smtClean="0"/>
              <a:t>συγκεκριμένα</a:t>
            </a:r>
            <a:r>
              <a:rPr lang="el-GR" sz="2800" dirty="0" smtClean="0"/>
              <a:t> </a:t>
            </a:r>
            <a:r>
              <a:rPr lang="el-GR" sz="2800" dirty="0" err="1" smtClean="0"/>
              <a:t>επί</a:t>
            </a:r>
            <a:r>
              <a:rPr lang="el-GR" sz="2800" dirty="0" smtClean="0"/>
              <a:t> των </a:t>
            </a:r>
            <a:r>
              <a:rPr lang="el-GR" sz="2800" dirty="0" err="1" smtClean="0"/>
              <a:t>πεδίων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πρώτου</a:t>
            </a:r>
            <a:r>
              <a:rPr lang="el-GR" sz="2800" dirty="0" smtClean="0"/>
              <a:t> </a:t>
            </a:r>
            <a:r>
              <a:rPr lang="el-GR" sz="2800" dirty="0" err="1" smtClean="0"/>
              <a:t>θεματικού</a:t>
            </a:r>
            <a:r>
              <a:rPr lang="el-GR" sz="2800" dirty="0" smtClean="0"/>
              <a:t> </a:t>
            </a:r>
            <a:r>
              <a:rPr lang="el-GR" sz="2800" dirty="0" err="1" smtClean="0"/>
              <a:t>άξονα</a:t>
            </a:r>
            <a:r>
              <a:rPr lang="el-GR" sz="2800" dirty="0" smtClean="0"/>
              <a:t>, </a:t>
            </a:r>
            <a:r>
              <a:rPr lang="el-GR" sz="2800" dirty="0" err="1" smtClean="0"/>
              <a:t>όπως</a:t>
            </a:r>
            <a:r>
              <a:rPr lang="el-GR" sz="2800" dirty="0" smtClean="0"/>
              <a:t> </a:t>
            </a:r>
            <a:r>
              <a:rPr lang="el-GR" sz="2800" dirty="0" err="1" smtClean="0"/>
              <a:t>ορίζονται</a:t>
            </a:r>
            <a:r>
              <a:rPr lang="el-GR" sz="2800" dirty="0" smtClean="0"/>
              <a:t> στις </a:t>
            </a:r>
            <a:r>
              <a:rPr lang="el-GR" sz="2800" dirty="0" err="1" smtClean="0"/>
              <a:t>υποπαρ</a:t>
            </a:r>
            <a:r>
              <a:rPr lang="el-GR" sz="2800" dirty="0" smtClean="0"/>
              <a:t>. αα </a:t>
            </a:r>
            <a:r>
              <a:rPr lang="el-GR" sz="2800" dirty="0" err="1" smtClean="0"/>
              <a:t>έως</a:t>
            </a:r>
            <a:r>
              <a:rPr lang="el-GR" sz="2800" dirty="0" smtClean="0"/>
              <a:t> </a:t>
            </a:r>
            <a:r>
              <a:rPr lang="el-GR" sz="2800" dirty="0" err="1" smtClean="0"/>
              <a:t>γγ</a:t>
            </a:r>
            <a:r>
              <a:rPr lang="el-GR" sz="2800" dirty="0" smtClean="0"/>
              <a:t>, της παρ. α του </a:t>
            </a:r>
            <a:r>
              <a:rPr lang="el-GR" sz="2800" dirty="0" err="1" smtClean="0"/>
              <a:t>άρθρου</a:t>
            </a:r>
            <a:r>
              <a:rPr lang="el-GR" sz="2800" dirty="0" smtClean="0"/>
              <a:t> 1,</a:t>
            </a:r>
            <a:endParaRPr lang="el-G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400600"/>
          </a:xfrm>
        </p:spPr>
        <p:txBody>
          <a:bodyPr/>
          <a:lstStyle/>
          <a:p>
            <a:r>
              <a:rPr lang="el-GR" sz="2400" b="1" dirty="0" smtClean="0"/>
              <a:t>6. </a:t>
            </a:r>
            <a:r>
              <a:rPr lang="el-GR" sz="2400" dirty="0" smtClean="0"/>
              <a:t>Οι </a:t>
            </a:r>
            <a:r>
              <a:rPr lang="el-GR" sz="2400" dirty="0" err="1" smtClean="0"/>
              <a:t>συντονιστές</a:t>
            </a:r>
            <a:r>
              <a:rPr lang="el-GR" sz="2400" dirty="0" smtClean="0"/>
              <a:t> </a:t>
            </a:r>
            <a:r>
              <a:rPr lang="el-GR" sz="2400" dirty="0" err="1" smtClean="0"/>
              <a:t>εκπαιδευτικού</a:t>
            </a:r>
            <a:r>
              <a:rPr lang="el-GR" sz="2400" dirty="0" smtClean="0"/>
              <a:t> </a:t>
            </a:r>
            <a:r>
              <a:rPr lang="el-GR" sz="2400" dirty="0" err="1" smtClean="0"/>
              <a:t>έργου</a:t>
            </a:r>
            <a:r>
              <a:rPr lang="el-GR" sz="2400" dirty="0" smtClean="0"/>
              <a:t> </a:t>
            </a:r>
            <a:r>
              <a:rPr lang="el-GR" sz="2400" b="1" dirty="0" err="1" smtClean="0"/>
              <a:t>μελετούν</a:t>
            </a:r>
            <a:r>
              <a:rPr lang="el-GR" sz="2400" dirty="0" smtClean="0"/>
              <a:t> τις </a:t>
            </a:r>
            <a:r>
              <a:rPr lang="el-GR" sz="2400" dirty="0" err="1" smtClean="0"/>
              <a:t>εκθέσεις</a:t>
            </a:r>
            <a:r>
              <a:rPr lang="el-GR" sz="2400" dirty="0" smtClean="0"/>
              <a:t> </a:t>
            </a:r>
            <a:r>
              <a:rPr lang="el-GR" sz="2400" dirty="0" err="1" smtClean="0"/>
              <a:t>προγραμματισμού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αποτίμησης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εκπαιδευτικού</a:t>
            </a:r>
            <a:r>
              <a:rPr lang="el-GR" sz="2400" dirty="0" smtClean="0"/>
              <a:t> </a:t>
            </a:r>
            <a:r>
              <a:rPr lang="el-GR" sz="2400" dirty="0" err="1" smtClean="0"/>
              <a:t>έργου</a:t>
            </a:r>
            <a:r>
              <a:rPr lang="el-GR" sz="2400" dirty="0" smtClean="0"/>
              <a:t> των </a:t>
            </a:r>
            <a:r>
              <a:rPr lang="el-GR" sz="2400" dirty="0" err="1" smtClean="0"/>
              <a:t>σχολικών</a:t>
            </a:r>
            <a:r>
              <a:rPr lang="el-GR" sz="2400" dirty="0" smtClean="0"/>
              <a:t> </a:t>
            </a:r>
            <a:r>
              <a:rPr lang="el-GR" sz="2400" dirty="0" err="1" smtClean="0"/>
              <a:t>μονάδων</a:t>
            </a:r>
            <a:r>
              <a:rPr lang="el-GR" sz="2400" dirty="0" smtClean="0"/>
              <a:t> των </a:t>
            </a:r>
            <a:r>
              <a:rPr lang="el-GR" sz="2400" dirty="0" err="1" smtClean="0"/>
              <a:t>οποίων</a:t>
            </a:r>
            <a:r>
              <a:rPr lang="el-GR" sz="2400" dirty="0" smtClean="0"/>
              <a:t> </a:t>
            </a:r>
            <a:r>
              <a:rPr lang="el-GR" sz="2400" dirty="0" err="1" smtClean="0"/>
              <a:t>έχουν</a:t>
            </a:r>
            <a:r>
              <a:rPr lang="el-GR" sz="2400" dirty="0" smtClean="0"/>
              <a:t> την </a:t>
            </a:r>
            <a:r>
              <a:rPr lang="el-GR" sz="2400" dirty="0" err="1" smtClean="0"/>
              <a:t>παιδαγωγική</a:t>
            </a:r>
            <a:r>
              <a:rPr lang="el-GR" sz="2400" dirty="0" smtClean="0"/>
              <a:t> </a:t>
            </a:r>
            <a:r>
              <a:rPr lang="el-GR" sz="2400" dirty="0" err="1" smtClean="0"/>
              <a:t>ευθύνη</a:t>
            </a:r>
            <a:r>
              <a:rPr lang="el-GR" sz="2400" dirty="0" smtClean="0"/>
              <a:t> και </a:t>
            </a:r>
            <a:r>
              <a:rPr lang="el-GR" sz="2400" b="1" dirty="0" err="1" smtClean="0"/>
              <a:t>διατυπώνουν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παρατηρήσεις</a:t>
            </a:r>
            <a:r>
              <a:rPr lang="el-GR" sz="2400" dirty="0" smtClean="0"/>
              <a:t> με </a:t>
            </a:r>
            <a:r>
              <a:rPr lang="el-GR" sz="2400" dirty="0" err="1" smtClean="0"/>
              <a:t>βάση</a:t>
            </a:r>
            <a:r>
              <a:rPr lang="el-GR" sz="2400" dirty="0" smtClean="0"/>
              <a:t> τις </a:t>
            </a:r>
            <a:r>
              <a:rPr lang="el-GR" sz="2400" dirty="0" err="1" smtClean="0"/>
              <a:t>οποίες</a:t>
            </a:r>
            <a:r>
              <a:rPr lang="el-GR" sz="2400" dirty="0" smtClean="0"/>
              <a:t> </a:t>
            </a:r>
            <a:r>
              <a:rPr lang="el-GR" sz="2400" b="1" dirty="0" err="1" smtClean="0"/>
              <a:t>εισηγούνται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πιθανές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βελτιώσεις</a:t>
            </a:r>
            <a:r>
              <a:rPr lang="el-GR" sz="2400" dirty="0" smtClean="0"/>
              <a:t>, οι </a:t>
            </a:r>
            <a:r>
              <a:rPr lang="el-GR" sz="2400" dirty="0" err="1" smtClean="0"/>
              <a:t>οποίες</a:t>
            </a:r>
            <a:r>
              <a:rPr lang="el-GR" sz="2400" dirty="0" smtClean="0"/>
              <a:t> </a:t>
            </a:r>
            <a:r>
              <a:rPr lang="el-GR" sz="2400" dirty="0" err="1" smtClean="0"/>
              <a:t>λαμβάνονται</a:t>
            </a:r>
            <a:r>
              <a:rPr lang="el-GR" sz="2400" dirty="0" smtClean="0"/>
              <a:t> </a:t>
            </a:r>
            <a:r>
              <a:rPr lang="el-GR" sz="2400" dirty="0" err="1" smtClean="0"/>
              <a:t>υπόψη</a:t>
            </a:r>
            <a:r>
              <a:rPr lang="el-GR" sz="2400" dirty="0" smtClean="0"/>
              <a:t> </a:t>
            </a:r>
            <a:r>
              <a:rPr lang="el-GR" sz="2400" dirty="0" err="1" smtClean="0"/>
              <a:t>τόσο</a:t>
            </a:r>
            <a:r>
              <a:rPr lang="el-GR" sz="2400" dirty="0" smtClean="0"/>
              <a:t> για την </a:t>
            </a:r>
            <a:r>
              <a:rPr lang="el-GR" sz="2400" dirty="0" err="1" smtClean="0"/>
              <a:t>υλοποίηση</a:t>
            </a:r>
            <a:r>
              <a:rPr lang="el-GR" sz="2400" dirty="0" smtClean="0"/>
              <a:t> των </a:t>
            </a:r>
            <a:r>
              <a:rPr lang="el-GR" sz="2400" dirty="0" err="1" smtClean="0"/>
              <a:t>δράσεων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τρέχοντος</a:t>
            </a:r>
            <a:r>
              <a:rPr lang="el-GR" sz="2400" dirty="0" smtClean="0"/>
              <a:t> σχολικού </a:t>
            </a:r>
            <a:r>
              <a:rPr lang="el-GR" sz="2400" dirty="0" err="1" smtClean="0"/>
              <a:t>έτους</a:t>
            </a:r>
            <a:r>
              <a:rPr lang="el-GR" sz="2400" dirty="0" smtClean="0"/>
              <a:t> </a:t>
            </a:r>
            <a:r>
              <a:rPr lang="el-GR" sz="2400" dirty="0" err="1" smtClean="0"/>
              <a:t>όσο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κατά</a:t>
            </a:r>
            <a:r>
              <a:rPr lang="el-GR" sz="2400" dirty="0" smtClean="0"/>
              <a:t> τον </a:t>
            </a:r>
            <a:r>
              <a:rPr lang="el-GR" sz="2400" dirty="0" err="1" smtClean="0"/>
              <a:t>προγραμματισμό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επόμενου</a:t>
            </a:r>
            <a:r>
              <a:rPr lang="el-GR" sz="2400" dirty="0" smtClean="0"/>
              <a:t> σχολικού </a:t>
            </a:r>
            <a:r>
              <a:rPr lang="el-GR" sz="2400" dirty="0" err="1" smtClean="0"/>
              <a:t>έτους</a:t>
            </a:r>
            <a:r>
              <a:rPr lang="el-GR" sz="2400" dirty="0" smtClean="0"/>
              <a:t> </a:t>
            </a:r>
            <a:r>
              <a:rPr lang="el-GR" sz="2400" dirty="0" err="1" smtClean="0"/>
              <a:t>από</a:t>
            </a:r>
            <a:r>
              <a:rPr lang="el-GR" sz="2400" dirty="0" smtClean="0"/>
              <a:t> τις </a:t>
            </a:r>
            <a:r>
              <a:rPr lang="el-GR" sz="2400" dirty="0" err="1" smtClean="0"/>
              <a:t>αντίστοιχες</a:t>
            </a:r>
            <a:r>
              <a:rPr lang="el-GR" sz="2400" dirty="0" smtClean="0"/>
              <a:t> </a:t>
            </a:r>
            <a:r>
              <a:rPr lang="el-GR" sz="2400" dirty="0" err="1" smtClean="0"/>
              <a:t>σχολικές</a:t>
            </a:r>
            <a:r>
              <a:rPr lang="el-GR" sz="2400" dirty="0" smtClean="0"/>
              <a:t> </a:t>
            </a:r>
            <a:r>
              <a:rPr lang="el-GR" sz="2400" dirty="0" err="1" smtClean="0"/>
              <a:t>μονάδες</a:t>
            </a:r>
            <a:r>
              <a:rPr lang="el-GR" sz="2400" dirty="0" smtClean="0"/>
              <a:t>. Οι </a:t>
            </a:r>
            <a:r>
              <a:rPr lang="el-GR" sz="2400" dirty="0" err="1" smtClean="0"/>
              <a:t>συντονιστές</a:t>
            </a:r>
            <a:r>
              <a:rPr lang="el-GR" sz="2400" dirty="0" smtClean="0"/>
              <a:t> </a:t>
            </a:r>
            <a:r>
              <a:rPr lang="el-GR" sz="2400" dirty="0" err="1" smtClean="0"/>
              <a:t>εκπαιδευτικού</a:t>
            </a:r>
            <a:r>
              <a:rPr lang="el-GR" sz="2400" dirty="0" smtClean="0"/>
              <a:t> </a:t>
            </a:r>
            <a:r>
              <a:rPr lang="el-GR" sz="2400" dirty="0" err="1" smtClean="0"/>
              <a:t>έργου</a:t>
            </a:r>
            <a:r>
              <a:rPr lang="el-GR" sz="2400" dirty="0" smtClean="0"/>
              <a:t> </a:t>
            </a:r>
            <a:r>
              <a:rPr lang="el-GR" sz="2400" b="1" dirty="0" err="1" smtClean="0"/>
              <a:t>μελετούν</a:t>
            </a:r>
            <a:r>
              <a:rPr lang="el-GR" sz="2400" b="1" dirty="0" smtClean="0"/>
              <a:t> τις </a:t>
            </a:r>
            <a:r>
              <a:rPr lang="el-GR" sz="2400" b="1" dirty="0" err="1" smtClean="0"/>
              <a:t>προτάσεις</a:t>
            </a:r>
            <a:r>
              <a:rPr lang="el-GR" sz="2400" b="1" dirty="0" smtClean="0"/>
              <a:t> των </a:t>
            </a:r>
            <a:r>
              <a:rPr lang="el-GR" sz="2400" b="1" dirty="0" err="1" smtClean="0"/>
              <a:t>συλλόγων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διδασκόντων</a:t>
            </a:r>
            <a:r>
              <a:rPr lang="el-GR" sz="2400" b="1" dirty="0" smtClean="0"/>
              <a:t> που </a:t>
            </a:r>
            <a:r>
              <a:rPr lang="el-GR" sz="2400" b="1" dirty="0" err="1" smtClean="0"/>
              <a:t>περιγράφονται</a:t>
            </a:r>
            <a:r>
              <a:rPr lang="el-GR" sz="2400" b="1" dirty="0" smtClean="0"/>
              <a:t> στην </a:t>
            </a:r>
            <a:r>
              <a:rPr lang="el-GR" sz="2400" b="1" dirty="0" err="1" smtClean="0"/>
              <a:t>περίπτωση</a:t>
            </a:r>
            <a:r>
              <a:rPr lang="el-GR" sz="2400" b="1" dirty="0" smtClean="0"/>
              <a:t> δ της παρ. 4 </a:t>
            </a:r>
            <a:r>
              <a:rPr lang="el-GR" sz="2400" dirty="0" smtClean="0"/>
              <a:t>και τις </a:t>
            </a:r>
            <a:r>
              <a:rPr lang="el-GR" sz="2400" dirty="0" err="1" smtClean="0"/>
              <a:t>λαμβάνουν</a:t>
            </a:r>
            <a:r>
              <a:rPr lang="el-GR" sz="2400" dirty="0" smtClean="0"/>
              <a:t> </a:t>
            </a:r>
            <a:r>
              <a:rPr lang="el-GR" sz="2400" dirty="0" err="1" smtClean="0"/>
              <a:t>υπόψη</a:t>
            </a:r>
            <a:r>
              <a:rPr lang="el-GR" sz="2400" dirty="0" smtClean="0"/>
              <a:t> τους στο </a:t>
            </a:r>
            <a:r>
              <a:rPr lang="el-GR" sz="2400" dirty="0" err="1" smtClean="0"/>
              <a:t>δικό</a:t>
            </a:r>
            <a:r>
              <a:rPr lang="el-GR" sz="2400" dirty="0" smtClean="0"/>
              <a:t> τους </a:t>
            </a:r>
            <a:r>
              <a:rPr lang="el-GR" sz="2400" dirty="0" err="1" smtClean="0"/>
              <a:t>προγραμματισμό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084168" y="5301208"/>
            <a:ext cx="3059832" cy="15567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Επιμορφωτικές δράσεις από δομές υποστήριξης</a:t>
            </a:r>
          </a:p>
          <a:p>
            <a:pPr algn="ctr"/>
            <a:r>
              <a:rPr lang="el-GR" b="1" dirty="0" smtClean="0">
                <a:solidFill>
                  <a:schemeClr val="tx1"/>
                </a:solidFill>
              </a:rPr>
              <a:t>(ΠΕ.ΚΕ.Σ. &amp; Κ.Ε.ΣΥ.)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850106"/>
          </a:xfrm>
        </p:spPr>
        <p:txBody>
          <a:bodyPr/>
          <a:lstStyle/>
          <a:p>
            <a:r>
              <a:rPr lang="vi-VN" dirty="0" smtClean="0"/>
              <a:t>Άρθρο 3</a:t>
            </a:r>
            <a:r>
              <a:rPr lang="el-GR" dirty="0" smtClean="0"/>
              <a:t>:</a:t>
            </a:r>
            <a:r>
              <a:rPr lang="vi-VN" dirty="0" smtClean="0"/>
              <a:t> Παραρτήματα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392488"/>
          </a:xfrm>
        </p:spPr>
        <p:txBody>
          <a:bodyPr/>
          <a:lstStyle/>
          <a:p>
            <a:pPr>
              <a:buNone/>
            </a:pPr>
            <a:r>
              <a:rPr lang="el-GR" sz="2400" b="1" dirty="0" smtClean="0"/>
              <a:t>Στην </a:t>
            </a:r>
            <a:r>
              <a:rPr lang="el-GR" sz="2400" b="1" dirty="0" err="1" smtClean="0"/>
              <a:t>παρούσα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απόφαση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προσαρτώνται</a:t>
            </a:r>
            <a:r>
              <a:rPr lang="el-GR" sz="2400" b="1" dirty="0" smtClean="0"/>
              <a:t> τα </a:t>
            </a:r>
            <a:r>
              <a:rPr lang="el-GR" sz="2400" b="1" dirty="0" err="1" smtClean="0"/>
              <a:t>ακόλουθα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Παραρτήματα</a:t>
            </a:r>
            <a:r>
              <a:rPr lang="el-GR" sz="2400" b="1" dirty="0" smtClean="0"/>
              <a:t>:</a:t>
            </a:r>
          </a:p>
          <a:p>
            <a:r>
              <a:rPr lang="el-GR" sz="2400" dirty="0" smtClean="0"/>
              <a:t>α) </a:t>
            </a:r>
            <a:r>
              <a:rPr lang="el-GR" sz="2400" dirty="0" smtClean="0">
                <a:hlinkClick r:id="rId2" action="ppaction://hlinkfile"/>
              </a:rPr>
              <a:t>Παράρτημα Ι</a:t>
            </a:r>
            <a:r>
              <a:rPr lang="el-GR" sz="2400" dirty="0" smtClean="0"/>
              <a:t> με τον </a:t>
            </a:r>
            <a:r>
              <a:rPr lang="el-GR" sz="2400" dirty="0" err="1" smtClean="0"/>
              <a:t>τύπο</a:t>
            </a:r>
            <a:r>
              <a:rPr lang="el-GR" sz="2400" dirty="0" smtClean="0"/>
              <a:t> της </a:t>
            </a:r>
            <a:r>
              <a:rPr lang="el-GR" sz="2400" dirty="0" err="1" smtClean="0"/>
              <a:t>έκθεσης</a:t>
            </a:r>
            <a:r>
              <a:rPr lang="el-GR" sz="2400" dirty="0" smtClean="0"/>
              <a:t> </a:t>
            </a:r>
            <a:r>
              <a:rPr lang="el-GR" sz="2400" dirty="0" err="1" smtClean="0"/>
              <a:t>προγραμματισμού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εκπαιδευτικού</a:t>
            </a:r>
            <a:r>
              <a:rPr lang="el-GR" sz="2400" dirty="0" smtClean="0"/>
              <a:t> </a:t>
            </a:r>
            <a:r>
              <a:rPr lang="el-GR" sz="2400" dirty="0" err="1" smtClean="0"/>
              <a:t>έργου</a:t>
            </a:r>
            <a:r>
              <a:rPr lang="el-GR" sz="2400" dirty="0" smtClean="0"/>
              <a:t> των </a:t>
            </a:r>
            <a:r>
              <a:rPr lang="el-GR" sz="2400" dirty="0" err="1" smtClean="0"/>
              <a:t>σχολικών</a:t>
            </a:r>
            <a:r>
              <a:rPr lang="el-GR" sz="2400" dirty="0" smtClean="0"/>
              <a:t> </a:t>
            </a:r>
            <a:r>
              <a:rPr lang="el-GR" sz="2400" dirty="0" err="1" smtClean="0"/>
              <a:t>μονάδων</a:t>
            </a:r>
            <a:r>
              <a:rPr lang="el-GR" sz="2400" dirty="0" smtClean="0"/>
              <a:t>,</a:t>
            </a:r>
          </a:p>
          <a:p>
            <a:r>
              <a:rPr lang="el-GR" sz="2400" dirty="0" smtClean="0"/>
              <a:t>β) </a:t>
            </a:r>
            <a:r>
              <a:rPr lang="el-GR" sz="2400" dirty="0" smtClean="0">
                <a:hlinkClick r:id="rId3" action="ppaction://hlinkfile"/>
              </a:rPr>
              <a:t>Παράρτημα II </a:t>
            </a:r>
            <a:r>
              <a:rPr lang="el-GR" sz="2400" dirty="0" smtClean="0"/>
              <a:t>με τον </a:t>
            </a:r>
            <a:r>
              <a:rPr lang="el-GR" sz="2400" dirty="0" err="1" smtClean="0"/>
              <a:t>τύπο</a:t>
            </a:r>
            <a:r>
              <a:rPr lang="el-GR" sz="2400" dirty="0" smtClean="0"/>
              <a:t> της </a:t>
            </a:r>
            <a:r>
              <a:rPr lang="el-GR" sz="2400" dirty="0" err="1" smtClean="0"/>
              <a:t>έκθεσης</a:t>
            </a:r>
            <a:r>
              <a:rPr lang="el-GR" sz="2400" dirty="0" smtClean="0"/>
              <a:t> </a:t>
            </a:r>
            <a:r>
              <a:rPr lang="el-GR" sz="2400" dirty="0" err="1" smtClean="0"/>
              <a:t>αποτίμησης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εκπαιδευτικού</a:t>
            </a:r>
            <a:r>
              <a:rPr lang="el-GR" sz="2400" dirty="0" smtClean="0"/>
              <a:t> </a:t>
            </a:r>
            <a:r>
              <a:rPr lang="el-GR" sz="2400" dirty="0" err="1" smtClean="0"/>
              <a:t>έργου</a:t>
            </a:r>
            <a:r>
              <a:rPr lang="el-GR" sz="2400" dirty="0" smtClean="0"/>
              <a:t> των </a:t>
            </a:r>
            <a:r>
              <a:rPr lang="el-GR" sz="2400" dirty="0" err="1" smtClean="0"/>
              <a:t>σχολικών</a:t>
            </a:r>
            <a:r>
              <a:rPr lang="el-GR" sz="2400" dirty="0" smtClean="0"/>
              <a:t> </a:t>
            </a:r>
            <a:r>
              <a:rPr lang="el-GR" sz="2400" dirty="0" err="1" smtClean="0"/>
              <a:t>μονάδων</a:t>
            </a:r>
            <a:r>
              <a:rPr lang="el-GR" sz="2400" dirty="0" smtClean="0"/>
              <a:t> και</a:t>
            </a:r>
          </a:p>
          <a:p>
            <a:r>
              <a:rPr lang="el-GR" sz="2400" dirty="0" smtClean="0"/>
              <a:t>γ) </a:t>
            </a:r>
            <a:r>
              <a:rPr lang="el-GR" sz="2400" dirty="0" smtClean="0">
                <a:hlinkClick r:id="rId4" action="ppaction://hlinkfile"/>
              </a:rPr>
              <a:t>Παράρτημα III</a:t>
            </a:r>
            <a:r>
              <a:rPr lang="el-GR" sz="2400" dirty="0" smtClean="0"/>
              <a:t> με τον </a:t>
            </a:r>
            <a:r>
              <a:rPr lang="el-GR" sz="2400" dirty="0" err="1" smtClean="0"/>
              <a:t>τύπο</a:t>
            </a:r>
            <a:r>
              <a:rPr lang="el-GR" sz="2400" dirty="0" smtClean="0"/>
              <a:t> της </a:t>
            </a:r>
            <a:r>
              <a:rPr lang="el-GR" sz="2400" dirty="0" err="1" smtClean="0"/>
              <a:t>συμπερασματικής</a:t>
            </a:r>
            <a:r>
              <a:rPr lang="el-GR" sz="2400" dirty="0" smtClean="0"/>
              <a:t> </a:t>
            </a:r>
            <a:r>
              <a:rPr lang="el-GR" sz="2400" dirty="0" err="1" smtClean="0"/>
              <a:t>έκθεσης</a:t>
            </a:r>
            <a:r>
              <a:rPr lang="el-GR" sz="2400" dirty="0" smtClean="0"/>
              <a:t> για τη </a:t>
            </a:r>
            <a:r>
              <a:rPr lang="el-GR" sz="2400" dirty="0" err="1" smtClean="0"/>
              <a:t>διαδικασία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προγραμματισμού</a:t>
            </a:r>
            <a:r>
              <a:rPr lang="el-GR" sz="2400" dirty="0" smtClean="0"/>
              <a:t> και της </a:t>
            </a:r>
            <a:r>
              <a:rPr lang="el-GR" sz="2400" dirty="0" err="1" smtClean="0"/>
              <a:t>αποτίμησης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εκπαιδευτικού</a:t>
            </a:r>
            <a:r>
              <a:rPr lang="el-GR" sz="2400" dirty="0" smtClean="0"/>
              <a:t> </a:t>
            </a:r>
            <a:r>
              <a:rPr lang="el-GR" sz="2400" dirty="0" err="1" smtClean="0"/>
              <a:t>έργου</a:t>
            </a:r>
            <a:r>
              <a:rPr lang="el-GR" sz="2400" dirty="0" smtClean="0"/>
              <a:t> των </a:t>
            </a:r>
            <a:r>
              <a:rPr lang="el-GR" sz="2400" dirty="0" err="1" smtClean="0"/>
              <a:t>σχολικών</a:t>
            </a:r>
            <a:r>
              <a:rPr lang="el-GR" sz="2400" dirty="0" smtClean="0"/>
              <a:t> </a:t>
            </a:r>
            <a:r>
              <a:rPr lang="el-GR" sz="2400" dirty="0" err="1" smtClean="0"/>
              <a:t>μονάδων</a:t>
            </a:r>
            <a:r>
              <a:rPr lang="el-GR" sz="2400" dirty="0" smtClean="0"/>
              <a:t> </a:t>
            </a:r>
            <a:r>
              <a:rPr lang="el-GR" sz="2400" dirty="0" err="1" smtClean="0"/>
              <a:t>από</a:t>
            </a:r>
            <a:r>
              <a:rPr lang="el-GR" sz="2400" dirty="0" smtClean="0"/>
              <a:t> το </a:t>
            </a:r>
            <a:r>
              <a:rPr lang="el-GR" sz="2400" dirty="0" err="1" smtClean="0"/>
              <a:t>οικείο</a:t>
            </a:r>
            <a:r>
              <a:rPr lang="el-GR" sz="2400" dirty="0" smtClean="0"/>
              <a:t> ΠΕ.Κ.Ε.Σ.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powerpoint template: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Διαφοροποίηση από Π.Δ. 79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Άρθρο 10</a:t>
            </a:r>
          </a:p>
          <a:p>
            <a:pPr>
              <a:buNone/>
            </a:pPr>
            <a:r>
              <a:rPr lang="el-GR" dirty="0" smtClean="0">
                <a:hlinkClick r:id="rId2" action="ppaction://hlinkfile"/>
              </a:rPr>
              <a:t>Προγραμματισμός και αποτίμηση του εκπαιδευτικού έργου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powerpoint template: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Πιθανές ενέργειες….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Ενημέρωση Συλλόγου Διδασκόντων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Μελέτη: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 powerpoint template: 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27784" y="2276872"/>
            <a:ext cx="5832648" cy="15121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l-GR" b="1" dirty="0" smtClean="0">
              <a:solidFill>
                <a:schemeClr val="tx1"/>
              </a:solidFill>
              <a:hlinkClick r:id="rId2" action="ppaction://hlinkfile"/>
            </a:endParaRPr>
          </a:p>
          <a:p>
            <a:pPr algn="ctr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tx1"/>
                </a:solidFill>
                <a:hlinkClick r:id="rId2" action="ppaction://hlinkfile"/>
              </a:rPr>
              <a:t>Νόμος 4547/2018</a:t>
            </a:r>
            <a:r>
              <a:rPr lang="el-GR" b="1" dirty="0" smtClean="0">
                <a:solidFill>
                  <a:schemeClr val="tx1"/>
                </a:solidFill>
              </a:rPr>
              <a:t> (Αρ. Φύλλου 102) – άρθρο 47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(Αναδιοργάνωση δομών Α/</a:t>
            </a:r>
            <a:r>
              <a:rPr lang="el-GR" dirty="0" err="1" smtClean="0">
                <a:solidFill>
                  <a:schemeClr val="tx1"/>
                </a:solidFill>
              </a:rPr>
              <a:t>θμιας </a:t>
            </a:r>
            <a:r>
              <a:rPr lang="el-GR" dirty="0" smtClean="0">
                <a:solidFill>
                  <a:schemeClr val="tx1"/>
                </a:solidFill>
              </a:rPr>
              <a:t>&amp; Β/</a:t>
            </a:r>
            <a:r>
              <a:rPr lang="el-GR" dirty="0" err="1" smtClean="0">
                <a:solidFill>
                  <a:schemeClr val="tx1"/>
                </a:solidFill>
              </a:rPr>
              <a:t>θμιας Εκπ</a:t>
            </a:r>
            <a:r>
              <a:rPr lang="el-GR" dirty="0" smtClean="0">
                <a:solidFill>
                  <a:schemeClr val="tx1"/>
                </a:solidFill>
              </a:rPr>
              <a:t>/σης)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l-GR" b="1" dirty="0" smtClean="0">
                <a:solidFill>
                  <a:schemeClr val="tx1"/>
                </a:solidFill>
                <a:hlinkClick r:id="rId3" action="ppaction://hlinkfile"/>
              </a:rPr>
              <a:t>Υπουργική Απόφαση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l-GR" b="1" dirty="0" smtClean="0">
                <a:solidFill>
                  <a:schemeClr val="tx1"/>
                </a:solidFill>
              </a:rPr>
              <a:t>ΦΕΚ B 16 - 11.01.2019 η υπ. </a:t>
            </a:r>
            <a:r>
              <a:rPr lang="el-GR" b="1" dirty="0" err="1" smtClean="0">
                <a:solidFill>
                  <a:schemeClr val="tx1"/>
                </a:solidFill>
              </a:rPr>
              <a:t>αριθμ</a:t>
            </a:r>
            <a:r>
              <a:rPr lang="el-GR" b="1" dirty="0" smtClean="0">
                <a:solidFill>
                  <a:schemeClr val="tx1"/>
                </a:solidFill>
              </a:rPr>
              <a:t>.: 1816 /ΓΔ4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4007-3EE2-4EBD-94E1-9F5338D1ED6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Άρθρο 1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err="1" smtClean="0"/>
              <a:t>θεματικοί</a:t>
            </a:r>
            <a:r>
              <a:rPr lang="el-GR" dirty="0" smtClean="0"/>
              <a:t> </a:t>
            </a:r>
            <a:r>
              <a:rPr lang="el-GR" dirty="0" err="1" smtClean="0"/>
              <a:t>άξονες</a:t>
            </a:r>
            <a:r>
              <a:rPr lang="el-GR" dirty="0" smtClean="0"/>
              <a:t> του </a:t>
            </a:r>
            <a:r>
              <a:rPr lang="el-GR" dirty="0" err="1" smtClean="0"/>
              <a:t>προγραμματισμού</a:t>
            </a:r>
            <a:r>
              <a:rPr lang="el-GR" dirty="0" smtClean="0"/>
              <a:t> και της </a:t>
            </a:r>
            <a:r>
              <a:rPr lang="el-GR" dirty="0" err="1" smtClean="0"/>
              <a:t>αποτίμησης</a:t>
            </a:r>
            <a:r>
              <a:rPr lang="el-GR" dirty="0" smtClean="0"/>
              <a:t> του </a:t>
            </a:r>
            <a:r>
              <a:rPr lang="el-GR" dirty="0" err="1" smtClean="0"/>
              <a:t>εκπαιδευτικού</a:t>
            </a:r>
            <a:r>
              <a:rPr lang="el-GR" dirty="0" smtClean="0"/>
              <a:t> </a:t>
            </a:r>
            <a:r>
              <a:rPr lang="el-GR" dirty="0" err="1" smtClean="0"/>
              <a:t>έργου</a:t>
            </a:r>
            <a:r>
              <a:rPr lang="el-GR" dirty="0" smtClean="0"/>
              <a:t> των </a:t>
            </a:r>
            <a:r>
              <a:rPr lang="el-GR" dirty="0" err="1" smtClean="0"/>
              <a:t>σχολικών</a:t>
            </a:r>
            <a:r>
              <a:rPr lang="el-GR" dirty="0" smtClean="0"/>
              <a:t> </a:t>
            </a:r>
            <a:r>
              <a:rPr lang="el-GR" dirty="0" err="1" smtClean="0"/>
              <a:t>μονάδων</a:t>
            </a:r>
            <a:r>
              <a:rPr lang="el-GR" dirty="0" smtClean="0"/>
              <a:t>, </a:t>
            </a:r>
            <a:r>
              <a:rPr lang="el-GR" dirty="0" err="1" smtClean="0"/>
              <a:t>σύμφωνα</a:t>
            </a:r>
            <a:r>
              <a:rPr lang="el-GR" dirty="0" smtClean="0"/>
              <a:t> με το </a:t>
            </a:r>
            <a:r>
              <a:rPr lang="el-GR" dirty="0" err="1" smtClean="0"/>
              <a:t>άρθρο</a:t>
            </a:r>
            <a:r>
              <a:rPr lang="el-GR" dirty="0" smtClean="0"/>
              <a:t> 47 του ν. 4547/2018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>
                <a:solidFill>
                  <a:schemeClr val="tx1"/>
                </a:solidFill>
              </a:rPr>
              <a:t>α) </a:t>
            </a:r>
            <a:r>
              <a:rPr lang="el-GR" sz="4000" dirty="0" err="1" smtClean="0">
                <a:solidFill>
                  <a:schemeClr val="tx1"/>
                </a:solidFill>
              </a:rPr>
              <a:t>Σχολείο</a:t>
            </a:r>
            <a:r>
              <a:rPr lang="el-GR" sz="4000" dirty="0" smtClean="0">
                <a:solidFill>
                  <a:schemeClr val="tx1"/>
                </a:solidFill>
              </a:rPr>
              <a:t> και </a:t>
            </a:r>
            <a:r>
              <a:rPr lang="el-GR" sz="4000" dirty="0" err="1" smtClean="0">
                <a:solidFill>
                  <a:schemeClr val="tx1"/>
                </a:solidFill>
              </a:rPr>
              <a:t>Σχολική</a:t>
            </a:r>
            <a:r>
              <a:rPr lang="el-GR" sz="4000" dirty="0" smtClean="0">
                <a:solidFill>
                  <a:schemeClr val="tx1"/>
                </a:solidFill>
              </a:rPr>
              <a:t> </a:t>
            </a:r>
            <a:r>
              <a:rPr lang="el-GR" sz="4000" dirty="0" err="1" smtClean="0">
                <a:solidFill>
                  <a:schemeClr val="tx1"/>
                </a:solidFill>
              </a:rPr>
              <a:t>Ζωή</a:t>
            </a:r>
            <a:r>
              <a:rPr lang="el-GR" sz="4000" dirty="0" smtClean="0">
                <a:solidFill>
                  <a:schemeClr val="tx1"/>
                </a:solidFill>
              </a:rPr>
              <a:t>.</a:t>
            </a:r>
            <a:br>
              <a:rPr lang="el-GR" sz="4000" dirty="0" smtClean="0">
                <a:solidFill>
                  <a:schemeClr val="tx1"/>
                </a:solidFill>
              </a:rPr>
            </a:br>
            <a:endParaRPr lang="el-GR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320480"/>
          </a:xfrm>
        </p:spPr>
        <p:txBody>
          <a:bodyPr/>
          <a:lstStyle/>
          <a:p>
            <a:pPr>
              <a:buNone/>
            </a:pPr>
            <a:r>
              <a:rPr lang="el-GR" sz="2400" b="1" dirty="0" smtClean="0"/>
              <a:t>Στον </a:t>
            </a:r>
            <a:r>
              <a:rPr lang="el-GR" sz="2400" b="1" dirty="0" err="1" smtClean="0"/>
              <a:t>θεματικό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αυτό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άξονα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περιλαμβάνονται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παράμετροι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όπως</a:t>
            </a:r>
            <a:r>
              <a:rPr lang="el-GR" sz="2400" b="1" dirty="0" smtClean="0"/>
              <a:t>:</a:t>
            </a:r>
          </a:p>
          <a:p>
            <a:r>
              <a:rPr lang="el-GR" sz="2400" dirty="0" smtClean="0"/>
              <a:t>αα) </a:t>
            </a:r>
            <a:r>
              <a:rPr lang="el-GR" sz="2400" dirty="0" err="1" smtClean="0"/>
              <a:t>Σχέσεις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σχολείου</a:t>
            </a:r>
            <a:r>
              <a:rPr lang="el-GR" sz="2400" dirty="0" smtClean="0"/>
              <a:t> με την </a:t>
            </a:r>
            <a:r>
              <a:rPr lang="el-GR" sz="2400" dirty="0" err="1" smtClean="0"/>
              <a:t>τοπική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ευρύτερη</a:t>
            </a:r>
            <a:r>
              <a:rPr lang="el-GR" sz="2400" dirty="0" smtClean="0"/>
              <a:t> </a:t>
            </a:r>
            <a:r>
              <a:rPr lang="el-GR" sz="2400" dirty="0" err="1" smtClean="0"/>
              <a:t>κοινωνία</a:t>
            </a:r>
            <a:r>
              <a:rPr lang="el-GR" sz="2400" dirty="0" smtClean="0"/>
              <a:t>,</a:t>
            </a:r>
          </a:p>
          <a:p>
            <a:r>
              <a:rPr lang="el-GR" sz="2400" dirty="0" err="1" smtClean="0"/>
              <a:t>ββ</a:t>
            </a:r>
            <a:r>
              <a:rPr lang="el-GR" sz="2400" dirty="0" smtClean="0"/>
              <a:t>) </a:t>
            </a:r>
            <a:r>
              <a:rPr lang="el-GR" sz="2400" dirty="0" err="1" smtClean="0"/>
              <a:t>Σχέσεις</a:t>
            </a:r>
            <a:r>
              <a:rPr lang="el-GR" sz="2400" dirty="0" smtClean="0"/>
              <a:t> των </a:t>
            </a:r>
            <a:r>
              <a:rPr lang="el-GR" sz="2400" dirty="0" err="1" smtClean="0"/>
              <a:t>μελών</a:t>
            </a:r>
            <a:r>
              <a:rPr lang="el-GR" sz="2400" dirty="0" smtClean="0"/>
              <a:t> της </a:t>
            </a:r>
            <a:r>
              <a:rPr lang="el-GR" sz="2400" dirty="0" err="1" smtClean="0"/>
              <a:t>σχολικής</a:t>
            </a:r>
            <a:r>
              <a:rPr lang="el-GR" sz="2400" dirty="0" smtClean="0"/>
              <a:t> </a:t>
            </a:r>
            <a:r>
              <a:rPr lang="el-GR" sz="2400" dirty="0" err="1" smtClean="0"/>
              <a:t>κοινότητας</a:t>
            </a:r>
            <a:r>
              <a:rPr lang="el-GR" sz="2400" dirty="0" smtClean="0"/>
              <a:t> στο </a:t>
            </a:r>
            <a:r>
              <a:rPr lang="el-GR" sz="2400" dirty="0" err="1" smtClean="0"/>
              <a:t>πλαίσιο</a:t>
            </a:r>
            <a:r>
              <a:rPr lang="el-GR" sz="2400" dirty="0" smtClean="0"/>
              <a:t> </a:t>
            </a:r>
            <a:r>
              <a:rPr lang="el-GR" sz="2400" dirty="0" err="1" smtClean="0"/>
              <a:t>κοινών</a:t>
            </a:r>
            <a:r>
              <a:rPr lang="el-GR" sz="2400" dirty="0" smtClean="0"/>
              <a:t> </a:t>
            </a:r>
            <a:r>
              <a:rPr lang="el-GR" sz="2400" dirty="0" err="1" smtClean="0"/>
              <a:t>πρωτοβουλιών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δράσεων</a:t>
            </a:r>
            <a:r>
              <a:rPr lang="el-GR" sz="2400" dirty="0" smtClean="0"/>
              <a:t>,</a:t>
            </a:r>
          </a:p>
          <a:p>
            <a:r>
              <a:rPr lang="el-GR" sz="2400" dirty="0" err="1" smtClean="0"/>
              <a:t>γγ</a:t>
            </a:r>
            <a:r>
              <a:rPr lang="el-GR" sz="2400" dirty="0" smtClean="0"/>
              <a:t>) </a:t>
            </a:r>
            <a:r>
              <a:rPr lang="el-GR" sz="2400" dirty="0" err="1" smtClean="0"/>
              <a:t>Υλικοτεχνική</a:t>
            </a:r>
            <a:r>
              <a:rPr lang="el-GR" sz="2400" dirty="0" smtClean="0"/>
              <a:t> </a:t>
            </a:r>
            <a:r>
              <a:rPr lang="el-GR" sz="2400" dirty="0" err="1" smtClean="0"/>
              <a:t>υποδομή</a:t>
            </a:r>
            <a:r>
              <a:rPr lang="el-GR" sz="2400" dirty="0" smtClean="0"/>
              <a:t> (</a:t>
            </a:r>
            <a:r>
              <a:rPr lang="el-GR" sz="2400" dirty="0" err="1" smtClean="0"/>
              <a:t>εξοπλισμός</a:t>
            </a:r>
            <a:r>
              <a:rPr lang="el-GR" sz="2400" dirty="0" smtClean="0"/>
              <a:t>, </a:t>
            </a:r>
            <a:r>
              <a:rPr lang="el-GR" sz="2400" dirty="0" err="1" smtClean="0"/>
              <a:t>κτίριο</a:t>
            </a:r>
            <a:r>
              <a:rPr lang="el-GR" sz="2400" dirty="0" smtClean="0"/>
              <a:t>, </a:t>
            </a:r>
            <a:r>
              <a:rPr lang="el-GR" sz="2400" dirty="0" err="1" smtClean="0"/>
              <a:t>αίθουσες</a:t>
            </a:r>
            <a:r>
              <a:rPr lang="el-GR" sz="2400" dirty="0" smtClean="0"/>
              <a:t>, </a:t>
            </a:r>
            <a:r>
              <a:rPr lang="el-GR" sz="2400" dirty="0" err="1" smtClean="0"/>
              <a:t>ύπαρξη</a:t>
            </a:r>
            <a:r>
              <a:rPr lang="el-GR" sz="2400" dirty="0" smtClean="0"/>
              <a:t> </a:t>
            </a:r>
            <a:r>
              <a:rPr lang="el-GR" sz="2400" dirty="0" err="1" smtClean="0"/>
              <a:t>χώρων</a:t>
            </a:r>
            <a:r>
              <a:rPr lang="el-GR" sz="2400" dirty="0" smtClean="0"/>
              <a:t> </a:t>
            </a:r>
            <a:r>
              <a:rPr lang="el-GR" sz="2400" dirty="0" err="1" smtClean="0"/>
              <a:t>βιβλιοθήκης</a:t>
            </a:r>
            <a:r>
              <a:rPr lang="el-GR" sz="2400" dirty="0" smtClean="0"/>
              <a:t>, </a:t>
            </a:r>
            <a:r>
              <a:rPr lang="el-GR" sz="2400" dirty="0" err="1" smtClean="0"/>
              <a:t>σίτισης</a:t>
            </a:r>
            <a:r>
              <a:rPr lang="el-GR" sz="2400" dirty="0" smtClean="0"/>
              <a:t>, </a:t>
            </a:r>
            <a:r>
              <a:rPr lang="el-GR" sz="2400" dirty="0" err="1" smtClean="0"/>
              <a:t>εργαστηρίων</a:t>
            </a:r>
            <a:r>
              <a:rPr lang="el-GR" sz="2400" dirty="0" smtClean="0"/>
              <a:t>, </a:t>
            </a:r>
            <a:r>
              <a:rPr lang="el-GR" sz="2400" dirty="0" err="1" smtClean="0"/>
              <a:t>γραφείων</a:t>
            </a:r>
            <a:r>
              <a:rPr lang="el-GR" sz="2400" dirty="0" smtClean="0"/>
              <a:t>, κ.α.) σε </a:t>
            </a:r>
            <a:r>
              <a:rPr lang="el-GR" sz="2400" dirty="0" err="1" smtClean="0"/>
              <a:t>σχέση</a:t>
            </a:r>
            <a:r>
              <a:rPr lang="el-GR" sz="2400" dirty="0" smtClean="0"/>
              <a:t> με την </a:t>
            </a:r>
            <a:r>
              <a:rPr lang="el-GR" sz="2400" dirty="0" err="1" smtClean="0"/>
              <a:t>εξυπηρέτηση</a:t>
            </a:r>
            <a:r>
              <a:rPr lang="el-GR" sz="2400" dirty="0" smtClean="0"/>
              <a:t> των </a:t>
            </a:r>
            <a:r>
              <a:rPr lang="el-GR" sz="2400" dirty="0" err="1" smtClean="0"/>
              <a:t>ανα</a:t>
            </a:r>
            <a:r>
              <a:rPr lang="el-GR" sz="2400" dirty="0" smtClean="0"/>
              <a:t>- </a:t>
            </a:r>
            <a:r>
              <a:rPr lang="el-GR" sz="2400" dirty="0" err="1" smtClean="0"/>
              <a:t>γκών</a:t>
            </a:r>
            <a:r>
              <a:rPr lang="el-GR" sz="2400" dirty="0" smtClean="0"/>
              <a:t> της </a:t>
            </a:r>
            <a:r>
              <a:rPr lang="el-GR" sz="2400" dirty="0" err="1" smtClean="0"/>
              <a:t>σχολικής</a:t>
            </a:r>
            <a:r>
              <a:rPr lang="el-GR" sz="2400" dirty="0" smtClean="0"/>
              <a:t> </a:t>
            </a:r>
            <a:r>
              <a:rPr lang="el-GR" sz="2400" dirty="0" err="1" smtClean="0"/>
              <a:t>κοινότητας</a:t>
            </a:r>
            <a:r>
              <a:rPr lang="el-GR" sz="2400" dirty="0" smtClean="0"/>
              <a:t>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l-GR" sz="3200" dirty="0" smtClean="0">
                <a:solidFill>
                  <a:schemeClr val="tx1"/>
                </a:solidFill>
              </a:rPr>
              <a:t>β) </a:t>
            </a:r>
            <a:r>
              <a:rPr lang="el-GR" sz="3200" dirty="0" err="1" smtClean="0">
                <a:solidFill>
                  <a:schemeClr val="tx1"/>
                </a:solidFill>
              </a:rPr>
              <a:t>Λειτουργία</a:t>
            </a:r>
            <a:r>
              <a:rPr lang="el-GR" sz="3200" dirty="0" smtClean="0">
                <a:solidFill>
                  <a:schemeClr val="tx1"/>
                </a:solidFill>
              </a:rPr>
              <a:t> </a:t>
            </a:r>
            <a:r>
              <a:rPr lang="el-GR" sz="3200" dirty="0" err="1" smtClean="0">
                <a:solidFill>
                  <a:schemeClr val="tx1"/>
                </a:solidFill>
              </a:rPr>
              <a:t>Σχολείου</a:t>
            </a:r>
            <a:r>
              <a:rPr lang="el-GR" sz="3200" dirty="0" smtClean="0">
                <a:solidFill>
                  <a:schemeClr val="tx1"/>
                </a:solidFill>
              </a:rPr>
              <a:t> και </a:t>
            </a:r>
            <a:r>
              <a:rPr lang="el-GR" sz="3200" dirty="0" err="1" smtClean="0">
                <a:solidFill>
                  <a:schemeClr val="tx1"/>
                </a:solidFill>
              </a:rPr>
              <a:t>Εκπαιδευτικές</a:t>
            </a:r>
            <a:r>
              <a:rPr lang="el-GR" sz="3200" dirty="0" smtClean="0">
                <a:solidFill>
                  <a:schemeClr val="tx1"/>
                </a:solidFill>
              </a:rPr>
              <a:t> </a:t>
            </a:r>
            <a:r>
              <a:rPr lang="el-GR" sz="3200" dirty="0" err="1" smtClean="0">
                <a:solidFill>
                  <a:schemeClr val="tx1"/>
                </a:solidFill>
              </a:rPr>
              <a:t>Διαδικασίες</a:t>
            </a:r>
            <a:r>
              <a:rPr lang="el-GR" sz="3200" dirty="0" smtClean="0">
                <a:solidFill>
                  <a:schemeClr val="tx1"/>
                </a:solidFill>
              </a:rPr>
              <a:t>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248472"/>
          </a:xfrm>
        </p:spPr>
        <p:txBody>
          <a:bodyPr/>
          <a:lstStyle/>
          <a:p>
            <a:pPr>
              <a:buNone/>
            </a:pPr>
            <a:r>
              <a:rPr lang="el-GR" sz="2000" b="1" dirty="0" smtClean="0"/>
              <a:t>     </a:t>
            </a:r>
            <a:r>
              <a:rPr lang="el-GR" sz="2400" b="1" dirty="0" smtClean="0"/>
              <a:t>Στον </a:t>
            </a:r>
            <a:r>
              <a:rPr lang="el-GR" sz="2400" b="1" dirty="0" err="1" smtClean="0"/>
              <a:t>θεματικό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αυτό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άξονα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περιλαμβάνονται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παράμετροι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όπως</a:t>
            </a:r>
            <a:r>
              <a:rPr lang="el-GR" sz="2400" b="1" dirty="0" smtClean="0"/>
              <a:t>:</a:t>
            </a:r>
          </a:p>
          <a:p>
            <a:r>
              <a:rPr lang="el-GR" sz="2400" dirty="0" smtClean="0"/>
              <a:t>αα) </a:t>
            </a:r>
            <a:r>
              <a:rPr lang="el-GR" sz="2400" dirty="0" err="1" smtClean="0"/>
              <a:t>Οργανωτικός</a:t>
            </a:r>
            <a:r>
              <a:rPr lang="el-GR" sz="2400" dirty="0" smtClean="0"/>
              <a:t> </a:t>
            </a:r>
            <a:r>
              <a:rPr lang="el-GR" sz="2400" dirty="0" err="1" smtClean="0"/>
              <a:t>σχεδιασμός</a:t>
            </a:r>
            <a:r>
              <a:rPr lang="el-GR" sz="2400" dirty="0" smtClean="0"/>
              <a:t> για την </a:t>
            </a:r>
            <a:r>
              <a:rPr lang="el-GR" sz="2400" dirty="0" err="1" smtClean="0"/>
              <a:t>αποδοτικότερη</a:t>
            </a:r>
            <a:r>
              <a:rPr lang="el-GR" sz="2400" dirty="0" smtClean="0"/>
              <a:t> </a:t>
            </a:r>
            <a:r>
              <a:rPr lang="el-GR" sz="2400" dirty="0" err="1" smtClean="0"/>
              <a:t>διοικητικά</a:t>
            </a:r>
            <a:r>
              <a:rPr lang="el-GR" sz="2400" dirty="0" smtClean="0"/>
              <a:t> </a:t>
            </a:r>
            <a:r>
              <a:rPr lang="el-GR" sz="2400" dirty="0" err="1" smtClean="0"/>
              <a:t>λειτουργία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σχολείου</a:t>
            </a:r>
            <a:r>
              <a:rPr lang="el-GR" sz="2400" dirty="0" smtClean="0"/>
              <a:t>,</a:t>
            </a:r>
          </a:p>
          <a:p>
            <a:r>
              <a:rPr lang="el-GR" sz="2400" dirty="0" err="1" smtClean="0"/>
              <a:t>ββ</a:t>
            </a:r>
            <a:r>
              <a:rPr lang="el-GR" sz="2400" dirty="0" smtClean="0"/>
              <a:t>) </a:t>
            </a:r>
            <a:r>
              <a:rPr lang="el-GR" sz="2400" dirty="0" err="1" smtClean="0"/>
              <a:t>Διδασκαλία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μάθηση</a:t>
            </a:r>
            <a:r>
              <a:rPr lang="el-GR" sz="2400" dirty="0" smtClean="0"/>
              <a:t> σε </a:t>
            </a:r>
            <a:r>
              <a:rPr lang="el-GR" sz="2400" dirty="0" err="1" smtClean="0"/>
              <a:t>σχέση</a:t>
            </a:r>
            <a:r>
              <a:rPr lang="el-GR" sz="2400" dirty="0" smtClean="0"/>
              <a:t> με τις </a:t>
            </a:r>
            <a:r>
              <a:rPr lang="el-GR" sz="2400" dirty="0" err="1" smtClean="0"/>
              <a:t>διδακτικές</a:t>
            </a:r>
            <a:r>
              <a:rPr lang="el-GR" sz="2400" dirty="0" smtClean="0"/>
              <a:t> </a:t>
            </a:r>
            <a:r>
              <a:rPr lang="el-GR" sz="2400" dirty="0" err="1" smtClean="0"/>
              <a:t>μεθόδους</a:t>
            </a:r>
            <a:r>
              <a:rPr lang="el-GR" sz="2400" dirty="0" smtClean="0"/>
              <a:t>, τα </a:t>
            </a:r>
            <a:r>
              <a:rPr lang="el-GR" sz="2400" dirty="0" err="1" smtClean="0"/>
              <a:t>Προγράμματα</a:t>
            </a:r>
            <a:r>
              <a:rPr lang="el-GR" sz="2400" dirty="0" smtClean="0"/>
              <a:t> </a:t>
            </a:r>
            <a:r>
              <a:rPr lang="el-GR" sz="2400" dirty="0" err="1" smtClean="0"/>
              <a:t>Σπουδών</a:t>
            </a:r>
            <a:r>
              <a:rPr lang="el-GR" sz="2400" dirty="0" smtClean="0"/>
              <a:t> και τα </a:t>
            </a:r>
            <a:r>
              <a:rPr lang="el-GR" sz="2400" dirty="0" err="1" smtClean="0"/>
              <a:t>διαθέσιμα</a:t>
            </a:r>
            <a:r>
              <a:rPr lang="el-GR" sz="2400" dirty="0" smtClean="0"/>
              <a:t> </a:t>
            </a:r>
            <a:r>
              <a:rPr lang="el-GR" sz="2400" dirty="0" err="1" smtClean="0"/>
              <a:t>εκπαιδευτικά</a:t>
            </a:r>
            <a:r>
              <a:rPr lang="el-GR" sz="2400" dirty="0" smtClean="0"/>
              <a:t> </a:t>
            </a:r>
            <a:r>
              <a:rPr lang="el-GR" sz="2400" dirty="0" err="1" smtClean="0"/>
              <a:t>υλικά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μέσα</a:t>
            </a:r>
            <a:r>
              <a:rPr lang="el-GR" sz="2400" dirty="0" smtClean="0"/>
              <a:t>,</a:t>
            </a:r>
          </a:p>
          <a:p>
            <a:r>
              <a:rPr lang="el-GR" sz="2400" dirty="0" err="1" smtClean="0"/>
              <a:t>γγ</a:t>
            </a:r>
            <a:r>
              <a:rPr lang="el-GR" sz="2400" dirty="0" smtClean="0"/>
              <a:t>) </a:t>
            </a:r>
            <a:r>
              <a:rPr lang="el-GR" sz="2400" dirty="0" err="1" smtClean="0"/>
              <a:t>Συνεργασία</a:t>
            </a:r>
            <a:r>
              <a:rPr lang="el-GR" sz="2400" dirty="0" smtClean="0"/>
              <a:t> </a:t>
            </a:r>
            <a:r>
              <a:rPr lang="el-GR" sz="2400" dirty="0" err="1" smtClean="0"/>
              <a:t>μεταξύ</a:t>
            </a:r>
            <a:r>
              <a:rPr lang="el-GR" sz="2400" dirty="0" smtClean="0"/>
              <a:t> </a:t>
            </a:r>
            <a:r>
              <a:rPr lang="el-GR" sz="2400" dirty="0" err="1" smtClean="0"/>
              <a:t>σχολείου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δομών</a:t>
            </a:r>
            <a:r>
              <a:rPr lang="el-GR" sz="2400" dirty="0" smtClean="0"/>
              <a:t> </a:t>
            </a:r>
            <a:r>
              <a:rPr lang="el-GR" sz="2400" dirty="0" err="1" smtClean="0"/>
              <a:t>υποστήριξης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εκπαιδευτικού</a:t>
            </a:r>
            <a:r>
              <a:rPr lang="el-GR" sz="2400" dirty="0" smtClean="0"/>
              <a:t> </a:t>
            </a:r>
            <a:r>
              <a:rPr lang="el-GR" sz="2400" dirty="0" err="1" smtClean="0"/>
              <a:t>έργου</a:t>
            </a:r>
            <a:r>
              <a:rPr lang="el-GR" sz="2400" dirty="0" smtClean="0"/>
              <a:t>,</a:t>
            </a:r>
          </a:p>
          <a:p>
            <a:r>
              <a:rPr lang="el-GR" sz="2400" dirty="0" err="1" smtClean="0"/>
              <a:t>δδ</a:t>
            </a:r>
            <a:r>
              <a:rPr lang="el-GR" sz="2400" dirty="0" smtClean="0"/>
              <a:t>) </a:t>
            </a:r>
            <a:r>
              <a:rPr lang="el-GR" sz="2400" dirty="0" err="1" smtClean="0"/>
              <a:t>Συνεργασία</a:t>
            </a:r>
            <a:r>
              <a:rPr lang="el-GR" sz="2400" dirty="0" smtClean="0"/>
              <a:t> </a:t>
            </a:r>
            <a:r>
              <a:rPr lang="el-GR" sz="2400" dirty="0" err="1" smtClean="0"/>
              <a:t>μεταξύ</a:t>
            </a:r>
            <a:r>
              <a:rPr lang="el-GR" sz="2400" dirty="0" smtClean="0"/>
              <a:t> </a:t>
            </a:r>
            <a:r>
              <a:rPr lang="el-GR" sz="2400" dirty="0" err="1" smtClean="0"/>
              <a:t>εκπαιδευτικών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μεταξύ</a:t>
            </a:r>
            <a:r>
              <a:rPr lang="el-GR" sz="2400" dirty="0" smtClean="0"/>
              <a:t> εκ- </a:t>
            </a:r>
            <a:r>
              <a:rPr lang="el-GR" sz="2400" dirty="0" err="1" smtClean="0"/>
              <a:t>παιδευτικών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μαθητών</a:t>
            </a:r>
            <a:r>
              <a:rPr lang="el-GR" sz="2400" dirty="0" smtClean="0"/>
              <a:t>/</a:t>
            </a:r>
            <a:r>
              <a:rPr lang="el-GR" sz="2400" dirty="0" err="1" smtClean="0"/>
              <a:t>τριών</a:t>
            </a:r>
            <a:r>
              <a:rPr lang="el-GR" sz="2400" dirty="0" smtClean="0"/>
              <a:t>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23728" y="6629400"/>
            <a:ext cx="48768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z="4000" dirty="0" smtClean="0">
                <a:solidFill>
                  <a:schemeClr val="tx1"/>
                </a:solidFill>
              </a:rPr>
              <a:t>γ) Εκπαιδευτικά Αποτελέσματα.</a:t>
            </a:r>
            <a:br>
              <a:rPr lang="vi-VN" sz="4000" dirty="0" smtClean="0">
                <a:solidFill>
                  <a:schemeClr val="tx1"/>
                </a:solidFill>
              </a:rPr>
            </a:br>
            <a:endParaRPr lang="el-GR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3917032"/>
          </a:xfrm>
        </p:spPr>
        <p:txBody>
          <a:bodyPr/>
          <a:lstStyle/>
          <a:p>
            <a:pPr>
              <a:buNone/>
            </a:pPr>
            <a:r>
              <a:rPr lang="el-GR" b="1" dirty="0" smtClean="0"/>
              <a:t>   </a:t>
            </a:r>
            <a:r>
              <a:rPr lang="vi-VN" b="1" dirty="0" smtClean="0"/>
              <a:t>Στον θεματικό αυτό άξονα περιλαμβάνονται παράμετροι όπως:</a:t>
            </a:r>
          </a:p>
          <a:p>
            <a:r>
              <a:rPr lang="vi-VN" dirty="0" smtClean="0"/>
              <a:t>αα) Διδακτικές και μαθησιακές μέθοδοι,</a:t>
            </a:r>
          </a:p>
          <a:p>
            <a:r>
              <a:rPr lang="vi-VN" dirty="0" smtClean="0"/>
              <a:t>ββ) ατομική και κοινωνική ανάπτυξη μαθητών/τριών, </a:t>
            </a:r>
            <a:endParaRPr lang="el-GR" dirty="0" smtClean="0"/>
          </a:p>
          <a:p>
            <a:r>
              <a:rPr lang="vi-VN" dirty="0" smtClean="0"/>
              <a:t>γγ) φοίτηση και σχολική διαρροή μαθητών/τριών.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Άρθρο 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err="1" smtClean="0"/>
              <a:t>Εκθέσεις</a:t>
            </a:r>
            <a:r>
              <a:rPr lang="el-GR" b="1" dirty="0" smtClean="0"/>
              <a:t> </a:t>
            </a:r>
            <a:r>
              <a:rPr lang="el-GR" b="1" dirty="0" err="1" smtClean="0"/>
              <a:t>Προγραμματισμού</a:t>
            </a:r>
            <a:r>
              <a:rPr lang="el-GR" b="1" dirty="0" smtClean="0"/>
              <a:t> και </a:t>
            </a:r>
            <a:r>
              <a:rPr lang="el-GR" b="1" dirty="0" err="1" smtClean="0"/>
              <a:t>Αποτίμησης</a:t>
            </a:r>
            <a:r>
              <a:rPr lang="el-GR" b="1" dirty="0" smtClean="0"/>
              <a:t> του </a:t>
            </a:r>
            <a:r>
              <a:rPr lang="el-GR" b="1" dirty="0" err="1" smtClean="0"/>
              <a:t>Εκπαιδευτικού</a:t>
            </a:r>
            <a:r>
              <a:rPr lang="el-GR" b="1" dirty="0" smtClean="0"/>
              <a:t> </a:t>
            </a:r>
            <a:r>
              <a:rPr lang="el-GR" b="1" dirty="0" err="1" smtClean="0"/>
              <a:t>Έργου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l-GR" dirty="0" smtClean="0"/>
              <a:t>Έκθεση </a:t>
            </a:r>
            <a:r>
              <a:rPr lang="el-GR" dirty="0" err="1" smtClean="0"/>
              <a:t>Προγραμματισμού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20480"/>
          </a:xfrm>
        </p:spPr>
        <p:txBody>
          <a:bodyPr/>
          <a:lstStyle/>
          <a:p>
            <a:r>
              <a:rPr lang="el-GR" sz="2400" b="1" dirty="0" smtClean="0"/>
              <a:t>1.</a:t>
            </a:r>
            <a:r>
              <a:rPr lang="el-GR" sz="2400" dirty="0" smtClean="0"/>
              <a:t> Στην Έκθεση </a:t>
            </a:r>
            <a:r>
              <a:rPr lang="el-GR" sz="2400" dirty="0" err="1" smtClean="0"/>
              <a:t>Προγραμματισμού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εκπαιδευτικού</a:t>
            </a:r>
            <a:r>
              <a:rPr lang="el-GR" sz="2400" dirty="0" smtClean="0"/>
              <a:t> </a:t>
            </a:r>
            <a:r>
              <a:rPr lang="el-GR" sz="2400" dirty="0" err="1" smtClean="0"/>
              <a:t>έργου</a:t>
            </a:r>
            <a:r>
              <a:rPr lang="el-GR" sz="2400" dirty="0" smtClean="0"/>
              <a:t>, η </a:t>
            </a:r>
            <a:r>
              <a:rPr lang="el-GR" sz="2400" dirty="0" err="1" smtClean="0"/>
              <a:t>οποία</a:t>
            </a:r>
            <a:r>
              <a:rPr lang="el-GR" sz="2400" dirty="0" smtClean="0"/>
              <a:t> </a:t>
            </a:r>
            <a:r>
              <a:rPr lang="el-GR" sz="2400" dirty="0" err="1" smtClean="0"/>
              <a:t>συντάσσεται</a:t>
            </a:r>
            <a:r>
              <a:rPr lang="el-GR" sz="2400" dirty="0" smtClean="0"/>
              <a:t> </a:t>
            </a:r>
            <a:r>
              <a:rPr lang="el-GR" sz="2400" dirty="0" err="1" smtClean="0"/>
              <a:t>σύμφωνα</a:t>
            </a:r>
            <a:r>
              <a:rPr lang="el-GR" sz="2400" dirty="0" smtClean="0"/>
              <a:t> με τον </a:t>
            </a:r>
            <a:r>
              <a:rPr lang="el-GR" sz="2400" dirty="0" err="1" smtClean="0"/>
              <a:t>τύπο</a:t>
            </a:r>
            <a:r>
              <a:rPr lang="el-GR" sz="2400" dirty="0" smtClean="0"/>
              <a:t> του </a:t>
            </a:r>
            <a:r>
              <a:rPr lang="el-GR" sz="2400" dirty="0" smtClean="0">
                <a:hlinkClick r:id="rId2" action="ppaction://hlinkfile"/>
              </a:rPr>
              <a:t>Παραρτήματος Ι</a:t>
            </a:r>
            <a:r>
              <a:rPr lang="el-GR" sz="2400" dirty="0" smtClean="0"/>
              <a:t>, </a:t>
            </a:r>
            <a:r>
              <a:rPr lang="el-GR" sz="2400" b="1" dirty="0" err="1" smtClean="0">
                <a:solidFill>
                  <a:srgbClr val="FF0000"/>
                </a:solidFill>
              </a:rPr>
              <a:t>γίνεται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συνοπτική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αναφορά</a:t>
            </a:r>
            <a:r>
              <a:rPr lang="el-GR" sz="2400" b="1" dirty="0" smtClean="0">
                <a:solidFill>
                  <a:srgbClr val="FF0000"/>
                </a:solidFill>
              </a:rPr>
              <a:t> της </a:t>
            </a:r>
            <a:r>
              <a:rPr lang="el-GR" sz="2400" b="1" dirty="0" err="1" smtClean="0">
                <a:solidFill>
                  <a:srgbClr val="FF0000"/>
                </a:solidFill>
              </a:rPr>
              <a:t>παρούσας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κατάστασης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ανά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θεματικό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άξονα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του </a:t>
            </a:r>
            <a:r>
              <a:rPr lang="el-GR" sz="2400" dirty="0" err="1" smtClean="0"/>
              <a:t>άρθρου</a:t>
            </a:r>
            <a:r>
              <a:rPr lang="el-GR" sz="2400" dirty="0" smtClean="0"/>
              <a:t> 1 και </a:t>
            </a:r>
            <a:r>
              <a:rPr lang="el-GR" sz="2400" dirty="0" err="1" smtClean="0"/>
              <a:t>καταγράφονται</a:t>
            </a:r>
            <a:r>
              <a:rPr lang="el-GR" sz="2400" dirty="0" smtClean="0"/>
              <a:t> </a:t>
            </a:r>
            <a:r>
              <a:rPr lang="el-GR" sz="2400" dirty="0" err="1" smtClean="0"/>
              <a:t>μέτρα</a:t>
            </a:r>
            <a:r>
              <a:rPr lang="el-GR" sz="2400" dirty="0" smtClean="0"/>
              <a:t>, </a:t>
            </a:r>
            <a:r>
              <a:rPr lang="el-GR" sz="2400" dirty="0" err="1" smtClean="0"/>
              <a:t>πρωτοβουλίες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δράσεις</a:t>
            </a:r>
            <a:r>
              <a:rPr lang="el-GR" sz="2400" dirty="0" smtClean="0"/>
              <a:t> που </a:t>
            </a:r>
            <a:r>
              <a:rPr lang="el-GR" sz="2400" dirty="0" err="1" smtClean="0"/>
              <a:t>προγραμματίζει</a:t>
            </a:r>
            <a:r>
              <a:rPr lang="el-GR" sz="2400" dirty="0" smtClean="0"/>
              <a:t> η </a:t>
            </a:r>
            <a:r>
              <a:rPr lang="el-GR" sz="2400" dirty="0" err="1" smtClean="0"/>
              <a:t>σχολική</a:t>
            </a:r>
            <a:r>
              <a:rPr lang="el-GR" sz="2400" dirty="0" smtClean="0"/>
              <a:t> </a:t>
            </a:r>
            <a:r>
              <a:rPr lang="el-GR" sz="2400" dirty="0" err="1" smtClean="0"/>
              <a:t>μονάδα</a:t>
            </a:r>
            <a:r>
              <a:rPr lang="el-GR" sz="2400" dirty="0" smtClean="0"/>
              <a:t> να </a:t>
            </a:r>
            <a:r>
              <a:rPr lang="el-GR" sz="2400" dirty="0" err="1" smtClean="0"/>
              <a:t>υλοποιήσει</a:t>
            </a:r>
            <a:r>
              <a:rPr lang="el-GR" sz="2400" dirty="0" smtClean="0"/>
              <a:t>, </a:t>
            </a:r>
            <a:r>
              <a:rPr lang="el-GR" sz="2400" dirty="0" err="1" smtClean="0"/>
              <a:t>κατά</a:t>
            </a:r>
            <a:r>
              <a:rPr lang="el-GR" sz="2400" dirty="0" smtClean="0"/>
              <a:t> τη </a:t>
            </a:r>
            <a:r>
              <a:rPr lang="el-GR" sz="2400" dirty="0" err="1" smtClean="0"/>
              <a:t>διάρκεια</a:t>
            </a:r>
            <a:r>
              <a:rPr lang="el-GR" sz="2400" dirty="0" smtClean="0"/>
              <a:t> του σχολικού </a:t>
            </a:r>
            <a:r>
              <a:rPr lang="el-GR" sz="2400" dirty="0" err="1" smtClean="0"/>
              <a:t>έτους</a:t>
            </a:r>
            <a:r>
              <a:rPr lang="el-GR" sz="2400" dirty="0" smtClean="0"/>
              <a:t>, στους </a:t>
            </a:r>
            <a:r>
              <a:rPr lang="el-GR" sz="2400" dirty="0" err="1" smtClean="0"/>
              <a:t>θεματικούς</a:t>
            </a:r>
            <a:r>
              <a:rPr lang="el-GR" sz="2400" dirty="0" smtClean="0"/>
              <a:t> </a:t>
            </a:r>
            <a:r>
              <a:rPr lang="el-GR" sz="2400" dirty="0" err="1" smtClean="0"/>
              <a:t>άξονες</a:t>
            </a:r>
            <a:r>
              <a:rPr lang="el-GR" sz="2400" dirty="0" smtClean="0"/>
              <a:t> και στις </a:t>
            </a:r>
            <a:r>
              <a:rPr lang="el-GR" sz="2400" dirty="0" err="1" smtClean="0"/>
              <a:t>παραμέτρους</a:t>
            </a:r>
            <a:r>
              <a:rPr lang="el-GR" sz="2400" dirty="0" smtClean="0"/>
              <a:t> που </a:t>
            </a:r>
            <a:r>
              <a:rPr lang="el-GR" sz="2400" b="1" dirty="0" err="1" smtClean="0">
                <a:solidFill>
                  <a:srgbClr val="FF0000"/>
                </a:solidFill>
              </a:rPr>
              <a:t>αποφασίζονται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από</a:t>
            </a:r>
            <a:r>
              <a:rPr lang="el-GR" sz="2400" b="1" dirty="0" smtClean="0">
                <a:solidFill>
                  <a:srgbClr val="FF0000"/>
                </a:solidFill>
              </a:rPr>
              <a:t> το </a:t>
            </a:r>
            <a:r>
              <a:rPr lang="el-GR" sz="2400" b="1" dirty="0" err="1" smtClean="0">
                <a:solidFill>
                  <a:srgbClr val="FF0000"/>
                </a:solidFill>
              </a:rPr>
              <a:t>σύλλογο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διδασκόντων</a:t>
            </a:r>
            <a:r>
              <a:rPr lang="el-GR" sz="2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l-GR" sz="2400" dirty="0" smtClean="0"/>
              <a:t>Στην έκθεση προγραμματισμού περιλαμβάνεται και το </a:t>
            </a:r>
            <a:r>
              <a:rPr lang="el-GR" sz="2400" dirty="0" smtClean="0">
                <a:hlinkClick r:id="rId3" action="ppaction://hlinkfile"/>
              </a:rPr>
              <a:t>σχέδιο για τις προγραμματισμένες δράσεις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Ομάδες </a:t>
            </a:r>
            <a:r>
              <a:rPr lang="el-GR" dirty="0" err="1" smtClean="0"/>
              <a:t>εκπ</a:t>
            </a:r>
            <a:r>
              <a:rPr lang="el-GR" dirty="0" smtClean="0"/>
              <a:t>/</a:t>
            </a:r>
            <a:r>
              <a:rPr lang="el-GR" dirty="0" err="1" smtClean="0"/>
              <a:t>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b="1" dirty="0" smtClean="0"/>
              <a:t>2. </a:t>
            </a:r>
            <a:r>
              <a:rPr lang="el-GR" sz="2400" dirty="0" smtClean="0"/>
              <a:t>Για την </a:t>
            </a:r>
            <a:r>
              <a:rPr lang="el-GR" sz="2400" dirty="0" err="1" smtClean="0"/>
              <a:t>υλοποίηση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προγραμματισμού</a:t>
            </a:r>
            <a:r>
              <a:rPr lang="el-GR" sz="2400" dirty="0" smtClean="0"/>
              <a:t>, ο </a:t>
            </a:r>
            <a:r>
              <a:rPr lang="el-GR" sz="2400" dirty="0" err="1" smtClean="0"/>
              <a:t>σύλλογος</a:t>
            </a:r>
            <a:r>
              <a:rPr lang="el-GR" sz="2400" dirty="0" smtClean="0"/>
              <a:t> </a:t>
            </a:r>
            <a:r>
              <a:rPr lang="el-GR" sz="2400" dirty="0" err="1" smtClean="0"/>
              <a:t>διδασκόντων</a:t>
            </a:r>
            <a:r>
              <a:rPr lang="el-GR" sz="2400" dirty="0" smtClean="0"/>
              <a:t>, </a:t>
            </a:r>
            <a:r>
              <a:rPr lang="el-GR" sz="2400" dirty="0" err="1" smtClean="0"/>
              <a:t>δύναται</a:t>
            </a:r>
            <a:r>
              <a:rPr lang="el-GR" sz="2400" dirty="0" smtClean="0"/>
              <a:t> να </a:t>
            </a:r>
            <a:r>
              <a:rPr lang="el-GR" sz="2400" dirty="0" err="1" smtClean="0"/>
              <a:t>ορίζει</a:t>
            </a:r>
            <a:r>
              <a:rPr lang="el-GR" sz="2400" dirty="0" smtClean="0"/>
              <a:t> </a:t>
            </a:r>
            <a:r>
              <a:rPr lang="el-GR" sz="2400" dirty="0" err="1" smtClean="0"/>
              <a:t>ομάδες</a:t>
            </a:r>
            <a:r>
              <a:rPr lang="el-GR" sz="2400" dirty="0" smtClean="0"/>
              <a:t> </a:t>
            </a:r>
            <a:r>
              <a:rPr lang="el-GR" sz="2400" dirty="0" err="1" smtClean="0"/>
              <a:t>εκπαιδευτικών</a:t>
            </a:r>
            <a:r>
              <a:rPr lang="el-GR" sz="2400" dirty="0" smtClean="0"/>
              <a:t> που </a:t>
            </a:r>
            <a:r>
              <a:rPr lang="el-GR" sz="2400" dirty="0" err="1" smtClean="0"/>
              <a:t>είναι</a:t>
            </a:r>
            <a:r>
              <a:rPr lang="el-GR" sz="2400" dirty="0" smtClean="0"/>
              <a:t> </a:t>
            </a:r>
            <a:r>
              <a:rPr lang="el-GR" sz="2400" dirty="0" err="1" smtClean="0"/>
              <a:t>αρμόδιες</a:t>
            </a:r>
            <a:r>
              <a:rPr lang="el-GR" sz="2400" dirty="0" smtClean="0"/>
              <a:t> για την </a:t>
            </a:r>
            <a:r>
              <a:rPr lang="el-GR" sz="2400" dirty="0" err="1" smtClean="0"/>
              <a:t>υλοποίηση</a:t>
            </a:r>
            <a:r>
              <a:rPr lang="el-GR" sz="2400" dirty="0" smtClean="0"/>
              <a:t> </a:t>
            </a:r>
            <a:r>
              <a:rPr lang="el-GR" sz="2400" dirty="0" err="1" smtClean="0"/>
              <a:t>συγκεκριμένων</a:t>
            </a:r>
            <a:r>
              <a:rPr lang="el-GR" sz="2400" dirty="0" smtClean="0"/>
              <a:t> </a:t>
            </a:r>
            <a:r>
              <a:rPr lang="el-GR" sz="2400" dirty="0" err="1" smtClean="0"/>
              <a:t>δράσεων</a:t>
            </a:r>
            <a:r>
              <a:rPr lang="el-GR" sz="2400" dirty="0" smtClean="0"/>
              <a:t>. Οι </a:t>
            </a:r>
            <a:r>
              <a:rPr lang="el-GR" sz="2400" dirty="0" err="1" smtClean="0"/>
              <a:t>ομάδες</a:t>
            </a:r>
            <a:r>
              <a:rPr lang="el-GR" sz="2400" dirty="0" smtClean="0"/>
              <a:t> </a:t>
            </a:r>
            <a:r>
              <a:rPr lang="el-GR" sz="2400" dirty="0" err="1" smtClean="0"/>
              <a:t>έχουν</a:t>
            </a:r>
            <a:r>
              <a:rPr lang="el-GR" sz="2400" dirty="0" smtClean="0"/>
              <a:t> την </a:t>
            </a:r>
            <a:r>
              <a:rPr lang="el-GR" sz="2400" dirty="0" err="1" smtClean="0"/>
              <a:t>ευθύνη</a:t>
            </a:r>
            <a:r>
              <a:rPr lang="el-GR" sz="2400" dirty="0" smtClean="0"/>
              <a:t> για την </a:t>
            </a:r>
            <a:r>
              <a:rPr lang="el-GR" sz="2400" dirty="0" err="1" smtClean="0"/>
              <a:t>οργάνωση</a:t>
            </a:r>
            <a:r>
              <a:rPr lang="el-GR" sz="2400" dirty="0" smtClean="0"/>
              <a:t>, την </a:t>
            </a:r>
            <a:r>
              <a:rPr lang="el-GR" sz="2400" dirty="0" err="1" smtClean="0"/>
              <a:t>υποστήριξη</a:t>
            </a:r>
            <a:r>
              <a:rPr lang="el-GR" sz="2400" dirty="0" smtClean="0"/>
              <a:t> και την </a:t>
            </a:r>
            <a:r>
              <a:rPr lang="el-GR" sz="2400" dirty="0" err="1" smtClean="0"/>
              <a:t>παρακολούθηση</a:t>
            </a:r>
            <a:r>
              <a:rPr lang="el-GR" sz="2400" dirty="0" smtClean="0"/>
              <a:t> της </a:t>
            </a:r>
            <a:r>
              <a:rPr lang="el-GR" sz="2400" dirty="0" err="1" smtClean="0"/>
              <a:t>προόδου</a:t>
            </a:r>
            <a:r>
              <a:rPr lang="el-GR" sz="2400" dirty="0" smtClean="0"/>
              <a:t> των </a:t>
            </a:r>
            <a:r>
              <a:rPr lang="el-GR" sz="2400" dirty="0" err="1" smtClean="0"/>
              <a:t>συγκεκριμένων</a:t>
            </a:r>
            <a:r>
              <a:rPr lang="el-GR" sz="2400" dirty="0" smtClean="0"/>
              <a:t> </a:t>
            </a:r>
            <a:r>
              <a:rPr lang="el-GR" sz="2400" dirty="0" err="1" smtClean="0"/>
              <a:t>δράσεων</a:t>
            </a:r>
            <a:r>
              <a:rPr lang="el-GR" sz="2400" dirty="0" smtClean="0"/>
              <a:t>, </a:t>
            </a:r>
            <a:r>
              <a:rPr lang="el-GR" sz="2400" dirty="0" err="1" smtClean="0"/>
              <a:t>καθώς</a:t>
            </a:r>
            <a:r>
              <a:rPr lang="el-GR" sz="2400" dirty="0" smtClean="0"/>
              <a:t> και για την </a:t>
            </a:r>
            <a:r>
              <a:rPr lang="el-GR" sz="2400" dirty="0" err="1" smtClean="0"/>
              <a:t>ενημέρωση</a:t>
            </a:r>
            <a:r>
              <a:rPr lang="el-GR" sz="2400" dirty="0" smtClean="0"/>
              <a:t> του </a:t>
            </a:r>
            <a:r>
              <a:rPr lang="el-GR" sz="2400" dirty="0" err="1" smtClean="0"/>
              <a:t>συλλόγου</a:t>
            </a:r>
            <a:r>
              <a:rPr lang="el-GR" sz="2400" dirty="0" smtClean="0"/>
              <a:t> </a:t>
            </a:r>
            <a:r>
              <a:rPr lang="el-GR" sz="2400" dirty="0" err="1" smtClean="0"/>
              <a:t>διδασκόντων</a:t>
            </a:r>
            <a:r>
              <a:rPr lang="el-GR" sz="2400" dirty="0" smtClean="0"/>
              <a:t> για τα </a:t>
            </a:r>
            <a:r>
              <a:rPr lang="el-GR" sz="2400" dirty="0" err="1" smtClean="0"/>
              <a:t>αποτελέσματα</a:t>
            </a:r>
            <a:r>
              <a:rPr lang="el-GR" sz="2400" dirty="0" smtClean="0"/>
              <a:t> των </a:t>
            </a:r>
            <a:r>
              <a:rPr lang="el-GR" sz="2400" dirty="0" err="1" smtClean="0"/>
              <a:t>ενεργειών</a:t>
            </a:r>
            <a:r>
              <a:rPr lang="el-GR" sz="2400" dirty="0" smtClean="0"/>
              <a:t> τους, </a:t>
            </a:r>
            <a:r>
              <a:rPr lang="el-GR" sz="2400" dirty="0" err="1" smtClean="0"/>
              <a:t>προκειμένου</a:t>
            </a:r>
            <a:r>
              <a:rPr lang="el-GR" sz="2400" dirty="0" smtClean="0"/>
              <a:t> να </a:t>
            </a:r>
            <a:r>
              <a:rPr lang="el-GR" sz="2400" dirty="0" err="1" smtClean="0"/>
              <a:t>ληφθούν</a:t>
            </a:r>
            <a:r>
              <a:rPr lang="el-GR" sz="2400" dirty="0" smtClean="0"/>
              <a:t> </a:t>
            </a:r>
            <a:r>
              <a:rPr lang="el-GR" sz="2400" dirty="0" err="1" smtClean="0"/>
              <a:t>από</a:t>
            </a:r>
            <a:r>
              <a:rPr lang="el-GR" sz="2400" dirty="0" smtClean="0"/>
              <a:t> τον </a:t>
            </a:r>
            <a:r>
              <a:rPr lang="el-GR" sz="2400" dirty="0" err="1" smtClean="0"/>
              <a:t>σύλλογο</a:t>
            </a:r>
            <a:r>
              <a:rPr lang="el-GR" sz="2400" dirty="0" smtClean="0"/>
              <a:t> </a:t>
            </a:r>
            <a:r>
              <a:rPr lang="el-GR" sz="2400" dirty="0" err="1" smtClean="0"/>
              <a:t>διδασκόντων</a:t>
            </a:r>
            <a:r>
              <a:rPr lang="el-GR" sz="2400" dirty="0" smtClean="0"/>
              <a:t> </a:t>
            </a:r>
            <a:r>
              <a:rPr lang="el-GR" sz="2400" dirty="0" err="1" smtClean="0"/>
              <a:t>σχετικές</a:t>
            </a:r>
            <a:r>
              <a:rPr lang="el-GR" sz="2400" dirty="0" smtClean="0"/>
              <a:t> </a:t>
            </a:r>
            <a:r>
              <a:rPr lang="el-GR" sz="2400" dirty="0" err="1" smtClean="0"/>
              <a:t>αποφάσεις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Ένταξη προγραμμάτων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b="1" dirty="0" smtClean="0"/>
              <a:t>3.</a:t>
            </a:r>
            <a:r>
              <a:rPr lang="el-GR" sz="2800" dirty="0" smtClean="0"/>
              <a:t> Για την </a:t>
            </a:r>
            <a:r>
              <a:rPr lang="el-GR" sz="2800" dirty="0" err="1" smtClean="0"/>
              <a:t>επίτευξη</a:t>
            </a:r>
            <a:r>
              <a:rPr lang="el-GR" sz="2800" dirty="0" smtClean="0"/>
              <a:t> των </a:t>
            </a:r>
            <a:r>
              <a:rPr lang="el-GR" sz="2800" dirty="0" err="1" smtClean="0"/>
              <a:t>στόχων</a:t>
            </a:r>
            <a:r>
              <a:rPr lang="el-GR" sz="2800" dirty="0" smtClean="0"/>
              <a:t> του </a:t>
            </a:r>
            <a:r>
              <a:rPr lang="el-GR" sz="2800" dirty="0" err="1" smtClean="0"/>
              <a:t>προγραμματισμού</a:t>
            </a:r>
            <a:r>
              <a:rPr lang="el-GR" sz="2800" dirty="0" smtClean="0"/>
              <a:t>, ο </a:t>
            </a:r>
            <a:r>
              <a:rPr lang="el-GR" sz="2800" dirty="0" err="1" smtClean="0"/>
              <a:t>σύλλογος</a:t>
            </a:r>
            <a:r>
              <a:rPr lang="el-GR" sz="2800" dirty="0" smtClean="0"/>
              <a:t> </a:t>
            </a:r>
            <a:r>
              <a:rPr lang="el-GR" sz="2800" dirty="0" err="1" smtClean="0"/>
              <a:t>διδασκόντων</a:t>
            </a:r>
            <a:r>
              <a:rPr lang="el-GR" sz="2800" dirty="0" smtClean="0"/>
              <a:t> </a:t>
            </a:r>
            <a:r>
              <a:rPr lang="el-GR" sz="2800" dirty="0" err="1" smtClean="0"/>
              <a:t>δύναται</a:t>
            </a:r>
            <a:r>
              <a:rPr lang="el-GR" sz="2800" dirty="0" smtClean="0"/>
              <a:t> να </a:t>
            </a:r>
            <a:r>
              <a:rPr lang="el-GR" sz="2800" dirty="0" err="1" smtClean="0"/>
              <a:t>εντάσσει</a:t>
            </a:r>
            <a:r>
              <a:rPr lang="el-GR" sz="2800" dirty="0" smtClean="0"/>
              <a:t> στις </a:t>
            </a:r>
            <a:r>
              <a:rPr lang="el-GR" sz="2800" dirty="0" err="1" smtClean="0"/>
              <a:t>προγραμματισμένες</a:t>
            </a:r>
            <a:r>
              <a:rPr lang="el-GR" sz="2800" dirty="0" smtClean="0"/>
              <a:t> </a:t>
            </a:r>
            <a:r>
              <a:rPr lang="el-GR" sz="2800" dirty="0" err="1" smtClean="0"/>
              <a:t>δράσεις</a:t>
            </a:r>
            <a:r>
              <a:rPr lang="el-GR" sz="2800" dirty="0" smtClean="0"/>
              <a:t> και </a:t>
            </a:r>
            <a:r>
              <a:rPr lang="el-GR" sz="2800" dirty="0" err="1" smtClean="0"/>
              <a:t>προγράμματα</a:t>
            </a:r>
            <a:r>
              <a:rPr lang="el-GR" sz="2800" dirty="0" smtClean="0"/>
              <a:t> </a:t>
            </a:r>
            <a:r>
              <a:rPr lang="el-GR" sz="2800" dirty="0" err="1" smtClean="0"/>
              <a:t>σχολικών</a:t>
            </a:r>
            <a:r>
              <a:rPr lang="el-GR" sz="2800" dirty="0" smtClean="0"/>
              <a:t> </a:t>
            </a:r>
            <a:r>
              <a:rPr lang="el-GR" sz="2800" dirty="0" err="1" smtClean="0"/>
              <a:t>δραστηριοτήτων</a:t>
            </a:r>
            <a:r>
              <a:rPr lang="el-GR" sz="2800" dirty="0" smtClean="0"/>
              <a:t>, </a:t>
            </a:r>
            <a:r>
              <a:rPr lang="el-GR" sz="2800" dirty="0" err="1" smtClean="0"/>
              <a:t>καθώς</a:t>
            </a:r>
            <a:r>
              <a:rPr lang="el-GR" sz="2800" dirty="0" smtClean="0"/>
              <a:t> και </a:t>
            </a:r>
            <a:r>
              <a:rPr lang="el-GR" sz="2800" dirty="0" err="1" smtClean="0"/>
              <a:t>άλλα</a:t>
            </a:r>
            <a:r>
              <a:rPr lang="el-GR" sz="2800" dirty="0" smtClean="0"/>
              <a:t> </a:t>
            </a:r>
            <a:r>
              <a:rPr lang="el-GR" sz="2800" dirty="0" err="1" smtClean="0"/>
              <a:t>εγκεκριμένα</a:t>
            </a:r>
            <a:r>
              <a:rPr lang="el-GR" sz="2800" dirty="0" smtClean="0"/>
              <a:t> </a:t>
            </a:r>
            <a:r>
              <a:rPr lang="el-GR" sz="2800" dirty="0" err="1" smtClean="0"/>
              <a:t>προγράμματα</a:t>
            </a:r>
            <a:r>
              <a:rPr lang="el-GR" sz="2800" dirty="0" smtClean="0"/>
              <a:t> </a:t>
            </a:r>
            <a:r>
              <a:rPr lang="el-GR" sz="2800" dirty="0" err="1" smtClean="0"/>
              <a:t>από</a:t>
            </a:r>
            <a:r>
              <a:rPr lang="el-GR" sz="2800" dirty="0" smtClean="0"/>
              <a:t> το </a:t>
            </a:r>
            <a:r>
              <a:rPr lang="el-GR" sz="2800" dirty="0" err="1" smtClean="0"/>
              <a:t>Υπουργείο</a:t>
            </a:r>
            <a:r>
              <a:rPr lang="el-GR" sz="2800" dirty="0" smtClean="0"/>
              <a:t> </a:t>
            </a:r>
            <a:r>
              <a:rPr lang="el-GR" sz="2800" dirty="0" err="1" smtClean="0"/>
              <a:t>Παιδείας</a:t>
            </a:r>
            <a:r>
              <a:rPr lang="el-GR" sz="2800" dirty="0" smtClean="0"/>
              <a:t> </a:t>
            </a:r>
            <a:r>
              <a:rPr lang="el-GR" sz="2800" dirty="0" err="1" smtClean="0"/>
              <a:t>Έρευνας</a:t>
            </a:r>
            <a:r>
              <a:rPr lang="el-GR" sz="2800" dirty="0" smtClean="0"/>
              <a:t> και </a:t>
            </a:r>
            <a:r>
              <a:rPr lang="el-GR" sz="2800" dirty="0" err="1" smtClean="0"/>
              <a:t>Θρησκευμάτων</a:t>
            </a:r>
            <a:r>
              <a:rPr lang="el-GR" sz="2800" dirty="0" smtClean="0"/>
              <a:t>.</a:t>
            </a:r>
            <a:endParaRPr lang="el-G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F203-DEEB-4387-BC91-3E5B9CB7305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3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Θέμα του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Design3</Template>
  <TotalTime>736</TotalTime>
  <Words>531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Design3</vt:lpstr>
      <vt:lpstr>Slide 1</vt:lpstr>
      <vt:lpstr>Άρθρο 1</vt:lpstr>
      <vt:lpstr>α) Σχολείο και Σχολική Ζωή. </vt:lpstr>
      <vt:lpstr>β) Λειτουργία Σχολείου και Εκπαιδευτικές Διαδικασίες. </vt:lpstr>
      <vt:lpstr>γ) Εκπαιδευτικά Αποτελέσματα. </vt:lpstr>
      <vt:lpstr>Άρθρο 2</vt:lpstr>
      <vt:lpstr>Έκθεση Προγραμματισμού</vt:lpstr>
      <vt:lpstr>Ομάδες εκπ/κών</vt:lpstr>
      <vt:lpstr>Ένταξη προγραμμάτων</vt:lpstr>
      <vt:lpstr>Έκθεση Αποτίμησης</vt:lpstr>
      <vt:lpstr>Slide 11</vt:lpstr>
      <vt:lpstr>Slide 12</vt:lpstr>
      <vt:lpstr>Slide 13</vt:lpstr>
      <vt:lpstr>Slide 14</vt:lpstr>
      <vt:lpstr>Άρθρο 3: Παραρτήματα</vt:lpstr>
      <vt:lpstr>Διαφοροποίηση από Π.Δ. 79</vt:lpstr>
      <vt:lpstr>Πιθανές ενέργειες….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Your Title Here</dc:title>
  <dc:creator>user</dc:creator>
  <cp:lastModifiedBy>SUMMER</cp:lastModifiedBy>
  <cp:revision>13</cp:revision>
  <dcterms:created xsi:type="dcterms:W3CDTF">2019-04-19T06:17:11Z</dcterms:created>
  <dcterms:modified xsi:type="dcterms:W3CDTF">2019-06-06T08:32:35Z</dcterms:modified>
</cp:coreProperties>
</file>