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58" r:id="rId4"/>
    <p:sldId id="259" r:id="rId5"/>
    <p:sldId id="260" r:id="rId6"/>
    <p:sldId id="257" r:id="rId7"/>
    <p:sldId id="264" r:id="rId8"/>
    <p:sldId id="270" r:id="rId9"/>
    <p:sldId id="265" r:id="rId10"/>
    <p:sldId id="266" r:id="rId11"/>
    <p:sldId id="268" r:id="rId12"/>
    <p:sldId id="267" r:id="rId13"/>
    <p:sldId id="262" r:id="rId14"/>
    <p:sldId id="263" r:id="rId15"/>
    <p:sldId id="261" r:id="rId16"/>
    <p:sldId id="269"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331B4E-CA2C-4247-ACCD-20E464589A1E}" type="datetimeFigureOut">
              <a:rPr lang="el-GR" smtClean="0"/>
              <a:t>4/12/2018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2A760-9869-4D52-AD06-FD71EE5B13C9}"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222A760-9869-4D52-AD06-FD71EE5B13C9}" type="slidenum">
              <a:rPr lang="el-GR" smtClean="0"/>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55FC92-F003-4F29-BF62-C8D67E1E1C1A}" type="datetimeFigureOut">
              <a:rPr lang="el-GR" smtClean="0"/>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ECA4EE-5545-42F9-B0D9-4BA759429BF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5FC92-F003-4F29-BF62-C8D67E1E1C1A}" type="datetimeFigureOut">
              <a:rPr lang="el-GR" smtClean="0"/>
              <a:t>4/12/2018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CA4EE-5545-42F9-B0D9-4BA759429BF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6llQCG8QhBE" TargetMode="External"/><Relationship Id="rId2" Type="http://schemas.openxmlformats.org/officeDocument/2006/relationships/hyperlink" Target="https://www.youtube.com/watch?v=0dp02LJaZx0&amp;feature=youtu.be" TargetMode="External"/><Relationship Id="rId1" Type="http://schemas.openxmlformats.org/officeDocument/2006/relationships/slideLayout" Target="../slideLayouts/slideLayout2.xml"/><Relationship Id="rId4" Type="http://schemas.openxmlformats.org/officeDocument/2006/relationships/hyperlink" Target="http://youtu.be/gY9GeuCwWc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Συνδιδασκαλία (</a:t>
            </a:r>
            <a:r>
              <a:rPr lang="arn-CL" dirty="0" smtClean="0"/>
              <a:t>co-teaching) </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lide_25.jpg"/>
          <p:cNvPicPr>
            <a:picLocks noGrp="1" noChangeAspect="1"/>
          </p:cNvPicPr>
          <p:nvPr>
            <p:ph idx="1"/>
          </p:nvPr>
        </p:nvPicPr>
        <p:blipFill>
          <a:blip r:embed="rId2" cstate="print"/>
          <a:stretch>
            <a:fillRect/>
          </a:stretch>
        </p:blipFill>
        <p:spPr>
          <a:xfrm>
            <a:off x="0" y="0"/>
            <a:ext cx="9144000" cy="6857999"/>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lide_26.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lide_27.jpg"/>
          <p:cNvPicPr>
            <a:picLocks noGrp="1" noChangeAspect="1"/>
          </p:cNvPicPr>
          <p:nvPr>
            <p:ph idx="1"/>
          </p:nvPr>
        </p:nvPicPr>
        <p:blipFill>
          <a:blip r:embed="rId2" cstate="print"/>
          <a:stretch>
            <a:fillRect/>
          </a:stretch>
        </p:blipFill>
        <p:spPr>
          <a:xfrm>
            <a:off x="0" y="0"/>
            <a:ext cx="9144000" cy="685799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Ποιο μοντέλο βλέπετε;</a:t>
            </a:r>
            <a:endParaRPr lang="el-GR" dirty="0"/>
          </a:p>
        </p:txBody>
      </p:sp>
      <p:pic>
        <p:nvPicPr>
          <p:cNvPr id="5" name="4 - Θέση περιεχομένου" descr="images (1).png"/>
          <p:cNvPicPr>
            <a:picLocks noGrp="1" noChangeAspect="1"/>
          </p:cNvPicPr>
          <p:nvPr>
            <p:ph idx="1"/>
          </p:nvPr>
        </p:nvPicPr>
        <p:blipFill>
          <a:blip r:embed="rId2" cstate="print"/>
          <a:stretch>
            <a:fillRect/>
          </a:stretch>
        </p:blipFill>
        <p:spPr>
          <a:xfrm>
            <a:off x="1259632" y="1772816"/>
            <a:ext cx="6696743" cy="4536504"/>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Ποιο μοντέλο βλέπετε;</a:t>
            </a:r>
            <a:endParaRPr lang="el-GR" dirty="0"/>
          </a:p>
        </p:txBody>
      </p:sp>
      <p:pic>
        <p:nvPicPr>
          <p:cNvPr id="4" name="3 - Θέση περιεχομένου" descr="images (2).png"/>
          <p:cNvPicPr>
            <a:picLocks noGrp="1" noChangeAspect="1"/>
          </p:cNvPicPr>
          <p:nvPr>
            <p:ph idx="1"/>
          </p:nvPr>
        </p:nvPicPr>
        <p:blipFill>
          <a:blip r:embed="rId2" cstate="print"/>
          <a:stretch>
            <a:fillRect/>
          </a:stretch>
        </p:blipFill>
        <p:spPr>
          <a:xfrm>
            <a:off x="1187624" y="1772817"/>
            <a:ext cx="6696744" cy="453650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Ποια μοντέλα βλέπετε;</a:t>
            </a:r>
            <a:endParaRPr lang="el-GR" dirty="0"/>
          </a:p>
        </p:txBody>
      </p:sp>
      <p:pic>
        <p:nvPicPr>
          <p:cNvPr id="4" name="3 - Θέση περιεχομένου" descr="images.png"/>
          <p:cNvPicPr>
            <a:picLocks noGrp="1" noChangeAspect="1"/>
          </p:cNvPicPr>
          <p:nvPr>
            <p:ph idx="1"/>
          </p:nvPr>
        </p:nvPicPr>
        <p:blipFill>
          <a:blip r:embed="rId2" cstate="print"/>
          <a:stretch>
            <a:fillRect/>
          </a:stretch>
        </p:blipFill>
        <p:spPr>
          <a:xfrm>
            <a:off x="0" y="1412776"/>
            <a:ext cx="9144000" cy="5445223"/>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hlinkClick r:id="rId2"/>
              </a:rPr>
              <a:t>http://youtu.be/0dp02LJaZx0 </a:t>
            </a:r>
            <a:endParaRPr lang="en-US" dirty="0" smtClean="0"/>
          </a:p>
          <a:p>
            <a:r>
              <a:rPr lang="arn-CL" dirty="0" smtClean="0">
                <a:hlinkClick r:id="rId3"/>
              </a:rPr>
              <a:t>https://www.youtube.com/watch?v=6llQCG8QhBE</a:t>
            </a:r>
            <a:r>
              <a:rPr lang="arn-CL" dirty="0" smtClean="0"/>
              <a:t> (</a:t>
            </a:r>
            <a:r>
              <a:rPr lang="el-GR" dirty="0" smtClean="0"/>
              <a:t>μοντέλα συνδιδασκαλίας)</a:t>
            </a:r>
          </a:p>
          <a:p>
            <a:r>
              <a:rPr lang="el-GR" dirty="0" smtClean="0">
                <a:hlinkClick r:id="rId4"/>
              </a:rPr>
              <a:t>http://youtu.be/gY9GeuCwWc4</a:t>
            </a:r>
            <a:r>
              <a:rPr lang="el-GR" dirty="0" smtClean="0"/>
              <a:t> (δεν είναι)</a:t>
            </a:r>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0" y="548680"/>
            <a:ext cx="8748464" cy="5832648"/>
          </a:xfrm>
        </p:spPr>
        <p:txBody>
          <a:bodyPr>
            <a:normAutofit/>
          </a:bodyPr>
          <a:lstStyle/>
          <a:p>
            <a:r>
              <a:rPr lang="el-GR" dirty="0" smtClean="0"/>
              <a:t>Η Συνδιδασκαλία αφορά κυρίως(και όχι μόνο) το χώρο της ειδικής αγωγής και του μοντέλου της συνεκπαίδευσης παιδιών με ή χωρίς ειδικές εκπαιδευτικές ανάγκες στη συνήθη σχολική τάξη από δύο εκπαιδευτικούς της Γενικής και της Ειδικής Αγωγής ταυτόχρονα, οι οποίοι διδάσκουν σε ανομοιογενή ομάδα παιδιών, συναποφασίζουν και μοιράζονται την ευθύνη για την εκπαίδευσή τους (Ευρωπαϊκή Επιτροπή για την Ανάπτυξη της Ειδικής Αγωγής 2003, </a:t>
            </a:r>
            <a:r>
              <a:rPr lang="el-GR" dirty="0" err="1" smtClean="0"/>
              <a:t>Friend</a:t>
            </a:r>
            <a:r>
              <a:rPr lang="el-GR" dirty="0" smtClean="0"/>
              <a:t>, M. 2000, 2008 </a:t>
            </a:r>
            <a:r>
              <a:rPr lang="el-GR" dirty="0" err="1" smtClean="0"/>
              <a:t>κ.ά</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ΔΕΝ είναι συνδιδασκαλία</a:t>
            </a:r>
            <a:endParaRPr lang="el-GR" dirty="0"/>
          </a:p>
        </p:txBody>
      </p:sp>
      <p:sp>
        <p:nvSpPr>
          <p:cNvPr id="3" name="2 - Θέση περιεχομένου"/>
          <p:cNvSpPr>
            <a:spLocks noGrp="1"/>
          </p:cNvSpPr>
          <p:nvPr>
            <p:ph idx="1"/>
          </p:nvPr>
        </p:nvSpPr>
        <p:spPr/>
        <p:txBody>
          <a:bodyPr/>
          <a:lstStyle/>
          <a:p>
            <a:r>
              <a:rPr lang="el-GR" dirty="0" smtClean="0"/>
              <a:t>Όταν ο εκπαιδευτικός της τάξης διδάσκει και ο άλλος εκπαιδευτικός ασχολείται με ένα μαθητή στη γωνιά της τάξης ή διορθώνει εργασίες. Όταν ο ένας συμπεριφέρεται ως ειδικός και ο άλλος είναι πάντα ο βοηθός. Όταν οι ιδέες του ενός εκπαιδευτικού επικρατούν έναντι του άλλου, για το τι πρέπει να διδαχθεί και το πώς θα διδαχθεί. Δ</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συνδιδασκαλία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«Όταν δύο ή περισσότεροι εκπαιδευτικοί ενώνονται για να διδάξουν σε μια ανομοιογενή ομάδα μαθητών σε ένα απλό φυσικό περιβάλλον» (</a:t>
            </a:r>
            <a:r>
              <a:rPr lang="el-GR" dirty="0" err="1" smtClean="0"/>
              <a:t>Cook</a:t>
            </a:r>
            <a:r>
              <a:rPr lang="el-GR" dirty="0" smtClean="0"/>
              <a:t> </a:t>
            </a:r>
            <a:r>
              <a:rPr lang="el-GR" dirty="0" err="1" smtClean="0"/>
              <a:t>and</a:t>
            </a:r>
            <a:r>
              <a:rPr lang="el-GR" dirty="0" smtClean="0"/>
              <a:t> </a:t>
            </a:r>
            <a:r>
              <a:rPr lang="el-GR" dirty="0" err="1" smtClean="0"/>
              <a:t>Friend</a:t>
            </a:r>
            <a:r>
              <a:rPr lang="el-GR" dirty="0" smtClean="0"/>
              <a:t>, 1995). Είναι η διαδικασία της μάθησης από δύο ή περισσότερους ανθρώπους, οι οποίοι έχουν διαφορετικό τρόπο σκέψης, αλλά αποφασίζουν να μοιραστούν στα ίσα την ευθύνη για τον σχεδιασμό, τη διδασκαλία και την αξιολόγηση σε μια τάξη παιδιών, ώστε να μεγιστοποιηθούν τα μαθησιακά αποτελέσματα.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συνδιδασκαλία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Είναι ένας δημιουργικός τρόπος διδασκαλίας, η συνύπαρξη δύο εκπαιδευτικών μπροστά στην ίδια ομάδα παιδιών. Είναι το άνοιγμα των τάξεων σε άλλους εκπαιδευτικούς. Είναι μια μέθοδος που κάνει τα σχολεία πιο αποτελεσματικά. Είναι μια μέθοδος που βοηθά: • στη βελτίωση της σχολικής μονάδας • στη συνεργασία • στις κοινότητες μάθησης • στη </a:t>
            </a:r>
            <a:r>
              <a:rPr lang="el-GR" dirty="0" err="1" smtClean="0"/>
              <a:t>συστημική</a:t>
            </a:r>
            <a:r>
              <a:rPr lang="el-GR" dirty="0" smtClean="0"/>
              <a:t> προσέγγιση • στην επαγγελματική ανάπτυξη των εκπαιδευτικών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ΜΟΝΤΕΛΑ ΣΥΝΔΙΔΑΣΚΑΛΙΑΣ (Μ. </a:t>
            </a:r>
            <a:r>
              <a:rPr lang="el-GR" dirty="0" err="1" smtClean="0"/>
              <a:t>Friend</a:t>
            </a:r>
            <a:r>
              <a:rPr lang="el-GR" dirty="0" smtClean="0"/>
              <a:t>)</a:t>
            </a:r>
            <a:endParaRPr lang="el-GR" dirty="0"/>
          </a:p>
        </p:txBody>
      </p:sp>
      <p:sp>
        <p:nvSpPr>
          <p:cNvPr id="3" name="2 - Θέση περιεχομένου"/>
          <p:cNvSpPr>
            <a:spLocks noGrp="1"/>
          </p:cNvSpPr>
          <p:nvPr>
            <p:ph idx="1"/>
          </p:nvPr>
        </p:nvSpPr>
        <p:spPr/>
        <p:txBody>
          <a:bodyPr/>
          <a:lstStyle/>
          <a:p>
            <a:pPr marL="514350" indent="-514350">
              <a:buFont typeface="+mj-lt"/>
              <a:buAutoNum type="arabicPeriod"/>
            </a:pPr>
            <a:r>
              <a:rPr lang="el-GR" dirty="0" smtClean="0"/>
              <a:t>ΠΑΡΑΛΛΗΛΗ ΔΙΔΑΣΚΑΛΙΑ</a:t>
            </a:r>
          </a:p>
          <a:p>
            <a:pPr marL="514350" indent="-514350">
              <a:buFont typeface="+mj-lt"/>
              <a:buAutoNum type="arabicPeriod"/>
            </a:pPr>
            <a:r>
              <a:rPr lang="el-GR" dirty="0" smtClean="0"/>
              <a:t>ΔΙΔΑΣΚΑΛΙΑ ΣΕ ΣΤΑΘΜΟΥΣ ΜΑΘΗΣΗΣ</a:t>
            </a:r>
          </a:p>
          <a:p>
            <a:pPr marL="514350" indent="-514350">
              <a:buFont typeface="+mj-lt"/>
              <a:buAutoNum type="arabicPeriod"/>
            </a:pPr>
            <a:r>
              <a:rPr lang="el-GR" dirty="0" smtClean="0"/>
              <a:t>ΟΜΑΔΙΚΗ ΔΙΔΑΣΚΑΛΙΑ</a:t>
            </a:r>
          </a:p>
          <a:p>
            <a:pPr marL="514350" indent="-514350">
              <a:buFont typeface="+mj-lt"/>
              <a:buAutoNum type="arabicPeriod"/>
            </a:pPr>
            <a:r>
              <a:rPr lang="el-GR" dirty="0" smtClean="0"/>
              <a:t>ΕΝΑΛΛΑΚΤΙΚΗ ΔΙΔΑΣΚΑΛΙΑ</a:t>
            </a:r>
          </a:p>
          <a:p>
            <a:pPr marL="514350" indent="-514350">
              <a:buFont typeface="+mj-lt"/>
              <a:buAutoNum type="arabicPeriod"/>
            </a:pPr>
            <a:r>
              <a:rPr lang="el-GR" dirty="0" smtClean="0"/>
              <a:t>ΔΙΔΑΣΚΑΛΙΑ ΚΑΘΟΔΗΓΗΣΗΣ &amp; ΥΠΟΣΤΗΡΙΞΗΣ</a:t>
            </a:r>
          </a:p>
          <a:p>
            <a:pPr marL="514350" indent="-514350">
              <a:buFont typeface="+mj-lt"/>
              <a:buAutoNum type="arabicPeriod"/>
            </a:pPr>
            <a:r>
              <a:rPr lang="el-GR" dirty="0" smtClean="0"/>
              <a:t>ΔΙΔΑΣΚΑΛΙΑ ΔΙΔΑΣΚΩ &amp; ΒΟΗΘΩ</a:t>
            </a:r>
          </a:p>
          <a:p>
            <a:pPr marL="514350" indent="-514350">
              <a:buFont typeface="+mj-lt"/>
              <a:buAutoNum type="arabicPeriod"/>
            </a:pPr>
            <a:endParaRPr lang="el-GR" dirty="0" smtClean="0"/>
          </a:p>
          <a:p>
            <a:pPr marL="514350" indent="-514350">
              <a:buFont typeface="+mj-lt"/>
              <a:buAutoNum type="arabicPeriod"/>
            </a:pPr>
            <a:endParaRPr lang="el-GR" dirty="0" smtClean="0"/>
          </a:p>
          <a:p>
            <a:pPr marL="514350" indent="-514350">
              <a:buFont typeface="+mj-lt"/>
              <a:buAutoNum type="arabicPeriod"/>
            </a:pPr>
            <a:endParaRPr lang="el-GR" dirty="0" smtClean="0"/>
          </a:p>
          <a:p>
            <a:pPr marL="514350" indent="-514350">
              <a:buNone/>
            </a:pPr>
            <a:endParaRPr lang="el-GR"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5" name="4 - Θέση περιεχομένου" descr="ΜΟΝΤΕΛΑ+ΣΥΝΔΙΔΑΣΚΑΛΙΑΣ+(Μ.+Friend)+1.+ΠΑΡΑΛΛΗΛΗ+ΔΙΔΑΣΚΑΛΙΑ_.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lide_23.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lide_24.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343</Words>
  <Application>Microsoft Office PowerPoint</Application>
  <PresentationFormat>Προβολή στην οθόνη (4:3)</PresentationFormat>
  <Paragraphs>26</Paragraphs>
  <Slides>16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Συνδιδασκαλία (co-teaching) </vt:lpstr>
      <vt:lpstr>Διαφάνεια 2</vt:lpstr>
      <vt:lpstr>ΔΕΝ είναι συνδιδασκαλία</vt:lpstr>
      <vt:lpstr>Τι είναι συνδιδασκαλία</vt:lpstr>
      <vt:lpstr>Τι είναι συνδιδασκαλία</vt:lpstr>
      <vt:lpstr>ΜΟΝΤΕΛΑ ΣΥΝΔΙΔΑΣΚΑΛΙΑΣ (Μ. Friend)</vt:lpstr>
      <vt:lpstr>Διαφάνεια 7</vt:lpstr>
      <vt:lpstr>Διαφάνεια 8</vt:lpstr>
      <vt:lpstr>Διαφάνεια 9</vt:lpstr>
      <vt:lpstr>Διαφάνεια 10</vt:lpstr>
      <vt:lpstr>Διαφάνεια 11</vt:lpstr>
      <vt:lpstr>Διαφάνεια 12</vt:lpstr>
      <vt:lpstr>Ποιο μοντέλο βλέπετε;</vt:lpstr>
      <vt:lpstr>Ποιο μοντέλο βλέπετε;</vt:lpstr>
      <vt:lpstr>Ποια μοντέλα βλέπετε;</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Συνδιδασκαλία (co-teaching)</dc:title>
  <dc:creator>User1</dc:creator>
  <cp:lastModifiedBy>User1</cp:lastModifiedBy>
  <cp:revision>9</cp:revision>
  <dcterms:created xsi:type="dcterms:W3CDTF">2018-12-04T17:40:38Z</dcterms:created>
  <dcterms:modified xsi:type="dcterms:W3CDTF">2018-12-04T19:05:56Z</dcterms:modified>
</cp:coreProperties>
</file>