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92" r:id="rId2"/>
  </p:sldMasterIdLst>
  <p:notesMasterIdLst>
    <p:notesMasterId r:id="rId24"/>
  </p:notesMasterIdLst>
  <p:sldIdLst>
    <p:sldId id="269" r:id="rId3"/>
    <p:sldId id="271" r:id="rId4"/>
    <p:sldId id="272" r:id="rId5"/>
    <p:sldId id="273" r:id="rId6"/>
    <p:sldId id="274" r:id="rId7"/>
    <p:sldId id="275" r:id="rId8"/>
    <p:sldId id="276" r:id="rId9"/>
    <p:sldId id="256" r:id="rId10"/>
    <p:sldId id="257" r:id="rId11"/>
    <p:sldId id="258" r:id="rId12"/>
    <p:sldId id="259" r:id="rId13"/>
    <p:sldId id="277" r:id="rId14"/>
    <p:sldId id="260" r:id="rId15"/>
    <p:sldId id="261" r:id="rId16"/>
    <p:sldId id="262" r:id="rId17"/>
    <p:sldId id="263" r:id="rId18"/>
    <p:sldId id="265" r:id="rId19"/>
    <p:sldId id="266" r:id="rId20"/>
    <p:sldId id="267" r:id="rId21"/>
    <p:sldId id="264" r:id="rId22"/>
    <p:sldId id="268" r:id="rId2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8000"/>
    <a:srgbClr val="5A885C"/>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2" autoAdjust="0"/>
    <p:restoredTop sz="87621" autoAdjust="0"/>
  </p:normalViewPr>
  <p:slideViewPr>
    <p:cSldViewPr>
      <p:cViewPr>
        <p:scale>
          <a:sx n="100" d="100"/>
          <a:sy n="100" d="100"/>
        </p:scale>
        <p:origin x="-510"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86F7685-7453-4244-B867-75D05FE4A289}" type="datetimeFigureOut">
              <a:rPr lang="el-GR"/>
              <a:pPr>
                <a:defRPr/>
              </a:pPr>
              <a:t>15/10/2017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793378-BBF8-44C6-BF21-28CF9CA27211}"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379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l-GR" smtClean="0"/>
          </a:p>
        </p:txBody>
      </p:sp>
      <p:sp>
        <p:nvSpPr>
          <p:cNvPr id="4" name="3 - Θέση αριθμού διαφάνειας"/>
          <p:cNvSpPr>
            <a:spLocks noGrp="1"/>
          </p:cNvSpPr>
          <p:nvPr>
            <p:ph type="sldNum" sz="quarter" idx="5"/>
          </p:nvPr>
        </p:nvSpPr>
        <p:spPr/>
        <p:txBody>
          <a:bodyPr/>
          <a:lstStyle/>
          <a:p>
            <a:pPr>
              <a:defRPr/>
            </a:pPr>
            <a:fld id="{15E5838D-81F6-440D-B3CF-568608C39C93}" type="slidenum">
              <a:rPr lang="el-GR" smtClean="0"/>
              <a:pPr>
                <a:defRPr/>
              </a:pPr>
              <a:t>8</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481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638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5A3E09-0659-43BC-8C68-3FBCE7D0F399}" type="slidenum">
              <a:rPr lang="el-GR" smtClean="0"/>
              <a:pPr fontAlgn="base">
                <a:spcBef>
                  <a:spcPct val="0"/>
                </a:spcBef>
                <a:spcAft>
                  <a:spcPct val="0"/>
                </a:spcAft>
                <a:defRPr/>
              </a:pPr>
              <a:t>17</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58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741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B71F57-2013-4854-A9AF-28208B4F75F0}" type="slidenum">
              <a:rPr lang="el-GR" smtClean="0"/>
              <a:pPr fontAlgn="base">
                <a:spcBef>
                  <a:spcPct val="0"/>
                </a:spcBef>
                <a:spcAft>
                  <a:spcPct val="0"/>
                </a:spcAft>
                <a:defRPr/>
              </a:pPr>
              <a:t>19</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68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843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E06AA2-83AB-41D3-85BB-DB70F9DADDE5}" type="slidenum">
              <a:rPr lang="el-GR" smtClean="0"/>
              <a:pPr fontAlgn="base">
                <a:spcBef>
                  <a:spcPct val="0"/>
                </a:spcBef>
                <a:spcAft>
                  <a:spcPct val="0"/>
                </a:spcAft>
                <a:defRPr/>
              </a:pPr>
              <a:t>21</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E891A060-D4E6-4DC2-88B7-2EA06DD38695}" type="datetimeFigureOut">
              <a:rPr lang="el-GR"/>
              <a:pPr>
                <a:defRPr/>
              </a:pPr>
              <a:t>15/10/2017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AE61420-EB2C-47F4-9E7C-87D3AF46B5F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0C747B58-33A5-416D-94A5-E31AD639FC1D}" type="datetimeFigureOut">
              <a:rPr lang="el-GR"/>
              <a:pPr>
                <a:defRPr/>
              </a:pPr>
              <a:t>15/10/2017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DDDD108-0A36-4425-BD08-785AAB6D2FC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65DE0CC9-E087-4086-AADD-C86A527DB11F}" type="datetimeFigureOut">
              <a:rPr lang="el-GR"/>
              <a:pPr>
                <a:defRPr/>
              </a:pPr>
              <a:t>15/10/2017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AEC5925-505D-422C-A218-4A37DC4A53AB}"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3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28 - Τίτλος"/>
          <p:cNvSpPr>
            <a:spLocks noGrp="1"/>
          </p:cNvSpPr>
          <p:nvPr>
            <p:ph type="ctrTitle"/>
          </p:nvPr>
        </p:nvSpPr>
        <p:spPr>
          <a:xfrm>
            <a:off x="381000" y="4853411"/>
            <a:ext cx="8458200" cy="1222375"/>
          </a:xfrm>
        </p:spPr>
        <p:txBody>
          <a:bodyPr anchor="t"/>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5" name="15 - Θέση ημερομηνίας"/>
          <p:cNvSpPr>
            <a:spLocks noGrp="1"/>
          </p:cNvSpPr>
          <p:nvPr>
            <p:ph type="dt" sz="half" idx="10"/>
          </p:nvPr>
        </p:nvSpPr>
        <p:spPr/>
        <p:txBody>
          <a:bodyPr/>
          <a:lstStyle>
            <a:lvl1pPr>
              <a:defRPr/>
            </a:lvl1pPr>
          </a:lstStyle>
          <a:p>
            <a:pPr>
              <a:defRPr/>
            </a:pPr>
            <a:fld id="{371625BD-23F0-44BF-A4A6-838F725B3217}" type="datetimeFigureOut">
              <a:rPr lang="el-GR"/>
              <a:pPr>
                <a:defRPr/>
              </a:pPr>
              <a:t>15/10/2017</a:t>
            </a:fld>
            <a:endParaRPr lang="el-GR"/>
          </a:p>
        </p:txBody>
      </p:sp>
      <p:sp>
        <p:nvSpPr>
          <p:cNvPr id="6" name="1 - Θέση υποσέλιδου"/>
          <p:cNvSpPr>
            <a:spLocks noGrp="1"/>
          </p:cNvSpPr>
          <p:nvPr>
            <p:ph type="ftr" sz="quarter" idx="11"/>
          </p:nvPr>
        </p:nvSpPr>
        <p:spPr/>
        <p:txBody>
          <a:bodyPr/>
          <a:lstStyle>
            <a:lvl1pPr>
              <a:defRPr/>
            </a:lvl1pPr>
          </a:lstStyle>
          <a:p>
            <a:pPr>
              <a:defRPr/>
            </a:pPr>
            <a:endParaRPr lang="el-GR"/>
          </a:p>
        </p:txBody>
      </p:sp>
      <p:sp>
        <p:nvSpPr>
          <p:cNvPr id="7" name="14 - Θέση αριθμού διαφάνειας"/>
          <p:cNvSpPr>
            <a:spLocks noGrp="1"/>
          </p:cNvSpPr>
          <p:nvPr>
            <p:ph type="sldNum" sz="quarter" idx="12"/>
          </p:nvPr>
        </p:nvSpPr>
        <p:spPr>
          <a:xfrm>
            <a:off x="8229600" y="6473825"/>
            <a:ext cx="758825" cy="247650"/>
          </a:xfrm>
        </p:spPr>
        <p:txBody>
          <a:bodyPr/>
          <a:lstStyle>
            <a:lvl1pPr>
              <a:defRPr/>
            </a:lvl1pPr>
          </a:lstStyle>
          <a:p>
            <a:pPr>
              <a:defRPr/>
            </a:pPr>
            <a:fld id="{C936DBB6-8555-42CE-B525-DCF9C82FE77C}"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lang="el-GR" smtClean="0"/>
              <a:t>Kλικ για επεξεργασία του τίτλου</a:t>
            </a:r>
            <a:endParaRPr lang="en-US"/>
          </a:p>
        </p:txBody>
      </p:sp>
      <p:sp>
        <p:nvSpPr>
          <p:cNvPr id="27" name="26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fld id="{FC960BDF-4640-4BE9-955C-7CFE16FBC7BE}" type="datetimeFigureOut">
              <a:rPr lang="el-GR"/>
              <a:pPr>
                <a:defRPr/>
              </a:pPr>
              <a:t>15/10/2017</a:t>
            </a:fld>
            <a:endParaRPr lang="el-GR"/>
          </a:p>
        </p:txBody>
      </p:sp>
      <p:sp>
        <p:nvSpPr>
          <p:cNvPr id="5" name="18 - Θέση υποσέλιδου"/>
          <p:cNvSpPr>
            <a:spLocks noGrp="1"/>
          </p:cNvSpPr>
          <p:nvPr>
            <p:ph type="ftr" sz="quarter" idx="11"/>
          </p:nvPr>
        </p:nvSpPr>
        <p:spPr>
          <a:xfrm>
            <a:off x="3581400" y="76200"/>
            <a:ext cx="2895600" cy="288925"/>
          </a:xfrm>
        </p:spPr>
        <p:txBody>
          <a:bodyPr/>
          <a:lstStyle>
            <a:lvl1pPr>
              <a:defRPr/>
            </a:lvl1pPr>
          </a:lstStyle>
          <a:p>
            <a:pPr>
              <a:defRPr/>
            </a:pPr>
            <a:endParaRPr lang="el-GR"/>
          </a:p>
        </p:txBody>
      </p:sp>
      <p:sp>
        <p:nvSpPr>
          <p:cNvPr id="6" name="15 - Θέση αριθμού διαφάνειας"/>
          <p:cNvSpPr>
            <a:spLocks noGrp="1"/>
          </p:cNvSpPr>
          <p:nvPr>
            <p:ph type="sldNum" sz="quarter" idx="12"/>
          </p:nvPr>
        </p:nvSpPr>
        <p:spPr>
          <a:xfrm>
            <a:off x="8229600" y="6473825"/>
            <a:ext cx="758825" cy="247650"/>
          </a:xfrm>
        </p:spPr>
        <p:txBody>
          <a:bodyPr/>
          <a:lstStyle>
            <a:lvl1pPr>
              <a:defRPr/>
            </a:lvl1pPr>
          </a:lstStyle>
          <a:p>
            <a:pPr>
              <a:defRPr/>
            </a:pPr>
            <a:fld id="{7981020D-EC39-48E2-AF96-CD8678A90A58}"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3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lang="el-GR" smtClean="0"/>
              <a:t>Kλικ για επεξεργασία του τίτλου</a:t>
            </a:r>
            <a:endParaRPr lang="en-US"/>
          </a:p>
        </p:txBody>
      </p:sp>
      <p:sp>
        <p:nvSpPr>
          <p:cNvPr id="5" name="18 - Θέση ημερομηνίας"/>
          <p:cNvSpPr>
            <a:spLocks noGrp="1"/>
          </p:cNvSpPr>
          <p:nvPr>
            <p:ph type="dt" sz="half" idx="10"/>
          </p:nvPr>
        </p:nvSpPr>
        <p:spPr/>
        <p:txBody>
          <a:bodyPr/>
          <a:lstStyle>
            <a:lvl1pPr>
              <a:defRPr/>
            </a:lvl1pPr>
          </a:lstStyle>
          <a:p>
            <a:pPr>
              <a:defRPr/>
            </a:pPr>
            <a:fld id="{FDE97BE4-A5F6-4080-A7F6-9FC6DA9070E7}" type="datetimeFigureOut">
              <a:rPr lang="el-GR"/>
              <a:pPr>
                <a:defRPr/>
              </a:pPr>
              <a:t>15/10/2017</a:t>
            </a:fld>
            <a:endParaRPr lang="el-GR"/>
          </a:p>
        </p:txBody>
      </p:sp>
      <p:sp>
        <p:nvSpPr>
          <p:cNvPr id="7" name="10 - Θέση υποσέλιδου"/>
          <p:cNvSpPr>
            <a:spLocks noGrp="1"/>
          </p:cNvSpPr>
          <p:nvPr>
            <p:ph type="ftr" sz="quarter" idx="11"/>
          </p:nvPr>
        </p:nvSpPr>
        <p:spPr/>
        <p:txBody>
          <a:bodyPr/>
          <a:lstStyle>
            <a:lvl1pPr>
              <a:defRPr/>
            </a:lvl1pPr>
          </a:lstStyle>
          <a:p>
            <a:pPr>
              <a:defRPr/>
            </a:pPr>
            <a:endParaRPr lang="el-GR"/>
          </a:p>
        </p:txBody>
      </p:sp>
      <p:sp>
        <p:nvSpPr>
          <p:cNvPr id="9" name="15 - Θέση αριθμού διαφάνειας"/>
          <p:cNvSpPr>
            <a:spLocks noGrp="1"/>
          </p:cNvSpPr>
          <p:nvPr>
            <p:ph type="sldNum" sz="quarter" idx="12"/>
          </p:nvPr>
        </p:nvSpPr>
        <p:spPr/>
        <p:txBody>
          <a:bodyPr/>
          <a:lstStyle>
            <a:lvl1pPr>
              <a:defRPr/>
            </a:lvl1pPr>
          </a:lstStyle>
          <a:p>
            <a:pPr>
              <a:defRPr/>
            </a:pPr>
            <a:fld id="{4173F91B-5972-4446-ACC9-BA5D355C68A5}"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lang="el-GR" smtClean="0"/>
              <a:t>Kλικ για επεξεργασία του τίτλου</a:t>
            </a:r>
            <a:endParaRPr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0 - Θέση ημερομηνίας"/>
          <p:cNvSpPr>
            <a:spLocks noGrp="1"/>
          </p:cNvSpPr>
          <p:nvPr>
            <p:ph type="dt" sz="half" idx="10"/>
          </p:nvPr>
        </p:nvSpPr>
        <p:spPr/>
        <p:txBody>
          <a:bodyPr/>
          <a:lstStyle>
            <a:lvl1pPr>
              <a:defRPr/>
            </a:lvl1pPr>
          </a:lstStyle>
          <a:p>
            <a:pPr>
              <a:defRPr/>
            </a:pPr>
            <a:fld id="{0ACFB094-9ACB-49B4-B006-B70D34D6DF12}" type="datetimeFigureOut">
              <a:rPr lang="el-GR"/>
              <a:pPr>
                <a:defRPr/>
              </a:pPr>
              <a:t>15/10/2017</a:t>
            </a:fld>
            <a:endParaRPr lang="el-GR"/>
          </a:p>
        </p:txBody>
      </p:sp>
      <p:sp>
        <p:nvSpPr>
          <p:cNvPr id="6" name="27 - Θέση υποσέλιδου"/>
          <p:cNvSpPr>
            <a:spLocks noGrp="1"/>
          </p:cNvSpPr>
          <p:nvPr>
            <p:ph type="ftr" sz="quarter" idx="11"/>
          </p:nvPr>
        </p:nvSpPr>
        <p:spPr/>
        <p:txBody>
          <a:bodyPr/>
          <a:lstStyle>
            <a:lvl1pPr>
              <a:defRPr/>
            </a:lvl1pPr>
          </a:lstStyle>
          <a:p>
            <a:pPr>
              <a:defRPr/>
            </a:pPr>
            <a:endParaRPr lang="el-GR"/>
          </a:p>
        </p:txBody>
      </p:sp>
      <p:sp>
        <p:nvSpPr>
          <p:cNvPr id="7" name="4 - Θέση αριθμού διαφάνειας"/>
          <p:cNvSpPr>
            <a:spLocks noGrp="1"/>
          </p:cNvSpPr>
          <p:nvPr>
            <p:ph type="sldNum" sz="quarter" idx="12"/>
          </p:nvPr>
        </p:nvSpPr>
        <p:spPr/>
        <p:txBody>
          <a:bodyPr/>
          <a:lstStyle>
            <a:lvl1pPr>
              <a:defRPr/>
            </a:lvl1pPr>
          </a:lstStyle>
          <a:p>
            <a:pPr>
              <a:defRPr/>
            </a:pPr>
            <a:fld id="{0D0FD9E7-4A70-4E04-9B65-D81585576292}" type="slidenum">
              <a:rPr lang="el-GR"/>
              <a:pPr>
                <a:defRPr/>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28 - Τίτλος"/>
          <p:cNvSpPr>
            <a:spLocks noGrp="1"/>
          </p:cNvSpPr>
          <p:nvPr>
            <p:ph type="title"/>
          </p:nvPr>
        </p:nvSpPr>
        <p:spPr>
          <a:xfrm>
            <a:off x="304800" y="5410200"/>
            <a:ext cx="8610600" cy="882650"/>
          </a:xfrm>
        </p:spPr>
        <p:txBody>
          <a:bodyPr/>
          <a:lstStyle>
            <a:lvl1pPr>
              <a:defRPr/>
            </a:lvl1pPr>
          </a:lstStyle>
          <a:p>
            <a:r>
              <a:rPr lang="el-GR" smtClean="0"/>
              <a:t>Kλικ για επεξεργασία του τίτλου</a:t>
            </a:r>
            <a:endParaRPr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8" name="9 - Θέση ημερομηνίας"/>
          <p:cNvSpPr>
            <a:spLocks noGrp="1"/>
          </p:cNvSpPr>
          <p:nvPr>
            <p:ph type="dt" sz="half" idx="10"/>
          </p:nvPr>
        </p:nvSpPr>
        <p:spPr/>
        <p:txBody>
          <a:bodyPr/>
          <a:lstStyle>
            <a:lvl1pPr>
              <a:defRPr/>
            </a:lvl1pPr>
          </a:lstStyle>
          <a:p>
            <a:pPr>
              <a:defRPr/>
            </a:pPr>
            <a:fld id="{0F698BB3-1680-412A-8060-4E0F69F6C470}" type="datetimeFigureOut">
              <a:rPr lang="el-GR"/>
              <a:pPr>
                <a:defRPr/>
              </a:pPr>
              <a:t>15/10/2017</a:t>
            </a:fld>
            <a:endParaRPr lang="el-GR"/>
          </a:p>
        </p:txBody>
      </p:sp>
      <p:sp>
        <p:nvSpPr>
          <p:cNvPr id="9" name="5 - Θέση υποσέλιδου"/>
          <p:cNvSpPr>
            <a:spLocks noGrp="1"/>
          </p:cNvSpPr>
          <p:nvPr>
            <p:ph type="ftr" sz="quarter" idx="11"/>
          </p:nvPr>
        </p:nvSpPr>
        <p:spPr/>
        <p:txBody>
          <a:bodyPr/>
          <a:lstStyle>
            <a:lvl1pPr>
              <a:defRPr/>
            </a:lvl1pPr>
          </a:lstStyle>
          <a:p>
            <a:pPr>
              <a:defRPr/>
            </a:pPr>
            <a:endParaRPr lang="el-GR"/>
          </a:p>
        </p:txBody>
      </p:sp>
      <p:sp>
        <p:nvSpPr>
          <p:cNvPr id="10" name="6 - Θέση αριθμού διαφάνειας"/>
          <p:cNvSpPr>
            <a:spLocks noGrp="1"/>
          </p:cNvSpPr>
          <p:nvPr>
            <p:ph type="sldNum" sz="quarter" idx="12"/>
          </p:nvPr>
        </p:nvSpPr>
        <p:spPr>
          <a:xfrm>
            <a:off x="8229600" y="6477000"/>
            <a:ext cx="762000" cy="247650"/>
          </a:xfrm>
        </p:spPr>
        <p:txBody>
          <a:bodyPr/>
          <a:lstStyle>
            <a:lvl1pPr>
              <a:defRPr/>
            </a:lvl1pPr>
          </a:lstStyle>
          <a:p>
            <a:pPr>
              <a:defRPr/>
            </a:pPr>
            <a:fld id="{F94956DE-D91A-402C-AA32-1543FF4BFFD4}" type="slidenum">
              <a:rPr lang="el-GR"/>
              <a:pPr>
                <a:defRPr/>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lang="el-GR" smtClean="0"/>
              <a:t>Kλικ για επεξεργασία του τίτλου</a:t>
            </a:r>
            <a:endParaRPr lang="en-US"/>
          </a:p>
        </p:txBody>
      </p:sp>
      <p:sp>
        <p:nvSpPr>
          <p:cNvPr id="3" name="10 - Θέση ημερομηνίας"/>
          <p:cNvSpPr>
            <a:spLocks noGrp="1"/>
          </p:cNvSpPr>
          <p:nvPr>
            <p:ph type="dt" sz="half" idx="10"/>
          </p:nvPr>
        </p:nvSpPr>
        <p:spPr/>
        <p:txBody>
          <a:bodyPr/>
          <a:lstStyle>
            <a:lvl1pPr>
              <a:defRPr/>
            </a:lvl1pPr>
          </a:lstStyle>
          <a:p>
            <a:pPr>
              <a:defRPr/>
            </a:pPr>
            <a:fld id="{29E8C49D-B88D-44DF-BA90-6902CB76AF26}" type="datetimeFigureOut">
              <a:rPr lang="el-GR"/>
              <a:pPr>
                <a:defRPr/>
              </a:pPr>
              <a:t>15/10/2017</a:t>
            </a:fld>
            <a:endParaRPr lang="el-GR"/>
          </a:p>
        </p:txBody>
      </p:sp>
      <p:sp>
        <p:nvSpPr>
          <p:cNvPr id="4" name="27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88767381-1EF0-4249-B813-A55678D5BE68}" type="slidenum">
              <a:rPr lang="el-GR"/>
              <a:pPr>
                <a:defRPr/>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2 - Θέση ημερομηνίας"/>
          <p:cNvSpPr>
            <a:spLocks noGrp="1"/>
          </p:cNvSpPr>
          <p:nvPr>
            <p:ph type="dt" sz="half" idx="10"/>
          </p:nvPr>
        </p:nvSpPr>
        <p:spPr/>
        <p:txBody>
          <a:bodyPr/>
          <a:lstStyle>
            <a:lvl1pPr>
              <a:defRPr/>
            </a:lvl1pPr>
          </a:lstStyle>
          <a:p>
            <a:pPr>
              <a:defRPr/>
            </a:pPr>
            <a:fld id="{F07D2F99-9522-41CB-99EC-4E2892F42FAC}" type="datetimeFigureOut">
              <a:rPr lang="el-GR"/>
              <a:pPr>
                <a:defRPr/>
              </a:pPr>
              <a:t>15/10/2017</a:t>
            </a:fld>
            <a:endParaRPr lang="el-GR"/>
          </a:p>
        </p:txBody>
      </p:sp>
      <p:sp>
        <p:nvSpPr>
          <p:cNvPr id="3" name="23 - Θέση υποσέλιδου"/>
          <p:cNvSpPr>
            <a:spLocks noGrp="1"/>
          </p:cNvSpPr>
          <p:nvPr>
            <p:ph type="ftr" sz="quarter" idx="11"/>
          </p:nvPr>
        </p:nvSpPr>
        <p:spPr/>
        <p:txBody>
          <a:bodyPr/>
          <a:lstStyle>
            <a:lvl1pPr>
              <a:defRPr/>
            </a:lvl1pPr>
          </a:lstStyle>
          <a:p>
            <a:pPr>
              <a:defRPr/>
            </a:pPr>
            <a:endParaRPr lang="el-GR"/>
          </a:p>
        </p:txBody>
      </p:sp>
      <p:sp>
        <p:nvSpPr>
          <p:cNvPr id="4" name="6 - Θέση αριθμού διαφάνειας"/>
          <p:cNvSpPr>
            <a:spLocks noGrp="1"/>
          </p:cNvSpPr>
          <p:nvPr>
            <p:ph type="sldNum" sz="quarter" idx="12"/>
          </p:nvPr>
        </p:nvSpPr>
        <p:spPr/>
        <p:txBody>
          <a:bodyPr/>
          <a:lstStyle>
            <a:lvl1pPr>
              <a:defRPr/>
            </a:lvl1pPr>
          </a:lstStyle>
          <a:p>
            <a:pPr>
              <a:defRPr/>
            </a:pPr>
            <a:fld id="{4A6E4063-C188-4236-8341-BC383E01B720}" type="slidenum">
              <a:rPr lang="el-GR"/>
              <a:pPr>
                <a:defRPr/>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4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11 - Τίτλος"/>
          <p:cNvSpPr>
            <a:spLocks noGrp="1"/>
          </p:cNvSpPr>
          <p:nvPr>
            <p:ph type="title"/>
          </p:nvPr>
        </p:nvSpPr>
        <p:spPr>
          <a:xfrm>
            <a:off x="457200" y="5486400"/>
            <a:ext cx="8458200" cy="520700"/>
          </a:xfrm>
        </p:spPr>
        <p:txBody>
          <a:bodyPr/>
          <a:lstStyle>
            <a:lvl1pPr algn="l">
              <a:buNone/>
              <a:defRPr sz="2000" b="1"/>
            </a:lvl1pPr>
          </a:lstStyle>
          <a:p>
            <a:r>
              <a:rPr lang="el-GR" smtClean="0"/>
              <a:t>Kλικ για επεξεργασία του τίτλου</a:t>
            </a:r>
            <a:endParaRPr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24 - Θέση ημερομηνίας"/>
          <p:cNvSpPr>
            <a:spLocks noGrp="1"/>
          </p:cNvSpPr>
          <p:nvPr>
            <p:ph type="dt" sz="half" idx="10"/>
          </p:nvPr>
        </p:nvSpPr>
        <p:spPr/>
        <p:txBody>
          <a:bodyPr/>
          <a:lstStyle>
            <a:lvl1pPr>
              <a:defRPr/>
            </a:lvl1pPr>
          </a:lstStyle>
          <a:p>
            <a:pPr>
              <a:defRPr/>
            </a:pPr>
            <a:fld id="{4E82C109-BC70-44A7-A7E0-C74CBD6BE140}" type="datetimeFigureOut">
              <a:rPr lang="el-GR"/>
              <a:pPr>
                <a:defRPr/>
              </a:pPr>
              <a:t>15/10/2017</a:t>
            </a:fld>
            <a:endParaRPr lang="el-GR"/>
          </a:p>
        </p:txBody>
      </p:sp>
      <p:sp>
        <p:nvSpPr>
          <p:cNvPr id="7" name="28 - Θέση υποσέλιδου"/>
          <p:cNvSpPr>
            <a:spLocks noGrp="1"/>
          </p:cNvSpPr>
          <p:nvPr>
            <p:ph type="ftr" sz="quarter" idx="11"/>
          </p:nvPr>
        </p:nvSpPr>
        <p:spPr/>
        <p:txBody>
          <a:bodyPr/>
          <a:lstStyle>
            <a:lvl1pPr>
              <a:defRPr/>
            </a:lvl1pPr>
          </a:lstStyle>
          <a:p>
            <a:pPr>
              <a:defRPr/>
            </a:pPr>
            <a:endParaRPr lang="el-GR"/>
          </a:p>
        </p:txBody>
      </p:sp>
      <p:sp>
        <p:nvSpPr>
          <p:cNvPr id="8" name="6 - Θέση αριθμού διαφάνειας"/>
          <p:cNvSpPr>
            <a:spLocks noGrp="1"/>
          </p:cNvSpPr>
          <p:nvPr>
            <p:ph type="sldNum" sz="quarter" idx="12"/>
          </p:nvPr>
        </p:nvSpPr>
        <p:spPr/>
        <p:txBody>
          <a:bodyPr/>
          <a:lstStyle>
            <a:lvl1pPr>
              <a:defRPr/>
            </a:lvl1pPr>
          </a:lstStyle>
          <a:p>
            <a:pPr>
              <a:defRPr/>
            </a:pPr>
            <a:fld id="{27B2BA73-7DF4-4BC6-8512-E2C69A43FF25}"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E7BF57F-4963-4820-B8DC-8ACEA98F5624}" type="datetimeFigureOut">
              <a:rPr lang="el-GR"/>
              <a:pPr>
                <a:defRPr/>
              </a:pPr>
              <a:t>15/10/2017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DF10C98-E14B-4AF9-8104-EB4592C5B4FD}" type="slidenum">
              <a:rPr lang="el-GR"/>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17" name="16 - Τίτλος"/>
          <p:cNvSpPr>
            <a:spLocks noGrp="1"/>
          </p:cNvSpPr>
          <p:nvPr>
            <p:ph type="title"/>
          </p:nvPr>
        </p:nvSpPr>
        <p:spPr>
          <a:xfrm>
            <a:off x="381000" y="4993760"/>
            <a:ext cx="5867400" cy="522288"/>
          </a:xfrm>
        </p:spPr>
        <p:txBody>
          <a:bodyPr/>
          <a:lstStyle>
            <a:lvl1pPr algn="l">
              <a:buNone/>
              <a:defRPr sz="2000" b="1"/>
            </a:lvl1pPr>
          </a:lstStyle>
          <a:p>
            <a:r>
              <a:rPr lang="el-GR" smtClean="0"/>
              <a:t>Kλικ για επεξεργασία του τίτλου</a:t>
            </a:r>
            <a:endParaRPr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6 - Θέση ημερομηνίας"/>
          <p:cNvSpPr>
            <a:spLocks noGrp="1"/>
          </p:cNvSpPr>
          <p:nvPr>
            <p:ph type="dt" sz="half" idx="10"/>
          </p:nvPr>
        </p:nvSpPr>
        <p:spPr/>
        <p:txBody>
          <a:bodyPr/>
          <a:lstStyle>
            <a:lvl1pPr>
              <a:defRPr/>
            </a:lvl1pPr>
          </a:lstStyle>
          <a:p>
            <a:pPr>
              <a:defRPr/>
            </a:pPr>
            <a:fld id="{78F4B755-C467-4D02-A794-13FABB586530}" type="datetimeFigureOut">
              <a:rPr lang="el-GR"/>
              <a:pPr>
                <a:defRPr/>
              </a:pPr>
              <a:t>15/10/2017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30 - Θέση αριθμού διαφάνειας"/>
          <p:cNvSpPr>
            <a:spLocks noGrp="1"/>
          </p:cNvSpPr>
          <p:nvPr>
            <p:ph type="sldNum" sz="quarter" idx="12"/>
          </p:nvPr>
        </p:nvSpPr>
        <p:spPr/>
        <p:txBody>
          <a:bodyPr/>
          <a:lstStyle>
            <a:lvl1pPr>
              <a:defRPr/>
            </a:lvl1pPr>
          </a:lstStyle>
          <a:p>
            <a:pPr>
              <a:defRPr/>
            </a:pPr>
            <a:fld id="{C2BA6487-046C-413C-B6E7-53812907474B}" type="slidenum">
              <a:rPr lang="el-GR"/>
              <a:pPr>
                <a:defRPr/>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0 - Θέση ημερομηνίας"/>
          <p:cNvSpPr>
            <a:spLocks noGrp="1"/>
          </p:cNvSpPr>
          <p:nvPr>
            <p:ph type="dt" sz="half" idx="10"/>
          </p:nvPr>
        </p:nvSpPr>
        <p:spPr/>
        <p:txBody>
          <a:bodyPr/>
          <a:lstStyle>
            <a:lvl1pPr>
              <a:defRPr/>
            </a:lvl1pPr>
          </a:lstStyle>
          <a:p>
            <a:pPr>
              <a:defRPr/>
            </a:pPr>
            <a:fld id="{7BF10CE0-038D-4175-B30D-EDE242B33533}" type="datetimeFigureOut">
              <a:rPr lang="el-GR"/>
              <a:pPr>
                <a:defRPr/>
              </a:pPr>
              <a:t>15/10/2017</a:t>
            </a:fld>
            <a:endParaRPr lang="el-GR"/>
          </a:p>
        </p:txBody>
      </p:sp>
      <p:sp>
        <p:nvSpPr>
          <p:cNvPr id="5" name="27 - Θέση υποσέλιδου"/>
          <p:cNvSpPr>
            <a:spLocks noGrp="1"/>
          </p:cNvSpPr>
          <p:nvPr>
            <p:ph type="ftr" sz="quarter" idx="11"/>
          </p:nvPr>
        </p:nvSpPr>
        <p:spPr/>
        <p:txBody>
          <a:bodyPr/>
          <a:lstStyle>
            <a:lvl1pPr>
              <a:defRPr/>
            </a:lvl1pPr>
          </a:lstStyle>
          <a:p>
            <a:pPr>
              <a:defRPr/>
            </a:pPr>
            <a:endParaRPr lang="el-GR"/>
          </a:p>
        </p:txBody>
      </p:sp>
      <p:sp>
        <p:nvSpPr>
          <p:cNvPr id="6" name="4 - Θέση αριθμού διαφάνειας"/>
          <p:cNvSpPr>
            <a:spLocks noGrp="1"/>
          </p:cNvSpPr>
          <p:nvPr>
            <p:ph type="sldNum" sz="quarter" idx="12"/>
          </p:nvPr>
        </p:nvSpPr>
        <p:spPr/>
        <p:txBody>
          <a:bodyPr/>
          <a:lstStyle>
            <a:lvl1pPr>
              <a:defRPr/>
            </a:lvl1pPr>
          </a:lstStyle>
          <a:p>
            <a:pPr>
              <a:defRPr/>
            </a:pPr>
            <a:fld id="{3765FDE9-624F-4D30-9EDD-0CC3A93428F5}" type="slidenum">
              <a:rPr lang="el-GR"/>
              <a:pPr>
                <a:defRPr/>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1502552F-17E6-4F75-A2D1-A9F939FD0C8F}" type="datetimeFigureOut">
              <a:rPr lang="el-GR"/>
              <a:pPr>
                <a:defRPr/>
              </a:pPr>
              <a:t>15/10/2017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A6E4FC4-9282-42B8-8BF3-0C8935C68B0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36451429-692D-4DB8-A7FD-F6D98ED99FD6}" type="datetimeFigureOut">
              <a:rPr lang="el-GR"/>
              <a:pPr>
                <a:defRPr/>
              </a:pPr>
              <a:t>15/10/2017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FCDF23E-7527-4D65-9726-87DCA6DEF4BA}"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5D11A52-7B1B-469C-8EF0-8B8784E8F874}" type="datetimeFigureOut">
              <a:rPr lang="el-GR"/>
              <a:pPr>
                <a:defRPr/>
              </a:pPr>
              <a:t>15/10/2017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A8C53676-E799-489F-97DA-B21670AB540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7C908CAA-E60D-4BBA-903F-F5DBFB2A34D2}" type="datetimeFigureOut">
              <a:rPr lang="el-GR"/>
              <a:pPr>
                <a:defRPr/>
              </a:pPr>
              <a:t>15/10/2017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3BE7A900-E690-4610-8572-8D305A21B77C}"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A5E4D502-DC57-4C82-9789-CE5AA485857C}" type="datetimeFigureOut">
              <a:rPr lang="el-GR"/>
              <a:pPr>
                <a:defRPr/>
              </a:pPr>
              <a:t>15/10/2017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3E3B1BD5-3ED9-41EC-9824-96AD91D4FE3A}"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50B17400-B3CC-4E3A-AA16-C78F65ECC005}" type="datetimeFigureOut">
              <a:rPr lang="el-GR"/>
              <a:pPr>
                <a:defRPr/>
              </a:pPr>
              <a:t>15/10/2017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056947D7-E8DD-490C-9D51-D2BD2B7F5AF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391A548-0882-49B6-8AC8-E55F109D275C}" type="datetimeFigureOut">
              <a:rPr lang="el-GR"/>
              <a:pPr>
                <a:defRPr/>
              </a:pPr>
              <a:t>15/10/2017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4BDA5409-2A91-4A85-8E43-4052D866F6E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0EC850D2-FBEA-42B6-8A8D-A834B9EB9629}" type="datetimeFigureOut">
              <a:rPr lang="el-GR"/>
              <a:pPr>
                <a:defRPr/>
              </a:pPr>
              <a:t>15/10/2017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5783C1FD-218E-43C9-A719-791DA129CCE0}"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8A66948-2A30-4DAD-AAC5-BD56F49ADEB5}" type="datetimeFigureOut">
              <a:rPr lang="el-GR"/>
              <a:pPr>
                <a:defRPr/>
              </a:pPr>
              <a:t>15/10/2017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60625FB-8DF9-41AF-94F7-02B1BAA6769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22" r:id="rId1"/>
    <p:sldLayoutId id="2147483821" r:id="rId2"/>
    <p:sldLayoutId id="2147483820" r:id="rId3"/>
    <p:sldLayoutId id="2147483819" r:id="rId4"/>
    <p:sldLayoutId id="2147483818" r:id="rId5"/>
    <p:sldLayoutId id="2147483817" r:id="rId6"/>
    <p:sldLayoutId id="2147483816" r:id="rId7"/>
    <p:sldLayoutId id="2147483815" r:id="rId8"/>
    <p:sldLayoutId id="2147483814" r:id="rId9"/>
    <p:sldLayoutId id="2147483813" r:id="rId10"/>
    <p:sldLayoutId id="214748381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053" name="7 - Θέση κειμένου"/>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smtClean="0">
                <a:solidFill>
                  <a:schemeClr val="accent1">
                    <a:shade val="75000"/>
                  </a:schemeClr>
                </a:solidFill>
              </a:defRPr>
            </a:lvl1pPr>
          </a:lstStyle>
          <a:p>
            <a:pPr>
              <a:defRPr/>
            </a:pPr>
            <a:fld id="{183B8FBE-D087-44E5-938C-202ACD65E966}" type="datetimeFigureOut">
              <a:rPr lang="el-GR"/>
              <a:pPr>
                <a:defRPr/>
              </a:pPr>
              <a:t>15/10/2017</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smtClean="0">
                <a:solidFill>
                  <a:schemeClr val="accent1">
                    <a:shade val="75000"/>
                  </a:schemeClr>
                </a:solidFill>
              </a:defRPr>
            </a:lvl1pPr>
          </a:lstStyle>
          <a:p>
            <a:pPr>
              <a:defRPr/>
            </a:pPr>
            <a:fld id="{4E286598-585B-4569-BBC3-0CD71C4730E7}" type="slidenum">
              <a:rPr lang="el-GR"/>
              <a:pPr>
                <a:defRPr/>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lang="el-GR" smtClean="0"/>
              <a:t>Kλικ για επεξεργασία του τίτλου</a:t>
            </a:r>
            <a:endParaRPr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5" r:id="rId4"/>
    <p:sldLayoutId id="2147483829" r:id="rId5"/>
    <p:sldLayoutId id="2147483824" r:id="rId6"/>
    <p:sldLayoutId id="2147483830" r:id="rId7"/>
    <p:sldLayoutId id="2147483831" r:id="rId8"/>
    <p:sldLayoutId id="2147483832" r:id="rId9"/>
    <p:sldLayoutId id="2147483823" r:id="rId10"/>
    <p:sldLayoutId id="2147483833"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D6B19C"/>
            </a:gs>
            <a:gs pos="30000">
              <a:srgbClr val="D49E6C"/>
            </a:gs>
            <a:gs pos="70000">
              <a:srgbClr val="A65528"/>
            </a:gs>
            <a:gs pos="100000">
              <a:srgbClr val="663012"/>
            </a:gs>
          </a:gsLst>
          <a:lin ang="5400000"/>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4213" y="333375"/>
            <a:ext cx="7773987" cy="2663825"/>
          </a:xfrm>
        </p:spPr>
        <p:txBody>
          <a:bodyPr rtlCol="0"/>
          <a:lstStyle/>
          <a:p>
            <a:pPr fontAlgn="auto">
              <a:spcAft>
                <a:spcPts val="0"/>
              </a:spcAft>
              <a:defRPr/>
            </a:pPr>
            <a:r>
              <a:rPr lang="el-GR" b="1" dirty="0" smtClean="0">
                <a:solidFill>
                  <a:srgbClr val="7030A0"/>
                </a:solidFill>
                <a:effectLst>
                  <a:outerShdw blurRad="38100" dist="38100" dir="2700000" algn="tl">
                    <a:srgbClr val="000000">
                      <a:alpha val="43137"/>
                    </a:srgbClr>
                  </a:outerShdw>
                </a:effectLst>
                <a:latin typeface="Arial" pitchFamily="34" charset="0"/>
                <a:cs typeface="Arial" pitchFamily="34" charset="0"/>
              </a:rPr>
              <a:t>ΕΞΑΤΟΜΙΚΕΥΜΕΝΟ ΕΚΠΑΙΔΕΥΤΙΚΟ ΠΡΟΓΡΑΜΜΑ (Ε.Ε.Π.) – ΜΕΛΕΤΗ ΠΕΡΙΠΤΩΣΗΣ</a:t>
            </a:r>
            <a:endParaRPr lang="el-GR" b="1" dirty="0">
              <a:solidFill>
                <a:srgbClr val="7030A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 Υπότιτλος"/>
          <p:cNvSpPr>
            <a:spLocks noGrp="1"/>
          </p:cNvSpPr>
          <p:nvPr>
            <p:ph type="subTitle" idx="1"/>
          </p:nvPr>
        </p:nvSpPr>
        <p:spPr>
          <a:xfrm>
            <a:off x="755650" y="3886200"/>
            <a:ext cx="7993063" cy="2422525"/>
          </a:xfrm>
        </p:spPr>
        <p:txBody>
          <a:bodyPr rtlCol="0">
            <a:normAutofit/>
          </a:bodyPr>
          <a:lstStyle/>
          <a:p>
            <a:pPr algn="r" fontAlgn="auto">
              <a:spcAft>
                <a:spcPts val="0"/>
              </a:spcAft>
              <a:buFont typeface="Arial" pitchFamily="34" charset="0"/>
              <a:buNone/>
              <a:defRPr/>
            </a:pPr>
            <a:endParaRPr lang="el-GR" sz="2800"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r" fontAlgn="auto">
              <a:spcAft>
                <a:spcPts val="0"/>
              </a:spcAft>
              <a:buFont typeface="Arial" pitchFamily="34" charset="0"/>
              <a:buNone/>
              <a:defRPr/>
            </a:pPr>
            <a:endParaRPr lang="el-GR" sz="2800"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r" fontAlgn="auto">
              <a:spcAft>
                <a:spcPts val="0"/>
              </a:spcAft>
              <a:buFont typeface="Arial" pitchFamily="34" charset="0"/>
              <a:buNone/>
              <a:defRPr/>
            </a:pPr>
            <a:r>
              <a:rPr lang="el-GR" b="1" dirty="0" smtClean="0">
                <a:solidFill>
                  <a:srgbClr val="003300"/>
                </a:solidFill>
                <a:effectLst>
                  <a:outerShdw blurRad="38100" dist="38100" dir="2700000" algn="tl">
                    <a:srgbClr val="000000">
                      <a:alpha val="43137"/>
                    </a:srgbClr>
                  </a:outerShdw>
                </a:effectLst>
                <a:latin typeface="Arial" pitchFamily="34" charset="0"/>
                <a:cs typeface="Arial" pitchFamily="34" charset="0"/>
              </a:rPr>
              <a:t>ΠΟΛΥΞΕΝΗ ΒΛΑΧΟΥ</a:t>
            </a:r>
          </a:p>
          <a:p>
            <a:pPr algn="r" fontAlgn="auto">
              <a:spcAft>
                <a:spcPts val="0"/>
              </a:spcAft>
              <a:buFont typeface="Arial" pitchFamily="34" charset="0"/>
              <a:buNone/>
              <a:defRPr/>
            </a:pPr>
            <a:r>
              <a:rPr lang="el-GR" b="1" dirty="0" smtClean="0">
                <a:solidFill>
                  <a:srgbClr val="003300"/>
                </a:solidFill>
                <a:effectLst>
                  <a:outerShdw blurRad="38100" dist="38100" dir="2700000" algn="tl">
                    <a:srgbClr val="000000">
                      <a:alpha val="43137"/>
                    </a:srgbClr>
                  </a:outerShdw>
                </a:effectLst>
                <a:latin typeface="Arial" pitchFamily="34" charset="0"/>
                <a:cs typeface="Arial" pitchFamily="34" charset="0"/>
              </a:rPr>
              <a:t>ΕΚΠΑΙΔΕΥΤΙΚΟΣ ΕΙΔΙΚΗΣ ΑΓΩΓΗΣ </a:t>
            </a:r>
            <a:r>
              <a:rPr lang="en-US" b="1" dirty="0" smtClean="0">
                <a:solidFill>
                  <a:srgbClr val="003300"/>
                </a:solidFill>
                <a:effectLst>
                  <a:outerShdw blurRad="38100" dist="38100" dir="2700000" algn="tl">
                    <a:srgbClr val="000000">
                      <a:alpha val="43137"/>
                    </a:srgbClr>
                  </a:outerShdw>
                </a:effectLst>
                <a:latin typeface="Arial" pitchFamily="34" charset="0"/>
                <a:cs typeface="Arial" pitchFamily="34" charset="0"/>
              </a:rPr>
              <a:t>M.ED.</a:t>
            </a:r>
          </a:p>
          <a:p>
            <a:pPr algn="r" fontAlgn="auto">
              <a:spcAft>
                <a:spcPts val="0"/>
              </a:spcAft>
              <a:buFont typeface="Arial" pitchFamily="34" charset="0"/>
              <a:buNone/>
              <a:defRPr/>
            </a:pPr>
            <a:r>
              <a:rPr lang="en-US" b="1" dirty="0" smtClean="0">
                <a:solidFill>
                  <a:srgbClr val="003300"/>
                </a:solidFill>
                <a:effectLst>
                  <a:outerShdw blurRad="38100" dist="38100" dir="2700000" algn="tl">
                    <a:srgbClr val="000000">
                      <a:alpha val="43137"/>
                    </a:srgbClr>
                  </a:outerShdw>
                </a:effectLst>
                <a:latin typeface="Arial" pitchFamily="34" charset="0"/>
                <a:cs typeface="Arial" pitchFamily="34" charset="0"/>
              </a:rPr>
              <a:t>A</a:t>
            </a:r>
            <a:r>
              <a:rPr lang="el-GR" b="1" dirty="0" smtClean="0">
                <a:solidFill>
                  <a:srgbClr val="003300"/>
                </a:solidFill>
                <a:effectLst>
                  <a:outerShdw blurRad="38100" dist="38100" dir="2700000" algn="tl">
                    <a:srgbClr val="000000">
                      <a:alpha val="43137"/>
                    </a:srgbClr>
                  </a:outerShdw>
                </a:effectLst>
                <a:latin typeface="Arial" pitchFamily="34" charset="0"/>
                <a:cs typeface="Arial" pitchFamily="34" charset="0"/>
              </a:rPr>
              <a:t>΄ ΚΕ.Δ.Δ.Υ. ΑΘΗΝΑΣ</a:t>
            </a:r>
            <a:endParaRPr lang="el-GR" b="1" dirty="0">
              <a:solidFill>
                <a:srgbClr val="0033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913"/>
            <a:ext cx="8229600" cy="5937250"/>
          </a:xfrm>
        </p:spPr>
        <p:txBody>
          <a:bodyPr rtlCol="0">
            <a:normAutofit/>
          </a:bodyPr>
          <a:lstStyle/>
          <a:p>
            <a:pPr algn="ctr" eaLnBrk="1" fontAlgn="auto" hangingPunct="1">
              <a:spcAft>
                <a:spcPts val="0"/>
              </a:spcAft>
              <a:buFont typeface="Arial" pitchFamily="34" charset="0"/>
              <a:buNone/>
              <a:defRPr/>
            </a:pPr>
            <a:r>
              <a:rPr lang="el-GR" sz="2400" b="1" dirty="0" smtClean="0">
                <a:effectLst>
                  <a:outerShdw blurRad="38100" dist="38100" dir="2700000" algn="tl">
                    <a:srgbClr val="000000">
                      <a:alpha val="43137"/>
                    </a:srgbClr>
                  </a:outerShdw>
                </a:effectLst>
                <a:latin typeface="Arial" pitchFamily="34" charset="0"/>
                <a:cs typeface="Arial" pitchFamily="34" charset="0"/>
              </a:rPr>
              <a:t>3. ΑΛΛΕΣ ΠΛΗΡΟΦΟΡΙΕΣ</a:t>
            </a:r>
          </a:p>
          <a:p>
            <a:pPr eaLnBrk="1" fontAlgn="auto" hangingPunct="1">
              <a:spcAft>
                <a:spcPts val="0"/>
              </a:spcAft>
              <a:buFont typeface="Arial" pitchFamily="34" charset="0"/>
              <a:buNone/>
              <a:defRPr/>
            </a:pPr>
            <a:r>
              <a:rPr lang="el-GR" sz="1600" dirty="0" smtClean="0"/>
              <a:t> </a:t>
            </a:r>
          </a:p>
          <a:p>
            <a:pPr algn="ctr" eaLnBrk="1" fontAlgn="auto" hangingPunct="1">
              <a:spcAft>
                <a:spcPts val="0"/>
              </a:spcAft>
              <a:buFont typeface="Arial" pitchFamily="34" charset="0"/>
              <a:buNone/>
              <a:defRPr/>
            </a:pPr>
            <a:endParaRPr lang="el-GR"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0825" y="0"/>
            <a:ext cx="8713788" cy="765175"/>
          </a:xfrm>
        </p:spPr>
        <p:txBody>
          <a:bodyPr rtlCol="0">
            <a:normAutofit fontScale="90000"/>
          </a:bodyPr>
          <a:lstStyle/>
          <a:p>
            <a:pPr eaLnBrk="1" fontAlgn="auto" hangingPunct="1">
              <a:spcAft>
                <a:spcPts val="0"/>
              </a:spcAft>
              <a:defRPr/>
            </a:pPr>
            <a:r>
              <a:rPr lang="el-GR" sz="2700" b="1" dirty="0" smtClean="0">
                <a:latin typeface="Times New Roman" pitchFamily="18" charset="0"/>
                <a:cs typeface="Times New Roman" pitchFamily="18" charset="0"/>
              </a:rPr>
              <a:t/>
            </a:r>
            <a:br>
              <a:rPr lang="el-GR" sz="2700" b="1" dirty="0" smtClean="0">
                <a:latin typeface="Times New Roman" pitchFamily="18" charset="0"/>
                <a:cs typeface="Times New Roman" pitchFamily="18" charset="0"/>
              </a:rPr>
            </a:br>
            <a:r>
              <a:rPr lang="el-GR" sz="2200" b="1" dirty="0" smtClean="0">
                <a:effectLst>
                  <a:outerShdw blurRad="38100" dist="38100" dir="2700000" algn="tl">
                    <a:srgbClr val="000000">
                      <a:alpha val="43137"/>
                    </a:srgbClr>
                  </a:outerShdw>
                </a:effectLst>
                <a:latin typeface="Times New Roman" pitchFamily="18" charset="0"/>
                <a:cs typeface="Times New Roman" pitchFamily="18" charset="0"/>
              </a:rPr>
              <a:t>4. ΣΥΝΟΠΤΙΚΗ ΠΕΡΙΓΡΑΦΗ ΤΩΝ ΔΥΝΑΤΟΤΗΤΩΝ ΤΟΥ ΜΑΘΗΤΗ/ΤΡΙΑΣ (επίσης ενδιαφέροντα, κλίσεις, κλπ) </a:t>
            </a:r>
            <a:r>
              <a:rPr lang="el-GR" sz="2800" b="1" dirty="0" smtClean="0">
                <a:effectLst>
                  <a:outerShdw blurRad="38100" dist="38100" dir="2700000" algn="tl">
                    <a:srgbClr val="000000">
                      <a:alpha val="43137"/>
                    </a:srgbClr>
                  </a:outerShdw>
                </a:effectLst>
              </a:rPr>
              <a:t/>
            </a:r>
            <a:br>
              <a:rPr lang="el-GR" sz="2800" b="1" dirty="0" smtClean="0">
                <a:effectLst>
                  <a:outerShdw blurRad="38100" dist="38100" dir="2700000" algn="tl">
                    <a:srgbClr val="000000">
                      <a:alpha val="43137"/>
                    </a:srgbClr>
                  </a:outerShdw>
                </a:effectLst>
              </a:rPr>
            </a:br>
            <a:endParaRPr lang="el-GR" sz="2800" b="1" dirty="0" smtClean="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107950" y="836613"/>
            <a:ext cx="8928100" cy="5761037"/>
          </a:xfrm>
        </p:spPr>
        <p:txBody>
          <a:bodyPr rtlCol="0">
            <a:normAutofit fontScale="25000" lnSpcReduction="20000"/>
          </a:bodyPr>
          <a:lstStyle/>
          <a:p>
            <a:pPr eaLnBrk="1" fontAlgn="auto" hangingPunct="1">
              <a:lnSpc>
                <a:spcPts val="1920"/>
              </a:lnSpc>
              <a:spcBef>
                <a:spcPts val="600"/>
              </a:spcBef>
              <a:spcAft>
                <a:spcPts val="0"/>
              </a:spcAft>
              <a:buFont typeface="Arial" pitchFamily="34" charset="0"/>
              <a:buNone/>
              <a:defRPr/>
            </a:pPr>
            <a:r>
              <a:rPr lang="el-GR" sz="8400" b="1" dirty="0" smtClean="0">
                <a:effectLst>
                  <a:outerShdw blurRad="38100" dist="38100" dir="2700000" algn="tl">
                    <a:srgbClr val="000000">
                      <a:alpha val="43137"/>
                    </a:srgbClr>
                  </a:outerShdw>
                </a:effectLst>
                <a:latin typeface="Arial" pitchFamily="34" charset="0"/>
                <a:cs typeface="Arial" pitchFamily="34" charset="0"/>
              </a:rPr>
              <a:t>Ο Νίκος δυσκολεύεται στην αρχική προσαρμογή. Χρειάζεται αρκετό χρόνο για να εξοικειωθεί  με το περιβάλλον και τα πρόσωπα με τα οποία συνεργάζεται. Για να εφαρμόσει τις απαιτήσεις του περιβάλλοντος και να ακολουθήσει τους κανόνες του, είναι απαραίτητη η συναισθηματική αναφορά σε πρόσωπα-γέφυρες, η οποία παίρνει αρχικά στερεοτυπική μορφή. Με την παρουσία οικείων προσώπων σε οικείους χώρους αποδίδει σταδιακά καλύτερα  και  φαίνεται  να  διαθέτει ένα συγκεκριμένο  ρεπερτόριο  συναισθηματικής  αμοιβαιότητας.</a:t>
            </a:r>
          </a:p>
          <a:p>
            <a:pPr eaLnBrk="1" fontAlgn="auto" hangingPunct="1">
              <a:lnSpc>
                <a:spcPts val="1920"/>
              </a:lnSpc>
              <a:spcBef>
                <a:spcPts val="600"/>
              </a:spcBef>
              <a:spcAft>
                <a:spcPts val="0"/>
              </a:spcAft>
              <a:buFont typeface="Arial" pitchFamily="34" charset="0"/>
              <a:buNone/>
              <a:defRPr/>
            </a:pPr>
            <a:r>
              <a:rPr lang="el-GR" sz="8400" b="1" dirty="0" smtClean="0">
                <a:effectLst>
                  <a:outerShdw blurRad="38100" dist="38100" dir="2700000" algn="tl">
                    <a:srgbClr val="000000">
                      <a:alpha val="43137"/>
                    </a:srgbClr>
                  </a:outerShdw>
                </a:effectLst>
                <a:latin typeface="Arial" pitchFamily="34" charset="0"/>
                <a:cs typeface="Arial" pitchFamily="34" charset="0"/>
              </a:rPr>
              <a:t>Έχει αμεσότερη  </a:t>
            </a:r>
            <a:r>
              <a:rPr lang="el-GR" sz="8400" b="1" dirty="0" err="1" smtClean="0">
                <a:effectLst>
                  <a:outerShdw blurRad="38100" dist="38100" dir="2700000" algn="tl">
                    <a:srgbClr val="000000">
                      <a:alpha val="43137"/>
                    </a:srgbClr>
                  </a:outerShdw>
                </a:effectLst>
                <a:latin typeface="Arial" pitchFamily="34" charset="0"/>
                <a:cs typeface="Arial" pitchFamily="34" charset="0"/>
              </a:rPr>
              <a:t>απαντητικότητα</a:t>
            </a:r>
            <a:r>
              <a:rPr lang="el-GR" sz="8400" b="1" dirty="0" smtClean="0">
                <a:effectLst>
                  <a:outerShdw blurRad="38100" dist="38100" dir="2700000" algn="tl">
                    <a:srgbClr val="000000">
                      <a:alpha val="43137"/>
                    </a:srgbClr>
                  </a:outerShdw>
                </a:effectLst>
                <a:latin typeface="Arial" pitchFamily="34" charset="0"/>
                <a:cs typeface="Arial" pitchFamily="34" charset="0"/>
              </a:rPr>
              <a:t>  και  καλύτερη ανταπόκριση  σε  σχετικά  εύκολες  δοκιμασίες, οι  οποίες  περιλαμβάνουν  κυριολεκτικό  λόγο, με  συγκεκριμένου  και  όχι  αφηρημένου  τύπου  έννοιες. Κάνει  κατηγοριοποίηση  και  ομαδοποίηση  σε  συγκεκριμένες  έννοιες,  τις  οποίες φαίνεται  να  έχει  ήδη  κατακτήσει. Παρατηρεί  οπτικό  υλικό  και  απαντά  εύστοχα  ως  ενός  σημείου,  συνεχίζοντας  αρκετές  φορές  να  δίνει  απαντήσεις  με  λογικό  περιεχόμενο,  αλλά  όχι  τις  αναμενόμενα  σωστές,  όπως  αυτές  ορίζονται  από  το  αξιολογικό εργαλείο. Οι  δεξιότητές  του  στον  τομέα  κατασκευής  και  συναρμολόγησης  είναι  περισσότερο  αναπτυγμένες  συγκριτικά  με  εκείνες  της  γλωσσικής  έκφρασης  και  της  κοινωνικής  χρήσης  του  λόγου. Σε  βασικές  ερωτήσεις  χρονικού  προσανατολισμού  ανταποκρίνεται  αρκετά  καλά. </a:t>
            </a:r>
          </a:p>
          <a:p>
            <a:pPr eaLnBrk="1" fontAlgn="auto" hangingPunct="1">
              <a:spcAft>
                <a:spcPts val="0"/>
              </a:spcAft>
              <a:buFont typeface="Arial" pitchFamily="34" charset="0"/>
              <a:buChar char="•"/>
              <a:defRPr/>
            </a:pPr>
            <a:endParaRPr lang="el-GR" sz="5500" dirty="0" smtClean="0">
              <a:latin typeface="Arial" pitchFamily="34" charset="0"/>
              <a:cs typeface="Arial" pitchFamily="34" charset="0"/>
            </a:endParaRPr>
          </a:p>
          <a:p>
            <a:pPr eaLnBrk="1" fontAlgn="auto" hangingPunct="1">
              <a:spcAft>
                <a:spcPts val="0"/>
              </a:spcAft>
              <a:buFont typeface="Arial" pitchFamily="34" charset="0"/>
              <a:buChar char="•"/>
              <a:defRPr/>
            </a:pPr>
            <a:endParaRPr lang="el-GR" sz="1400" dirty="0" smtClean="0"/>
          </a:p>
          <a:p>
            <a:pPr eaLnBrk="1" fontAlgn="auto" hangingPunct="1">
              <a:spcAft>
                <a:spcPts val="0"/>
              </a:spcAft>
              <a:buFont typeface="Arial" pitchFamily="34" charset="0"/>
              <a:buChar char="•"/>
              <a:defRPr/>
            </a:pPr>
            <a:endParaRPr lang="el-GR" sz="1400" dirty="0" smtClean="0"/>
          </a:p>
          <a:p>
            <a:pPr eaLnBrk="1" fontAlgn="auto" hangingPunct="1">
              <a:spcAft>
                <a:spcPts val="0"/>
              </a:spcAft>
              <a:buFont typeface="Arial" pitchFamily="34" charset="0"/>
              <a:buChar char="•"/>
              <a:defRPr/>
            </a:pPr>
            <a:endParaRPr lang="el-GR" sz="1400" dirty="0" smtClean="0"/>
          </a:p>
          <a:p>
            <a:pPr eaLnBrk="1" fontAlgn="auto" hangingPunct="1">
              <a:spcAft>
                <a:spcPts val="0"/>
              </a:spcAft>
              <a:buFont typeface="Arial" pitchFamily="34" charset="0"/>
              <a:buNone/>
              <a:defRPr/>
            </a:pPr>
            <a:endParaRPr lang="el-GR" sz="3600" baseline="30000" dirty="0" smtClean="0">
              <a:sym typeface="Symbol"/>
              <a:hlinkClick r:id="" action="ppaction://hlinkfile"/>
            </a:endParaRPr>
          </a:p>
          <a:p>
            <a:pPr eaLnBrk="1" fontAlgn="auto" hangingPunct="1">
              <a:spcAft>
                <a:spcPts val="0"/>
              </a:spcAft>
              <a:buFont typeface="Arial" pitchFamily="34" charset="0"/>
              <a:buNone/>
              <a:defRPr/>
            </a:pPr>
            <a:endParaRPr lang="el-GR" sz="3600" baseline="30000" dirty="0" smtClean="0">
              <a:sym typeface="Symbol"/>
              <a:hlinkClick r:id="" action="ppaction://hlinkfile"/>
            </a:endParaRPr>
          </a:p>
          <a:p>
            <a:pPr eaLnBrk="1" fontAlgn="auto" hangingPunct="1">
              <a:spcAft>
                <a:spcPts val="0"/>
              </a:spcAft>
              <a:buFont typeface="Arial" pitchFamily="34" charset="0"/>
              <a:buNone/>
              <a:defRPr/>
            </a:pPr>
            <a:r>
              <a:rPr lang="el-GR" sz="3600" dirty="0" smtClean="0"/>
              <a:t/>
            </a:r>
            <a:br>
              <a:rPr lang="el-GR" sz="3600" dirty="0" smtClean="0"/>
            </a:br>
            <a:endParaRPr lang="el-GR"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7950" y="115888"/>
            <a:ext cx="8928100" cy="6742112"/>
          </a:xfrm>
        </p:spPr>
        <p:txBody>
          <a:bodyPr>
            <a:normAutofit fontScale="92500" lnSpcReduction="10000"/>
          </a:bodyPr>
          <a:lstStyle/>
          <a:p>
            <a:pPr eaLnBrk="1" hangingPunct="1">
              <a:lnSpc>
                <a:spcPct val="80000"/>
              </a:lnSpc>
              <a:buFont typeface="Arial" charset="0"/>
              <a:buNone/>
            </a:pPr>
            <a:r>
              <a:rPr lang="el-GR" sz="1900" b="1" smtClean="0">
                <a:effectLst>
                  <a:outerShdw blurRad="38100" dist="38100" dir="2700000" algn="tl">
                    <a:srgbClr val="C0C0C0"/>
                  </a:outerShdw>
                </a:effectLst>
                <a:latin typeface="Arial" charset="0"/>
                <a:cs typeface="Arial" charset="0"/>
              </a:rPr>
              <a:t>Ο Νίκος διαθέτει ένα πλούσιο λεξιλόγιο στον προφορικό λόγο, αναγνωρίζει πολλά πρόσωπα και αντικείμενα, όπως και έναν μεγάλο αριθμό ρημάτων. Η κατανόηση τόσο του προφορικού όσο και του γραπτού του λόγου είναι κυρίως κυριολεκτική. Η αναγνωστική αποκωδικοποίηση είναι συλλαβική  και επηρεάζει αρνητικά την κατανόηση γραπτών κειμένων που διαβάζει ο ίδιος, ενώ στα εικονογραφημένα κείμενα ανταποκρίνεται με επάρκεια. Ο οπτικοκινητικός συντονισμός είναι ανεπτυγμένος και διαθέτει πολύ καλή οπτική αντίληψη κα μνήμη. Γράφει σωστά λέξεις τόσο καθ΄ υπαγόρευση όσο και από μνήμης, ενώ η αυθόρμητη γραφή δεν μπόρεσε να ελεγχθεί λόγω κόπωσης. Σε αμιγώς σχολική εργασία μπορεί να εργαστεί με πολύ καλή συγκέντρωση προσοχής μέχρι δεκαπέντε λεπτά. Μικρά διαλείμματα και εναλλαγή δραστηριοτήτων  με κατάλληλη οριοθέτηση από τον εκπαιδευτικό ευνοεί την καλύτερη απόδοση. Μετά την εξοικείωση ανταποκρίνεται σε συμβολικό παιχνίδι, στο οποίο δέχεται διαφοροποιήσεις, αφού αρχικά γίνει σεβαστή η διαδικασία που προτείνει ο ίδιος. Ως προς τα μαθηματικά, ο Νίκος έχει κατακτήσει τις προμαθηματικές έννοιες (σχήματα, χρώματα, χωρικές έννοιες, συγκρίσεις μεγεθών, ποσοτήτων). Αναγνωρίζει τα αριθμητικά σύμβολα της πρόσθεσης και της αφαίρεσης και είναι σε θέση να επεξεργαστεί σειριακά τους αριθμούς στην πρώτη δεκάδα.  Κάνει αυτοματοποιημένα αντιστοίχιση ποσότητας - αριθμού ως το πέντε και κατόπιν επεξεργασίας, ένα προς ένα, ως το δέκα.</a:t>
            </a:r>
          </a:p>
          <a:p>
            <a:pPr eaLnBrk="1" hangingPunct="1">
              <a:lnSpc>
                <a:spcPct val="80000"/>
              </a:lnSpc>
              <a:buFont typeface="Arial" charset="0"/>
              <a:buNone/>
            </a:pPr>
            <a:r>
              <a:rPr lang="el-GR" sz="1900" b="1" smtClean="0">
                <a:effectLst>
                  <a:outerShdw blurRad="38100" dist="38100" dir="2700000" algn="tl">
                    <a:srgbClr val="C0C0C0"/>
                  </a:outerShdw>
                </a:effectLst>
                <a:latin typeface="Arial" charset="0"/>
                <a:cs typeface="Arial" charset="0"/>
              </a:rPr>
              <a:t>	Σε σχέση με τα ενδιαφέροντά του και τις εκπαιδευτικές δραστηριότητες είναι καλό να επισημανθεί η ενασχόλησή του με τους υπολογιστές με τη βοήθεια εκπαιδευτικού, καθώς και η προτίμησή του σε συμμαθητές της γενικής τάξης, με τους οποίους θα μπορούσε να συνεργαστεί σε αρκετές δραστηριότητες με πολύ ικανοποιητικό αποτέλεσμα.</a:t>
            </a:r>
          </a:p>
          <a:p>
            <a:pPr eaLnBrk="1" hangingPunct="1">
              <a:lnSpc>
                <a:spcPct val="80000"/>
              </a:lnSpc>
            </a:pPr>
            <a:endParaRPr lang="el-GR" sz="2000" smtClean="0">
              <a:latin typeface="Arial" charset="0"/>
              <a:cs typeface="Arial" charset="0"/>
            </a:endParaRPr>
          </a:p>
          <a:p>
            <a:pPr eaLnBrk="1" hangingPunct="1">
              <a:lnSpc>
                <a:spcPct val="80000"/>
              </a:lnSpc>
            </a:pPr>
            <a:endParaRPr lang="el-GR" sz="2000" smtClean="0"/>
          </a:p>
          <a:p>
            <a:pPr eaLnBrk="1" hangingPunct="1">
              <a:lnSpc>
                <a:spcPct val="80000"/>
              </a:lnSpc>
            </a:pPr>
            <a:endParaRPr lang="el-GR" sz="2000" smtClean="0"/>
          </a:p>
          <a:p>
            <a:pPr eaLnBrk="1" hangingPunct="1">
              <a:lnSpc>
                <a:spcPct val="80000"/>
              </a:lnSpc>
            </a:pPr>
            <a:endParaRPr lang="el-GR" sz="2000" smtClean="0"/>
          </a:p>
          <a:p>
            <a:pPr eaLnBrk="1" hangingPunct="1">
              <a:lnSpc>
                <a:spcPct val="80000"/>
              </a:lnSpc>
              <a:buFont typeface="Arial" charset="0"/>
              <a:buNone/>
            </a:pPr>
            <a:endParaRPr lang="el-GR" sz="900" baseline="30000" smtClean="0">
              <a:sym typeface="Symbol" pitchFamily="18" charset="2"/>
              <a:hlinkClick r:id="" action="ppaction://hlinkfile"/>
            </a:endParaRPr>
          </a:p>
          <a:p>
            <a:pPr eaLnBrk="1" hangingPunct="1">
              <a:lnSpc>
                <a:spcPct val="80000"/>
              </a:lnSpc>
              <a:buFont typeface="Arial" charset="0"/>
              <a:buNone/>
            </a:pPr>
            <a:endParaRPr lang="el-GR" sz="900" baseline="30000" smtClean="0">
              <a:sym typeface="Symbol" pitchFamily="18" charset="2"/>
              <a:hlinkClick r:id="" action="ppaction://hlinkfile"/>
            </a:endParaRPr>
          </a:p>
          <a:p>
            <a:pPr eaLnBrk="1" hangingPunct="1">
              <a:lnSpc>
                <a:spcPct val="80000"/>
              </a:lnSpc>
              <a:buFont typeface="Arial" charset="0"/>
              <a:buNone/>
            </a:pPr>
            <a:r>
              <a:rPr lang="el-GR" sz="900" smtClean="0"/>
              <a:t/>
            </a:r>
            <a:br>
              <a:rPr lang="el-GR" sz="900" smtClean="0"/>
            </a:br>
            <a:endParaRPr lang="el-GR" sz="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388" y="115888"/>
            <a:ext cx="8507412" cy="433387"/>
          </a:xfrm>
        </p:spPr>
        <p:txBody>
          <a:bodyPr rtlCol="0">
            <a:normAutofit fontScale="90000"/>
          </a:bodyPr>
          <a:lstStyle/>
          <a:p>
            <a:pPr eaLnBrk="1" fontAlgn="auto" hangingPunct="1">
              <a:spcAft>
                <a:spcPts val="0"/>
              </a:spcAft>
              <a:defRPr/>
            </a:pPr>
            <a:r>
              <a:rPr lang="el-GR" sz="2400" b="1" dirty="0" smtClean="0">
                <a:effectLst>
                  <a:outerShdw blurRad="38100" dist="38100" dir="2700000" algn="tl">
                    <a:srgbClr val="000000">
                      <a:alpha val="43137"/>
                    </a:srgbClr>
                  </a:outerShdw>
                </a:effectLst>
              </a:rPr>
              <a:t>5. ΠΡΩΤΑΡΧΙΚΕΣ ΕΚΠΑΙΔΕΥΤΙΚΕΣ ΑΝΑΓΚΕΣ-ΠΡΟΤΕΙΝΟΜΕΝΕΣ ΥΠΗΡΕΣΙΕΣ</a:t>
            </a:r>
            <a:endParaRPr lang="el-GR" sz="2400"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3 - Θέση περιεχομένου"/>
          <p:cNvGraphicFramePr>
            <a:graphicFrameLocks noGrp="1"/>
          </p:cNvGraphicFramePr>
          <p:nvPr>
            <p:ph idx="1"/>
          </p:nvPr>
        </p:nvGraphicFramePr>
        <p:xfrm>
          <a:off x="179388" y="692150"/>
          <a:ext cx="8964612" cy="6131497"/>
        </p:xfrm>
        <a:graphic>
          <a:graphicData uri="http://schemas.openxmlformats.org/drawingml/2006/table">
            <a:tbl>
              <a:tblPr/>
              <a:tblGrid>
                <a:gridCol w="311150"/>
                <a:gridCol w="3360737"/>
                <a:gridCol w="2160588"/>
                <a:gridCol w="1728787"/>
                <a:gridCol w="1403350"/>
              </a:tblGrid>
              <a:tr h="8810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0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latin typeface="Arial" charset="0"/>
                          <a:cs typeface="Times New Roman" pitchFamily="18" charset="0"/>
                        </a:rPr>
                        <a:t>Εκπαιδευτικές ανάγκες-Προτεραιότητες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latin typeface="Arial" charset="0"/>
                          <a:cs typeface="Times New Roman" pitchFamily="18" charset="0"/>
                        </a:rPr>
                        <a:t>Προτεινόμενες υπηρεσίες-  Ειδικότητες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latin typeface="Arial" charset="0"/>
                          <a:cs typeface="Times New Roman" pitchFamily="18" charset="0"/>
                        </a:rPr>
                        <a:t>Ημερομηνία Έναρξης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latin typeface="Arial" charset="0"/>
                          <a:cs typeface="Times New Roman" pitchFamily="18" charset="0"/>
                        </a:rPr>
                        <a:t>Χρονική διάρκεια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47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1</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Προσαρμογή στο νέο πλαίσιο μάθησης και την αλλαγή στην καθημερινή ρουτίνα του σχολείου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Εκπ/τικός Τ.Ε., Εκπ/τικός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ΙΑΝΟΥΑΡΙΟΣ</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2009</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1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2</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Η δημιουργία κλίματος ηρεμίας/πειθαρχίας στην τάξη του μαθητή.</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εκπαιδευτικός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ΙΑΝΟΥΑΡΙΟΣ</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2009</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ΜΗΝΕΣ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47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3</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Η κοινωνικοποίηση του μαθητή και η ένταξή του στην ομάδα της κανονικής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εκπαιδευτικός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ΙΑΝΟΥΑΡΙΟΣ</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2009</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ΜΗΝΕΣ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56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4</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Η ανάπτυξη του λεξιλογίου του Νίκου</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Εκπ/τικός Τ.Ε., Εκπ/τικός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ΙΑΝΟΥΑΡΙΟΣ</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2009</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ΜΗΝΕΣ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10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5</a:t>
                      </a:r>
                      <a:endParaRPr kumimoji="0" lang="el-GR" sz="1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Η συμμετοχή του Νίκου σε  ομαδικές δραστηριότητες της κανονικής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εκπαιδευτικός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ΙΑΝΟΥΑΡΙΟΣ</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2009</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ΜΗΝΕΣ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07950" y="476250"/>
          <a:ext cx="9036050" cy="6294884"/>
        </p:xfrm>
        <a:graphic>
          <a:graphicData uri="http://schemas.openxmlformats.org/drawingml/2006/table">
            <a:tbl>
              <a:tblPr/>
              <a:tblGrid>
                <a:gridCol w="1439714"/>
                <a:gridCol w="2232174"/>
                <a:gridCol w="2087562"/>
                <a:gridCol w="2449513"/>
                <a:gridCol w="827087"/>
              </a:tblGrid>
              <a:tr h="109147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6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5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Περιοχές παρέμβασης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6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Παρούσα κατάσταση</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(αποτελέσματα αξιολόγησης)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6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Μακροπρόθεσμοι στόχοι</a:t>
                      </a: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(ετήσιοι)</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6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Βραχυπρόθεσμοι στόχοι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1000" b="1"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Χρονική διάρκεια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32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1.Κοινωνική Προσαρμογή </a:t>
                      </a:r>
                      <a:endPar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(ηρεμία-</a:t>
                      </a:r>
                      <a:r>
                        <a:rPr kumimoji="0" lang="el-GR" sz="1800" b="1" i="0" u="none" strike="noStrike" cap="none" normalizeH="0" baseline="0" dirty="0" err="1"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πειθαρχία</a:t>
                      </a: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 στην τάξη)</a:t>
                      </a:r>
                      <a:endPar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Ο μαθητής παρακολουθεί 15 ώρες/βδομάδα το Τ.Ε. και τις υπόλοιπες απασχολείται με Ε.Π. στον υπολογιστή με την υποστήριξη των εκπαιδευτικών του σχολείου και κάποιες ώρες παραμένει στην κανονική τάξη.</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Κλίμα απειθαρχίας στην τάξη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Ένταξη στην ομάδα της κανονικής τάξης και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συμμετοχή στις εκπαιδευτικές δραστηριότητες</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Να μπορεί να παραμένει στην τάξη καθ’  όλη τη διάρκεια του προγράμματος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Προσαρμογή στην αλλαγή του Ε.Π.: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Τ.Ε. 10 ώρες, Κ.Τ. 10 ώρες,  </a:t>
                      </a:r>
                      <a:r>
                        <a:rPr kumimoji="0" lang="el-GR" sz="1800" b="1" i="0" u="none" strike="noStrike" cap="none" normalizeH="0" baseline="0" dirty="0" err="1" smtClean="0">
                          <a:ln>
                            <a:noFill/>
                          </a:ln>
                          <a:solidFill>
                            <a:srgbClr val="000000"/>
                          </a:solidFill>
                          <a:effectLst>
                            <a:outerShdw blurRad="38100" dist="38100" dir="2700000" algn="tl">
                              <a:srgbClr val="C0C0C0"/>
                            </a:outerShdw>
                          </a:effectLst>
                          <a:latin typeface="Arial" charset="0"/>
                          <a:cs typeface="Times New Roman" pitchFamily="18" charset="0"/>
                        </a:rPr>
                        <a:t>Υπολ</a:t>
                      </a: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a:t>
                      </a:r>
                      <a:r>
                        <a:rPr kumimoji="0" lang="el-GR" sz="1800" b="1" i="0" u="none" strike="noStrike" cap="none" normalizeH="0" baseline="0" dirty="0" err="1" smtClean="0">
                          <a:ln>
                            <a:noFill/>
                          </a:ln>
                          <a:solidFill>
                            <a:srgbClr val="000000"/>
                          </a:solidFill>
                          <a:effectLst>
                            <a:outerShdw blurRad="38100" dist="38100" dir="2700000" algn="tl">
                              <a:srgbClr val="C0C0C0"/>
                            </a:outerShdw>
                          </a:effectLst>
                          <a:latin typeface="Arial" charset="0"/>
                          <a:cs typeface="Times New Roman" pitchFamily="18" charset="0"/>
                        </a:rPr>
                        <a:t>στής</a:t>
                      </a: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 5 ώρες</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Να μπορεί να διακρίνει το δικό του πρόγραμμα από εκείνο των συμμαθητών του</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Να προσαρμοστεί σ’ ένα περιβάλλον ηρεμίας και πειθαρχίας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rPr>
                        <a:t>6 μήνες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2 - TextBox"/>
          <p:cNvSpPr txBox="1"/>
          <p:nvPr/>
        </p:nvSpPr>
        <p:spPr>
          <a:xfrm>
            <a:off x="395288" y="0"/>
            <a:ext cx="7777162" cy="400050"/>
          </a:xfrm>
          <a:prstGeom prst="rect">
            <a:avLst/>
          </a:prstGeom>
          <a:noFill/>
        </p:spPr>
        <p:txBody>
          <a:bodyPr>
            <a:spAutoFit/>
          </a:bodyPr>
          <a:lstStyle/>
          <a:p>
            <a:pPr algn="ctr">
              <a:defRPr/>
            </a:pPr>
            <a:r>
              <a:rPr lang="el-GR" sz="2000" b="1" dirty="0">
                <a:effectLst>
                  <a:outerShdw blurRad="38100" dist="38100" dir="2700000" algn="tl">
                    <a:srgbClr val="000000">
                      <a:alpha val="43137"/>
                    </a:srgbClr>
                  </a:outerShdw>
                </a:effectLst>
              </a:rPr>
              <a:t>6. ΠΡΟΤΕΙΝΟΜΕΝΗ ΠΑΡΕΜΒΑΣΗ</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79388" y="188913"/>
          <a:ext cx="8785225" cy="6309360"/>
        </p:xfrm>
        <a:graphic>
          <a:graphicData uri="http://schemas.openxmlformats.org/drawingml/2006/table">
            <a:tbl>
              <a:tblPr/>
              <a:tblGrid>
                <a:gridCol w="1728787"/>
                <a:gridCol w="1871663"/>
                <a:gridCol w="1871662"/>
                <a:gridCol w="2017713"/>
                <a:gridCol w="1295400"/>
              </a:tblGrid>
              <a:tr h="5545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2. Συναίσθημα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Ο μαθητής κάνει προσπάθειες να εκδηλώσει τα συναισθήματά του (κάποιες φορές εκδηλώνοντας επιθετική συμπεριφορά), ωστόσο παρατηρείται ελλιπής αναγνώριση και σύνδεση του συναισθήματος με κοινωνικές καταστάσεις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αναγνωρίζει  τα βασικά συναισθήματα (φόβος, χαρά, λύπη, θυμός)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Οι εκπαιδευτικοί να ονομάζουν τα βασικά συναισθήματα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 του Νίκου</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 τα δικά τους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 των συμμαθητών του</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μιμείται τα συναισθήματα στον καθρέφτη</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τα αναγνωρίζει σε κάρτες</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τα αναγνωρίζει σε ιστορίες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μήνες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07950" y="115888"/>
          <a:ext cx="8928100" cy="6626225"/>
        </p:xfrm>
        <a:graphic>
          <a:graphicData uri="http://schemas.openxmlformats.org/drawingml/2006/table">
            <a:tbl>
              <a:tblPr/>
              <a:tblGrid>
                <a:gridCol w="1785938"/>
                <a:gridCol w="1785937"/>
                <a:gridCol w="1784350"/>
                <a:gridCol w="2563813"/>
                <a:gridCol w="1008062"/>
              </a:tblGrid>
              <a:tr h="66262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3. Επικοινωνία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Δεν </a:t>
                      </a:r>
                      <a:r>
                        <a:rPr kumimoji="0" lang="el-GR" sz="2000" b="1" i="0" u="none" strike="noStrike" cap="none" normalizeH="0" baseline="0" dirty="0" err="1" smtClean="0">
                          <a:ln>
                            <a:noFill/>
                          </a:ln>
                          <a:solidFill>
                            <a:schemeClr val="tx1"/>
                          </a:solidFill>
                          <a:effectLst>
                            <a:outerShdw blurRad="38100" dist="38100" dir="2700000" algn="tl">
                              <a:srgbClr val="C0C0C0"/>
                            </a:outerShdw>
                          </a:effectLst>
                          <a:latin typeface="Arial" charset="0"/>
                          <a:cs typeface="Times New Roman" pitchFamily="18" charset="0"/>
                        </a:rPr>
                        <a:t>λεκτικοποιεί</a:t>
                      </a:r>
                      <a:r>
                        <a:rPr kumimoji="0" lang="el-GR" sz="20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 τις επιθυμίες και τις ανάγκες του στη μαθησιακή διαδικασία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εκφράζει με λεκτικό τρόπο το συναίσθημά του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λέει πότε κουράζεται ή δυσκολεύεται</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επιλέγει ανάμεσα σε δυο δραστηριότητες που του είναι ευχάριστες και βαθμιαία μεταξύ δυο που τον δυσαρεστούν</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ζητά διάλειμμα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επανέρχεται στη δραστηριότητα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σηματοδοτεί το τέλος αυτής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μήνες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07950" y="115888"/>
          <a:ext cx="8928100" cy="6626225"/>
        </p:xfrm>
        <a:graphic>
          <a:graphicData uri="http://schemas.openxmlformats.org/drawingml/2006/table">
            <a:tbl>
              <a:tblPr/>
              <a:tblGrid>
                <a:gridCol w="1584325"/>
                <a:gridCol w="1987550"/>
                <a:gridCol w="2044700"/>
                <a:gridCol w="2160588"/>
                <a:gridCol w="1150937"/>
              </a:tblGrid>
              <a:tr h="66262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4. Λεξιλόγιο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Ελλιπής κατανόηση και μη λειτουργική χρήση του λεξιλογίου στην επικοινωνία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Να διαβάζει και να κατανοεί μικρό κείμενο με λέξεις ή σύμβολα για να αντλήσει πληροφορίες  ή να εκτελέσει ενέργειες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rPr>
                        <a:t>Να αναπτύξει ενδιαφέρον για το διάβασμα και να επιλέγει βιβλία από τη βιβλιοθήκη της τάξης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συνδέει αντικείμενα με λέξεις, εικόνες με λέξεις. και λέξεις με καταστάσεις</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ετοιμάσει το δικό του λεξικό</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έχει ένα βασικό λεξιλόγιο οικείων λέξεων απαραίτητων για την ενδοσχολική επικοινωνία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μήνες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07950" y="115888"/>
          <a:ext cx="8928100" cy="6626225"/>
        </p:xfrm>
        <a:graphic>
          <a:graphicData uri="http://schemas.openxmlformats.org/drawingml/2006/table">
            <a:tbl>
              <a:tblPr/>
              <a:tblGrid>
                <a:gridCol w="1439863"/>
                <a:gridCol w="1511300"/>
                <a:gridCol w="2520950"/>
                <a:gridCol w="2520950"/>
                <a:gridCol w="935037"/>
              </a:tblGrid>
              <a:tr h="66262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5. Γραπτός Λόγος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Ελλιπής κατανόηση της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συντακτικής </a:t>
                      </a: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δομής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γράφει μικρά λεκτικά σύνολα με περιεχόμενο που τον ενδια- φέρει, χρησιμο-ποιώντας τελείες και ερωτηματικά.</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σχηματίζει προτάσεις του τύπου Ρ, Υ-Ρ, Υ-Ρ-Α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γράφει ορθογραφημένα τις καταλήξεις ενεργητικών ρημάτων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κάνει αντιστοιχίσεις λέξεων-συμβόλων</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εντοπίζει λεκτικά λάθη σε 1 απλή πρόταση</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 Να συμπληρώνει τις κατάλληλες λέξεις σε κενά</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βάζει γεγονότα-ενέργειες σε σωστή χρονολογική σειρά</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βρίσκει τίτλο για  εικόνα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εντοπίζει τον λάθος τίτλο</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υποδύεται ρόλους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μήνες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107950" y="115888"/>
          <a:ext cx="8928100" cy="4033838"/>
        </p:xfrm>
        <a:graphic>
          <a:graphicData uri="http://schemas.openxmlformats.org/drawingml/2006/table">
            <a:tbl>
              <a:tblPr/>
              <a:tblGrid>
                <a:gridCol w="1584325"/>
                <a:gridCol w="1727200"/>
                <a:gridCol w="2044700"/>
                <a:gridCol w="2708275"/>
                <a:gridCol w="863600"/>
              </a:tblGrid>
              <a:tr h="40338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Μαθηματικά</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Ελλιπής κατάκτηση βασικών αριθμητικών δεξιοτήτων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λογαριάζει με άνεση στην πρώτη δεκάδα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απαριθμεί στην εκατοντάδα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λύνει απλά προβλήματα πρόσθεσης και αφαίρεσης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Διασφάλιση αντιστοίχησης ποσότητας-αριθμού στην πρώτη δεκάδα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Αυτοματοποίηση υπολογισμών  ως το δέκα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Να κατανοεί και να χρησιμοποιεί τα σύμβολα </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 &gt;,&lt;,=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6 μήνες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2 - TextBox"/>
          <p:cNvSpPr txBox="1"/>
          <p:nvPr/>
        </p:nvSpPr>
        <p:spPr>
          <a:xfrm>
            <a:off x="107950" y="4797425"/>
            <a:ext cx="8928100" cy="1630363"/>
          </a:xfrm>
          <a:prstGeom prst="rect">
            <a:avLst/>
          </a:prstGeom>
          <a:noFill/>
        </p:spPr>
        <p:txBody>
          <a:bodyPr>
            <a:spAutoFit/>
          </a:bodyPr>
          <a:lstStyle/>
          <a:p>
            <a:pPr fontAlgn="auto">
              <a:spcBef>
                <a:spcPts val="0"/>
              </a:spcBef>
              <a:spcAft>
                <a:spcPts val="0"/>
              </a:spcAft>
              <a:buFont typeface="Symbol"/>
              <a:buChar char="*"/>
              <a:defRPr/>
            </a:pPr>
            <a:r>
              <a:rPr lang="el-GR" sz="2000" b="1" dirty="0">
                <a:effectLst>
                  <a:outerShdw blurRad="38100" dist="38100" dir="2700000" algn="tl">
                    <a:srgbClr val="000000">
                      <a:alpha val="43137"/>
                    </a:srgbClr>
                  </a:outerShdw>
                </a:effectLst>
                <a:latin typeface="Arial" pitchFamily="34" charset="0"/>
                <a:cs typeface="Arial" pitchFamily="34" charset="0"/>
              </a:rPr>
              <a:t>Η συμπλήρωση αυτών των τμημάτων γίνεται με βάση την αξιολόγηση.</a:t>
            </a:r>
          </a:p>
          <a:p>
            <a:pPr fontAlgn="auto">
              <a:spcBef>
                <a:spcPts val="0"/>
              </a:spcBef>
              <a:spcAft>
                <a:spcPts val="0"/>
              </a:spcAft>
              <a:buFont typeface="Symbol"/>
              <a:buChar char="*"/>
              <a:defRPr/>
            </a:pPr>
            <a:r>
              <a:rPr lang="el-GR" sz="2000" b="1" dirty="0">
                <a:effectLst>
                  <a:outerShdw blurRad="38100" dist="38100" dir="2700000" algn="tl">
                    <a:srgbClr val="000000">
                      <a:alpha val="43137"/>
                    </a:srgbClr>
                  </a:outerShdw>
                </a:effectLst>
                <a:latin typeface="Arial" pitchFamily="34" charset="0"/>
                <a:cs typeface="Arial" pitchFamily="34" charset="0"/>
              </a:rPr>
              <a:t>Με τον όρο περιοχές εννοούνται: μαθησιακή ετοιμότητα, βασικές σχολικές δεξιότητες, κοινωνική προσαρμογή, επικοινωνία, γνωστικός τομέας, αυτοεξυπηρέτηση, σχολική επίδοση, </a:t>
            </a:r>
            <a:r>
              <a:rPr lang="el-GR" sz="2000" b="1" dirty="0" err="1">
                <a:effectLst>
                  <a:outerShdw blurRad="38100" dist="38100" dir="2700000" algn="tl">
                    <a:srgbClr val="000000">
                      <a:alpha val="43137"/>
                    </a:srgbClr>
                  </a:outerShdw>
                </a:effectLst>
                <a:latin typeface="Arial" pitchFamily="34" charset="0"/>
                <a:cs typeface="Arial" pitchFamily="34" charset="0"/>
              </a:rPr>
              <a:t>προεπαγγελματική</a:t>
            </a:r>
            <a:r>
              <a:rPr lang="el-GR" sz="2000" b="1" dirty="0">
                <a:effectLst>
                  <a:outerShdw blurRad="38100" dist="38100" dir="2700000" algn="tl">
                    <a:srgbClr val="000000">
                      <a:alpha val="43137"/>
                    </a:srgbClr>
                  </a:outerShdw>
                </a:effectLst>
                <a:latin typeface="Arial" pitchFamily="34" charset="0"/>
                <a:cs typeface="Arial" pitchFamily="34" charset="0"/>
              </a:rPr>
              <a:t> ετοιμότητα, κινητικότητα κλπ.</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0"/>
            <a:ext cx="9144000" cy="1023938"/>
          </a:xfrm>
        </p:spPr>
        <p:txBody>
          <a:bodyPr rtlCol="0" anchor="b">
            <a:noAutofit/>
          </a:bodyPr>
          <a:lstStyle/>
          <a:p>
            <a:pPr fontAlgn="auto">
              <a:spcAft>
                <a:spcPts val="0"/>
              </a:spcAft>
              <a:defRPr/>
            </a:pPr>
            <a:r>
              <a:rPr lang="el-GR" sz="32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ΕΞΑΤΟΜΙΚΕΥΜΕΝΟ </a:t>
            </a:r>
            <a:r>
              <a:rPr lang="el-GR" sz="3200" b="1" dirty="0">
                <a:solidFill>
                  <a:srgbClr val="92D050"/>
                </a:solidFill>
                <a:effectLst>
                  <a:outerShdw blurRad="38100" dist="38100" dir="2700000" algn="tl">
                    <a:srgbClr val="000000">
                      <a:alpha val="43137"/>
                    </a:srgbClr>
                  </a:outerShdw>
                </a:effectLst>
                <a:latin typeface="Arial" pitchFamily="34" charset="0"/>
                <a:cs typeface="Arial" pitchFamily="34" charset="0"/>
              </a:rPr>
              <a:t>ΠΡΟΓΡΑΜΜΑ ΕΚΠΑΙΔΕΥΣΗΣ (ΕΠΕ)</a:t>
            </a:r>
            <a:endParaRPr lang="en-US" sz="3200" b="1" dirty="0">
              <a:solidFill>
                <a:srgbClr val="92D050"/>
              </a:solidFill>
              <a:effectLst>
                <a:outerShdw blurRad="38100" dist="38100" dir="2700000" algn="tl">
                  <a:srgbClr val="000000">
                    <a:alpha val="43137"/>
                  </a:srgbClr>
                </a:outerShdw>
              </a:effectLst>
              <a:latin typeface="Arial" pitchFamily="34" charset="0"/>
              <a:cs typeface="Arial" pitchFamily="34" charset="0"/>
            </a:endParaRPr>
          </a:p>
        </p:txBody>
      </p:sp>
      <p:sp>
        <p:nvSpPr>
          <p:cNvPr id="19459" name="Rectangle 3"/>
          <p:cNvSpPr>
            <a:spLocks noGrp="1" noChangeArrowheads="1"/>
          </p:cNvSpPr>
          <p:nvPr>
            <p:ph type="body" idx="4294967295"/>
          </p:nvPr>
        </p:nvSpPr>
        <p:spPr>
          <a:xfrm>
            <a:off x="0" y="1125538"/>
            <a:ext cx="8229600" cy="5005387"/>
          </a:xfrm>
        </p:spPr>
        <p:txBody>
          <a:bodyPr rtlCol="0">
            <a:normAutofit/>
          </a:bodyPr>
          <a:lstStyle/>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αποτελεί «συμβόλαιο» το οποίο συνυπογράφουν όλοι οι εμπλεκόμενοι και δεσμεύονται να τηρήσουν</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σχεδιάζεται για να καλύψει τις διαφορετικές ανάγκες του μαθητή</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στοχεύει στην ποιοτική εκπαίδευση και ψυχοσυναισθηματική ανάπτυξη του μαθητή</a:t>
            </a:r>
            <a:endParaRPr lang="en-US" b="1" dirty="0">
              <a:solidFill>
                <a:srgbClr val="002060"/>
              </a:solidFill>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950" y="115888"/>
            <a:ext cx="9036050" cy="504825"/>
          </a:xfrm>
        </p:spPr>
        <p:txBody>
          <a:bodyPr rtlCol="0">
            <a:normAutofit fontScale="90000"/>
          </a:bodyPr>
          <a:lstStyle/>
          <a:p>
            <a:pPr eaLnBrk="1" fontAlgn="auto" hangingPunct="1">
              <a:spcAft>
                <a:spcPts val="0"/>
              </a:spcAft>
              <a:defRPr/>
            </a:pPr>
            <a:r>
              <a:rPr lang="el-GR" sz="3100" b="1" dirty="0" smtClean="0"/>
              <a:t/>
            </a:r>
            <a:br>
              <a:rPr lang="el-GR" sz="3100" b="1" dirty="0" smtClean="0"/>
            </a:br>
            <a:r>
              <a:rPr lang="el-GR" sz="3100" b="1" dirty="0" smtClean="0">
                <a:effectLst>
                  <a:outerShdw blurRad="38100" dist="38100" dir="2700000" algn="tl">
                    <a:srgbClr val="000000">
                      <a:alpha val="43137"/>
                    </a:srgbClr>
                  </a:outerShdw>
                </a:effectLst>
                <a:latin typeface="Arial" pitchFamily="34" charset="0"/>
                <a:cs typeface="Arial" pitchFamily="34" charset="0"/>
              </a:rPr>
              <a:t>  7. ΠΡΟΤΕΙΝΟΜΕΝΟ ΕΚΠΑΙΔΕΥΤΙΚΟ ΠΛΑΙΣΙΟ</a:t>
            </a:r>
            <a:r>
              <a:rPr lang="el-GR" dirty="0" smtClean="0"/>
              <a:t/>
            </a:r>
            <a:br>
              <a:rPr lang="el-GR" dirty="0" smtClean="0"/>
            </a:br>
            <a:endParaRPr lang="el-GR" dirty="0" smtClean="0"/>
          </a:p>
        </p:txBody>
      </p:sp>
      <p:graphicFrame>
        <p:nvGraphicFramePr>
          <p:cNvPr id="6" name="5 - Θέση περιεχομένου"/>
          <p:cNvGraphicFramePr>
            <a:graphicFrameLocks noGrp="1"/>
          </p:cNvGraphicFramePr>
          <p:nvPr>
            <p:ph idx="1"/>
          </p:nvPr>
        </p:nvGraphicFramePr>
        <p:xfrm>
          <a:off x="457200" y="549275"/>
          <a:ext cx="8229600" cy="6128131"/>
        </p:xfrm>
        <a:graphic>
          <a:graphicData uri="http://schemas.openxmlformats.org/drawingml/2006/table">
            <a:tbl>
              <a:tblPr/>
              <a:tblGrid>
                <a:gridCol w="4114800"/>
                <a:gridCol w="4114800"/>
              </a:tblGrid>
              <a:tr h="733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6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ΕΚΠΑΙΔΕΥΤΙΚΗ ΔΟΜΗ</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ΩΡΕΣ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Κοινή τάξη</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10</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Τμήμα Ένταξης</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10</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95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Εκπαιδευτικά προγράμματα σε υπολογιστή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5</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Ειδικό Σχολείο</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15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Εκπαίδευση στο νοσοκομείο</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Εκπαίδευση στο σπίτι</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800" b="1"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5888"/>
            <a:ext cx="8229600" cy="649287"/>
          </a:xfrm>
        </p:spPr>
        <p:txBody>
          <a:bodyPr rtlCol="0">
            <a:normAutofit/>
          </a:bodyPr>
          <a:lstStyle/>
          <a:p>
            <a:pPr eaLnBrk="1" fontAlgn="auto" hangingPunct="1">
              <a:spcAft>
                <a:spcPts val="0"/>
              </a:spcAft>
              <a:defRPr/>
            </a:pPr>
            <a:r>
              <a:rPr lang="el-GR" sz="2800" b="1" smtClean="0">
                <a:effectLst>
                  <a:outerShdw blurRad="38100" dist="38100" dir="2700000" algn="tl">
                    <a:srgbClr val="000000">
                      <a:alpha val="43137"/>
                    </a:srgbClr>
                  </a:outerShdw>
                </a:effectLst>
                <a:latin typeface="Arial" pitchFamily="34" charset="0"/>
                <a:cs typeface="Arial" pitchFamily="34" charset="0"/>
              </a:rPr>
              <a:t> 8. ΕΠΑΝΑΞΙΟΛΟΓΗΣΗ</a:t>
            </a:r>
            <a:endParaRPr lang="el-GR" sz="2800" b="1" dirty="0" smtClean="0">
              <a:effectLst>
                <a:outerShdw blurRad="38100" dist="38100" dir="2700000" algn="tl">
                  <a:srgbClr val="000000">
                    <a:alpha val="43137"/>
                  </a:srgbClr>
                </a:outerShdw>
              </a:effectLst>
              <a:latin typeface="Arial" pitchFamily="34" charset="0"/>
              <a:cs typeface="Arial" pitchFamily="34" charset="0"/>
            </a:endParaRPr>
          </a:p>
        </p:txBody>
      </p:sp>
      <p:graphicFrame>
        <p:nvGraphicFramePr>
          <p:cNvPr id="4" name="3 - Θέση περιεχομένου"/>
          <p:cNvGraphicFramePr>
            <a:graphicFrameLocks noGrp="1"/>
          </p:cNvGraphicFramePr>
          <p:nvPr>
            <p:ph idx="1"/>
          </p:nvPr>
        </p:nvGraphicFramePr>
        <p:xfrm>
          <a:off x="457200" y="836613"/>
          <a:ext cx="8229600" cy="432048"/>
        </p:xfrm>
        <a:graphic>
          <a:graphicData uri="http://schemas.openxmlformats.org/drawingml/2006/table">
            <a:tbl>
              <a:tblPr firstRow="1" bandRow="1">
                <a:tableStyleId>{5C22544A-7EE6-4342-B048-85BDC9FD1C3A}</a:tableStyleId>
              </a:tblPr>
              <a:tblGrid>
                <a:gridCol w="8229600"/>
              </a:tblGrid>
              <a:tr h="432048">
                <a:tc>
                  <a:txBody>
                    <a:bodyPr/>
                    <a:lstStyle/>
                    <a:p>
                      <a:r>
                        <a:rPr lang="el-GR" sz="2000" b="1" kern="120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Ημερομηνία επαναξιολόγησης:  ΙΟΥΝΙΟΣ 2009</a:t>
                      </a:r>
                      <a:endParaRPr lang="el-GR"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a:txBody>
                  <a:tcPr>
                    <a:noFill/>
                  </a:tcPr>
                </a:tc>
              </a:tr>
            </a:tbl>
          </a:graphicData>
        </a:graphic>
      </p:graphicFrame>
      <p:sp>
        <p:nvSpPr>
          <p:cNvPr id="5" name="4 - TextBox"/>
          <p:cNvSpPr txBox="1"/>
          <p:nvPr/>
        </p:nvSpPr>
        <p:spPr>
          <a:xfrm>
            <a:off x="684213" y="1773238"/>
            <a:ext cx="6983412" cy="400050"/>
          </a:xfrm>
          <a:prstGeom prst="rect">
            <a:avLst/>
          </a:prstGeom>
          <a:noFill/>
        </p:spPr>
        <p:txBody>
          <a:bodyPr>
            <a:spAutoFit/>
          </a:bodyPr>
          <a:lstStyle/>
          <a:p>
            <a:pPr algn="ctr" fontAlgn="auto">
              <a:spcBef>
                <a:spcPts val="0"/>
              </a:spcBef>
              <a:spcAft>
                <a:spcPts val="0"/>
              </a:spcAft>
              <a:defRPr/>
            </a:pPr>
            <a:r>
              <a:rPr lang="el-GR" sz="2000" b="1" dirty="0">
                <a:effectLst>
                  <a:outerShdw blurRad="38100" dist="38100" dir="2700000" algn="tl">
                    <a:srgbClr val="000000">
                      <a:alpha val="43137"/>
                    </a:srgbClr>
                  </a:outerShdw>
                </a:effectLst>
                <a:latin typeface="Arial" pitchFamily="34" charset="0"/>
                <a:cs typeface="Arial" pitchFamily="34" charset="0"/>
              </a:rPr>
              <a:t>14. ΑΠΟΔΟΧΗ ΤΟΥ ΕΕΠ ΑΠΟ ΤΟ ΓΟΝΕΑ/ΚΗΔΕΜΟΝΑ </a:t>
            </a:r>
          </a:p>
        </p:txBody>
      </p:sp>
      <p:graphicFrame>
        <p:nvGraphicFramePr>
          <p:cNvPr id="8" name="7 - Πίνακας"/>
          <p:cNvGraphicFramePr>
            <a:graphicFrameLocks noGrp="1"/>
          </p:cNvGraphicFramePr>
          <p:nvPr/>
        </p:nvGraphicFramePr>
        <p:xfrm>
          <a:off x="755650" y="2420938"/>
          <a:ext cx="266700" cy="227838"/>
        </p:xfrm>
        <a:graphic>
          <a:graphicData uri="http://schemas.openxmlformats.org/drawingml/2006/table">
            <a:tbl>
              <a:tblPr/>
              <a:tblGrid>
                <a:gridCol w="266700"/>
              </a:tblGrid>
              <a:tr h="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1300" b="1" i="0" u="none" strike="noStrike" cap="none" normalizeH="0" baseline="0" smtClean="0">
                          <a:ln>
                            <a:noFill/>
                          </a:ln>
                          <a:solidFill>
                            <a:schemeClr val="tx1"/>
                          </a:solidFill>
                          <a:effectLst/>
                          <a:latin typeface="Arial" charset="0"/>
                          <a:cs typeface="Times New Roman" pitchFamily="18" charset="0"/>
                        </a:rPr>
                        <a:t>Χ</a:t>
                      </a:r>
                      <a:endParaRPr kumimoji="0" lang="el-GR" sz="1000" b="0" i="0" u="none" strike="noStrike" cap="none" normalizeH="0" baseline="0" smtClean="0">
                        <a:ln>
                          <a:noFill/>
                        </a:ln>
                        <a:solidFill>
                          <a:schemeClr val="tx1"/>
                        </a:solidFill>
                        <a:effectLst/>
                        <a:latin typeface="Arial"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1" name="3 - Θέση περιεχομένου"/>
          <p:cNvGraphicFramePr>
            <a:graphicFrameLocks/>
          </p:cNvGraphicFramePr>
          <p:nvPr/>
        </p:nvGraphicFramePr>
        <p:xfrm>
          <a:off x="250825" y="2273300"/>
          <a:ext cx="8589640" cy="1371600"/>
        </p:xfrm>
        <a:graphic>
          <a:graphicData uri="http://schemas.openxmlformats.org/drawingml/2006/table">
            <a:tbl>
              <a:tblPr firstRow="1" bandRow="1">
                <a:tableStyleId>{5C22544A-7EE6-4342-B048-85BDC9FD1C3A}</a:tableStyleId>
              </a:tblPr>
              <a:tblGrid>
                <a:gridCol w="8589640"/>
              </a:tblGrid>
              <a:tr h="0">
                <a:tc>
                  <a:txBody>
                    <a:bodyPr/>
                    <a:lstStyle/>
                    <a:p>
                      <a:r>
                        <a:rPr lang="el-GR" sz="1800" b="1" kern="1200" dirty="0" smtClean="0">
                          <a:solidFill>
                            <a:schemeClr val="tx1"/>
                          </a:solidFill>
                          <a:latin typeface="+mn-lt"/>
                          <a:ea typeface="+mn-ea"/>
                          <a:cs typeface="+mn-cs"/>
                        </a:rPr>
                        <a:t>   </a:t>
                      </a:r>
                      <a:r>
                        <a:rPr lang="el-GR" sz="1800" b="1" kern="1200" baseline="0" dirty="0" smtClean="0">
                          <a:solidFill>
                            <a:schemeClr val="tx1"/>
                          </a:solidFill>
                          <a:latin typeface="+mn-lt"/>
                          <a:ea typeface="+mn-ea"/>
                          <a:cs typeface="+mn-cs"/>
                        </a:rPr>
                        <a:t>    </a:t>
                      </a:r>
                      <a:r>
                        <a:rPr lang="el-GR" sz="1800" b="1" kern="1200" dirty="0" smtClean="0">
                          <a:solidFill>
                            <a:schemeClr val="tx1"/>
                          </a:solidFill>
                          <a:latin typeface="+mn-lt"/>
                          <a:ea typeface="+mn-ea"/>
                          <a:cs typeface="+mn-cs"/>
                        </a:rPr>
                        <a:t>          </a:t>
                      </a:r>
                      <a:r>
                        <a:rPr lang="el-GR" sz="2400" b="1" kern="120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Αποδέχομαι</a:t>
                      </a:r>
                    </a:p>
                    <a:p>
                      <a:endParaRPr lang="el-GR" sz="1800" b="1" kern="1200" dirty="0" smtClean="0">
                        <a:solidFill>
                          <a:schemeClr val="tx1"/>
                        </a:solidFill>
                        <a:latin typeface="+mn-lt"/>
                        <a:ea typeface="+mn-ea"/>
                        <a:cs typeface="+mn-cs"/>
                      </a:endParaRPr>
                    </a:p>
                    <a:p>
                      <a:r>
                        <a:rPr lang="el-GR" sz="1800" b="1" kern="1200" dirty="0" smtClean="0">
                          <a:solidFill>
                            <a:schemeClr val="tx1"/>
                          </a:solidFill>
                          <a:effectLst>
                            <a:outerShdw blurRad="38100" dist="38100" dir="2700000" algn="tl">
                              <a:srgbClr val="000000">
                                <a:alpha val="43137"/>
                              </a:srgbClr>
                            </a:outerShdw>
                          </a:effectLst>
                          <a:latin typeface="+mn-lt"/>
                          <a:ea typeface="+mn-ea"/>
                          <a:cs typeface="+mn-cs"/>
                        </a:rPr>
                        <a:t>                </a:t>
                      </a:r>
                      <a:r>
                        <a:rPr lang="el-GR" sz="2400" b="1" kern="120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Δεν</a:t>
                      </a:r>
                      <a:r>
                        <a:rPr lang="el-GR" sz="2400" b="1" kern="1200" baseline="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 αποδέχομαι</a:t>
                      </a:r>
                      <a:endParaRPr lang="el-GR" sz="2400" b="1" kern="120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endParaRP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2" name="11 - Ορθογώνιο"/>
          <p:cNvSpPr/>
          <p:nvPr/>
        </p:nvSpPr>
        <p:spPr>
          <a:xfrm>
            <a:off x="755650" y="3068638"/>
            <a:ext cx="287338" cy="2159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3" name="12 - TextBox"/>
          <p:cNvSpPr txBox="1"/>
          <p:nvPr/>
        </p:nvSpPr>
        <p:spPr>
          <a:xfrm>
            <a:off x="468313" y="3860800"/>
            <a:ext cx="8496300" cy="2954338"/>
          </a:xfrm>
          <a:prstGeom prst="rect">
            <a:avLst/>
          </a:prstGeom>
          <a:noFill/>
        </p:spPr>
        <p:txBody>
          <a:bodyPr>
            <a:spAutoFit/>
          </a:bodyPr>
          <a:lstStyle/>
          <a:p>
            <a:pPr fontAlgn="auto">
              <a:spcBef>
                <a:spcPts val="0"/>
              </a:spcBef>
              <a:spcAft>
                <a:spcPts val="0"/>
              </a:spcAft>
              <a:defRPr/>
            </a:pPr>
            <a:endParaRPr lang="el-GR" b="1" dirty="0">
              <a:effectLst>
                <a:outerShdw blurRad="38100" dist="38100" dir="2700000" algn="tl">
                  <a:srgbClr val="000000">
                    <a:alpha val="43137"/>
                  </a:srgbClr>
                </a:outerShdw>
              </a:effectLst>
              <a:latin typeface="+mn-lt"/>
              <a:cs typeface="+mn-cs"/>
            </a:endParaRPr>
          </a:p>
          <a:p>
            <a:pPr fontAlgn="auto">
              <a:spcBef>
                <a:spcPts val="0"/>
              </a:spcBef>
              <a:spcAft>
                <a:spcPts val="0"/>
              </a:spcAft>
              <a:defRPr/>
            </a:pPr>
            <a:r>
              <a:rPr lang="el-GR" sz="2400" b="1" dirty="0">
                <a:effectLst>
                  <a:outerShdw blurRad="38100" dist="38100" dir="2700000" algn="tl">
                    <a:srgbClr val="000000">
                      <a:alpha val="43137"/>
                    </a:srgbClr>
                  </a:outerShdw>
                </a:effectLst>
                <a:latin typeface="Arial" pitchFamily="34" charset="0"/>
                <a:cs typeface="Arial" pitchFamily="34" charset="0"/>
              </a:rPr>
              <a:t>Κηδεμόνας</a:t>
            </a:r>
          </a:p>
          <a:p>
            <a:pPr fontAlgn="auto">
              <a:spcBef>
                <a:spcPts val="0"/>
              </a:spcBef>
              <a:spcAft>
                <a:spcPts val="0"/>
              </a:spcAft>
              <a:defRPr/>
            </a:pPr>
            <a:endParaRPr lang="el-GR" sz="2400" b="1" dirty="0">
              <a:effectLst>
                <a:outerShdw blurRad="38100" dist="38100" dir="2700000" algn="tl">
                  <a:srgbClr val="000000">
                    <a:alpha val="43137"/>
                  </a:srgbClr>
                </a:outerShdw>
              </a:effectLst>
              <a:latin typeface="Arial" pitchFamily="34" charset="0"/>
              <a:cs typeface="Arial" pitchFamily="34" charset="0"/>
            </a:endParaRPr>
          </a:p>
          <a:p>
            <a:pPr fontAlgn="auto">
              <a:spcBef>
                <a:spcPts val="0"/>
              </a:spcBef>
              <a:spcAft>
                <a:spcPts val="0"/>
              </a:spcAft>
              <a:defRPr/>
            </a:pPr>
            <a:endParaRPr lang="el-GR" sz="2400" b="1" dirty="0">
              <a:effectLst>
                <a:outerShdw blurRad="38100" dist="38100" dir="2700000" algn="tl">
                  <a:srgbClr val="000000">
                    <a:alpha val="43137"/>
                  </a:srgbClr>
                </a:outerShdw>
              </a:effectLst>
              <a:latin typeface="Arial" pitchFamily="34" charset="0"/>
              <a:cs typeface="Arial" pitchFamily="34" charset="0"/>
            </a:endParaRPr>
          </a:p>
          <a:p>
            <a:pPr fontAlgn="auto">
              <a:spcBef>
                <a:spcPts val="0"/>
              </a:spcBef>
              <a:spcAft>
                <a:spcPts val="0"/>
              </a:spcAft>
              <a:defRPr/>
            </a:pPr>
            <a:r>
              <a:rPr lang="el-GR" sz="2400" b="1" dirty="0" err="1">
                <a:effectLst>
                  <a:outerShdw blurRad="38100" dist="38100" dir="2700000" algn="tl">
                    <a:srgbClr val="000000">
                      <a:alpha val="43137"/>
                    </a:srgbClr>
                  </a:outerShdw>
                </a:effectLst>
                <a:latin typeface="Arial" pitchFamily="34" charset="0"/>
                <a:cs typeface="Arial" pitchFamily="34" charset="0"/>
              </a:rPr>
              <a:t>Ημερ</a:t>
            </a:r>
            <a:r>
              <a:rPr lang="el-GR" sz="2400" b="1" dirty="0">
                <a:effectLst>
                  <a:outerShdw blurRad="38100" dist="38100" dir="2700000" algn="tl">
                    <a:srgbClr val="000000">
                      <a:alpha val="43137"/>
                    </a:srgbClr>
                  </a:outerShdw>
                </a:effectLst>
                <a:latin typeface="Arial" pitchFamily="34" charset="0"/>
                <a:cs typeface="Arial" pitchFamily="34" charset="0"/>
              </a:rPr>
              <a:t>/</a:t>
            </a:r>
            <a:r>
              <a:rPr lang="el-GR" sz="2400" b="1" dirty="0" err="1">
                <a:effectLst>
                  <a:outerShdw blurRad="38100" dist="38100" dir="2700000" algn="tl">
                    <a:srgbClr val="000000">
                      <a:alpha val="43137"/>
                    </a:srgbClr>
                  </a:outerShdw>
                </a:effectLst>
                <a:latin typeface="Arial" pitchFamily="34" charset="0"/>
                <a:cs typeface="Arial" pitchFamily="34" charset="0"/>
              </a:rPr>
              <a:t>νία</a:t>
            </a:r>
            <a:r>
              <a:rPr lang="el-GR" sz="2400" b="1" dirty="0">
                <a:effectLst>
                  <a:outerShdw blurRad="38100" dist="38100" dir="2700000" algn="tl">
                    <a:srgbClr val="000000">
                      <a:alpha val="43137"/>
                    </a:srgbClr>
                  </a:outerShdw>
                </a:effectLst>
                <a:latin typeface="Arial" pitchFamily="34" charset="0"/>
                <a:cs typeface="Arial" pitchFamily="34" charset="0"/>
              </a:rPr>
              <a:t>: Αθήνα, 30-01-2009</a:t>
            </a:r>
          </a:p>
          <a:p>
            <a:pPr fontAlgn="auto">
              <a:spcBef>
                <a:spcPts val="0"/>
              </a:spcBef>
              <a:spcAft>
                <a:spcPts val="0"/>
              </a:spcAft>
              <a:defRPr/>
            </a:pPr>
            <a:endParaRPr lang="el-GR" sz="2400" b="1" dirty="0">
              <a:effectLst>
                <a:outerShdw blurRad="38100" dist="38100" dir="2700000" algn="tl">
                  <a:srgbClr val="000000">
                    <a:alpha val="43137"/>
                  </a:srgbClr>
                </a:outerShdw>
              </a:effectLst>
              <a:latin typeface="Arial" pitchFamily="34" charset="0"/>
              <a:cs typeface="Arial" pitchFamily="34" charset="0"/>
            </a:endParaRPr>
          </a:p>
          <a:p>
            <a:pPr fontAlgn="auto">
              <a:spcBef>
                <a:spcPts val="0"/>
              </a:spcBef>
              <a:spcAft>
                <a:spcPts val="0"/>
              </a:spcAft>
              <a:defRPr/>
            </a:pPr>
            <a:endParaRPr lang="el-GR" sz="2400" b="1" dirty="0">
              <a:effectLst>
                <a:outerShdw blurRad="38100" dist="38100" dir="2700000" algn="tl">
                  <a:srgbClr val="000000">
                    <a:alpha val="43137"/>
                  </a:srgbClr>
                </a:outerShdw>
              </a:effectLst>
              <a:latin typeface="Arial" pitchFamily="34" charset="0"/>
              <a:cs typeface="Arial" pitchFamily="34" charset="0"/>
            </a:endParaRPr>
          </a:p>
          <a:p>
            <a:pPr fontAlgn="auto">
              <a:spcBef>
                <a:spcPts val="0"/>
              </a:spcBef>
              <a:spcAft>
                <a:spcPts val="0"/>
              </a:spcAft>
              <a:defRPr/>
            </a:pPr>
            <a:r>
              <a:rPr lang="el-GR" sz="2400" b="1" dirty="0">
                <a:effectLst>
                  <a:outerShdw blurRad="38100" dist="38100" dir="2700000" algn="tl">
                    <a:srgbClr val="000000">
                      <a:alpha val="43137"/>
                    </a:srgbClr>
                  </a:outerShdw>
                </a:effectLst>
                <a:latin typeface="Arial" pitchFamily="34" charset="0"/>
                <a:cs typeface="Arial" pitchFamily="34" charset="0"/>
              </a:rPr>
              <a:t>Επόμενη συνεδρία Ε.Ε.Π.: ΣΕΠΤΕΜΒΡΙΟΣ 2009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0" y="277813"/>
            <a:ext cx="8229600" cy="746125"/>
          </a:xfrm>
        </p:spPr>
        <p:txBody>
          <a:bodyPr rtlCol="0" anchor="b"/>
          <a:lstStyle/>
          <a:p>
            <a:pPr algn="ctr" fontAlgn="auto">
              <a:spcAft>
                <a:spcPts val="0"/>
              </a:spcAft>
              <a:defRPr/>
            </a:pPr>
            <a:r>
              <a:rPr lang="el-GR" sz="32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Αξιολ</a:t>
            </a:r>
            <a:r>
              <a:rPr lang="en-US" sz="32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O</a:t>
            </a:r>
            <a:r>
              <a:rPr lang="el-GR" sz="32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γηΣη</a:t>
            </a:r>
            <a:r>
              <a:rPr lang="el-GR" sz="32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a:t>
            </a:r>
            <a:r>
              <a:rPr lang="el-GR" sz="3200" b="1" dirty="0">
                <a:solidFill>
                  <a:srgbClr val="92D050"/>
                </a:solidFill>
                <a:effectLst>
                  <a:outerShdw blurRad="38100" dist="38100" dir="2700000" algn="tl">
                    <a:srgbClr val="000000">
                      <a:alpha val="43137"/>
                    </a:srgbClr>
                  </a:outerShdw>
                </a:effectLst>
                <a:latin typeface="Arial" pitchFamily="34" charset="0"/>
                <a:cs typeface="Arial" pitchFamily="34" charset="0"/>
              </a:rPr>
              <a:t>του </a:t>
            </a:r>
            <a:r>
              <a:rPr lang="el-GR" sz="32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μαθητ</a:t>
            </a:r>
            <a:r>
              <a:rPr lang="en-US" sz="32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H</a:t>
            </a:r>
            <a:endParaRPr lang="en-US" sz="3200" b="1" dirty="0">
              <a:solidFill>
                <a:srgbClr val="92D050"/>
              </a:solidFill>
              <a:effectLst>
                <a:outerShdw blurRad="38100" dist="38100" dir="2700000" algn="tl">
                  <a:srgbClr val="000000">
                    <a:alpha val="43137"/>
                  </a:srgbClr>
                </a:outerShdw>
              </a:effectLst>
              <a:latin typeface="Arial" pitchFamily="34" charset="0"/>
              <a:cs typeface="Arial" pitchFamily="34" charset="0"/>
            </a:endParaRPr>
          </a:p>
        </p:txBody>
      </p:sp>
      <p:sp>
        <p:nvSpPr>
          <p:cNvPr id="21507" name="Rectangle 3"/>
          <p:cNvSpPr>
            <a:spLocks noGrp="1" noChangeArrowheads="1"/>
          </p:cNvSpPr>
          <p:nvPr>
            <p:ph type="body" idx="4294967295"/>
          </p:nvPr>
        </p:nvSpPr>
        <p:spPr>
          <a:xfrm>
            <a:off x="0" y="1196975"/>
            <a:ext cx="8229600" cy="4933950"/>
          </a:xfrm>
        </p:spPr>
        <p:txBody>
          <a:bodyPr rtlCol="0">
            <a:normAutofit/>
          </a:bodyPr>
          <a:lstStyle/>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νοητικό δυναμικό</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ψυχοσυναισθηματική ανάπτυξη</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κινητική ανάπτυξη</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μαθησιακό προφίλ</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ενδιαφέροντα</a:t>
            </a:r>
          </a:p>
          <a:p>
            <a:pPr fontAlgn="auto">
              <a:spcAft>
                <a:spcPts val="0"/>
              </a:spcAft>
              <a:buFont typeface="Arial" pitchFamily="34" charset="0"/>
              <a:buChar char="•"/>
              <a:defRPr/>
            </a:pPr>
            <a:r>
              <a:rPr lang="el-GR" b="1" dirty="0">
                <a:solidFill>
                  <a:srgbClr val="002060"/>
                </a:solidFill>
                <a:effectLst>
                  <a:outerShdw blurRad="38100" dist="38100" dir="2700000" algn="tl">
                    <a:srgbClr val="000000">
                      <a:alpha val="43137"/>
                    </a:srgbClr>
                  </a:outerShdw>
                </a:effectLst>
                <a:latin typeface="Arial" charset="0"/>
              </a:rPr>
              <a:t>ετοιμότητα</a:t>
            </a:r>
            <a:endParaRPr lang="en-US" b="1" dirty="0">
              <a:solidFill>
                <a:srgbClr val="002060"/>
              </a:solidFill>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765175"/>
          </a:xfrm>
        </p:spPr>
        <p:txBody>
          <a:bodyPr rtlCol="0">
            <a:noAutofit/>
          </a:bodyPr>
          <a:lstStyle/>
          <a:p>
            <a:pPr algn="ctr" fontAlgn="auto">
              <a:spcAft>
                <a:spcPts val="0"/>
              </a:spcAft>
              <a:defRPr/>
            </a:pPr>
            <a:r>
              <a:rPr lang="el-GR" sz="28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Βραχυπρ</a:t>
            </a:r>
            <a:r>
              <a:rPr lang="en-US" sz="28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O</a:t>
            </a:r>
            <a:r>
              <a:rPr lang="el-GR" sz="28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θεςμοι</a:t>
            </a:r>
            <a:r>
              <a:rPr lang="el-GR" sz="28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και </a:t>
            </a:r>
            <a:r>
              <a:rPr lang="el-GR" sz="28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Μακροπρ</a:t>
            </a:r>
            <a:r>
              <a:rPr lang="en-US" sz="28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O</a:t>
            </a:r>
            <a:r>
              <a:rPr lang="el-GR" sz="28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θεςμοι</a:t>
            </a:r>
            <a:r>
              <a:rPr lang="el-GR" sz="28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ςτ</a:t>
            </a:r>
            <a:r>
              <a:rPr lang="en-US" sz="28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O</a:t>
            </a:r>
            <a:r>
              <a:rPr lang="el-GR" sz="28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χοι</a:t>
            </a:r>
            <a:endParaRPr lang="el-GR" sz="2800" b="1" dirty="0">
              <a:solidFill>
                <a:srgbClr val="92D05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 Θέση περιεχομένου"/>
          <p:cNvSpPr>
            <a:spLocks noGrp="1"/>
          </p:cNvSpPr>
          <p:nvPr>
            <p:ph idx="1"/>
          </p:nvPr>
        </p:nvSpPr>
        <p:spPr>
          <a:xfrm>
            <a:off x="107950" y="1125538"/>
            <a:ext cx="8928100" cy="5732462"/>
          </a:xfrm>
        </p:spPr>
        <p:txBody>
          <a:bodyPr rtlCol="0">
            <a:normAutofit/>
          </a:bodyPr>
          <a:lstStyle/>
          <a:p>
            <a:pPr fontAlgn="auto">
              <a:spcAft>
                <a:spcPts val="0"/>
              </a:spcAft>
              <a:buFont typeface="Arial" pitchFamily="34" charset="0"/>
              <a:buNone/>
              <a:defRPr/>
            </a:pPr>
            <a:r>
              <a:rPr lang="el-GR"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1. Βραχυπρόθεσμοι στόχοι</a:t>
            </a:r>
          </a:p>
          <a:p>
            <a:pPr fontAlgn="auto">
              <a:spcAft>
                <a:spcPts val="0"/>
              </a:spcAft>
              <a:buFont typeface="Arial" pitchFamily="34" charset="0"/>
              <a:buNone/>
              <a:defRPr/>
            </a:pPr>
            <a:r>
              <a:rPr lang="el-GR"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Είναι τα μετρήσιμα ενδιάμεσα βήματα μεταξύ των τρεχόντων επιπέδων επίδοσης του μαθητή και του μακροπρόθεσμου στόχου.</a:t>
            </a:r>
          </a:p>
          <a:p>
            <a:pPr fontAlgn="auto">
              <a:spcAft>
                <a:spcPts val="0"/>
              </a:spcAft>
              <a:buFont typeface="Arial" pitchFamily="34" charset="0"/>
              <a:buNone/>
              <a:defRPr/>
            </a:pPr>
            <a:r>
              <a:rPr lang="el-GR"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2. Μακροπρόθεσμοι στόχοι</a:t>
            </a:r>
          </a:p>
          <a:p>
            <a:pPr fontAlgn="auto">
              <a:spcAft>
                <a:spcPts val="0"/>
              </a:spcAft>
              <a:buFont typeface="Arial" pitchFamily="34" charset="0"/>
              <a:buChar char="•"/>
              <a:defRPr/>
            </a:pPr>
            <a:r>
              <a:rPr lang="el-GR"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Αναπτύσσονται σύμφωνα με τις ανάγκες του μαθητή. </a:t>
            </a:r>
          </a:p>
          <a:p>
            <a:pPr fontAlgn="auto">
              <a:spcAft>
                <a:spcPts val="0"/>
              </a:spcAft>
              <a:buFont typeface="Arial" pitchFamily="34" charset="0"/>
              <a:buChar char="•"/>
              <a:defRPr/>
            </a:pPr>
            <a:r>
              <a:rPr lang="el-GR"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Δείχνουν την επιτυχία που αναμένεται από το μαθητή εντός ενός έτους.</a:t>
            </a:r>
          </a:p>
          <a:p>
            <a:pPr fontAlgn="auto">
              <a:spcAft>
                <a:spcPts val="0"/>
              </a:spcAft>
              <a:buFont typeface="Arial" pitchFamily="34" charset="0"/>
              <a:buChar char="•"/>
              <a:defRPr/>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847725"/>
          </a:xfrm>
        </p:spPr>
        <p:txBody>
          <a:bodyPr rtlCol="0"/>
          <a:lstStyle/>
          <a:p>
            <a:pPr algn="ctr" fontAlgn="auto">
              <a:spcAft>
                <a:spcPts val="0"/>
              </a:spcAft>
              <a:defRPr/>
            </a:pPr>
            <a:r>
              <a:rPr lang="el-GR" sz="32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Ωφ</a:t>
            </a:r>
            <a:r>
              <a:rPr lang="en-US" sz="32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E</a:t>
            </a:r>
            <a:r>
              <a:rPr lang="el-GR" sz="32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λεια</a:t>
            </a:r>
            <a:r>
              <a:rPr lang="el-GR" sz="32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του ΕΠΕ</a:t>
            </a:r>
            <a:endParaRPr lang="el-GR" sz="3200" b="1" dirty="0">
              <a:solidFill>
                <a:srgbClr val="92D05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2 - Θέση περιεχομένου"/>
          <p:cNvSpPr>
            <a:spLocks noGrp="1"/>
          </p:cNvSpPr>
          <p:nvPr>
            <p:ph idx="1"/>
          </p:nvPr>
        </p:nvSpPr>
        <p:spPr>
          <a:xfrm>
            <a:off x="457200" y="1052513"/>
            <a:ext cx="8229600" cy="5805487"/>
          </a:xfrm>
        </p:spPr>
        <p:txBody>
          <a:bodyPr rtlCol="0">
            <a:normAutofit fontScale="92500" lnSpcReduction="10000"/>
          </a:bodyPr>
          <a:lstStyle/>
          <a:p>
            <a:pPr fontAlgn="auto">
              <a:spcAft>
                <a:spcPts val="0"/>
              </a:spcAft>
              <a:buFont typeface="Arial" pitchFamily="34" charset="0"/>
              <a:buNone/>
              <a:defRPr/>
            </a:pPr>
            <a:endParaRPr lang="en-US" sz="2800" b="1" dirty="0" smtClean="0">
              <a:solidFill>
                <a:srgbClr val="006600"/>
              </a:solidFill>
              <a:latin typeface="Arial" pitchFamily="34" charset="0"/>
              <a:cs typeface="Arial" pitchFamily="34" charset="0"/>
            </a:endParaRPr>
          </a:p>
          <a:p>
            <a:pPr fontAlgn="auto">
              <a:spcAft>
                <a:spcPts val="0"/>
              </a:spcAft>
              <a:buFont typeface="Arial" pitchFamily="34" charset="0"/>
              <a:buNone/>
              <a:defRPr/>
            </a:pPr>
            <a:r>
              <a:rPr lang="el-GR"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Ωφελείται ο μαθητής</a:t>
            </a:r>
            <a:r>
              <a:rPr lang="en-US"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 </a:t>
            </a:r>
            <a:r>
              <a:rPr lang="el-GR"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επειδή:</a:t>
            </a:r>
            <a:endParaRPr lang="en-US"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endParaRPr>
          </a:p>
          <a:p>
            <a:pPr fontAlgn="auto">
              <a:spcAft>
                <a:spcPts val="0"/>
              </a:spcAft>
              <a:buFont typeface="Arial" pitchFamily="34" charset="0"/>
              <a:buNone/>
              <a:defRPr/>
            </a:pPr>
            <a:endParaRPr lang="el-GR"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endParaRPr>
          </a:p>
          <a:p>
            <a:pPr fontAlgn="auto">
              <a:spcAft>
                <a:spcPts val="0"/>
              </a:spcAft>
              <a:buFont typeface="Arial" pitchFamily="34" charset="0"/>
              <a:buChar char="•"/>
              <a:defRPr/>
            </a:pPr>
            <a:r>
              <a:rPr lang="el-GR" sz="28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διευκρινίζονται οι διαφορετικές ανάγκες του οι οποίες προέρχονται από την αναπηρία του.</a:t>
            </a:r>
          </a:p>
          <a:p>
            <a:pPr fontAlgn="auto">
              <a:spcAft>
                <a:spcPts val="0"/>
              </a:spcAft>
              <a:buFont typeface="Arial" pitchFamily="34" charset="0"/>
              <a:buChar char="•"/>
              <a:defRPr/>
            </a:pPr>
            <a:r>
              <a:rPr lang="el-GR" sz="28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οργανώνονται οι εκπαιδευτικές δραστηριότητες σύμφωνα με τις ανάγκες του.</a:t>
            </a:r>
          </a:p>
          <a:p>
            <a:pPr fontAlgn="auto">
              <a:spcAft>
                <a:spcPts val="0"/>
              </a:spcAft>
              <a:buFont typeface="Arial" pitchFamily="34" charset="0"/>
              <a:buChar char="•"/>
              <a:defRPr/>
            </a:pPr>
            <a:r>
              <a:rPr lang="el-GR" sz="28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ο εκπαιδευτικός σχεδιασμός και η πρόοδος του παρακολουθούνται και αξιολογούνται.</a:t>
            </a:r>
          </a:p>
          <a:p>
            <a:pPr fontAlgn="auto">
              <a:spcAft>
                <a:spcPts val="0"/>
              </a:spcAft>
              <a:buFont typeface="Arial" pitchFamily="34" charset="0"/>
              <a:buChar char="•"/>
              <a:defRPr/>
            </a:pPr>
            <a:r>
              <a:rPr lang="el-GR" sz="28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δίνεται η ευκαιρία στο μαθητή να είναι ένα ανεξάρτητο και παραγωγικό μέλος της κοινότητας.</a:t>
            </a:r>
          </a:p>
          <a:p>
            <a:pPr fontAlgn="auto">
              <a:spcAft>
                <a:spcPts val="0"/>
              </a:spcAft>
              <a:buFont typeface="Arial" pitchFamily="34" charset="0"/>
              <a:buChar char="•"/>
              <a:defRPr/>
            </a:pPr>
            <a:endParaRPr lang="el-GR" sz="2400" b="1" dirty="0" smtClean="0">
              <a:latin typeface="Arial" pitchFamily="34" charset="0"/>
              <a:cs typeface="Arial" pitchFamily="34" charset="0"/>
            </a:endParaRPr>
          </a:p>
          <a:p>
            <a:pPr fontAlgn="auto">
              <a:spcAft>
                <a:spcPts val="0"/>
              </a:spcAft>
              <a:buFont typeface="Arial" pitchFamily="34" charset="0"/>
              <a:buNone/>
              <a:defRPr/>
            </a:pPr>
            <a:r>
              <a:rPr lang="en-US" sz="1600" dirty="0" err="1" smtClean="0"/>
              <a:t>Lewıs,R.,B</a:t>
            </a:r>
            <a:r>
              <a:rPr lang="en-US" sz="1600" dirty="0" smtClean="0"/>
              <a:t>., </a:t>
            </a:r>
            <a:r>
              <a:rPr lang="en-US" sz="1600" dirty="0" err="1" smtClean="0"/>
              <a:t>Doorlag</a:t>
            </a:r>
            <a:r>
              <a:rPr lang="en-US" sz="1600" dirty="0" smtClean="0"/>
              <a:t>, D.H. (2010); </a:t>
            </a:r>
            <a:r>
              <a:rPr lang="en-US" sz="1600" dirty="0" err="1" smtClean="0"/>
              <a:t>Teachıng</a:t>
            </a:r>
            <a:r>
              <a:rPr lang="en-US" sz="1600" dirty="0" smtClean="0"/>
              <a:t> </a:t>
            </a:r>
            <a:r>
              <a:rPr lang="en-US" sz="1600" dirty="0" err="1" smtClean="0"/>
              <a:t>Specıal</a:t>
            </a:r>
            <a:r>
              <a:rPr lang="en-US" sz="1600" dirty="0" smtClean="0"/>
              <a:t> Students In General </a:t>
            </a:r>
            <a:r>
              <a:rPr lang="en-US" sz="1600" dirty="0" err="1" smtClean="0"/>
              <a:t>Educatıon</a:t>
            </a:r>
            <a:r>
              <a:rPr lang="en-US" sz="1600" dirty="0" smtClean="0"/>
              <a:t> Classrooms.</a:t>
            </a:r>
            <a:r>
              <a:rPr lang="el-GR" sz="1600" dirty="0" smtClean="0"/>
              <a:t> </a:t>
            </a:r>
            <a:r>
              <a:rPr lang="en-US" sz="1600" dirty="0" smtClean="0"/>
              <a:t>8.</a:t>
            </a:r>
            <a:r>
              <a:rPr lang="el-GR" sz="1600" dirty="0" smtClean="0"/>
              <a:t> </a:t>
            </a:r>
            <a:r>
              <a:rPr lang="en-US" sz="1600" dirty="0" smtClean="0"/>
              <a:t>Edition, Prentice Hall</a:t>
            </a:r>
            <a:endParaRPr lang="el-GR" sz="1600" b="1" dirty="0" smtClean="0">
              <a:latin typeface="Arial" pitchFamily="34" charset="0"/>
              <a:cs typeface="Arial" pitchFamily="34" charset="0"/>
            </a:endParaRPr>
          </a:p>
          <a:p>
            <a:pPr fontAlgn="auto">
              <a:spcAft>
                <a:spcPts val="0"/>
              </a:spcAft>
              <a:buFont typeface="Arial" pitchFamily="34" charset="0"/>
              <a:buChar char="•"/>
              <a:defRPr/>
            </a:pPr>
            <a:endParaRPr lang="el-GR" sz="2400" b="1" dirty="0" smtClean="0">
              <a:latin typeface="Arial" pitchFamily="34" charset="0"/>
              <a:cs typeface="Arial" pitchFamily="34" charset="0"/>
            </a:endParaRPr>
          </a:p>
          <a:p>
            <a:pPr fontAlgn="auto">
              <a:spcAft>
                <a:spcPts val="0"/>
              </a:spcAft>
              <a:buFont typeface="Arial" pitchFamily="34" charset="0"/>
              <a:buChar char="•"/>
              <a:defRPr/>
            </a:pPr>
            <a:endParaRPr lang="el-GR" sz="2400" b="1" dirty="0" smtClean="0">
              <a:latin typeface="Arial" pitchFamily="34" charset="0"/>
              <a:cs typeface="Arial" pitchFamily="34" charset="0"/>
            </a:endParaRPr>
          </a:p>
          <a:p>
            <a:pPr fontAlgn="auto">
              <a:spcAft>
                <a:spcPts val="0"/>
              </a:spcAft>
              <a:buFont typeface="Arial" pitchFamily="34" charset="0"/>
              <a:buChar char="•"/>
              <a:defRPr/>
            </a:pPr>
            <a:endParaRPr lang="el-GR" sz="2400" b="1" dirty="0" smtClean="0">
              <a:latin typeface="Arial" pitchFamily="34" charset="0"/>
              <a:cs typeface="Arial" pitchFamily="34" charset="0"/>
            </a:endParaRPr>
          </a:p>
          <a:p>
            <a:pPr fontAlgn="auto">
              <a:spcAft>
                <a:spcPts val="0"/>
              </a:spcAft>
              <a:buFont typeface="Arial" pitchFamily="34" charset="0"/>
              <a:buChar char="•"/>
              <a:defRPr/>
            </a:pPr>
            <a:endParaRPr lang="el-GR"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5888"/>
            <a:ext cx="8229600" cy="6553200"/>
          </a:xfrm>
        </p:spPr>
        <p:txBody>
          <a:bodyPr rtlCol="0">
            <a:normAutofit lnSpcReduction="10000"/>
          </a:bodyPr>
          <a:lstStyle/>
          <a:p>
            <a:pPr fontAlgn="auto">
              <a:spcAft>
                <a:spcPts val="0"/>
              </a:spcAft>
              <a:buFont typeface="Arial" pitchFamily="34" charset="0"/>
              <a:buNone/>
              <a:defRPr/>
            </a:pPr>
            <a:r>
              <a:rPr lang="el-GR"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Ωφελείται ο εκπαιδευτικός επειδή:</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βλέπει καθαρά τις ικανότητες αλλά και τις ανάγκες του μαθητή.</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αναπτύσσει διεπιστημονικές δεξιότητες στην εργασία του.</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παρέχεται αποτελεσματική διαχείριση της εκπαιδευτικής και </a:t>
            </a:r>
            <a:r>
              <a:rPr lang="el-GR" sz="24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αξιολογητικής</a:t>
            </a: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διαδικασίας.</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λαμβάνονται τα απαραίτητα μέτρα για τον σχεδιασμό της μετάβασης του μαθητή.</a:t>
            </a:r>
          </a:p>
          <a:p>
            <a:pPr fontAlgn="auto">
              <a:spcAft>
                <a:spcPts val="0"/>
              </a:spcAft>
              <a:buFont typeface="Arial" pitchFamily="34" charset="0"/>
              <a:buNone/>
              <a:defRPr/>
            </a:pPr>
            <a:r>
              <a:rPr lang="el-GR" sz="2800" b="1" dirty="0" smtClean="0">
                <a:solidFill>
                  <a:srgbClr val="006600"/>
                </a:solidFill>
                <a:effectLst>
                  <a:outerShdw blurRad="38100" dist="38100" dir="2700000" algn="tl">
                    <a:srgbClr val="000000">
                      <a:alpha val="43137"/>
                    </a:srgbClr>
                  </a:outerShdw>
                </a:effectLst>
                <a:latin typeface="Arial" pitchFamily="34" charset="0"/>
                <a:cs typeface="Arial" pitchFamily="34" charset="0"/>
              </a:rPr>
              <a:t>Ωφελείται η οικογένεια του μαθητή επειδή:</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καθιερώνεται αποτελεσματική επικοινωνία και συνεργασία μεταξύ των γονέων και του σχολείου.</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οι γονείς έχουν τη δυνατότητα να αποφασίζουν για τα εκπαιδευτικά δικαιώματα των παιδιών τους.</a:t>
            </a:r>
          </a:p>
          <a:p>
            <a:pPr fontAlgn="auto">
              <a:spcAft>
                <a:spcPts val="0"/>
              </a:spcAft>
              <a:buFont typeface="Arial" pitchFamily="34" charset="0"/>
              <a:buChar char="•"/>
              <a:defRPr/>
            </a:pPr>
            <a:r>
              <a:rPr lang="el-GR"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οι γονείς μαθαίνουν για τα καθήκοντα και τις ευθύνες τους στην εκπαίδευση των παιδιών τους.</a:t>
            </a:r>
            <a:endParaRPr lang="el-GR"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fontAlgn="auto">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75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a:xfrm>
            <a:off x="914400" y="260350"/>
            <a:ext cx="8229600" cy="647700"/>
          </a:xfrm>
        </p:spPr>
        <p:txBody>
          <a:bodyPr rtlCol="0" anchor="b">
            <a:noAutofit/>
          </a:bodyPr>
          <a:lstStyle/>
          <a:p>
            <a:pPr fontAlgn="auto">
              <a:spcAft>
                <a:spcPts val="0"/>
              </a:spcAft>
              <a:defRPr/>
            </a:pPr>
            <a:r>
              <a:rPr lang="el-GR" sz="40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ΑναΣταλτικο</a:t>
            </a:r>
            <a:r>
              <a:rPr lang="en-US" sz="40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I</a:t>
            </a:r>
            <a:r>
              <a:rPr lang="el-GR" sz="40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 παρ</a:t>
            </a:r>
            <a:r>
              <a:rPr lang="en-US" sz="4000" b="1"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A</a:t>
            </a:r>
            <a:r>
              <a:rPr lang="el-GR" sz="4000" b="1" dirty="0" err="1" smtClean="0">
                <a:solidFill>
                  <a:srgbClr val="92D050"/>
                </a:solidFill>
                <a:effectLst>
                  <a:outerShdw blurRad="38100" dist="38100" dir="2700000" algn="tl">
                    <a:srgbClr val="000000">
                      <a:alpha val="43137"/>
                    </a:srgbClr>
                  </a:outerShdw>
                </a:effectLst>
                <a:latin typeface="Arial" pitchFamily="34" charset="0"/>
                <a:cs typeface="Arial" pitchFamily="34" charset="0"/>
              </a:rPr>
              <a:t>γοντεΣ</a:t>
            </a:r>
            <a:endParaRPr lang="en-US" sz="4000" b="1" dirty="0">
              <a:solidFill>
                <a:srgbClr val="92D050"/>
              </a:solidFill>
              <a:effectLst>
                <a:outerShdw blurRad="38100" dist="38100" dir="2700000" algn="tl">
                  <a:srgbClr val="000000">
                    <a:alpha val="43137"/>
                  </a:srgbClr>
                </a:outerShdw>
              </a:effectLst>
              <a:latin typeface="Arial" pitchFamily="34" charset="0"/>
              <a:cs typeface="Arial" pitchFamily="34" charset="0"/>
            </a:endParaRPr>
          </a:p>
        </p:txBody>
      </p:sp>
      <p:sp>
        <p:nvSpPr>
          <p:cNvPr id="18434" name="Rectangle 3"/>
          <p:cNvSpPr>
            <a:spLocks noGrp="1" noChangeArrowheads="1"/>
          </p:cNvSpPr>
          <p:nvPr>
            <p:ph type="body" idx="4294967295"/>
          </p:nvPr>
        </p:nvSpPr>
        <p:spPr>
          <a:xfrm>
            <a:off x="914400" y="1125538"/>
            <a:ext cx="8229600" cy="5327650"/>
          </a:xfrm>
        </p:spPr>
        <p:txBody>
          <a:bodyPr rtlCol="0">
            <a:normAutofit/>
          </a:bodyPr>
          <a:lstStyle/>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η ετοιμότητα του εκπαιδευτικού στην τάξη</a:t>
            </a:r>
          </a:p>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το περιβάλλον της τάξης</a:t>
            </a:r>
          </a:p>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η κατάρτιση και η ανταπόκριση του εκπαιδευτικού σε εξειδικευμένα θέματα Ειδικής Αγωγής</a:t>
            </a:r>
          </a:p>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ο συντονισμός και η συνεργασία των εμπλεκόμενων εκπαιδευτικών (δάσκαλος τάξης, δάσκαλος Τ.Ε., δάσκαλος Π.Σ., δάσκαλοι ειδικοτήτων)</a:t>
            </a:r>
          </a:p>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η συνεργασία με τους γονείς</a:t>
            </a:r>
          </a:p>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η ανταπόκριση άλλων φορέων</a:t>
            </a:r>
          </a:p>
          <a:p>
            <a:pPr fontAlgn="auto">
              <a:spcAft>
                <a:spcPts val="0"/>
              </a:spcAft>
              <a:buFont typeface="Arial" pitchFamily="34" charset="0"/>
              <a:buChar char="•"/>
              <a:defRPr/>
            </a:pPr>
            <a:r>
              <a:rPr lang="el-GR" sz="2600" b="1" dirty="0" smtClean="0">
                <a:solidFill>
                  <a:srgbClr val="002060"/>
                </a:solidFill>
                <a:effectLst>
                  <a:outerShdw blurRad="38100" dist="38100" dir="2700000" algn="tl">
                    <a:srgbClr val="000000">
                      <a:alpha val="43137"/>
                    </a:srgbClr>
                  </a:outerShdw>
                </a:effectLst>
                <a:latin typeface="Arial" charset="0"/>
              </a:rPr>
              <a:t>η ανταπόκριση του μαθητή</a:t>
            </a:r>
            <a:endParaRPr lang="en-US" sz="2600" b="1" dirty="0">
              <a:solidFill>
                <a:srgbClr val="002060"/>
              </a:solidFill>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68313" y="0"/>
            <a:ext cx="8218487" cy="765175"/>
          </a:xfrm>
        </p:spPr>
        <p:txBody>
          <a:bodyPr rtlCol="0">
            <a:normAutofit fontScale="90000"/>
          </a:bodyPr>
          <a:lstStyle/>
          <a:p>
            <a:pPr eaLnBrk="1" fontAlgn="auto" hangingPunct="1">
              <a:spcAft>
                <a:spcPts val="0"/>
              </a:spcAft>
              <a:defRPr/>
            </a:pPr>
            <a:r>
              <a:rPr lang="en-US" sz="2700" b="1" dirty="0" smtClean="0"/>
              <a:t/>
            </a:r>
            <a:br>
              <a:rPr lang="en-US" sz="2700" b="1" dirty="0" smtClean="0"/>
            </a:br>
            <a:r>
              <a:rPr lang="en-US" sz="2700" b="1" dirty="0" smtClean="0"/>
              <a:t/>
            </a:r>
            <a:br>
              <a:rPr lang="en-US" sz="2700" b="1" dirty="0" smtClean="0"/>
            </a:br>
            <a:r>
              <a:rPr lang="el-GR" sz="2700" b="1" dirty="0" smtClean="0">
                <a:latin typeface="Arial" pitchFamily="34" charset="0"/>
                <a:cs typeface="Arial" pitchFamily="34" charset="0"/>
              </a:rPr>
              <a:t>ΠΛΑΙΣΙΟ ΕΞΑΤΟΜΙΚΕΥΜΕΝΟΥ ΕΚΠΑΙΔΕΥΤΙΚΟΥ ΠΡΟΓΡΑΜΜΑΤΟΣ  (ΕΕΠ)</a:t>
            </a:r>
            <a:r>
              <a:rPr lang="el-GR" dirty="0" smtClean="0"/>
              <a:t/>
            </a:r>
            <a:br>
              <a:rPr lang="el-GR" dirty="0" smtClean="0"/>
            </a:br>
            <a:endParaRPr lang="el-GR" dirty="0" smtClean="0"/>
          </a:p>
        </p:txBody>
      </p:sp>
      <p:sp>
        <p:nvSpPr>
          <p:cNvPr id="5" name="4 - Θέση περιεχομένου"/>
          <p:cNvSpPr>
            <a:spLocks noGrp="1"/>
          </p:cNvSpPr>
          <p:nvPr>
            <p:ph idx="1"/>
          </p:nvPr>
        </p:nvSpPr>
        <p:spPr>
          <a:xfrm>
            <a:off x="107950" y="765175"/>
            <a:ext cx="8928100" cy="5976938"/>
          </a:xfrm>
        </p:spPr>
        <p:txBody>
          <a:bodyPr rtlCol="0">
            <a:normAutofit/>
          </a:bodyPr>
          <a:lstStyle/>
          <a:p>
            <a:pPr eaLnBrk="1" fontAlgn="auto" hangingPunct="1">
              <a:spcAft>
                <a:spcPts val="0"/>
              </a:spcAft>
              <a:buFont typeface="Arial" pitchFamily="34" charset="0"/>
              <a:buChar char="•"/>
              <a:defRPr/>
            </a:pPr>
            <a:endParaRPr lang="el-GR" sz="2800" b="1" dirty="0" smtClean="0"/>
          </a:p>
          <a:p>
            <a:pPr marL="514350" indent="-514350" algn="ctr" eaLnBrk="1" fontAlgn="auto" hangingPunct="1">
              <a:spcAft>
                <a:spcPts val="0"/>
              </a:spcAft>
              <a:buFont typeface="+mj-lt"/>
              <a:buAutoNum type="arabicPeriod"/>
              <a:defRPr/>
            </a:pPr>
            <a:r>
              <a:rPr lang="el-GR" sz="2800" b="1" dirty="0" smtClean="0">
                <a:latin typeface="Times New Roman" pitchFamily="18" charset="0"/>
                <a:cs typeface="Times New Roman" pitchFamily="18" charset="0"/>
              </a:rPr>
              <a:t>ΣΤΟΙΧΕΙΑ ΜΑΘΗΤΗ</a:t>
            </a:r>
            <a:endParaRPr lang="el-GR" sz="2800"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el-GR" dirty="0" smtClean="0"/>
          </a:p>
        </p:txBody>
      </p:sp>
      <p:graphicFrame>
        <p:nvGraphicFramePr>
          <p:cNvPr id="6" name="5 - Πίνακας"/>
          <p:cNvGraphicFramePr>
            <a:graphicFrameLocks noGrp="1"/>
          </p:cNvGraphicFramePr>
          <p:nvPr/>
        </p:nvGraphicFramePr>
        <p:xfrm>
          <a:off x="539750" y="2181225"/>
          <a:ext cx="7848600" cy="3840480"/>
        </p:xfrm>
        <a:graphic>
          <a:graphicData uri="http://schemas.openxmlformats.org/drawingml/2006/table">
            <a:tbl>
              <a:tblPr/>
              <a:tblGrid>
                <a:gridCol w="1962150"/>
                <a:gridCol w="1962150"/>
                <a:gridCol w="1962150"/>
                <a:gridCol w="1962150"/>
              </a:tblGrid>
              <a:tr h="566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ΕΠΩΝΥΜΟ</a:t>
                      </a:r>
                      <a:endPar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ΗΜ. ΓΕΝΝΗΣΗΣ</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FFFFFF"/>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ΟΝΟΜΑ</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ΝΙΚΟΛΑΟΣ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ΤΗΛΕΦΩΝΟ</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ΟΝΟΜΑ ΠΑΤΕΡΑ</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ΣΧΟΛΕΙΟ</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ΟΝΟΜΑ ΜΗΤΕΡΑΣ</a:t>
                      </a:r>
                      <a:endParaRPr kumimoji="0" lang="el-GR" sz="1800" b="1" i="0" u="none" strike="noStrike" cap="none" normalizeH="0" baseline="0" dirty="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ΤΑΞΗ</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ΔΙΕΥΘΥΝΣΗ ΚΑΤΟΙΚΙΑΣ</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ΔΙΕΥΘΥΝΣΗ </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ΣΧΟΛΕΙΟΥ</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ΤΗΛΕΦΩΝΟ </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l-GR" sz="1800" b="1" i="0" u="none" strike="noStrike" cap="none" normalizeH="0" baseline="0" smtClean="0">
                          <a:ln>
                            <a:noFill/>
                          </a:ln>
                          <a:solidFill>
                            <a:srgbClr val="000000"/>
                          </a:solidFill>
                          <a:effectLst>
                            <a:outerShdw blurRad="38100" dist="38100" dir="2700000" algn="tl">
                              <a:srgbClr val="C0C0C0"/>
                            </a:outerShdw>
                          </a:effectLst>
                          <a:latin typeface="Times New Roman" pitchFamily="18" charset="0"/>
                          <a:cs typeface="Times New Roman" pitchFamily="18" charset="0"/>
                        </a:rPr>
                        <a:t>ΣΧΟΛΕΙΟΥ</a:t>
                      </a: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Arial"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smtClean="0">
                        <a:ln>
                          <a:noFill/>
                        </a:ln>
                        <a:solidFill>
                          <a:srgbClr val="000000"/>
                        </a:solidFill>
                        <a:effectLst>
                          <a:outerShdw blurRad="38100" dist="38100" dir="2700000" algn="tl">
                            <a:srgbClr val="C0C0C0"/>
                          </a:outerShdw>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20713"/>
          </a:xfrm>
        </p:spPr>
        <p:txBody>
          <a:bodyPr rtlCol="0">
            <a:normAutofit fontScale="90000"/>
          </a:bodyPr>
          <a:lstStyle/>
          <a:p>
            <a:pPr marL="742950" indent="-742950" eaLnBrk="1" fontAlgn="auto" hangingPunct="1">
              <a:spcAft>
                <a:spcPts val="0"/>
              </a:spcAft>
              <a:defRPr/>
            </a:pPr>
            <a:r>
              <a:rPr lang="el-GR" sz="31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el-GR" sz="3100" b="1" dirty="0" smtClean="0">
                <a:effectLst>
                  <a:outerShdw blurRad="38100" dist="38100" dir="2700000" algn="tl">
                    <a:srgbClr val="000000">
                      <a:alpha val="43137"/>
                    </a:srgbClr>
                  </a:outerShdw>
                </a:effectLst>
                <a:latin typeface="Times New Roman" pitchFamily="18" charset="0"/>
                <a:cs typeface="Times New Roman" pitchFamily="18" charset="0"/>
              </a:rPr>
            </a:br>
            <a:r>
              <a:rPr lang="el-GR" sz="3100" b="1" dirty="0" smtClean="0">
                <a:effectLst>
                  <a:outerShdw blurRad="38100" dist="38100" dir="2700000" algn="tl">
                    <a:srgbClr val="000000">
                      <a:alpha val="43137"/>
                    </a:srgbClr>
                  </a:outerShdw>
                </a:effectLst>
                <a:latin typeface="Times New Roman" pitchFamily="18" charset="0"/>
                <a:cs typeface="Times New Roman" pitchFamily="18" charset="0"/>
              </a:rPr>
              <a:t>2. ΣΥΜΜΕΤΕΧΟΝΤΕΣ ΣΤΗ ΣΥΝΤΑΞΗ ΕΕΠ</a:t>
            </a:r>
            <a:r>
              <a:rPr lang="el-GR" dirty="0" smtClean="0"/>
              <a:t/>
            </a:r>
            <a:br>
              <a:rPr lang="el-GR" dirty="0" smtClean="0"/>
            </a:br>
            <a:endParaRPr lang="el-GR" dirty="0" smtClean="0"/>
          </a:p>
        </p:txBody>
      </p:sp>
      <p:graphicFrame>
        <p:nvGraphicFramePr>
          <p:cNvPr id="4" name="3 - Θέση περιεχομένου"/>
          <p:cNvGraphicFramePr>
            <a:graphicFrameLocks noGrp="1"/>
          </p:cNvGraphicFramePr>
          <p:nvPr>
            <p:ph idx="1"/>
          </p:nvPr>
        </p:nvGraphicFramePr>
        <p:xfrm>
          <a:off x="468313" y="692150"/>
          <a:ext cx="8218487" cy="4165600"/>
        </p:xfrm>
        <a:graphic>
          <a:graphicData uri="http://schemas.openxmlformats.org/drawingml/2006/table">
            <a:tbl>
              <a:tblPr/>
              <a:tblGrid>
                <a:gridCol w="2303462"/>
                <a:gridCol w="3744913"/>
                <a:gridCol w="2170112"/>
              </a:tblGrid>
              <a:tr h="660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latin typeface="Times New Roman" pitchFamily="18" charset="0"/>
                          <a:cs typeface="Times New Roman" pitchFamily="18" charset="0"/>
                        </a:rPr>
                        <a:t>Ονοματεπώνυμο</a:t>
                      </a:r>
                      <a:endParaRPr kumimoji="0" lang="el-GR" sz="2000" b="1" i="0" u="none" strike="noStrike" cap="none" normalizeH="0" baseline="0" smtClean="0">
                        <a:ln>
                          <a:noFill/>
                        </a:ln>
                        <a:solidFill>
                          <a:schemeClr val="tx1"/>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latin typeface="Times New Roman" pitchFamily="18" charset="0"/>
                          <a:cs typeface="Times New Roman" pitchFamily="18" charset="0"/>
                        </a:rPr>
                        <a:t>Θέση -Τίτλος</a:t>
                      </a:r>
                      <a:endParaRPr kumimoji="0" lang="el-GR" sz="2000" b="1" i="0" u="none" strike="noStrike" cap="none" normalizeH="0" baseline="0" smtClean="0">
                        <a:ln>
                          <a:noFill/>
                        </a:ln>
                        <a:solidFill>
                          <a:schemeClr val="tx1"/>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latin typeface="Times New Roman" pitchFamily="18" charset="0"/>
                          <a:cs typeface="Times New Roman" pitchFamily="18" charset="0"/>
                        </a:rPr>
                        <a:t>Υπογραφή</a:t>
                      </a:r>
                      <a:endParaRPr kumimoji="0" lang="el-GR" sz="2000" b="1" i="0" u="none" strike="noStrike" cap="none" normalizeH="0" baseline="0" smtClean="0">
                        <a:ln>
                          <a:noFill/>
                        </a:ln>
                        <a:solidFill>
                          <a:schemeClr val="tx1"/>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rgbClr val="000000"/>
                          </a:solidFill>
                          <a:effectLst/>
                          <a:latin typeface="Times New Roman" pitchFamily="18" charset="0"/>
                          <a:cs typeface="Times New Roman" pitchFamily="18" charset="0"/>
                        </a:rPr>
                        <a:t>ΕΚΠΑΙΔΕΥΤΙΚΟΣ- Α΄ Κ.Ε.Δ.Δ.Υ.</a:t>
                      </a: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rgbClr val="000000"/>
                          </a:solidFill>
                          <a:effectLst/>
                          <a:latin typeface="Times New Roman" pitchFamily="18" charset="0"/>
                          <a:cs typeface="Times New Roman" pitchFamily="18" charset="0"/>
                        </a:rPr>
                        <a:t>ΨΥΧΟΛΟΓΟΣ-Α΄ Κ.Ε.Δ.Δ.Υ.</a:t>
                      </a: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rgbClr val="000000"/>
                          </a:solidFill>
                          <a:effectLst/>
                          <a:latin typeface="Times New Roman" pitchFamily="18" charset="0"/>
                          <a:cs typeface="Times New Roman" pitchFamily="18" charset="0"/>
                        </a:rPr>
                        <a:t>ΚΟΙΝΩΝΙΚΗ ΛΕΙΤΟΥΡΓΟΣ</a:t>
                      </a: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rgbClr val="000000"/>
                          </a:solidFill>
                          <a:effectLst/>
                          <a:latin typeface="Times New Roman" pitchFamily="18" charset="0"/>
                          <a:cs typeface="Times New Roman" pitchFamily="18" charset="0"/>
                        </a:rPr>
                        <a:t>ΕΚΠΑΙΔΕΥΤΙΚΟΣ- Δ΄ ΤΑΞΗΣ ΣΧΟΛΕΙΟΥ</a:t>
                      </a: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2000" b="1" i="0" u="none" strike="noStrike" cap="none" normalizeH="0" baseline="0" smtClean="0">
                          <a:ln>
                            <a:noFill/>
                          </a:ln>
                          <a:solidFill>
                            <a:srgbClr val="000000"/>
                          </a:solidFill>
                          <a:effectLst/>
                          <a:latin typeface="Times New Roman" pitchFamily="18" charset="0"/>
                          <a:cs typeface="Times New Roman" pitchFamily="18" charset="0"/>
                        </a:rPr>
                        <a:t>ΕΙΔΙΚΟΣ ΠΑΙΔΑΓΩΓΟΣ-ΤΜΗΜΑ ΕΝΤΑΞΗΣ </a:t>
                      </a:r>
                      <a:endParaRPr kumimoji="0" lang="el-GR" sz="2000" b="0" i="0" u="none" strike="noStrike" cap="none" normalizeH="0" baseline="0" smtClean="0">
                        <a:ln>
                          <a:noFill/>
                        </a:ln>
                        <a:solidFill>
                          <a:srgbClr val="000000"/>
                        </a:solidFill>
                        <a:effectLst/>
                        <a:latin typeface="Arial"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2000" b="1" i="0" u="sng" strike="noStrike" cap="none" normalizeH="0" baseline="0" smtClean="0">
                          <a:ln>
                            <a:noFill/>
                          </a:ln>
                          <a:solidFill>
                            <a:schemeClr val="tx1"/>
                          </a:solidFill>
                          <a:effectLst/>
                          <a:latin typeface="Calibri" pitchFamily="34" charset="0"/>
                        </a:rPr>
                        <a:t>_____</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l-GR"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253</TotalTime>
  <Words>1542</Words>
  <Application>Microsoft Office PowerPoint</Application>
  <PresentationFormat>Προβολή στην οθόνη (4:3)</PresentationFormat>
  <Paragraphs>271</Paragraphs>
  <Slides>21</Slides>
  <Notes>4</Notes>
  <HiddenSlides>0</HiddenSlides>
  <MMClips>0</MMClips>
  <ScaleCrop>false</ScaleCrop>
  <HeadingPairs>
    <vt:vector size="4" baseType="variant">
      <vt:variant>
        <vt:lpstr>Θέμα</vt:lpstr>
      </vt:variant>
      <vt:variant>
        <vt:i4>2</vt:i4>
      </vt:variant>
      <vt:variant>
        <vt:lpstr>Τίτλοι διαφανειών</vt:lpstr>
      </vt:variant>
      <vt:variant>
        <vt:i4>21</vt:i4>
      </vt:variant>
    </vt:vector>
  </HeadingPairs>
  <TitlesOfParts>
    <vt:vector size="23" baseType="lpstr">
      <vt:lpstr>Θέμα του Office</vt:lpstr>
      <vt:lpstr>Διαστημικό</vt:lpstr>
      <vt:lpstr>ΕΞΑΤΟΜΙΚΕΥΜΕΝΟ ΕΚΠΑΙΔΕΥΤΙΚΟ ΠΡΟΓΡΑΜΜΑ (Ε.Ε.Π.) – ΜΕΛΕΤΗ ΠΕΡΙΠΤΩΣΗΣ</vt:lpstr>
      <vt:lpstr>ΕΞΑΤΟΜΙΚΕΥΜΕΝΟ ΠΡΟΓΡΑΜΜΑ ΕΚΠΑΙΔΕΥΣΗΣ (ΕΠΕ)</vt:lpstr>
      <vt:lpstr>ΑξιολOγηΣη του μαθητH</vt:lpstr>
      <vt:lpstr>ΒραχυπρOθεςμοι και ΜακροπρOθεςμοι ςτOχοι</vt:lpstr>
      <vt:lpstr>ΩφEλεια του ΕΠΕ</vt:lpstr>
      <vt:lpstr>Διαφάνεια 6</vt:lpstr>
      <vt:lpstr>ΑναΣταλτικοI παρAγοντεΣ</vt:lpstr>
      <vt:lpstr>  ΠΛΑΙΣΙΟ ΕΞΑΤΟΜΙΚΕΥΜΕΝΟΥ ΕΚΠΑΙΔΕΥΤΙΚΟΥ ΠΡΟΓΡΑΜΜΑΤΟΣ  (ΕΕΠ) </vt:lpstr>
      <vt:lpstr> 2. ΣΥΜΜΕΤΕΧΟΝΤΕΣ ΣΤΗ ΣΥΝΤΑΞΗ ΕΕΠ </vt:lpstr>
      <vt:lpstr>Διαφάνεια 10</vt:lpstr>
      <vt:lpstr> 4. ΣΥΝΟΠΤΙΚΗ ΠΕΡΙΓΡΑΦΗ ΤΩΝ ΔΥΝΑΤΟΤΗΤΩΝ ΤΟΥ ΜΑΘΗΤΗ/ΤΡΙΑΣ (επίσης ενδιαφέροντα, κλίσεις, κλπ)  </vt:lpstr>
      <vt:lpstr>Διαφάνεια 12</vt:lpstr>
      <vt:lpstr>5. ΠΡΩΤΑΡΧΙΚΕΣ ΕΚΠΑΙΔΕΥΤΙΚΕΣ ΑΝΑΓΚΕΣ-ΠΡΟΤΕΙΝΟΜΕΝΕΣ ΥΠΗΡΕΣΙΕΣ</vt:lpstr>
      <vt:lpstr>Διαφάνεια 14</vt:lpstr>
      <vt:lpstr>Διαφάνεια 15</vt:lpstr>
      <vt:lpstr>Διαφάνεια 16</vt:lpstr>
      <vt:lpstr>Διαφάνεια 17</vt:lpstr>
      <vt:lpstr>Διαφάνεια 18</vt:lpstr>
      <vt:lpstr>Διαφάνεια 19</vt:lpstr>
      <vt:lpstr>   7. ΠΡΟΤΕΙΝΟΜΕΝΟ ΕΚΠΑΙΔΕΥΤΙΚΟ ΠΛΑΙΣΙΟ </vt:lpstr>
      <vt:lpstr> 8. ΕΠΑΝΑΞΙΟΛΟΓΗΣΗ</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ΠΛΑΙΣΙΟ ΕΞΑΤΟΜΙΚΕΥΜΕΝΟΥ ΕΚΠΑΙΔΕΥΤΙΚΟΥ ΠΡΟΓΡΑΜΜΑΤΟΣ  (ΕΕΠ)</dc:title>
  <dc:creator>user</dc:creator>
  <cp:lastModifiedBy>User1</cp:lastModifiedBy>
  <cp:revision>56</cp:revision>
  <dcterms:created xsi:type="dcterms:W3CDTF">2013-05-07T06:31:16Z</dcterms:created>
  <dcterms:modified xsi:type="dcterms:W3CDTF">2017-10-15T08:58:12Z</dcterms:modified>
</cp:coreProperties>
</file>