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58" r:id="rId4"/>
    <p:sldId id="267" r:id="rId5"/>
    <p:sldId id="268" r:id="rId6"/>
    <p:sldId id="269" r:id="rId7"/>
    <p:sldId id="271" r:id="rId8"/>
    <p:sldId id="270" r:id="rId9"/>
    <p:sldId id="257" r:id="rId10"/>
    <p:sldId id="259" r:id="rId11"/>
    <p:sldId id="261" r:id="rId12"/>
    <p:sldId id="262" r:id="rId13"/>
    <p:sldId id="260" r:id="rId14"/>
    <p:sldId id="272" r:id="rId15"/>
    <p:sldId id="274" r:id="rId16"/>
    <p:sldId id="264" r:id="rId17"/>
    <p:sldId id="263" r:id="rId18"/>
    <p:sldId id="265" r:id="rId19"/>
    <p:sldId id="266" r:id="rId20"/>
    <p:sldId id="273"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A2F231-8021-4E96-ACD9-67EEB57A34BE}" type="datetimeFigureOut">
              <a:rPr lang="el-GR" smtClean="0"/>
              <a:pPr/>
              <a:t>14/3/2017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615A0-AD58-4A26-A9B4-C7BB21D9503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Σε</a:t>
            </a:r>
            <a:r>
              <a:rPr lang="el-GR" baseline="0" dirty="0" smtClean="0"/>
              <a:t> ατομικό επίπεδο βαθμολογούμε την προσπάθεια και επιπλέον </a:t>
            </a:r>
            <a:endParaRPr lang="el-GR" dirty="0"/>
          </a:p>
        </p:txBody>
      </p:sp>
      <p:sp>
        <p:nvSpPr>
          <p:cNvPr id="4" name="3 - Θέση αριθμού διαφάνειας"/>
          <p:cNvSpPr>
            <a:spLocks noGrp="1"/>
          </p:cNvSpPr>
          <p:nvPr>
            <p:ph type="sldNum" sz="quarter" idx="10"/>
          </p:nvPr>
        </p:nvSpPr>
        <p:spPr/>
        <p:txBody>
          <a:bodyPr/>
          <a:lstStyle/>
          <a:p>
            <a:fld id="{9F5615A0-AD58-4A26-A9B4-C7BB21D95031}" type="slidenum">
              <a:rPr lang="el-GR" smtClean="0"/>
              <a:pPr/>
              <a:t>6</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Πόσες φορές συζητήσαμε με τους μαθητές μας την</a:t>
            </a:r>
            <a:r>
              <a:rPr lang="el-GR" baseline="0" dirty="0" smtClean="0"/>
              <a:t> αξιολόγηση του τριμήνου;</a:t>
            </a:r>
            <a:endParaRPr lang="el-GR" dirty="0"/>
          </a:p>
        </p:txBody>
      </p:sp>
      <p:sp>
        <p:nvSpPr>
          <p:cNvPr id="4" name="3 - Θέση αριθμού διαφάνειας"/>
          <p:cNvSpPr>
            <a:spLocks noGrp="1"/>
          </p:cNvSpPr>
          <p:nvPr>
            <p:ph type="sldNum" sz="quarter" idx="10"/>
          </p:nvPr>
        </p:nvSpPr>
        <p:spPr/>
        <p:txBody>
          <a:bodyPr/>
          <a:lstStyle/>
          <a:p>
            <a:fld id="{9F5615A0-AD58-4A26-A9B4-C7BB21D95031}" type="slidenum">
              <a:rPr lang="el-GR" smtClean="0"/>
              <a:pPr/>
              <a:t>10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 καθηγητής με τα κλειδιά</a:t>
            </a:r>
            <a:endParaRPr lang="el-GR" dirty="0"/>
          </a:p>
        </p:txBody>
      </p:sp>
      <p:sp>
        <p:nvSpPr>
          <p:cNvPr id="4" name="3 - Θέση αριθμού διαφάνειας"/>
          <p:cNvSpPr>
            <a:spLocks noGrp="1"/>
          </p:cNvSpPr>
          <p:nvPr>
            <p:ph type="sldNum" sz="quarter" idx="10"/>
          </p:nvPr>
        </p:nvSpPr>
        <p:spPr/>
        <p:txBody>
          <a:bodyPr/>
          <a:lstStyle/>
          <a:p>
            <a:fld id="{9F5615A0-AD58-4A26-A9B4-C7BB21D95031}" type="slidenum">
              <a:rPr lang="el-GR" smtClean="0"/>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D078C14-2443-4A83-B62F-B914DA6D50D9}" type="datetimeFigureOut">
              <a:rPr lang="el-GR" smtClean="0"/>
              <a:pPr/>
              <a:t>14/3/2017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C65065-3B4C-4E23-BDA3-5A8725ADFE4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78C14-2443-4A83-B62F-B914DA6D50D9}" type="datetimeFigureOut">
              <a:rPr lang="el-GR" smtClean="0"/>
              <a:pPr/>
              <a:t>14/3/2017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65065-3B4C-4E23-BDA3-5A8725ADFE4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maked-thrak.pde.sch.gr/symdim-kav4/?page_id=67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Οι δυνατότητες συμπερίληψης των παιδιών με ειδικές εκπαιδευτικές ανάγκες </a:t>
            </a:r>
            <a:endParaRPr lang="el-GR" dirty="0"/>
          </a:p>
        </p:txBody>
      </p:sp>
      <p:sp>
        <p:nvSpPr>
          <p:cNvPr id="3" name="2 - Υπότιτλος"/>
          <p:cNvSpPr>
            <a:spLocks noGrp="1"/>
          </p:cNvSpPr>
          <p:nvPr>
            <p:ph type="subTitle" idx="1"/>
          </p:nvPr>
        </p:nvSpPr>
        <p:spPr/>
        <p:txBody>
          <a:bodyPr/>
          <a:lstStyle/>
          <a:p>
            <a:r>
              <a:rPr lang="el-GR" dirty="0" smtClean="0"/>
              <a:t>«Αξιολόγηση μαθητών με ειδικές εκπαιδευτικές ανάγκες</a:t>
            </a:r>
            <a:r>
              <a:rPr lang="el-GR" dirty="0" smtClean="0"/>
              <a:t>»</a:t>
            </a:r>
            <a:endParaRPr lang="el-GR" dirty="0" smtClean="0"/>
          </a:p>
          <a:p>
            <a:r>
              <a:rPr lang="el-GR" dirty="0" smtClean="0"/>
              <a:t>14/3/2017</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Αρχές αξιολόγησης</a:t>
            </a:r>
            <a:endParaRPr lang="el-GR" dirty="0"/>
          </a:p>
        </p:txBody>
      </p:sp>
      <p:sp>
        <p:nvSpPr>
          <p:cNvPr id="3" name="2 - Θέση περιεχομένου"/>
          <p:cNvSpPr>
            <a:spLocks noGrp="1"/>
          </p:cNvSpPr>
          <p:nvPr>
            <p:ph idx="1"/>
          </p:nvPr>
        </p:nvSpPr>
        <p:spPr/>
        <p:txBody>
          <a:bodyPr/>
          <a:lstStyle/>
          <a:p>
            <a:r>
              <a:rPr lang="el-GR" dirty="0" smtClean="0"/>
              <a:t>Η «</a:t>
            </a:r>
            <a:r>
              <a:rPr lang="el-GR" b="1" dirty="0" smtClean="0"/>
              <a:t>βελτίωση»</a:t>
            </a:r>
            <a:r>
              <a:rPr lang="el-GR" dirty="0" smtClean="0"/>
              <a:t> αποτελεί βασική αρχή</a:t>
            </a:r>
          </a:p>
          <a:p>
            <a:r>
              <a:rPr lang="el-GR" dirty="0" smtClean="0"/>
              <a:t>Είναι καλύτερο να αναπτύσσεις παρά να συγκρίνεις</a:t>
            </a:r>
          </a:p>
          <a:p>
            <a:r>
              <a:rPr lang="el-GR" dirty="0" smtClean="0"/>
              <a:t>Η </a:t>
            </a:r>
            <a:r>
              <a:rPr lang="el-GR" b="1" dirty="0" smtClean="0"/>
              <a:t>περιγραφική αξιολόγηση</a:t>
            </a:r>
            <a:r>
              <a:rPr lang="el-GR" dirty="0" smtClean="0"/>
              <a:t> αλλά και η </a:t>
            </a:r>
            <a:r>
              <a:rPr lang="el-GR" dirty="0" err="1" smtClean="0"/>
              <a:t>αυτοαξιολόγηση</a:t>
            </a:r>
            <a:r>
              <a:rPr lang="el-GR" dirty="0" smtClean="0"/>
              <a:t> των μαθητών</a:t>
            </a:r>
          </a:p>
          <a:p>
            <a:r>
              <a:rPr lang="el-GR" b="1" dirty="0" smtClean="0"/>
              <a:t>Τρόπους που διδάσκεται το μάθημα</a:t>
            </a:r>
            <a:r>
              <a:rPr lang="el-GR" dirty="0" smtClean="0"/>
              <a:t> </a:t>
            </a:r>
          </a:p>
          <a:p>
            <a:r>
              <a:rPr lang="el-GR" dirty="0" smtClean="0"/>
              <a:t>Εναλλακτικοί τρόποι προσέγγισης και αξιολόγησης της γνώσης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smtClean="0"/>
              <a:t>Επομένως η πρόοδος των μαθητών στα σχολεία κρίνεται πρωταρχικά από τα αντίστοιχα χαρακτηριστικά και τις ικανότητές τους, παρά με βάση ενιαία κριτήρια και στατιστικούς δείκτες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smtClean="0"/>
              <a:t>Η αξιολόγηση των μαθητών περιέχεται στις διαδικασίες διδασκαλίας και μάθησης και έτσι χρησιμοποιούνται για να βελτιώσει το έργο τόσο των εκπαιδευτικών όσο και των μαθητών στο σχολείο</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Πόσες φορές συζητήσαμε με τους μαθητές μας την αξιολόγηση του τριμήνου;</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δυσλεξικός δάσκαλος</a:t>
            </a:r>
            <a:endParaRPr lang="el-GR" dirty="0"/>
          </a:p>
        </p:txBody>
      </p:sp>
      <p:pic>
        <p:nvPicPr>
          <p:cNvPr id="4" name="3 - Θέση περιεχομένου" descr="http://3.bp.blogspot.com/_7Wn0r_Oq0Uw/R1Mvl2AiCnI/AAAAAAAAACI/JVe_1H_PYcw/s400/evaluation.gif"/>
          <p:cNvPicPr>
            <a:picLocks noGrp="1"/>
          </p:cNvPicPr>
          <p:nvPr>
            <p:ph idx="1"/>
          </p:nvPr>
        </p:nvPicPr>
        <p:blipFill>
          <a:blip r:embed="rId2" cstate="print"/>
          <a:srcRect/>
          <a:stretch>
            <a:fillRect/>
          </a:stretch>
        </p:blipFill>
        <p:spPr bwMode="auto">
          <a:xfrm>
            <a:off x="971600" y="1628800"/>
            <a:ext cx="7416824" cy="48245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Αριθμητική ή περιγραφική αξιολόγηση;</a:t>
            </a:r>
          </a:p>
          <a:p>
            <a:endParaRPr lang="el-GR" dirty="0" smtClean="0">
              <a:hlinkClick r:id="rId2"/>
            </a:endParaRPr>
          </a:p>
          <a:p>
            <a:r>
              <a:rPr lang="en-US" dirty="0" smtClean="0">
                <a:hlinkClick r:id="rId2"/>
              </a:rPr>
              <a:t>http://amaked-thrak.pde.sch.gr/symdim-kav4/?page_id=677</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Πως να κάνω μάθημα όταν το επίπεδο μαθητών είναι τόσο χαμηλό;</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Πολλοί εκπαιδευτικοί θέτουν το παραπάνω ερώτημα, ιδίως όταν βιώνουν μέσα στην τάξη την </a:t>
            </a:r>
            <a:r>
              <a:rPr lang="el-GR" b="1" dirty="0" smtClean="0"/>
              <a:t>αδιαφορία</a:t>
            </a:r>
            <a:r>
              <a:rPr lang="el-GR" dirty="0" smtClean="0"/>
              <a:t> των περισσότερων μαθητών για το μάθημα, ή την </a:t>
            </a:r>
            <a:r>
              <a:rPr lang="el-GR" b="1" dirty="0" smtClean="0"/>
              <a:t>αδυναμία</a:t>
            </a:r>
            <a:r>
              <a:rPr lang="el-GR" dirty="0" smtClean="0"/>
              <a:t> τους να το παρακολουθήσουν, λόγω κενών που έχουν σε προαπαιτούμενες γνώσεις, ακόμη και στην κατανόηση της Ελληνικής γλώσσας ή στην αδυναμία τους για απλές πράξεις στα μαθηματικά.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 </a:t>
            </a:r>
            <a:r>
              <a:rPr lang="el-GR" dirty="0" smtClean="0"/>
              <a:t>Πρώτα απ' όλα να κατανοήσουμε ότι δεν εξαρτώνται όλα από εμάς, δεν είμαστε εμείς υπεύθυνοι για όλα, δεν μπορούμε να τα κάνουμε όλα μόνοι μας.</a:t>
            </a:r>
          </a:p>
          <a:p>
            <a:r>
              <a:rPr lang="el-GR" dirty="0" smtClean="0"/>
              <a:t> Η πιο άνιση εκπαίδευση είναι αυτή που προσφέρει ίσες ευκαιρίες σε όλους τους μαθητές.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Διαφοροποίηση της εργασίας στην αίθουσα διδασκαλίας" υποστηρίζει ότι οι μαθητές διαφέρουν ως προς την ετοιμότητα, το ενδιαφέρον και το μαθησιακό τους προφίλ, γεγονός που υποχρεώνει το δάσκαλο να προσεγγίζει τον κάθε μαθητή με διαφορετικό τρόπο.</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ford </a:t>
            </a:r>
            <a:r>
              <a:rPr lang="en-US" dirty="0" err="1" smtClean="0"/>
              <a:t>taunus</a:t>
            </a:r>
            <a:endParaRPr lang="el-GR" dirty="0"/>
          </a:p>
        </p:txBody>
      </p:sp>
      <p:pic>
        <p:nvPicPr>
          <p:cNvPr id="4" name="3 - Θέση περιεχομένου" descr="24a400c0fb15364ab508699752491542.jpg"/>
          <p:cNvPicPr>
            <a:picLocks noGrp="1" noChangeAspect="1"/>
          </p:cNvPicPr>
          <p:nvPr>
            <p:ph idx="1"/>
          </p:nvPr>
        </p:nvPicPr>
        <p:blipFill>
          <a:blip r:embed="rId2" cstate="print"/>
          <a:stretch>
            <a:fillRect/>
          </a:stretch>
        </p:blipFill>
        <p:spPr>
          <a:xfrm>
            <a:off x="1547664" y="1916832"/>
            <a:ext cx="6048672" cy="4464496"/>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l-GR" sz="3200" dirty="0" err="1"/>
              <a:t>ΜτΠ</a:t>
            </a:r>
            <a:r>
              <a:rPr lang="el-GR" sz="3200" dirty="0"/>
              <a:t> </a:t>
            </a:r>
            <a:r>
              <a:rPr lang="el-GR" sz="3200" dirty="0" smtClean="0"/>
              <a:t>– Γεωγραφία- Σχέδιο εργασίας</a:t>
            </a:r>
            <a:endParaRPr lang="el-GR" sz="3200" dirty="0"/>
          </a:p>
        </p:txBody>
      </p:sp>
      <p:sp>
        <p:nvSpPr>
          <p:cNvPr id="44035" name="Rectangle 3"/>
          <p:cNvSpPr>
            <a:spLocks noGrp="1" noChangeArrowheads="1"/>
          </p:cNvSpPr>
          <p:nvPr>
            <p:ph sz="quarter" idx="1"/>
          </p:nvPr>
        </p:nvSpPr>
        <p:spPr/>
        <p:txBody>
          <a:bodyPr/>
          <a:lstStyle/>
          <a:p>
            <a:pPr>
              <a:lnSpc>
                <a:spcPct val="90000"/>
              </a:lnSpc>
            </a:pPr>
            <a:r>
              <a:rPr lang="el-GR" sz="2800" dirty="0"/>
              <a:t>Προτείνονται σχέδια εργασίας όπως:</a:t>
            </a:r>
          </a:p>
          <a:p>
            <a:pPr lvl="1">
              <a:lnSpc>
                <a:spcPct val="90000"/>
              </a:lnSpc>
            </a:pPr>
            <a:r>
              <a:rPr lang="el-GR" sz="2400" b="1" u="sng" dirty="0"/>
              <a:t>Οδηγίες προς τους μαθητές/</a:t>
            </a:r>
            <a:r>
              <a:rPr lang="el-GR" sz="2400" b="1" u="sng" dirty="0" err="1"/>
              <a:t>τριες</a:t>
            </a:r>
            <a:endParaRPr lang="el-GR" sz="2400" dirty="0"/>
          </a:p>
          <a:p>
            <a:pPr lvl="1">
              <a:lnSpc>
                <a:spcPct val="90000"/>
              </a:lnSpc>
            </a:pPr>
            <a:r>
              <a:rPr lang="el-GR" sz="2400" dirty="0"/>
              <a:t>Ένα νεόνυμφο ζευγάρι από την Καβάλα, θέλει να πάει γαμήλιο ταξίδι αλλά δεν μπορεί να αποφασίσει ποιον τόπο να επιλέξει. Δεν έχει κάτι συγκεκριμένο στο μυαλό του αλλά τα ενδιαφέροντά του σχετίζονται με… </a:t>
            </a:r>
          </a:p>
          <a:p>
            <a:pPr lvl="2">
              <a:lnSpc>
                <a:spcPct val="90000"/>
              </a:lnSpc>
            </a:pPr>
            <a:r>
              <a:rPr lang="el-GR" sz="2000" dirty="0"/>
              <a:t>τα ιστορικά αξιοθέατα</a:t>
            </a:r>
          </a:p>
          <a:p>
            <a:pPr lvl="2">
              <a:lnSpc>
                <a:spcPct val="90000"/>
              </a:lnSpc>
            </a:pPr>
            <a:r>
              <a:rPr lang="el-GR" sz="2000" dirty="0"/>
              <a:t>την παραδοσιακή κουζίνα</a:t>
            </a:r>
          </a:p>
          <a:p>
            <a:pPr lvl="2">
              <a:lnSpc>
                <a:spcPct val="90000"/>
              </a:lnSpc>
            </a:pPr>
            <a:r>
              <a:rPr lang="el-GR" sz="2000" dirty="0"/>
              <a:t>τα ήθη και έθιμα</a:t>
            </a:r>
          </a:p>
          <a:p>
            <a:pPr lvl="2">
              <a:lnSpc>
                <a:spcPct val="90000"/>
              </a:lnSpc>
            </a:pPr>
            <a:r>
              <a:rPr lang="el-GR" sz="2000" dirty="0"/>
              <a:t>τα σπορ</a:t>
            </a:r>
          </a:p>
          <a:p>
            <a:pPr lvl="2">
              <a:lnSpc>
                <a:spcPct val="90000"/>
              </a:lnSpc>
            </a:pPr>
            <a:r>
              <a:rPr lang="el-GR" sz="2000" dirty="0"/>
              <a:t>τη διασκέδαση και </a:t>
            </a:r>
          </a:p>
          <a:p>
            <a:pPr lvl="2">
              <a:lnSpc>
                <a:spcPct val="90000"/>
              </a:lnSpc>
            </a:pPr>
            <a:r>
              <a:rPr lang="el-GR" sz="2000" dirty="0"/>
              <a:t>τη φύση.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 εργασίας</a:t>
            </a:r>
            <a:endParaRPr lang="el-GR" dirty="0"/>
          </a:p>
        </p:txBody>
      </p:sp>
      <p:sp>
        <p:nvSpPr>
          <p:cNvPr id="3" name="2 - Θέση περιεχομένου"/>
          <p:cNvSpPr>
            <a:spLocks noGrp="1"/>
          </p:cNvSpPr>
          <p:nvPr>
            <p:ph idx="1"/>
          </p:nvPr>
        </p:nvSpPr>
        <p:spPr/>
        <p:txBody>
          <a:bodyPr/>
          <a:lstStyle/>
          <a:p>
            <a:r>
              <a:rPr lang="el-GR" dirty="0" smtClean="0"/>
              <a:t>Πως θα αξιολογήσω τους μαθητές με ΕΕΑ;</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αξιολογούμε μαθητές με ΕΕΑ</a:t>
            </a:r>
            <a:endParaRPr lang="el-GR" dirty="0"/>
          </a:p>
        </p:txBody>
      </p:sp>
      <p:sp>
        <p:nvSpPr>
          <p:cNvPr id="3" name="2 - Θέση περιεχομένου"/>
          <p:cNvSpPr>
            <a:spLocks noGrp="1"/>
          </p:cNvSpPr>
          <p:nvPr>
            <p:ph idx="1"/>
          </p:nvPr>
        </p:nvSpPr>
        <p:spPr>
          <a:xfrm>
            <a:off x="914400" y="1556792"/>
            <a:ext cx="8229600" cy="4525963"/>
          </a:xfrm>
        </p:spPr>
        <p:txBody>
          <a:bodyPr/>
          <a:lstStyle/>
          <a:p>
            <a:r>
              <a:rPr lang="el-GR" dirty="0" smtClean="0"/>
              <a:t>Η αξιολόγηση του μαθητή και της μαθήτριας </a:t>
            </a:r>
            <a:r>
              <a:rPr lang="el-GR" u="sng" dirty="0" smtClean="0"/>
              <a:t>υπό το πρίσμα της ανατροφοδότησης</a:t>
            </a:r>
            <a:r>
              <a:rPr lang="el-GR" dirty="0" smtClean="0"/>
              <a:t> αποτελεί συστατικό στοιχείο της εκπαιδευτικής παρέμβασης στο σχολείο και μπορεί να συμβάλλει δημιουργικά στην επίτευξη των επιθυμητών παιδαγωγικών στόχων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smtClean="0"/>
              <a:t/>
            </a:r>
            <a:br>
              <a:rPr lang="el-GR" dirty="0" smtClean="0"/>
            </a:br>
            <a:r>
              <a:rPr lang="el-GR" dirty="0" smtClean="0"/>
              <a:t>Υπ. απόφαση. 21072α/Γ2, ΦΕΚ 303Β/2003</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«Τελική ή Συνολική Αξιολόγηση: Πρόκειται για ανακεφαλαιωτική αλλά και </a:t>
            </a:r>
            <a:r>
              <a:rPr lang="el-GR" dirty="0" err="1" smtClean="0"/>
              <a:t>ανατροφοδοτική</a:t>
            </a:r>
            <a:r>
              <a:rPr lang="el-GR" dirty="0" smtClean="0"/>
              <a:t> διαδικασία, προκειμένου να εκτιμηθεί ο βαθμός επίτευξης των διδακτικών και παιδαγωγικών στόχων, σε σχέση με τους προκαθορισμένους ως τελικούς στόχους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αξιολόγηση</a:t>
            </a:r>
            <a:endParaRPr lang="el-GR" dirty="0"/>
          </a:p>
        </p:txBody>
      </p:sp>
      <p:sp>
        <p:nvSpPr>
          <p:cNvPr id="3" name="2 - Θέση περιεχομένου"/>
          <p:cNvSpPr>
            <a:spLocks noGrp="1"/>
          </p:cNvSpPr>
          <p:nvPr>
            <p:ph idx="1"/>
          </p:nvPr>
        </p:nvSpPr>
        <p:spPr/>
        <p:txBody>
          <a:bodyPr/>
          <a:lstStyle/>
          <a:p>
            <a:pPr lvl="0"/>
            <a:r>
              <a:rPr lang="el-GR" dirty="0" smtClean="0"/>
              <a:t>Ουσιαστικά συγκρίνεται το μαθησιακό επίπεδο κάθε μαθητή με αυτό που διέθετε πριν και επιπλέον</a:t>
            </a:r>
          </a:p>
          <a:p>
            <a:pPr lvl="0"/>
            <a:r>
              <a:rPr lang="el-GR" dirty="0" smtClean="0"/>
              <a:t>Η επίδοσή του σε σχέση με την ομαδική επίδοση</a:t>
            </a:r>
          </a:p>
          <a:p>
            <a:pPr lvl="0"/>
            <a:r>
              <a:rPr lang="el-GR" dirty="0" smtClean="0"/>
              <a:t>Η ομαδική επίδοση της τάξης σε σχέση με την προσδοκώμενη και επιδιωκόμενη</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αξιολογούμε μαθητές με ΕΕΑ</a:t>
            </a:r>
            <a:endParaRPr lang="el-GR" dirty="0"/>
          </a:p>
        </p:txBody>
      </p:sp>
      <p:sp>
        <p:nvSpPr>
          <p:cNvPr id="3" name="2 - Θέση περιεχομένου"/>
          <p:cNvSpPr>
            <a:spLocks noGrp="1"/>
          </p:cNvSpPr>
          <p:nvPr>
            <p:ph idx="1"/>
          </p:nvPr>
        </p:nvSpPr>
        <p:spPr/>
        <p:txBody>
          <a:bodyPr/>
          <a:lstStyle/>
          <a:p>
            <a:r>
              <a:rPr lang="el-GR" smtClean="0"/>
              <a:t>«Την ενθάρρυνση, σε όλα τα επίπεδα του εκπαιδευτικού συστήματος, συμπεριλαμβανομένων και όλων των παιδιών από νεαρή ηλικία, μιας στάσης σεβασμού των δικαιωμάτων των ατόμων με αναπηρίες</a:t>
            </a: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Κριτήρια αξιολόγησης</a:t>
            </a:r>
            <a:endParaRPr lang="el-GR" dirty="0"/>
          </a:p>
        </p:txBody>
      </p:sp>
      <p:sp>
        <p:nvSpPr>
          <p:cNvPr id="3" name="2 - Θέση περιεχομένου"/>
          <p:cNvSpPr>
            <a:spLocks noGrp="1"/>
          </p:cNvSpPr>
          <p:nvPr>
            <p:ph idx="1"/>
          </p:nvPr>
        </p:nvSpPr>
        <p:spPr/>
        <p:txBody>
          <a:bodyPr/>
          <a:lstStyle/>
          <a:p>
            <a:r>
              <a:rPr lang="el-GR" dirty="0" smtClean="0"/>
              <a:t>Κλιμακούμενου βαθμού δυσκολίας</a:t>
            </a:r>
          </a:p>
          <a:p>
            <a:r>
              <a:rPr lang="el-GR" dirty="0" smtClean="0"/>
              <a:t>Ποικιλία ερωτήσεων (π.χ. σύντομης απάντησης, ελεύθερης ανάπτυξης)</a:t>
            </a:r>
          </a:p>
          <a:p>
            <a:r>
              <a:rPr lang="el-GR" dirty="0" smtClean="0"/>
              <a:t>Διαφοροποίηση κριτηρίων</a:t>
            </a:r>
          </a:p>
          <a:p>
            <a:r>
              <a:rPr lang="el-GR" dirty="0" smtClean="0"/>
              <a:t>Προσαρμογές κριτηρίων</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NOMO</a:t>
            </a:r>
            <a:r>
              <a:rPr lang="el-GR" dirty="0" smtClean="0"/>
              <a:t>Σ ΥΠ’ ΑΡΙΘΜ. 4452/2-2017</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3.Α. Για τους μαθητές που φοιτούν σε σχολεία πρωτοβάθμιας και δευτεροβάθμιας γενικής και επαγγελματικής εκπαίδευσης, με διαγνωσμένη από αρμόδιο δημόσιο φορέα (ΚΕΔΔΥ, </a:t>
            </a:r>
            <a:r>
              <a:rPr lang="el-GR" dirty="0" err="1" smtClean="0"/>
              <a:t>Ιατροπαιδαγωγικά</a:t>
            </a:r>
            <a:r>
              <a:rPr lang="el-GR" dirty="0" smtClean="0"/>
              <a:t> Κέντρα, Δημόσιο </a:t>
            </a:r>
            <a:r>
              <a:rPr lang="el-GR" dirty="0" err="1" smtClean="0"/>
              <a:t>Νοσο</a:t>
            </a:r>
            <a:r>
              <a:rPr lang="el-GR" dirty="0" smtClean="0"/>
              <a:t>- </a:t>
            </a:r>
            <a:r>
              <a:rPr lang="el-GR" dirty="0" err="1" smtClean="0"/>
              <a:t>κομείο</a:t>
            </a:r>
            <a:r>
              <a:rPr lang="el-GR" dirty="0" smtClean="0"/>
              <a:t>) αναπηρία ή/και ειδικές εκπαιδευτικές ανάγκες, κατόπιν σχετικού αιτήματος των ασκούντων τη γονική μέριμνα δεν υπολογίζεται ο βαθμός εξέτασης της διδασκόμενης δεύτερης ξένης γλώσσας στο γενικό βαθμό προαγωγής ή απόλυσης.»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481</Words>
  <Application>Microsoft Office PowerPoint</Application>
  <PresentationFormat>Προβολή στην οθόνη (4:3)</PresentationFormat>
  <Paragraphs>60</Paragraphs>
  <Slides>20</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Οι δυνατότητες συμπερίληψης των παιδιών με ειδικές εκπαιδευτικές ανάγκες </vt:lpstr>
      <vt:lpstr>ford taunus</vt:lpstr>
      <vt:lpstr>Ερωτήματα εργασίας</vt:lpstr>
      <vt:lpstr>Πως αξιολογούμε μαθητές με ΕΕΑ</vt:lpstr>
      <vt:lpstr> Υπ. απόφαση. 21072α/Γ2, ΦΕΚ 303Β/2003 </vt:lpstr>
      <vt:lpstr>αξιολόγηση</vt:lpstr>
      <vt:lpstr>Πως αξιολογούμε μαθητές με ΕΕΑ</vt:lpstr>
      <vt:lpstr>Κριτήρια αξιολόγησης</vt:lpstr>
      <vt:lpstr>NOMOΣ ΥΠ’ ΑΡΙΘΜ. 4452/2-2017</vt:lpstr>
      <vt:lpstr>Αρχές αξιολόγησης</vt:lpstr>
      <vt:lpstr>Διαφάνεια 11</vt:lpstr>
      <vt:lpstr>Διαφάνεια 12</vt:lpstr>
      <vt:lpstr>Ερωτήματα εργασίας</vt:lpstr>
      <vt:lpstr>Ο δυσλεξικός δάσκαλος</vt:lpstr>
      <vt:lpstr>Ερωτήματα εργασίας</vt:lpstr>
      <vt:lpstr>Ερωτήματα εργασίας</vt:lpstr>
      <vt:lpstr>Διαφάνεια 17</vt:lpstr>
      <vt:lpstr>Διαφάνεια 18</vt:lpstr>
      <vt:lpstr>Διαφάνεια 19</vt:lpstr>
      <vt:lpstr>ΜτΠ – Γεωγραφία- Σχέδιο εργασίας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User1</dc:creator>
  <cp:lastModifiedBy>User1</cp:lastModifiedBy>
  <cp:revision>29</cp:revision>
  <dcterms:created xsi:type="dcterms:W3CDTF">2017-02-16T14:38:46Z</dcterms:created>
  <dcterms:modified xsi:type="dcterms:W3CDTF">2017-03-14T15:10:56Z</dcterms:modified>
</cp:coreProperties>
</file>