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67" r:id="rId3"/>
    <p:sldId id="266" r:id="rId4"/>
    <p:sldId id="257" r:id="rId5"/>
    <p:sldId id="258" r:id="rId6"/>
    <p:sldId id="260" r:id="rId7"/>
    <p:sldId id="279" r:id="rId8"/>
    <p:sldId id="259" r:id="rId9"/>
    <p:sldId id="278" r:id="rId10"/>
    <p:sldId id="280" r:id="rId11"/>
    <p:sldId id="281" r:id="rId12"/>
    <p:sldId id="282" r:id="rId13"/>
    <p:sldId id="261" r:id="rId14"/>
    <p:sldId id="265" r:id="rId15"/>
    <p:sldId id="262" r:id="rId16"/>
    <p:sldId id="263" r:id="rId17"/>
    <p:sldId id="268" r:id="rId18"/>
    <p:sldId id="264" r:id="rId19"/>
    <p:sldId id="269" r:id="rId20"/>
    <p:sldId id="276" r:id="rId21"/>
    <p:sldId id="270" r:id="rId22"/>
    <p:sldId id="271" r:id="rId23"/>
    <p:sldId id="272" r:id="rId24"/>
    <p:sldId id="273" r:id="rId25"/>
    <p:sldId id="274" r:id="rId26"/>
    <p:sldId id="275" r:id="rId27"/>
    <p:sldId id="277" r:id="rId2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A2BC6F-1326-44B3-841E-C407A725CDF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l-GR"/>
        </a:p>
      </dgm:t>
    </dgm:pt>
    <dgm:pt modelId="{4F635AC5-E45D-44EF-8A4D-9569F4BCECD5}">
      <dgm:prSet phldrT="[Κείμενο]"/>
      <dgm:spPr/>
      <dgm:t>
        <a:bodyPr/>
        <a:lstStyle/>
        <a:p>
          <a:r>
            <a:rPr lang="el-GR" dirty="0" smtClean="0"/>
            <a:t>Αρχική αξιολόγηση</a:t>
          </a:r>
          <a:endParaRPr lang="el-GR" dirty="0"/>
        </a:p>
      </dgm:t>
    </dgm:pt>
    <dgm:pt modelId="{65D585D2-3810-4B87-B9E1-CDEFB32F007B}" type="parTrans" cxnId="{F235C8D0-F469-4329-A2B0-59394D96D356}">
      <dgm:prSet/>
      <dgm:spPr/>
      <dgm:t>
        <a:bodyPr/>
        <a:lstStyle/>
        <a:p>
          <a:endParaRPr lang="el-GR"/>
        </a:p>
      </dgm:t>
    </dgm:pt>
    <dgm:pt modelId="{A9A1FAA0-A349-4C71-8E85-A7F6653CB665}" type="sibTrans" cxnId="{F235C8D0-F469-4329-A2B0-59394D96D356}">
      <dgm:prSet/>
      <dgm:spPr/>
      <dgm:t>
        <a:bodyPr/>
        <a:lstStyle/>
        <a:p>
          <a:endParaRPr lang="el-GR"/>
        </a:p>
      </dgm:t>
    </dgm:pt>
    <dgm:pt modelId="{8F363E38-AAC5-48D9-9C3D-18E00EDF710D}">
      <dgm:prSet phldrT="[Κείμενο]"/>
      <dgm:spPr/>
      <dgm:t>
        <a:bodyPr/>
        <a:lstStyle/>
        <a:p>
          <a:r>
            <a:rPr lang="el-GR" dirty="0" smtClean="0"/>
            <a:t>Διδακτικοί στόχοι</a:t>
          </a:r>
          <a:endParaRPr lang="el-GR" dirty="0"/>
        </a:p>
      </dgm:t>
    </dgm:pt>
    <dgm:pt modelId="{694C4E55-782E-4F50-BB84-FC4A6B853431}" type="parTrans" cxnId="{5B19ED36-3E17-4057-95D2-D663A0ED30C6}">
      <dgm:prSet/>
      <dgm:spPr/>
      <dgm:t>
        <a:bodyPr/>
        <a:lstStyle/>
        <a:p>
          <a:endParaRPr lang="el-GR"/>
        </a:p>
      </dgm:t>
    </dgm:pt>
    <dgm:pt modelId="{3EBB4C97-129F-4162-BD0F-0868F489B2F1}" type="sibTrans" cxnId="{5B19ED36-3E17-4057-95D2-D663A0ED30C6}">
      <dgm:prSet/>
      <dgm:spPr/>
      <dgm:t>
        <a:bodyPr/>
        <a:lstStyle/>
        <a:p>
          <a:endParaRPr lang="el-GR"/>
        </a:p>
      </dgm:t>
    </dgm:pt>
    <dgm:pt modelId="{B16802A7-A8C4-4ECB-95BE-308238CC18C3}">
      <dgm:prSet phldrT="[Κείμενο]"/>
      <dgm:spPr/>
      <dgm:t>
        <a:bodyPr/>
        <a:lstStyle/>
        <a:p>
          <a:r>
            <a:rPr lang="el-GR" dirty="0" smtClean="0"/>
            <a:t>Διδακτικά εργαλεία/υλικό</a:t>
          </a:r>
          <a:endParaRPr lang="el-GR" dirty="0"/>
        </a:p>
      </dgm:t>
    </dgm:pt>
    <dgm:pt modelId="{F701CF40-BDB3-4792-BDF3-17792EBE5DC9}" type="parTrans" cxnId="{E59B882B-4E18-4DF1-A3A2-2E223D540A3A}">
      <dgm:prSet/>
      <dgm:spPr/>
      <dgm:t>
        <a:bodyPr/>
        <a:lstStyle/>
        <a:p>
          <a:endParaRPr lang="el-GR"/>
        </a:p>
      </dgm:t>
    </dgm:pt>
    <dgm:pt modelId="{B2BB55CE-FAAA-4368-8944-0711EDDC8920}" type="sibTrans" cxnId="{E59B882B-4E18-4DF1-A3A2-2E223D540A3A}">
      <dgm:prSet/>
      <dgm:spPr/>
      <dgm:t>
        <a:bodyPr/>
        <a:lstStyle/>
        <a:p>
          <a:endParaRPr lang="el-GR"/>
        </a:p>
      </dgm:t>
    </dgm:pt>
    <dgm:pt modelId="{6A9144BD-B502-4BA2-B521-52EEA78B48BE}">
      <dgm:prSet phldrT="[Κείμενο]"/>
      <dgm:spPr/>
      <dgm:t>
        <a:bodyPr/>
        <a:lstStyle/>
        <a:p>
          <a:r>
            <a:rPr lang="el-GR" dirty="0" smtClean="0"/>
            <a:t>Διαμορφωτική αξιολόγηση</a:t>
          </a:r>
          <a:endParaRPr lang="el-GR" dirty="0"/>
        </a:p>
      </dgm:t>
    </dgm:pt>
    <dgm:pt modelId="{1FE547F7-82B2-4521-A72A-5F26A0F8CCA3}" type="parTrans" cxnId="{50352AE4-8A8F-4BED-B521-B50E6D731067}">
      <dgm:prSet/>
      <dgm:spPr/>
      <dgm:t>
        <a:bodyPr/>
        <a:lstStyle/>
        <a:p>
          <a:endParaRPr lang="el-GR"/>
        </a:p>
      </dgm:t>
    </dgm:pt>
    <dgm:pt modelId="{9B81D31E-E7D1-4CD5-9BAB-7CFC3492F710}" type="sibTrans" cxnId="{50352AE4-8A8F-4BED-B521-B50E6D731067}">
      <dgm:prSet/>
      <dgm:spPr/>
      <dgm:t>
        <a:bodyPr/>
        <a:lstStyle/>
        <a:p>
          <a:endParaRPr lang="el-GR"/>
        </a:p>
      </dgm:t>
    </dgm:pt>
    <dgm:pt modelId="{1B039FC9-3757-4762-A713-A0E86DAF80A3}">
      <dgm:prSet phldrT="[Κείμενο]"/>
      <dgm:spPr/>
      <dgm:t>
        <a:bodyPr/>
        <a:lstStyle/>
        <a:p>
          <a:r>
            <a:rPr lang="el-GR" dirty="0" smtClean="0"/>
            <a:t>Τριμηνιαία αξιολόγηση </a:t>
          </a:r>
          <a:r>
            <a:rPr lang="el-GR" dirty="0" err="1" smtClean="0"/>
            <a:t>αναστοχασμός</a:t>
          </a:r>
          <a:endParaRPr lang="el-GR" dirty="0"/>
        </a:p>
      </dgm:t>
    </dgm:pt>
    <dgm:pt modelId="{119A249E-6BCB-46D4-BB6A-49518BA22908}" type="parTrans" cxnId="{DB824DBD-37A0-447F-BF6F-377C92ABA7DB}">
      <dgm:prSet/>
      <dgm:spPr/>
      <dgm:t>
        <a:bodyPr/>
        <a:lstStyle/>
        <a:p>
          <a:endParaRPr lang="el-GR"/>
        </a:p>
      </dgm:t>
    </dgm:pt>
    <dgm:pt modelId="{91131340-777C-40D1-ACC3-5D8DAA70EEBC}" type="sibTrans" cxnId="{DB824DBD-37A0-447F-BF6F-377C92ABA7DB}">
      <dgm:prSet/>
      <dgm:spPr/>
      <dgm:t>
        <a:bodyPr/>
        <a:lstStyle/>
        <a:p>
          <a:endParaRPr lang="el-GR"/>
        </a:p>
      </dgm:t>
    </dgm:pt>
    <dgm:pt modelId="{B4CB36AD-7B6C-4F99-BD58-D0469FB8534D}" type="pres">
      <dgm:prSet presAssocID="{8CA2BC6F-1326-44B3-841E-C407A725CDF6}" presName="diagram" presStyleCnt="0">
        <dgm:presLayoutVars>
          <dgm:dir/>
          <dgm:resizeHandles val="exact"/>
        </dgm:presLayoutVars>
      </dgm:prSet>
      <dgm:spPr/>
      <dgm:t>
        <a:bodyPr/>
        <a:lstStyle/>
        <a:p>
          <a:endParaRPr lang="el-GR"/>
        </a:p>
      </dgm:t>
    </dgm:pt>
    <dgm:pt modelId="{C4A053FD-271A-4CB2-A16E-5F2968E87327}" type="pres">
      <dgm:prSet presAssocID="{4F635AC5-E45D-44EF-8A4D-9569F4BCECD5}" presName="node" presStyleLbl="node1" presStyleIdx="0" presStyleCnt="5">
        <dgm:presLayoutVars>
          <dgm:bulletEnabled val="1"/>
        </dgm:presLayoutVars>
      </dgm:prSet>
      <dgm:spPr/>
      <dgm:t>
        <a:bodyPr/>
        <a:lstStyle/>
        <a:p>
          <a:endParaRPr lang="el-GR"/>
        </a:p>
      </dgm:t>
    </dgm:pt>
    <dgm:pt modelId="{9C3A5037-F665-4D4A-A268-CF6F3B2F1048}" type="pres">
      <dgm:prSet presAssocID="{A9A1FAA0-A349-4C71-8E85-A7F6653CB665}" presName="sibTrans" presStyleCnt="0"/>
      <dgm:spPr/>
    </dgm:pt>
    <dgm:pt modelId="{A871B5E0-3BA7-4CFD-8E0A-0DA55FBC842E}" type="pres">
      <dgm:prSet presAssocID="{8F363E38-AAC5-48D9-9C3D-18E00EDF710D}" presName="node" presStyleLbl="node1" presStyleIdx="1" presStyleCnt="5">
        <dgm:presLayoutVars>
          <dgm:bulletEnabled val="1"/>
        </dgm:presLayoutVars>
      </dgm:prSet>
      <dgm:spPr/>
      <dgm:t>
        <a:bodyPr/>
        <a:lstStyle/>
        <a:p>
          <a:endParaRPr lang="el-GR"/>
        </a:p>
      </dgm:t>
    </dgm:pt>
    <dgm:pt modelId="{6986DDF3-EF5F-4556-9224-F4651A710D76}" type="pres">
      <dgm:prSet presAssocID="{3EBB4C97-129F-4162-BD0F-0868F489B2F1}" presName="sibTrans" presStyleCnt="0"/>
      <dgm:spPr/>
    </dgm:pt>
    <dgm:pt modelId="{890EE925-91C9-4E14-8BEB-25FC9909CB7E}" type="pres">
      <dgm:prSet presAssocID="{B16802A7-A8C4-4ECB-95BE-308238CC18C3}" presName="node" presStyleLbl="node1" presStyleIdx="2" presStyleCnt="5">
        <dgm:presLayoutVars>
          <dgm:bulletEnabled val="1"/>
        </dgm:presLayoutVars>
      </dgm:prSet>
      <dgm:spPr/>
      <dgm:t>
        <a:bodyPr/>
        <a:lstStyle/>
        <a:p>
          <a:endParaRPr lang="el-GR"/>
        </a:p>
      </dgm:t>
    </dgm:pt>
    <dgm:pt modelId="{4BDE719E-1AB0-4528-B2E5-58788C649C4F}" type="pres">
      <dgm:prSet presAssocID="{B2BB55CE-FAAA-4368-8944-0711EDDC8920}" presName="sibTrans" presStyleCnt="0"/>
      <dgm:spPr/>
    </dgm:pt>
    <dgm:pt modelId="{99C93E0C-E63A-4F54-BA29-6919456B53C2}" type="pres">
      <dgm:prSet presAssocID="{6A9144BD-B502-4BA2-B521-52EEA78B48BE}" presName="node" presStyleLbl="node1" presStyleIdx="3" presStyleCnt="5">
        <dgm:presLayoutVars>
          <dgm:bulletEnabled val="1"/>
        </dgm:presLayoutVars>
      </dgm:prSet>
      <dgm:spPr/>
      <dgm:t>
        <a:bodyPr/>
        <a:lstStyle/>
        <a:p>
          <a:endParaRPr lang="el-GR"/>
        </a:p>
      </dgm:t>
    </dgm:pt>
    <dgm:pt modelId="{557C2BB8-80E7-4DF9-8B65-59D94F0077C7}" type="pres">
      <dgm:prSet presAssocID="{9B81D31E-E7D1-4CD5-9BAB-7CFC3492F710}" presName="sibTrans" presStyleCnt="0"/>
      <dgm:spPr/>
    </dgm:pt>
    <dgm:pt modelId="{C66391B3-1D72-4007-B539-08DB7A28B414}" type="pres">
      <dgm:prSet presAssocID="{1B039FC9-3757-4762-A713-A0E86DAF80A3}" presName="node" presStyleLbl="node1" presStyleIdx="4" presStyleCnt="5">
        <dgm:presLayoutVars>
          <dgm:bulletEnabled val="1"/>
        </dgm:presLayoutVars>
      </dgm:prSet>
      <dgm:spPr/>
      <dgm:t>
        <a:bodyPr/>
        <a:lstStyle/>
        <a:p>
          <a:endParaRPr lang="el-GR"/>
        </a:p>
      </dgm:t>
    </dgm:pt>
  </dgm:ptLst>
  <dgm:cxnLst>
    <dgm:cxn modelId="{50352AE4-8A8F-4BED-B521-B50E6D731067}" srcId="{8CA2BC6F-1326-44B3-841E-C407A725CDF6}" destId="{6A9144BD-B502-4BA2-B521-52EEA78B48BE}" srcOrd="3" destOrd="0" parTransId="{1FE547F7-82B2-4521-A72A-5F26A0F8CCA3}" sibTransId="{9B81D31E-E7D1-4CD5-9BAB-7CFC3492F710}"/>
    <dgm:cxn modelId="{E59B882B-4E18-4DF1-A3A2-2E223D540A3A}" srcId="{8CA2BC6F-1326-44B3-841E-C407A725CDF6}" destId="{B16802A7-A8C4-4ECB-95BE-308238CC18C3}" srcOrd="2" destOrd="0" parTransId="{F701CF40-BDB3-4792-BDF3-17792EBE5DC9}" sibTransId="{B2BB55CE-FAAA-4368-8944-0711EDDC8920}"/>
    <dgm:cxn modelId="{B2B790F8-4AAA-46AB-AC3A-039E3424815A}" type="presOf" srcId="{8F363E38-AAC5-48D9-9C3D-18E00EDF710D}" destId="{A871B5E0-3BA7-4CFD-8E0A-0DA55FBC842E}" srcOrd="0" destOrd="0" presId="urn:microsoft.com/office/officeart/2005/8/layout/default"/>
    <dgm:cxn modelId="{DB824DBD-37A0-447F-BF6F-377C92ABA7DB}" srcId="{8CA2BC6F-1326-44B3-841E-C407A725CDF6}" destId="{1B039FC9-3757-4762-A713-A0E86DAF80A3}" srcOrd="4" destOrd="0" parTransId="{119A249E-6BCB-46D4-BB6A-49518BA22908}" sibTransId="{91131340-777C-40D1-ACC3-5D8DAA70EEBC}"/>
    <dgm:cxn modelId="{0EFFBD21-71C0-4BC8-A660-38E0E5FE54D0}" type="presOf" srcId="{1B039FC9-3757-4762-A713-A0E86DAF80A3}" destId="{C66391B3-1D72-4007-B539-08DB7A28B414}" srcOrd="0" destOrd="0" presId="urn:microsoft.com/office/officeart/2005/8/layout/default"/>
    <dgm:cxn modelId="{42E70C2C-D59A-49A6-AF49-BA3B0D52E6C8}" type="presOf" srcId="{6A9144BD-B502-4BA2-B521-52EEA78B48BE}" destId="{99C93E0C-E63A-4F54-BA29-6919456B53C2}" srcOrd="0" destOrd="0" presId="urn:microsoft.com/office/officeart/2005/8/layout/default"/>
    <dgm:cxn modelId="{EFF4D08F-ECCA-4F3E-9176-13E1FA83A98E}" type="presOf" srcId="{B16802A7-A8C4-4ECB-95BE-308238CC18C3}" destId="{890EE925-91C9-4E14-8BEB-25FC9909CB7E}" srcOrd="0" destOrd="0" presId="urn:microsoft.com/office/officeart/2005/8/layout/default"/>
    <dgm:cxn modelId="{55CB2DF3-3EBF-4FD4-AB66-E36A4F565A69}" type="presOf" srcId="{4F635AC5-E45D-44EF-8A4D-9569F4BCECD5}" destId="{C4A053FD-271A-4CB2-A16E-5F2968E87327}" srcOrd="0" destOrd="0" presId="urn:microsoft.com/office/officeart/2005/8/layout/default"/>
    <dgm:cxn modelId="{5B19ED36-3E17-4057-95D2-D663A0ED30C6}" srcId="{8CA2BC6F-1326-44B3-841E-C407A725CDF6}" destId="{8F363E38-AAC5-48D9-9C3D-18E00EDF710D}" srcOrd="1" destOrd="0" parTransId="{694C4E55-782E-4F50-BB84-FC4A6B853431}" sibTransId="{3EBB4C97-129F-4162-BD0F-0868F489B2F1}"/>
    <dgm:cxn modelId="{E06B9371-6185-4585-B5EF-98DE52F1CA17}" type="presOf" srcId="{8CA2BC6F-1326-44B3-841E-C407A725CDF6}" destId="{B4CB36AD-7B6C-4F99-BD58-D0469FB8534D}" srcOrd="0" destOrd="0" presId="urn:microsoft.com/office/officeart/2005/8/layout/default"/>
    <dgm:cxn modelId="{F235C8D0-F469-4329-A2B0-59394D96D356}" srcId="{8CA2BC6F-1326-44B3-841E-C407A725CDF6}" destId="{4F635AC5-E45D-44EF-8A4D-9569F4BCECD5}" srcOrd="0" destOrd="0" parTransId="{65D585D2-3810-4B87-B9E1-CDEFB32F007B}" sibTransId="{A9A1FAA0-A349-4C71-8E85-A7F6653CB665}"/>
    <dgm:cxn modelId="{63C54519-D21A-470D-B6B4-407A2DCEA11B}" type="presParOf" srcId="{B4CB36AD-7B6C-4F99-BD58-D0469FB8534D}" destId="{C4A053FD-271A-4CB2-A16E-5F2968E87327}" srcOrd="0" destOrd="0" presId="urn:microsoft.com/office/officeart/2005/8/layout/default"/>
    <dgm:cxn modelId="{C59FA8A7-64C4-4459-B7A6-6612DD2A1BDA}" type="presParOf" srcId="{B4CB36AD-7B6C-4F99-BD58-D0469FB8534D}" destId="{9C3A5037-F665-4D4A-A268-CF6F3B2F1048}" srcOrd="1" destOrd="0" presId="urn:microsoft.com/office/officeart/2005/8/layout/default"/>
    <dgm:cxn modelId="{21098B47-4DB8-4CBC-8EAB-61227E2728FB}" type="presParOf" srcId="{B4CB36AD-7B6C-4F99-BD58-D0469FB8534D}" destId="{A871B5E0-3BA7-4CFD-8E0A-0DA55FBC842E}" srcOrd="2" destOrd="0" presId="urn:microsoft.com/office/officeart/2005/8/layout/default"/>
    <dgm:cxn modelId="{82734C4D-80DD-4CF6-A988-051B0BCA9E13}" type="presParOf" srcId="{B4CB36AD-7B6C-4F99-BD58-D0469FB8534D}" destId="{6986DDF3-EF5F-4556-9224-F4651A710D76}" srcOrd="3" destOrd="0" presId="urn:microsoft.com/office/officeart/2005/8/layout/default"/>
    <dgm:cxn modelId="{412856BA-2F3E-4857-B963-347B21969FFC}" type="presParOf" srcId="{B4CB36AD-7B6C-4F99-BD58-D0469FB8534D}" destId="{890EE925-91C9-4E14-8BEB-25FC9909CB7E}" srcOrd="4" destOrd="0" presId="urn:microsoft.com/office/officeart/2005/8/layout/default"/>
    <dgm:cxn modelId="{D0FB337F-36FE-4D38-805F-5B1528BF6054}" type="presParOf" srcId="{B4CB36AD-7B6C-4F99-BD58-D0469FB8534D}" destId="{4BDE719E-1AB0-4528-B2E5-58788C649C4F}" srcOrd="5" destOrd="0" presId="urn:microsoft.com/office/officeart/2005/8/layout/default"/>
    <dgm:cxn modelId="{C722F3C9-87FF-49DC-81AB-C3EF5C134089}" type="presParOf" srcId="{B4CB36AD-7B6C-4F99-BD58-D0469FB8534D}" destId="{99C93E0C-E63A-4F54-BA29-6919456B53C2}" srcOrd="6" destOrd="0" presId="urn:microsoft.com/office/officeart/2005/8/layout/default"/>
    <dgm:cxn modelId="{B1AFBE0E-955F-4CC9-88D3-77550D6378A1}" type="presParOf" srcId="{B4CB36AD-7B6C-4F99-BD58-D0469FB8534D}" destId="{557C2BB8-80E7-4DF9-8B65-59D94F0077C7}" srcOrd="7" destOrd="0" presId="urn:microsoft.com/office/officeart/2005/8/layout/default"/>
    <dgm:cxn modelId="{6A12BDE7-D22F-4802-B934-B709D79BEC7B}" type="presParOf" srcId="{B4CB36AD-7B6C-4F99-BD58-D0469FB8534D}" destId="{C66391B3-1D72-4007-B539-08DB7A28B414}" srcOrd="8"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4A053FD-271A-4CB2-A16E-5F2968E87327}">
      <dsp:nvSpPr>
        <dsp:cNvPr id="0" name=""/>
        <dsp:cNvSpPr/>
      </dsp:nvSpPr>
      <dsp:spPr>
        <a:xfrm>
          <a:off x="0" y="591343"/>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l-GR" sz="2900" kern="1200" dirty="0" smtClean="0"/>
            <a:t>Αρχική αξιολόγηση</a:t>
          </a:r>
          <a:endParaRPr lang="el-GR" sz="2900" kern="1200" dirty="0"/>
        </a:p>
      </dsp:txBody>
      <dsp:txXfrm>
        <a:off x="0" y="591343"/>
        <a:ext cx="2571749" cy="1543050"/>
      </dsp:txXfrm>
    </dsp:sp>
    <dsp:sp modelId="{A871B5E0-3BA7-4CFD-8E0A-0DA55FBC842E}">
      <dsp:nvSpPr>
        <dsp:cNvPr id="0" name=""/>
        <dsp:cNvSpPr/>
      </dsp:nvSpPr>
      <dsp:spPr>
        <a:xfrm>
          <a:off x="2828925" y="591343"/>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l-GR" sz="2900" kern="1200" dirty="0" smtClean="0"/>
            <a:t>Διδακτικοί στόχοι</a:t>
          </a:r>
          <a:endParaRPr lang="el-GR" sz="2900" kern="1200" dirty="0"/>
        </a:p>
      </dsp:txBody>
      <dsp:txXfrm>
        <a:off x="2828925" y="591343"/>
        <a:ext cx="2571749" cy="1543050"/>
      </dsp:txXfrm>
    </dsp:sp>
    <dsp:sp modelId="{890EE925-91C9-4E14-8BEB-25FC9909CB7E}">
      <dsp:nvSpPr>
        <dsp:cNvPr id="0" name=""/>
        <dsp:cNvSpPr/>
      </dsp:nvSpPr>
      <dsp:spPr>
        <a:xfrm>
          <a:off x="5657849" y="591343"/>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l-GR" sz="2900" kern="1200" dirty="0" smtClean="0"/>
            <a:t>Διδακτικά εργαλεία/υλικό</a:t>
          </a:r>
          <a:endParaRPr lang="el-GR" sz="2900" kern="1200" dirty="0"/>
        </a:p>
      </dsp:txBody>
      <dsp:txXfrm>
        <a:off x="5657849" y="591343"/>
        <a:ext cx="2571749" cy="1543050"/>
      </dsp:txXfrm>
    </dsp:sp>
    <dsp:sp modelId="{99C93E0C-E63A-4F54-BA29-6919456B53C2}">
      <dsp:nvSpPr>
        <dsp:cNvPr id="0" name=""/>
        <dsp:cNvSpPr/>
      </dsp:nvSpPr>
      <dsp:spPr>
        <a:xfrm>
          <a:off x="1414462" y="2391569"/>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l-GR" sz="2900" kern="1200" dirty="0" smtClean="0"/>
            <a:t>Διαμορφωτική αξιολόγηση</a:t>
          </a:r>
          <a:endParaRPr lang="el-GR" sz="2900" kern="1200" dirty="0"/>
        </a:p>
      </dsp:txBody>
      <dsp:txXfrm>
        <a:off x="1414462" y="2391569"/>
        <a:ext cx="2571749" cy="1543050"/>
      </dsp:txXfrm>
    </dsp:sp>
    <dsp:sp modelId="{C66391B3-1D72-4007-B539-08DB7A28B414}">
      <dsp:nvSpPr>
        <dsp:cNvPr id="0" name=""/>
        <dsp:cNvSpPr/>
      </dsp:nvSpPr>
      <dsp:spPr>
        <a:xfrm>
          <a:off x="4243387" y="2391569"/>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l-GR" sz="2900" kern="1200" dirty="0" smtClean="0"/>
            <a:t>Τριμηνιαία αξιολόγηση </a:t>
          </a:r>
          <a:r>
            <a:rPr lang="el-GR" sz="2900" kern="1200" dirty="0" err="1" smtClean="0"/>
            <a:t>αναστοχασμός</a:t>
          </a:r>
          <a:endParaRPr lang="el-GR" sz="2900" kern="1200" dirty="0"/>
        </a:p>
      </dsp:txBody>
      <dsp:txXfrm>
        <a:off x="4243387" y="2391569"/>
        <a:ext cx="2571749" cy="154305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9CFE96-5915-4170-A184-7E2121812C50}" type="datetimeFigureOut">
              <a:rPr lang="el-GR" smtClean="0"/>
              <a:pPr/>
              <a:t>30/1/2017</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5DAC0E-A199-40A9-A6B6-67D2FC9ED76B}"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Ο Φλεβάρης κι αν </a:t>
            </a:r>
            <a:r>
              <a:rPr lang="el-GR" dirty="0" err="1" smtClean="0"/>
              <a:t>φλεβίσει</a:t>
            </a:r>
            <a:r>
              <a:rPr lang="el-GR" dirty="0" smtClean="0"/>
              <a:t>… γενικές αναφορές ΕΑΕ καθώς και ερωτήματα εργασίας για τις επιλογές ΣΣ</a:t>
            </a:r>
            <a:endParaRPr lang="el-GR" dirty="0"/>
          </a:p>
        </p:txBody>
      </p:sp>
      <p:sp>
        <p:nvSpPr>
          <p:cNvPr id="4" name="3 - Θέση αριθμού διαφάνειας"/>
          <p:cNvSpPr>
            <a:spLocks noGrp="1"/>
          </p:cNvSpPr>
          <p:nvPr>
            <p:ph type="sldNum" sz="quarter" idx="10"/>
          </p:nvPr>
        </p:nvSpPr>
        <p:spPr/>
        <p:txBody>
          <a:bodyPr/>
          <a:lstStyle/>
          <a:p>
            <a:fld id="{145DAC0E-A199-40A9-A6B6-67D2FC9ED76B}" type="slidenum">
              <a:rPr lang="el-GR" smtClean="0"/>
              <a:pPr/>
              <a:t>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4186/2013</a:t>
            </a:r>
            <a:endParaRPr lang="el-GR" dirty="0"/>
          </a:p>
        </p:txBody>
      </p:sp>
      <p:sp>
        <p:nvSpPr>
          <p:cNvPr id="4" name="3 - Θέση αριθμού διαφάνειας"/>
          <p:cNvSpPr>
            <a:spLocks noGrp="1"/>
          </p:cNvSpPr>
          <p:nvPr>
            <p:ph type="sldNum" sz="quarter" idx="10"/>
          </p:nvPr>
        </p:nvSpPr>
        <p:spPr/>
        <p:txBody>
          <a:bodyPr/>
          <a:lstStyle/>
          <a:p>
            <a:fld id="{145DAC0E-A199-40A9-A6B6-67D2FC9ED76B}" type="slidenum">
              <a:rPr lang="el-GR" smtClean="0"/>
              <a:pPr/>
              <a:t>2</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Οδηγός ψυχ. Σελ 23/διαταραχές συμπεριφοράς σελίδες 59-60</a:t>
            </a:r>
            <a:endParaRPr lang="el-GR" dirty="0"/>
          </a:p>
        </p:txBody>
      </p:sp>
      <p:sp>
        <p:nvSpPr>
          <p:cNvPr id="4" name="3 - Θέση αριθμού διαφάνειας"/>
          <p:cNvSpPr>
            <a:spLocks noGrp="1"/>
          </p:cNvSpPr>
          <p:nvPr>
            <p:ph type="sldNum" sz="quarter" idx="10"/>
          </p:nvPr>
        </p:nvSpPr>
        <p:spPr/>
        <p:txBody>
          <a:bodyPr/>
          <a:lstStyle/>
          <a:p>
            <a:fld id="{145DAC0E-A199-40A9-A6B6-67D2FC9ED76B}" type="slidenum">
              <a:rPr lang="el-GR" smtClean="0"/>
              <a:pPr/>
              <a:t>15</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Περιπτώσεις</a:t>
            </a:r>
            <a:r>
              <a:rPr lang="el-GR" baseline="0" dirty="0" smtClean="0"/>
              <a:t> δυσλεξίας και παράλληλης στήριξης</a:t>
            </a:r>
            <a:endParaRPr lang="el-GR" dirty="0"/>
          </a:p>
        </p:txBody>
      </p:sp>
      <p:sp>
        <p:nvSpPr>
          <p:cNvPr id="4" name="3 - Θέση αριθμού διαφάνειας"/>
          <p:cNvSpPr>
            <a:spLocks noGrp="1"/>
          </p:cNvSpPr>
          <p:nvPr>
            <p:ph type="sldNum" sz="quarter" idx="10"/>
          </p:nvPr>
        </p:nvSpPr>
        <p:spPr/>
        <p:txBody>
          <a:bodyPr/>
          <a:lstStyle/>
          <a:p>
            <a:fld id="{145DAC0E-A199-40A9-A6B6-67D2FC9ED76B}" type="slidenum">
              <a:rPr lang="el-GR" smtClean="0"/>
              <a:pPr/>
              <a:t>16</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Περίπτωση 12</a:t>
            </a:r>
            <a:r>
              <a:rPr lang="el-GR" baseline="30000" dirty="0" smtClean="0"/>
              <a:t>ου</a:t>
            </a:r>
            <a:r>
              <a:rPr lang="el-GR" dirty="0" smtClean="0"/>
              <a:t> Ξάνθης</a:t>
            </a:r>
            <a:endParaRPr lang="el-GR" dirty="0"/>
          </a:p>
        </p:txBody>
      </p:sp>
      <p:sp>
        <p:nvSpPr>
          <p:cNvPr id="4" name="3 - Θέση αριθμού διαφάνειας"/>
          <p:cNvSpPr>
            <a:spLocks noGrp="1"/>
          </p:cNvSpPr>
          <p:nvPr>
            <p:ph type="sldNum" sz="quarter" idx="10"/>
          </p:nvPr>
        </p:nvSpPr>
        <p:spPr/>
        <p:txBody>
          <a:bodyPr/>
          <a:lstStyle/>
          <a:p>
            <a:fld id="{145DAC0E-A199-40A9-A6B6-67D2FC9ED76B}" type="slidenum">
              <a:rPr lang="el-GR" smtClean="0"/>
              <a:pPr/>
              <a:t>18</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Βιωματικά εργαστήρια αποδοχής της</a:t>
            </a:r>
            <a:r>
              <a:rPr lang="el-GR" baseline="0" dirty="0" smtClean="0"/>
              <a:t> διαφορετικότητας, αποφυγής συγκρούσεων, συνεργασίας, συναισθημάτων</a:t>
            </a:r>
            <a:endParaRPr lang="el-GR" dirty="0"/>
          </a:p>
        </p:txBody>
      </p:sp>
      <p:sp>
        <p:nvSpPr>
          <p:cNvPr id="4" name="3 - Θέση αριθμού διαφάνειας"/>
          <p:cNvSpPr>
            <a:spLocks noGrp="1"/>
          </p:cNvSpPr>
          <p:nvPr>
            <p:ph type="sldNum" sz="quarter" idx="10"/>
          </p:nvPr>
        </p:nvSpPr>
        <p:spPr/>
        <p:txBody>
          <a:bodyPr/>
          <a:lstStyle/>
          <a:p>
            <a:fld id="{145DAC0E-A199-40A9-A6B6-67D2FC9ED76B}" type="slidenum">
              <a:rPr lang="el-GR" smtClean="0"/>
              <a:pPr/>
              <a:t>20</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A11F1024-4A9C-4004-B16F-CFBC88FE9B3A}" type="datetimeFigureOut">
              <a:rPr lang="el-GR" smtClean="0"/>
              <a:pPr/>
              <a:t>30/1/2017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9F147E5-93D6-4956-8BA1-C50DBD21185C}"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11F1024-4A9C-4004-B16F-CFBC88FE9B3A}" type="datetimeFigureOut">
              <a:rPr lang="el-GR" smtClean="0"/>
              <a:pPr/>
              <a:t>30/1/2017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9F147E5-93D6-4956-8BA1-C50DBD21185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11F1024-4A9C-4004-B16F-CFBC88FE9B3A}" type="datetimeFigureOut">
              <a:rPr lang="el-GR" smtClean="0"/>
              <a:pPr/>
              <a:t>30/1/2017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9F147E5-93D6-4956-8BA1-C50DBD21185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11F1024-4A9C-4004-B16F-CFBC88FE9B3A}" type="datetimeFigureOut">
              <a:rPr lang="el-GR" smtClean="0"/>
              <a:pPr/>
              <a:t>30/1/2017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9F147E5-93D6-4956-8BA1-C50DBD21185C}"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A11F1024-4A9C-4004-B16F-CFBC88FE9B3A}" type="datetimeFigureOut">
              <a:rPr lang="el-GR" smtClean="0"/>
              <a:pPr/>
              <a:t>30/1/2017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9F147E5-93D6-4956-8BA1-C50DBD21185C}"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A11F1024-4A9C-4004-B16F-CFBC88FE9B3A}" type="datetimeFigureOut">
              <a:rPr lang="el-GR" smtClean="0"/>
              <a:pPr/>
              <a:t>30/1/2017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9F147E5-93D6-4956-8BA1-C50DBD21185C}"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A11F1024-4A9C-4004-B16F-CFBC88FE9B3A}" type="datetimeFigureOut">
              <a:rPr lang="el-GR" smtClean="0"/>
              <a:pPr/>
              <a:t>30/1/2017</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49F147E5-93D6-4956-8BA1-C50DBD21185C}"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A11F1024-4A9C-4004-B16F-CFBC88FE9B3A}" type="datetimeFigureOut">
              <a:rPr lang="el-GR" smtClean="0"/>
              <a:pPr/>
              <a:t>30/1/2017</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49F147E5-93D6-4956-8BA1-C50DBD21185C}"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11F1024-4A9C-4004-B16F-CFBC88FE9B3A}" type="datetimeFigureOut">
              <a:rPr lang="el-GR" smtClean="0"/>
              <a:pPr/>
              <a:t>30/1/2017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49F147E5-93D6-4956-8BA1-C50DBD21185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11F1024-4A9C-4004-B16F-CFBC88FE9B3A}" type="datetimeFigureOut">
              <a:rPr lang="el-GR" smtClean="0"/>
              <a:pPr/>
              <a:t>30/1/2017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9F147E5-93D6-4956-8BA1-C50DBD21185C}"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11F1024-4A9C-4004-B16F-CFBC88FE9B3A}" type="datetimeFigureOut">
              <a:rPr lang="el-GR" smtClean="0"/>
              <a:pPr/>
              <a:t>30/1/2017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9F147E5-93D6-4956-8BA1-C50DBD21185C}"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1F1024-4A9C-4004-B16F-CFBC88FE9B3A}" type="datetimeFigureOut">
              <a:rPr lang="el-GR" smtClean="0"/>
              <a:pPr/>
              <a:t>30/1/2017</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F147E5-93D6-4956-8BA1-C50DBD21185C}"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lifo.gr/articles/society_articles/114149"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lifo.gr/articles/society_articles/114149"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lifo.gr/articles/society_articles/114149"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prosvasimo.gr/el/odhgoi-gia-sdey-edeay-eep"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pi-schools.gr/special_education_new/html/gr/8emata/ma8isiakes_disk/ma8isiakes.htm" TargetMode="External"/><Relationship Id="rId2" Type="http://schemas.openxmlformats.org/officeDocument/2006/relationships/hyperlink" Target="http://blogs.sch.gr/tananias/%CE%BA%CE%B1%CE%BB%CE%AD%CF%82-%CF%80%CF%81%CE%B1%CE%BA%CF%84%CE%B9%CE%BA%CE%AD%CF%82-%CF%83%CF%85%CE%BD%CE%B5%CE%BA%CF%80%CE%B1%CE%AF%CE%B4%CE%B5%CF%85%CF%83%CE%B7%CF%82/" TargetMode="External"/><Relationship Id="rId1" Type="http://schemas.openxmlformats.org/officeDocument/2006/relationships/slideLayout" Target="../slideLayouts/slideLayout2.xml"/><Relationship Id="rId4" Type="http://schemas.openxmlformats.org/officeDocument/2006/relationships/hyperlink" Target="http://blogs.sch.gr/tananias/%CF%80%CF%81%CE%BF%CF%83%CE%B1%CF%81%CE%BC%CE%BF%CE%B3%CE%AD%CF%82-%CE%B1%CF%80%CF%83/"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lifo.gr/articles/society_articles/11414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Συνάντηση συνεργασίας</a:t>
            </a:r>
            <a:endParaRPr lang="el-GR" dirty="0"/>
          </a:p>
        </p:txBody>
      </p:sp>
      <p:sp>
        <p:nvSpPr>
          <p:cNvPr id="3" name="2 - Υπότιτλος"/>
          <p:cNvSpPr>
            <a:spLocks noGrp="1"/>
          </p:cNvSpPr>
          <p:nvPr>
            <p:ph type="subTitle" idx="1"/>
          </p:nvPr>
        </p:nvSpPr>
        <p:spPr/>
        <p:txBody>
          <a:bodyPr/>
          <a:lstStyle/>
          <a:p>
            <a:r>
              <a:rPr lang="el-GR" dirty="0" smtClean="0"/>
              <a:t>Φλεβάρης 2017</a:t>
            </a:r>
          </a:p>
          <a:p>
            <a:r>
              <a:rPr lang="el-GR" dirty="0" smtClean="0"/>
              <a:t>ΠΕΚ</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Τι είπε ένας δάσκαλος της τυπικής εκπαίδευσης για την εμπειρία στην ΠΣ</a:t>
            </a:r>
            <a:endParaRPr lang="el-GR" dirty="0"/>
          </a:p>
        </p:txBody>
      </p:sp>
      <p:sp>
        <p:nvSpPr>
          <p:cNvPr id="3" name="2 - Θέση περιεχομένου"/>
          <p:cNvSpPr>
            <a:spLocks noGrp="1"/>
          </p:cNvSpPr>
          <p:nvPr>
            <p:ph idx="1"/>
          </p:nvPr>
        </p:nvSpPr>
        <p:spPr/>
        <p:txBody>
          <a:bodyPr/>
          <a:lstStyle/>
          <a:p>
            <a:r>
              <a:rPr lang="el-GR" dirty="0" smtClean="0"/>
              <a:t>Δεν είχα τις γνώσεις και δεν ήξερα γενικά πώς έπρεπε αν κινηθώ στο πλαίσιο της παράλληλης στήριξης. Ωστόσο, η συνεργασία και με τις δυο δασκάλες ήταν εξαιρετική και δουλέψαμε άψογα. Πηγή: </a:t>
            </a:r>
            <a:r>
              <a:rPr lang="el-GR" dirty="0" err="1" smtClean="0">
                <a:hlinkClick r:id="rId2"/>
              </a:rPr>
              <a:t>www.lifo.gr</a:t>
            </a:r>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Στη μία τάξη αποφασίσαμε κάτι διαφορετικό με τη δασκάλα. Αντί να προσφέρω στήριξη στο ένα παιδί μόνο, στήριζα όλα τα παιδιά, ώστε να μη </a:t>
            </a:r>
            <a:r>
              <a:rPr lang="el-GR" dirty="0" err="1" smtClean="0"/>
              <a:t>στοχοποιηθεί</a:t>
            </a:r>
            <a:r>
              <a:rPr lang="el-GR" dirty="0" smtClean="0"/>
              <a:t> το ένα, αλλά ίσα </a:t>
            </a:r>
            <a:r>
              <a:rPr lang="el-GR" dirty="0" err="1" smtClean="0"/>
              <a:t>ίσα</a:t>
            </a:r>
            <a:r>
              <a:rPr lang="el-GR" dirty="0" smtClean="0"/>
              <a:t> να κοινωνικοποιηθεί, μιας και αυτό ήταν τα βασικό ζητούμενο. Ουσιαστικά, το παιδί είχε ανάγκη για αποδοχή και συναισθηματική στήριξη από τους γύρω του και αυτό προσπαθήσαμε να κάνουμε Πηγή: </a:t>
            </a:r>
            <a:r>
              <a:rPr lang="el-GR" dirty="0" err="1" smtClean="0">
                <a:hlinkClick r:id="rId2"/>
              </a:rPr>
              <a:t>www.lifo.gr</a:t>
            </a:r>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Καθόμουν σε διάφορες ομάδες κάθε μέρα μέσα στην τάξη ενώ στις εργασίες εκτός τάξης επέλεγα μικρές ομάδες μαθητών στις οποίες πάντα συμμετείχε και το παιδί που στήριζα. Είναι πολύ αστείο ότι στο τέλος της χρονιάς όλοι οι μαθητές της τάξης μού έκαναν ένα δώρο και στην κάρτα έγραψαν «ευχαριστούμε, κύριε Μιχάλη, που μας στηρίζετε παράλληλα». Πηγή: </a:t>
            </a:r>
            <a:r>
              <a:rPr lang="el-GR" dirty="0" err="1" smtClean="0">
                <a:hlinkClick r:id="rId2"/>
              </a:rPr>
              <a:t>www.lifo.gr</a:t>
            </a: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lvl="0"/>
            <a:r>
              <a:rPr lang="el-GR" dirty="0" smtClean="0"/>
              <a:t/>
            </a:r>
            <a:br>
              <a:rPr lang="el-GR" dirty="0" smtClean="0"/>
            </a:br>
            <a:r>
              <a:rPr lang="el-GR" dirty="0" smtClean="0"/>
              <a:t>Βοηθητικό </a:t>
            </a:r>
            <a:r>
              <a:rPr lang="el-GR" dirty="0"/>
              <a:t>και νοσηλευτικό προσωπικό</a:t>
            </a:r>
            <a:br>
              <a:rPr lang="el-GR" dirty="0"/>
            </a:br>
            <a:endParaRPr lang="el-GR" dirty="0"/>
          </a:p>
        </p:txBody>
      </p:sp>
      <p:sp>
        <p:nvSpPr>
          <p:cNvPr id="3" name="2 - Θέση περιεχομένου"/>
          <p:cNvSpPr>
            <a:spLocks noGrp="1"/>
          </p:cNvSpPr>
          <p:nvPr>
            <p:ph idx="1"/>
          </p:nvPr>
        </p:nvSpPr>
        <p:spPr/>
        <p:txBody>
          <a:bodyPr/>
          <a:lstStyle/>
          <a:p>
            <a:r>
              <a:rPr lang="el-GR" dirty="0"/>
              <a:t>Διακριτοί ρόλοι/ </a:t>
            </a:r>
            <a:r>
              <a:rPr lang="el-GR" dirty="0" err="1"/>
              <a:t>καθηκοντολόγιο</a:t>
            </a:r>
            <a:r>
              <a:rPr lang="el-GR" dirty="0"/>
              <a:t>/μπαίνει η βοηθός μέσα στην τάξη;/Το αίτημα νοσηλευτή περνάει από το </a:t>
            </a:r>
            <a:r>
              <a:rPr lang="el-GR" dirty="0" smtClean="0"/>
              <a:t>ΚΕΔΔΥ;/ </a:t>
            </a:r>
            <a:r>
              <a:rPr lang="el-GR" dirty="0"/>
              <a:t>Το αίτημα υποστήριξης από </a:t>
            </a:r>
            <a:r>
              <a:rPr lang="el-GR" dirty="0" smtClean="0"/>
              <a:t>βοηθητικό προσωπικό </a:t>
            </a:r>
            <a:r>
              <a:rPr lang="el-GR" dirty="0"/>
              <a:t>περνάει απ’ το ΚΕΔΔΥ</a:t>
            </a:r>
            <a:r>
              <a:rPr lang="el-GR" dirty="0" smtClean="0"/>
              <a:t>;/ Ειδικός βοηθός που διαθέτει η οικογένεια πρέπει να είναι εκπαιδευτικός;</a:t>
            </a:r>
            <a:endParaRPr lang="el-GR" dirty="0"/>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lvl="0"/>
            <a:r>
              <a:rPr lang="el-GR" dirty="0" smtClean="0"/>
              <a:t/>
            </a:r>
            <a:br>
              <a:rPr lang="el-GR" dirty="0" smtClean="0"/>
            </a:br>
            <a:r>
              <a:rPr lang="el-GR" dirty="0" smtClean="0"/>
              <a:t>Μη αποδοχή </a:t>
            </a:r>
            <a:r>
              <a:rPr lang="el-GR" dirty="0"/>
              <a:t>γονέα εισήγησης ΚΕΔΔΥ για ειδικό πλαίσιο/Ιδιώτης βοηθός</a:t>
            </a:r>
            <a:br>
              <a:rPr lang="el-GR" dirty="0"/>
            </a:br>
            <a:endParaRPr lang="el-GR" dirty="0"/>
          </a:p>
        </p:txBody>
      </p:sp>
      <p:sp>
        <p:nvSpPr>
          <p:cNvPr id="3" name="2 - Θέση περιεχομένου"/>
          <p:cNvSpPr>
            <a:spLocks noGrp="1"/>
          </p:cNvSpPr>
          <p:nvPr>
            <p:ph idx="1"/>
          </p:nvPr>
        </p:nvSpPr>
        <p:spPr/>
        <p:txBody>
          <a:bodyPr/>
          <a:lstStyle/>
          <a:p>
            <a:pPr lvl="0"/>
            <a:r>
              <a:rPr lang="el-GR" dirty="0"/>
              <a:t>Χωρίς ειδικό βοηθό περιπτώσεις μαθητών με προβλήματα συμπεριφοράς/περιπτώσεις μαθητών χωρίς προβλήματα συμπεριφοράς/αρνητικά θετικά αιτιάσεις γονέων και η </a:t>
            </a:r>
            <a:r>
              <a:rPr lang="el-GR" dirty="0" smtClean="0"/>
              <a:t>πραγματικότητα της συμπερίληψης</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lvl="0"/>
            <a:r>
              <a:rPr lang="el-GR" dirty="0"/>
              <a:t>ΣΔΕΥ/ΕΔΕΑΥ</a:t>
            </a:r>
            <a:br>
              <a:rPr lang="el-GR" dirty="0"/>
            </a:br>
            <a:endParaRPr lang="el-GR" dirty="0"/>
          </a:p>
        </p:txBody>
      </p:sp>
      <p:sp>
        <p:nvSpPr>
          <p:cNvPr id="3" name="2 - Θέση περιεχομένου"/>
          <p:cNvSpPr>
            <a:spLocks noGrp="1"/>
          </p:cNvSpPr>
          <p:nvPr>
            <p:ph idx="1"/>
          </p:nvPr>
        </p:nvSpPr>
        <p:spPr/>
        <p:txBody>
          <a:bodyPr/>
          <a:lstStyle/>
          <a:p>
            <a:pPr lvl="0"/>
            <a:r>
              <a:rPr lang="el-GR" dirty="0"/>
              <a:t>Φιλοσοφία και εφαρμογή/πραγματικότητα</a:t>
            </a:r>
          </a:p>
          <a:p>
            <a:pPr lvl="0"/>
            <a:r>
              <a:rPr lang="el-GR" dirty="0" err="1"/>
              <a:t>Προσβάσιμο</a:t>
            </a:r>
            <a:r>
              <a:rPr lang="el-GR" dirty="0"/>
              <a:t> </a:t>
            </a:r>
            <a:r>
              <a:rPr lang="en-US" dirty="0" smtClean="0">
                <a:hlinkClick r:id="rId3"/>
              </a:rPr>
              <a:t>http://www.prosvasimo.gr/el/odhgoi-gia-sdey-edeay-eep</a:t>
            </a:r>
            <a:r>
              <a:rPr lang="el-GR" dirty="0" smtClean="0"/>
              <a:t> </a:t>
            </a:r>
            <a:endParaRPr lang="el-GR" dirty="0"/>
          </a:p>
          <a:p>
            <a:pPr lvl="0"/>
            <a:r>
              <a:rPr lang="el-GR" dirty="0"/>
              <a:t>Μπορούν να ενταχθούν νέα σχολεία σε ΣΔΕΥ;</a:t>
            </a:r>
          </a:p>
          <a:p>
            <a:pPr lvl="0"/>
            <a:r>
              <a:rPr lang="el-GR" dirty="0"/>
              <a:t>Το ΕΕΠ των ΣΔΕΥ υποστηρίζει άλλα σχολεία εκτός ΣΔΕΥ;</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lvl="0"/>
            <a:r>
              <a:rPr lang="el-GR" dirty="0"/>
              <a:t>Δευτεροβάθμια επιτροπή ΕΔΕΑ</a:t>
            </a:r>
            <a:br>
              <a:rPr lang="el-GR" dirty="0"/>
            </a:br>
            <a:endParaRPr lang="el-GR" dirty="0"/>
          </a:p>
        </p:txBody>
      </p:sp>
      <p:sp>
        <p:nvSpPr>
          <p:cNvPr id="3" name="2 - Θέση περιεχομένου"/>
          <p:cNvSpPr>
            <a:spLocks noGrp="1"/>
          </p:cNvSpPr>
          <p:nvPr>
            <p:ph idx="1"/>
          </p:nvPr>
        </p:nvSpPr>
        <p:spPr/>
        <p:txBody>
          <a:bodyPr/>
          <a:lstStyle/>
          <a:p>
            <a:pPr lvl="0"/>
            <a:r>
              <a:rPr lang="el-GR" dirty="0"/>
              <a:t>Ο ρόλος της</a:t>
            </a:r>
          </a:p>
          <a:p>
            <a:pPr lvl="0"/>
            <a:r>
              <a:rPr lang="el-GR" dirty="0"/>
              <a:t>Περιπτώσεις μελέτης</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Ερωτήματα εργασίας</a:t>
            </a:r>
            <a:endParaRPr lang="el-GR" dirty="0"/>
          </a:p>
        </p:txBody>
      </p:sp>
      <p:sp>
        <p:nvSpPr>
          <p:cNvPr id="3" name="2 - Θέση περιεχομένου"/>
          <p:cNvSpPr>
            <a:spLocks noGrp="1"/>
          </p:cNvSpPr>
          <p:nvPr>
            <p:ph idx="1"/>
          </p:nvPr>
        </p:nvSpPr>
        <p:spPr/>
        <p:txBody>
          <a:bodyPr/>
          <a:lstStyle/>
          <a:p>
            <a:r>
              <a:rPr lang="el-GR" dirty="0" smtClean="0"/>
              <a:t>Στην καλύτερη δυνατή συμπερίληψη ΑΜΕΑ, η γνώση προηγείται της αποδοχής ή το αντίθετο;</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Ερωτήματα εργασίας</a:t>
            </a:r>
            <a:endParaRPr lang="el-GR" dirty="0"/>
          </a:p>
        </p:txBody>
      </p:sp>
      <p:sp>
        <p:nvSpPr>
          <p:cNvPr id="3" name="2 - Θέση περιεχομένου"/>
          <p:cNvSpPr>
            <a:spLocks noGrp="1"/>
          </p:cNvSpPr>
          <p:nvPr>
            <p:ph idx="1"/>
          </p:nvPr>
        </p:nvSpPr>
        <p:spPr/>
        <p:txBody>
          <a:bodyPr/>
          <a:lstStyle/>
          <a:p>
            <a:r>
              <a:rPr lang="el-GR" dirty="0" smtClean="0"/>
              <a:t>Σε μαθητή με υποστήριξη παράλληλης, ποιος από τους δύο εκπαιδευτικούς έχει τον σημαντικότερο ρόλο στην συμπερίληψη του μαθητή;</a:t>
            </a:r>
          </a:p>
          <a:p>
            <a:r>
              <a:rPr lang="el-GR" dirty="0" smtClean="0"/>
              <a:t>Πραγματικότητα και μύθοι</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Ερωτήματα εργασίας</a:t>
            </a:r>
            <a:endParaRPr lang="el-GR" dirty="0"/>
          </a:p>
        </p:txBody>
      </p:sp>
      <p:sp>
        <p:nvSpPr>
          <p:cNvPr id="3" name="2 - Θέση περιεχομένου"/>
          <p:cNvSpPr>
            <a:spLocks noGrp="1"/>
          </p:cNvSpPr>
          <p:nvPr>
            <p:ph idx="1"/>
          </p:nvPr>
        </p:nvSpPr>
        <p:spPr/>
        <p:txBody>
          <a:bodyPr/>
          <a:lstStyle/>
          <a:p>
            <a:r>
              <a:rPr lang="el-GR" dirty="0" smtClean="0"/>
              <a:t>Σε περιπτώσεις μαθητών με προβλήματα συμπεριφοράς αρκεί η διεπιστημονική προσέγγιση με την παρουσία ΕΕΠ δηλαδή μιας ψυχολόγου και μιας κοινωνικής λειτουργού.</a:t>
            </a:r>
          </a:p>
          <a:p>
            <a:r>
              <a:rPr lang="el-GR" dirty="0" smtClean="0"/>
              <a:t>Αν όχι, σε ποιες περιπτώσεις δεν αρκεί το δίδυμο ψυχολόγου/κοινωνικού λειτουργού</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a:t>Η δυσκολία μιας ενιαίας στάσης το ζητούμενο. Η προσπάθεια η δική μας ήταν και παραμένει η διαμόρφωση των ενιαίων κανόνων διαχείρισης θεμάτων </a:t>
            </a:r>
            <a:r>
              <a:rPr lang="el-GR" dirty="0" smtClean="0"/>
              <a:t>ΕΑΕ/ Όπως </a:t>
            </a:r>
            <a:r>
              <a:rPr lang="el-GR" dirty="0"/>
              <a:t>θέματα </a:t>
            </a:r>
            <a:r>
              <a:rPr lang="el-GR" dirty="0" smtClean="0"/>
              <a:t>ΕΑΕ στα σχολεία τυπικής εκπαίδευσης/θέματα ΚΕΔΔΥ/Θέματα ΕΔΕΑ/ </a:t>
            </a:r>
            <a:r>
              <a:rPr lang="el-GR" dirty="0"/>
              <a:t>θέματα νομοθετικής ερμηνείας </a:t>
            </a:r>
          </a:p>
          <a:p>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Ερωτήματα εργασίας</a:t>
            </a:r>
            <a:endParaRPr lang="el-GR" dirty="0"/>
          </a:p>
        </p:txBody>
      </p:sp>
      <p:sp>
        <p:nvSpPr>
          <p:cNvPr id="3" name="2 - Θέση περιεχομένου"/>
          <p:cNvSpPr>
            <a:spLocks noGrp="1"/>
          </p:cNvSpPr>
          <p:nvPr>
            <p:ph idx="1"/>
          </p:nvPr>
        </p:nvSpPr>
        <p:spPr/>
        <p:txBody>
          <a:bodyPr/>
          <a:lstStyle/>
          <a:p>
            <a:r>
              <a:rPr lang="el-GR" dirty="0" smtClean="0"/>
              <a:t>Τι άλλο θα ζητούσαμε από την ΕΔΕΑΥ εκτός από την ανίχνευση, το τριμηνιαίο και την παραπομπή μαθητών στο ΚΕΔΔΥ;</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Ερωτήματα εργασίας</a:t>
            </a:r>
            <a:endParaRPr lang="el-GR" dirty="0"/>
          </a:p>
        </p:txBody>
      </p:sp>
      <p:sp>
        <p:nvSpPr>
          <p:cNvPr id="3" name="2 - Θέση περιεχομένου"/>
          <p:cNvSpPr>
            <a:spLocks noGrp="1"/>
          </p:cNvSpPr>
          <p:nvPr>
            <p:ph idx="1"/>
          </p:nvPr>
        </p:nvSpPr>
        <p:spPr/>
        <p:txBody>
          <a:bodyPr/>
          <a:lstStyle/>
          <a:p>
            <a:r>
              <a:rPr lang="el-GR" dirty="0" smtClean="0"/>
              <a:t>Ποιο είναι το μέλημα του Σχολικού Συμβούλου του διευθυντή καθώς και του συλλόγου διδασκόντων στην ανάληψη των τάξεων από τους εκπαιδευτικούς, όταν υπάρχει μαθητής με ΔΕΠΥ(χωρίς ή με) σε μια τάξη;</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Ερωτήματα εργασίας</a:t>
            </a:r>
            <a:endParaRPr lang="el-GR" dirty="0"/>
          </a:p>
        </p:txBody>
      </p:sp>
      <p:sp>
        <p:nvSpPr>
          <p:cNvPr id="3" name="2 - Θέση περιεχομένου"/>
          <p:cNvSpPr>
            <a:spLocks noGrp="1"/>
          </p:cNvSpPr>
          <p:nvPr>
            <p:ph idx="1"/>
          </p:nvPr>
        </p:nvSpPr>
        <p:spPr/>
        <p:txBody>
          <a:bodyPr/>
          <a:lstStyle/>
          <a:p>
            <a:r>
              <a:rPr lang="el-GR" dirty="0" smtClean="0"/>
              <a:t>Εισαγγελέας προτρέπει διευθυντή να στείλει σε ειδικό πλαίσιο μαθητή του σχολείου με μια έκθεση του σχολείου.</a:t>
            </a:r>
          </a:p>
          <a:p>
            <a:r>
              <a:rPr lang="el-GR" dirty="0" smtClean="0"/>
              <a:t>Σχόλια-απόψεις</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Ερωτήματα εργασίας</a:t>
            </a:r>
            <a:endParaRPr lang="el-GR" dirty="0"/>
          </a:p>
        </p:txBody>
      </p:sp>
      <p:sp>
        <p:nvSpPr>
          <p:cNvPr id="3" name="2 - Θέση περιεχομένου"/>
          <p:cNvSpPr>
            <a:spLocks noGrp="1"/>
          </p:cNvSpPr>
          <p:nvPr>
            <p:ph idx="1"/>
          </p:nvPr>
        </p:nvSpPr>
        <p:spPr/>
        <p:txBody>
          <a:bodyPr/>
          <a:lstStyle/>
          <a:p>
            <a:r>
              <a:rPr lang="el-GR" dirty="0" smtClean="0"/>
              <a:t>Γονέας νηπίου αιτείται είσοδο ιδιώτη βοηθού, το αίτημα αυτό εξετάζεται απ’ τη σχολική σύμβουλο προσχολικής και απ’ το σύλλογο διδασκόντων του σχολείου;</a:t>
            </a:r>
          </a:p>
          <a:p>
            <a:r>
              <a:rPr lang="el-GR" dirty="0" smtClean="0"/>
              <a:t>Σωστό ή Λάθος</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Ερωτήματα εργασίας</a:t>
            </a:r>
            <a:endParaRPr lang="el-GR" dirty="0"/>
          </a:p>
        </p:txBody>
      </p:sp>
      <p:sp>
        <p:nvSpPr>
          <p:cNvPr id="3" name="2 - Θέση περιεχομένου"/>
          <p:cNvSpPr>
            <a:spLocks noGrp="1"/>
          </p:cNvSpPr>
          <p:nvPr>
            <p:ph idx="1"/>
          </p:nvPr>
        </p:nvSpPr>
        <p:spPr/>
        <p:txBody>
          <a:bodyPr/>
          <a:lstStyle/>
          <a:p>
            <a:r>
              <a:rPr lang="el-GR" dirty="0" smtClean="0"/>
              <a:t>Γονέας αιτείται ιδιώτη βοηθό ελεύθερο επαγγελματία που διατηρεί γραφείο στην πόλη.</a:t>
            </a:r>
          </a:p>
          <a:p>
            <a:r>
              <a:rPr lang="el-GR" dirty="0" smtClean="0"/>
              <a:t>Τι θα συμβουλεύαμε τη διευθύντρια του σχολείου</a:t>
            </a:r>
            <a:r>
              <a:rPr lang="el-GR" dirty="0" smtClean="0"/>
              <a:t>;</a:t>
            </a:r>
            <a:endParaRPr lang="en-US" dirty="0" smtClean="0"/>
          </a:p>
          <a:p>
            <a:r>
              <a:rPr lang="el-GR" dirty="0" smtClean="0"/>
              <a:t>Τι ισχύει σχετικά με την είσοδο τρίτων στα </a:t>
            </a:r>
            <a:r>
              <a:rPr lang="el-GR" dirty="0" err="1" smtClean="0"/>
              <a:t>σχολέια</a:t>
            </a:r>
            <a:r>
              <a:rPr lang="el-GR" dirty="0" smtClean="0"/>
              <a:t>;</a:t>
            </a: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Ερωτήματα εργασίας</a:t>
            </a:r>
            <a:endParaRPr lang="el-GR" dirty="0"/>
          </a:p>
        </p:txBody>
      </p:sp>
      <p:sp>
        <p:nvSpPr>
          <p:cNvPr id="3" name="2 - Θέση περιεχομένου"/>
          <p:cNvSpPr>
            <a:spLocks noGrp="1"/>
          </p:cNvSpPr>
          <p:nvPr>
            <p:ph idx="1"/>
          </p:nvPr>
        </p:nvSpPr>
        <p:spPr/>
        <p:txBody>
          <a:bodyPr/>
          <a:lstStyle/>
          <a:p>
            <a:r>
              <a:rPr lang="el-GR" dirty="0" smtClean="0"/>
              <a:t>Γονέας αρνείται τη φοίτηση μαθητή με εισήγηση για ΤΕ, ποια είναι η στάση του διευθυντή του σχολείου;</a:t>
            </a:r>
          </a:p>
          <a:p>
            <a:r>
              <a:rPr lang="el-GR" dirty="0" smtClean="0"/>
              <a:t>Γονέας απαιτεί υποστήριξη στο ΤΕ μόνο στα μαθηματικά, τι απαντούμε;</a:t>
            </a: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Ερωτήματα εργασίας</a:t>
            </a:r>
            <a:endParaRPr lang="el-GR" dirty="0"/>
          </a:p>
        </p:txBody>
      </p:sp>
      <p:sp>
        <p:nvSpPr>
          <p:cNvPr id="3" name="2 - Θέση περιεχομένου"/>
          <p:cNvSpPr>
            <a:spLocks noGrp="1"/>
          </p:cNvSpPr>
          <p:nvPr>
            <p:ph idx="1"/>
          </p:nvPr>
        </p:nvSpPr>
        <p:spPr/>
        <p:txBody>
          <a:bodyPr/>
          <a:lstStyle/>
          <a:p>
            <a:r>
              <a:rPr lang="el-GR" dirty="0" smtClean="0"/>
              <a:t>Γονέας αρνείται την παράλληλη στήριξη. Ποιες είναι οι ενέργειες του διευθυντή του σχολείου;</a:t>
            </a: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Ερωτήματα εργασίας</a:t>
            </a:r>
            <a:endParaRPr lang="el-GR" dirty="0"/>
          </a:p>
        </p:txBody>
      </p:sp>
      <p:sp>
        <p:nvSpPr>
          <p:cNvPr id="3" name="2 - Θέση περιεχομένου"/>
          <p:cNvSpPr>
            <a:spLocks noGrp="1"/>
          </p:cNvSpPr>
          <p:nvPr>
            <p:ph idx="1"/>
          </p:nvPr>
        </p:nvSpPr>
        <p:spPr/>
        <p:txBody>
          <a:bodyPr/>
          <a:lstStyle/>
          <a:p>
            <a:r>
              <a:rPr lang="el-GR" dirty="0" smtClean="0"/>
              <a:t>Στην περίπτωση ένστασης επί της απόφασης ΚΕΔΔΥ, η Δευτεροβάθμια Επιτροπή επαναξιολογεί τον μαθητή; </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r>
              <a:rPr lang="el-GR" dirty="0"/>
              <a:t>Ο ρόλος του ΣΣ ΕΑΕ </a:t>
            </a:r>
            <a:r>
              <a:rPr lang="el-GR" dirty="0" smtClean="0"/>
              <a:t>/η </a:t>
            </a:r>
            <a:r>
              <a:rPr lang="el-GR" dirty="0"/>
              <a:t>φιλοσοφία της συμπερίληψης </a:t>
            </a:r>
            <a:r>
              <a:rPr lang="el-GR" dirty="0" smtClean="0"/>
              <a:t>/ο </a:t>
            </a:r>
            <a:r>
              <a:rPr lang="el-GR" dirty="0" smtClean="0"/>
              <a:t>μύθος και η πραγματικότητα </a:t>
            </a:r>
            <a:r>
              <a:rPr lang="el-GR" dirty="0"/>
              <a:t>του </a:t>
            </a:r>
            <a:r>
              <a:rPr lang="el-GR" dirty="0" smtClean="0"/>
              <a:t>ειδικού/οι διακριτοί ρόλοι/η </a:t>
            </a:r>
            <a:r>
              <a:rPr lang="el-GR" dirty="0"/>
              <a:t>σκληρή πραγματικότητα της καθημερινότητας/η </a:t>
            </a:r>
            <a:r>
              <a:rPr lang="el-GR" dirty="0" smtClean="0"/>
              <a:t>κατηγοριοποίηση των εκπαιδευτικών/η </a:t>
            </a:r>
            <a:r>
              <a:rPr lang="el-GR" dirty="0"/>
              <a:t>αυθεντία του ειδικού/ η ανεπάρκεια του μη ειδικού/οι δυνατότητες για επιμόρφωση/έτοιμες λύσεις ή αναζήτηση κατά περίπτωση/αξιολόγηση και λιτοί στόχοι/αντιμετώπιση  και διαμορφωτική αξιολόγηση</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lvl="0"/>
            <a:r>
              <a:rPr lang="el-GR" dirty="0" smtClean="0"/>
              <a:t/>
            </a:r>
            <a:br>
              <a:rPr lang="el-GR" dirty="0" smtClean="0"/>
            </a:br>
            <a:r>
              <a:rPr lang="el-GR" dirty="0" smtClean="0"/>
              <a:t>Νομοθετικό </a:t>
            </a:r>
            <a:r>
              <a:rPr lang="el-GR" dirty="0"/>
              <a:t>πλαίσιο συνεκπαίδευσης</a:t>
            </a:r>
            <a:br>
              <a:rPr lang="el-GR" dirty="0"/>
            </a:b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Αρ.Πρωτ.172877/Δ3/17-10-2016/ΥΠΠΕΘ</a:t>
            </a:r>
          </a:p>
          <a:p>
            <a:r>
              <a:rPr lang="el-GR" dirty="0" smtClean="0"/>
              <a:t>Συνεκπαίδευση με εκπαιδευτικό του ΤΕ στο </a:t>
            </a:r>
            <a:r>
              <a:rPr lang="el-GR" dirty="0"/>
              <a:t>ΦΕΚ </a:t>
            </a:r>
            <a:r>
              <a:rPr lang="el-GR" dirty="0" smtClean="0"/>
              <a:t>3561/2016</a:t>
            </a:r>
            <a:endParaRPr lang="el-GR" dirty="0"/>
          </a:p>
          <a:p>
            <a:r>
              <a:rPr lang="el-GR" dirty="0"/>
              <a:t>Περιορισμός στην ύλη και στις εξετάσεις/δυνατότητα συμπερίληψης</a:t>
            </a:r>
          </a:p>
          <a:p>
            <a:pPr lvl="0"/>
            <a:r>
              <a:rPr lang="el-GR" dirty="0" smtClean="0"/>
              <a:t>Ν. 4368/2016 , </a:t>
            </a:r>
            <a:r>
              <a:rPr lang="el-GR" dirty="0" err="1" smtClean="0"/>
              <a:t>Αρθ</a:t>
            </a:r>
            <a:r>
              <a:rPr lang="el-GR" dirty="0" smtClean="0"/>
              <a:t>. 82 παρ. 5/ Ο </a:t>
            </a:r>
            <a:r>
              <a:rPr lang="el-GR" dirty="0"/>
              <a:t>νόμος για την διαπολιτισμική </a:t>
            </a:r>
            <a:r>
              <a:rPr lang="el-GR" dirty="0" smtClean="0"/>
              <a:t>/Δυνατότητα </a:t>
            </a:r>
            <a:r>
              <a:rPr lang="el-GR" dirty="0"/>
              <a:t>εκπαιδευτικών χωρίς ειδίκευση/αρνητικά - θετικά</a:t>
            </a:r>
          </a:p>
          <a:p>
            <a:pPr lvl="0"/>
            <a:endParaRPr lang="el-GR" dirty="0"/>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lvl="0"/>
            <a:r>
              <a:rPr lang="el-GR" b="1" dirty="0" smtClean="0"/>
              <a:t/>
            </a:r>
            <a:br>
              <a:rPr lang="el-GR" b="1" dirty="0" smtClean="0"/>
            </a:br>
            <a:r>
              <a:rPr lang="el-GR" b="1" dirty="0" smtClean="0"/>
              <a:t>Καλές </a:t>
            </a:r>
            <a:r>
              <a:rPr lang="el-GR" b="1" dirty="0"/>
              <a:t>πρακτικές συνεκπαίδευσης στην ΑΜΘ</a:t>
            </a:r>
            <a:r>
              <a:rPr lang="el-GR" dirty="0"/>
              <a:t/>
            </a:r>
            <a:br>
              <a:rPr lang="el-GR" dirty="0"/>
            </a:br>
            <a:endParaRPr lang="el-GR" dirty="0"/>
          </a:p>
        </p:txBody>
      </p:sp>
      <p:sp>
        <p:nvSpPr>
          <p:cNvPr id="3" name="2 - Θέση περιεχομένου"/>
          <p:cNvSpPr>
            <a:spLocks noGrp="1"/>
          </p:cNvSpPr>
          <p:nvPr>
            <p:ph idx="1"/>
          </p:nvPr>
        </p:nvSpPr>
        <p:spPr/>
        <p:txBody>
          <a:bodyPr>
            <a:normAutofit/>
          </a:bodyPr>
          <a:lstStyle/>
          <a:p>
            <a:r>
              <a:rPr lang="el-GR" dirty="0" smtClean="0">
                <a:hlinkClick r:id="rId2"/>
              </a:rPr>
              <a:t>Καλές πρακτικές συνεκπαίδευσης</a:t>
            </a:r>
            <a:endParaRPr lang="el-GR" dirty="0" smtClean="0"/>
          </a:p>
          <a:p>
            <a:endParaRPr lang="el-GR" dirty="0" smtClean="0"/>
          </a:p>
          <a:p>
            <a:r>
              <a:rPr lang="el-GR" dirty="0" smtClean="0"/>
              <a:t>Προσαρμογές</a:t>
            </a:r>
            <a:r>
              <a:rPr lang="el-GR" dirty="0" smtClean="0"/>
              <a:t>: </a:t>
            </a:r>
            <a:r>
              <a:rPr lang="en-US" dirty="0" smtClean="0">
                <a:hlinkClick r:id="rId3"/>
              </a:rPr>
              <a:t>http://www.pi-schools.gr/special_education_new/html/gr/8emata/ma8isiakes_disk/ma8isiakes.htm</a:t>
            </a:r>
            <a:endParaRPr lang="el-GR" dirty="0" smtClean="0"/>
          </a:p>
          <a:p>
            <a:endParaRPr lang="el-GR" dirty="0" smtClean="0"/>
          </a:p>
          <a:p>
            <a:r>
              <a:rPr lang="el-GR" dirty="0" smtClean="0"/>
              <a:t>Προσαρμογές: </a:t>
            </a:r>
            <a:r>
              <a:rPr lang="el-GR" dirty="0" smtClean="0">
                <a:hlinkClick r:id="rId4"/>
              </a:rPr>
              <a:t>προσαρμογές εκπαιδευτικών ΑΜΘ</a:t>
            </a: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lvl="0"/>
            <a:r>
              <a:rPr lang="el-GR" dirty="0"/>
              <a:t>Τμήμα ένταξης</a:t>
            </a:r>
          </a:p>
        </p:txBody>
      </p:sp>
      <p:sp>
        <p:nvSpPr>
          <p:cNvPr id="3" name="2 - Θέση περιεχομένου"/>
          <p:cNvSpPr>
            <a:spLocks noGrp="1"/>
          </p:cNvSpPr>
          <p:nvPr>
            <p:ph idx="1"/>
          </p:nvPr>
        </p:nvSpPr>
        <p:spPr/>
        <p:txBody>
          <a:bodyPr/>
          <a:lstStyle/>
          <a:p>
            <a:pPr lvl="0"/>
            <a:r>
              <a:rPr lang="el-GR" dirty="0"/>
              <a:t>Φιλοσοφία και εφαρμογή/πραγματικότητα</a:t>
            </a:r>
          </a:p>
          <a:p>
            <a:pPr lvl="0"/>
            <a:r>
              <a:rPr lang="el-GR" dirty="0"/>
              <a:t>Τάσεις </a:t>
            </a:r>
            <a:endParaRPr lang="el-GR" dirty="0" smtClean="0"/>
          </a:p>
          <a:p>
            <a:pPr lvl="0"/>
            <a:r>
              <a:rPr lang="el-GR" dirty="0" smtClean="0"/>
              <a:t>πρακτικές</a:t>
            </a: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Προγραμματισμός διδακτικού έργου σε τριμηνιαία βάση</a:t>
            </a:r>
            <a:endParaRPr lang="el-GR" dirty="0"/>
          </a:p>
        </p:txBody>
      </p:sp>
      <p:graphicFrame>
        <p:nvGraphicFramePr>
          <p:cNvPr id="5" name="4 - Θέση περιεχομένου"/>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lvl="0"/>
            <a:r>
              <a:rPr lang="el-GR" dirty="0"/>
              <a:t>Παράλληλη στήριξη</a:t>
            </a:r>
          </a:p>
        </p:txBody>
      </p:sp>
      <p:sp>
        <p:nvSpPr>
          <p:cNvPr id="3" name="2 - Θέση περιεχομένου"/>
          <p:cNvSpPr>
            <a:spLocks noGrp="1"/>
          </p:cNvSpPr>
          <p:nvPr>
            <p:ph idx="1"/>
          </p:nvPr>
        </p:nvSpPr>
        <p:spPr/>
        <p:txBody>
          <a:bodyPr/>
          <a:lstStyle/>
          <a:p>
            <a:pPr lvl="0"/>
            <a:r>
              <a:rPr lang="el-GR" dirty="0"/>
              <a:t>Φιλοσοφία και εφαρμογή/πραγματικότητα</a:t>
            </a:r>
          </a:p>
          <a:p>
            <a:pPr lvl="0"/>
            <a:r>
              <a:rPr lang="el-GR" dirty="0" smtClean="0"/>
              <a:t>Τάσεις</a:t>
            </a:r>
          </a:p>
          <a:p>
            <a:pPr lvl="0"/>
            <a:r>
              <a:rPr lang="el-GR" dirty="0" smtClean="0"/>
              <a:t>Λιγοστές πιστώσεις-πρακτικές </a:t>
            </a:r>
            <a:endParaRPr lang="el-GR" dirty="0"/>
          </a:p>
          <a:p>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Συνεκπαίδευση/συνδιδασκαλία/</a:t>
            </a:r>
            <a:br>
              <a:rPr lang="el-GR" dirty="0" smtClean="0"/>
            </a:br>
            <a:r>
              <a:rPr lang="el-GR" dirty="0" smtClean="0"/>
              <a:t>διαφοροποιημένη διδασκαλία</a:t>
            </a:r>
            <a:endParaRPr lang="el-GR" dirty="0"/>
          </a:p>
        </p:txBody>
      </p:sp>
      <p:sp>
        <p:nvSpPr>
          <p:cNvPr id="3" name="2 - Θέση περιεχομένου"/>
          <p:cNvSpPr>
            <a:spLocks noGrp="1"/>
          </p:cNvSpPr>
          <p:nvPr>
            <p:ph idx="1"/>
          </p:nvPr>
        </p:nvSpPr>
        <p:spPr/>
        <p:txBody>
          <a:bodyPr/>
          <a:lstStyle/>
          <a:p>
            <a:endParaRPr lang="el-GR" dirty="0" smtClean="0"/>
          </a:p>
          <a:p>
            <a:r>
              <a:rPr lang="el-GR" dirty="0" smtClean="0"/>
              <a:t>Συνέντευξη στο </a:t>
            </a:r>
            <a:r>
              <a:rPr lang="en-US" dirty="0" err="1" smtClean="0"/>
              <a:t>Lifo</a:t>
            </a:r>
            <a:endParaRPr lang="el-GR" dirty="0" smtClean="0"/>
          </a:p>
          <a:p>
            <a:pPr>
              <a:buNone/>
            </a:pPr>
            <a:endParaRPr lang="el-GR" dirty="0" smtClean="0">
              <a:hlinkClick r:id="rId2"/>
            </a:endParaRPr>
          </a:p>
          <a:p>
            <a:r>
              <a:rPr lang="en-US" dirty="0" smtClean="0">
                <a:hlinkClick r:id="rId2"/>
              </a:rPr>
              <a:t>http://www.lifo.gr/articles/society_articles/114149</a:t>
            </a:r>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406</TotalTime>
  <Words>775</Words>
  <Application>Microsoft Office PowerPoint</Application>
  <PresentationFormat>Προβολή στην οθόνη (4:3)</PresentationFormat>
  <Paragraphs>92</Paragraphs>
  <Slides>27</Slides>
  <Notes>6</Notes>
  <HiddenSlides>0</HiddenSlides>
  <MMClips>0</MMClips>
  <ScaleCrop>false</ScaleCrop>
  <HeadingPairs>
    <vt:vector size="4" baseType="variant">
      <vt:variant>
        <vt:lpstr>Θέμα</vt:lpstr>
      </vt:variant>
      <vt:variant>
        <vt:i4>1</vt:i4>
      </vt:variant>
      <vt:variant>
        <vt:lpstr>Τίτλοι διαφανειών</vt:lpstr>
      </vt:variant>
      <vt:variant>
        <vt:i4>27</vt:i4>
      </vt:variant>
    </vt:vector>
  </HeadingPairs>
  <TitlesOfParts>
    <vt:vector size="28" baseType="lpstr">
      <vt:lpstr>Θέμα του Office</vt:lpstr>
      <vt:lpstr>Συνάντηση συνεργασίας</vt:lpstr>
      <vt:lpstr>Διαφάνεια 2</vt:lpstr>
      <vt:lpstr>Διαφάνεια 3</vt:lpstr>
      <vt:lpstr> Νομοθετικό πλαίσιο συνεκπαίδευσης </vt:lpstr>
      <vt:lpstr> Καλές πρακτικές συνεκπαίδευσης στην ΑΜΘ </vt:lpstr>
      <vt:lpstr>Τμήμα ένταξης</vt:lpstr>
      <vt:lpstr>Προγραμματισμός διδακτικού έργου σε τριμηνιαία βάση</vt:lpstr>
      <vt:lpstr>Παράλληλη στήριξη</vt:lpstr>
      <vt:lpstr>Συνεκπαίδευση/συνδιδασκαλία/ διαφοροποιημένη διδασκαλία</vt:lpstr>
      <vt:lpstr>Τι είπε ένας δάσκαλος της τυπικής εκπαίδευσης για την εμπειρία στην ΠΣ</vt:lpstr>
      <vt:lpstr>Διαφάνεια 11</vt:lpstr>
      <vt:lpstr>Διαφάνεια 12</vt:lpstr>
      <vt:lpstr> Βοηθητικό και νοσηλευτικό προσωπικό </vt:lpstr>
      <vt:lpstr> Μη αποδοχή γονέα εισήγησης ΚΕΔΔΥ για ειδικό πλαίσιο/Ιδιώτης βοηθός </vt:lpstr>
      <vt:lpstr>ΣΔΕΥ/ΕΔΕΑΥ </vt:lpstr>
      <vt:lpstr>Δευτεροβάθμια επιτροπή ΕΔΕΑ </vt:lpstr>
      <vt:lpstr>Ερωτήματα εργασίας</vt:lpstr>
      <vt:lpstr>Ερωτήματα εργασίας</vt:lpstr>
      <vt:lpstr>Ερωτήματα εργασίας</vt:lpstr>
      <vt:lpstr>Ερωτήματα εργασίας</vt:lpstr>
      <vt:lpstr>Ερωτήματα εργασίας</vt:lpstr>
      <vt:lpstr>Ερωτήματα εργασίας</vt:lpstr>
      <vt:lpstr>Ερωτήματα εργασίας</vt:lpstr>
      <vt:lpstr>Ερωτήματα εργασίας</vt:lpstr>
      <vt:lpstr>Ερωτήματα εργασίας</vt:lpstr>
      <vt:lpstr>Ερωτήματα εργασίας</vt:lpstr>
      <vt:lpstr>Ερωτήματα εργασίας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Συνάντηση συνεργασίας</dc:title>
  <dc:creator>User1</dc:creator>
  <cp:lastModifiedBy>User1</cp:lastModifiedBy>
  <cp:revision>36</cp:revision>
  <dcterms:created xsi:type="dcterms:W3CDTF">2017-01-15T11:05:07Z</dcterms:created>
  <dcterms:modified xsi:type="dcterms:W3CDTF">2017-01-30T08:57:30Z</dcterms:modified>
</cp:coreProperties>
</file>