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61" r:id="rId6"/>
    <p:sldId id="260" r:id="rId7"/>
    <p:sldId id="268" r:id="rId8"/>
    <p:sldId id="263" r:id="rId9"/>
    <p:sldId id="265" r:id="rId10"/>
    <p:sldId id="269" r:id="rId11"/>
    <p:sldId id="270" r:id="rId12"/>
    <p:sldId id="274" r:id="rId13"/>
    <p:sldId id="276" r:id="rId14"/>
    <p:sldId id="278" r:id="rId15"/>
    <p:sldId id="277" r:id="rId16"/>
    <p:sldId id="279" r:id="rId17"/>
    <p:sldId id="280" r:id="rId18"/>
    <p:sldId id="281" r:id="rId19"/>
    <p:sldId id="282" r:id="rId20"/>
    <p:sldId id="266" r:id="rId21"/>
    <p:sldId id="271" r:id="rId22"/>
    <p:sldId id="283" r:id="rId23"/>
    <p:sldId id="284" r:id="rId24"/>
    <p:sldId id="285" r:id="rId25"/>
    <p:sldId id="288" r:id="rId26"/>
    <p:sldId id="286" r:id="rId27"/>
    <p:sldId id="273" r:id="rId28"/>
    <p:sldId id="290" r:id="rId29"/>
    <p:sldId id="289" r:id="rId30"/>
    <p:sldId id="291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2D6AD-B8FA-4936-BADD-06DEAD87172A}" type="datetimeFigureOut">
              <a:rPr lang="el-GR" smtClean="0"/>
              <a:t>8/4/2016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764F-0EAF-4CC3-B557-276F366A40F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Δεν έχω</a:t>
            </a:r>
            <a:r>
              <a:rPr lang="el-GR" baseline="0" dirty="0" smtClean="0"/>
              <a:t> ειδίκευση-απλή καταγραφή σχετικά με την εκπαίδευση </a:t>
            </a:r>
            <a:r>
              <a:rPr lang="el-GR" baseline="0" dirty="0" err="1" smtClean="0"/>
              <a:t>βαρηκόων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περίπτωση</a:t>
            </a:r>
            <a:r>
              <a:rPr lang="el-GR" baseline="0" dirty="0" smtClean="0"/>
              <a:t> της εσωτερικής μετανάστευσης Καβάλας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περίπτωση της μειονότητας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Έλλειψη</a:t>
            </a:r>
            <a:r>
              <a:rPr lang="el-GR" baseline="0" dirty="0" smtClean="0"/>
              <a:t> παιδιών-μουσουλμάνοι μαθητές-χαμηλό γνωστικό-συνεκπαίδευση με το Δημ. </a:t>
            </a:r>
            <a:r>
              <a:rPr lang="el-GR" baseline="0" dirty="0" err="1" smtClean="0"/>
              <a:t>Ευμοίρου</a:t>
            </a:r>
            <a:r>
              <a:rPr lang="el-GR" baseline="0" dirty="0" smtClean="0"/>
              <a:t> σε ελάχιστα </a:t>
            </a:r>
            <a:r>
              <a:rPr lang="el-GR" baseline="0" dirty="0" err="1" smtClean="0"/>
              <a:t>μαθήμταα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περίπτωση δυο μαθητών στη Α΄ τάξη με διαφορετικές στάσεις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αγαπημένος Έβρος που είναι και ο οικοδεσπότης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</a:t>
            </a:r>
            <a:r>
              <a:rPr lang="el-GR" baseline="0" dirty="0" smtClean="0"/>
              <a:t> παράλληλη σε κίνδυνο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764F-0EAF-4CC3-B557-276F366A40FD}" type="slidenum">
              <a:rPr lang="el-GR" smtClean="0"/>
              <a:t>28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D7E55D-4E48-4903-B124-C0AD462DFB18}" type="datetimeFigureOut">
              <a:rPr lang="el-GR" smtClean="0"/>
              <a:pPr/>
              <a:t>8/4/2016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CF1BC-F80F-4947-ADB7-C06403FE1C6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Μαθητές με βαρηκοΐα στην 8</a:t>
            </a:r>
            <a:r>
              <a:rPr lang="el-GR" baseline="30000" dirty="0" smtClean="0"/>
              <a:t>η</a:t>
            </a:r>
            <a:r>
              <a:rPr lang="el-GR" dirty="0" smtClean="0"/>
              <a:t> ΕΑΕ</a:t>
            </a:r>
          </a:p>
          <a:p>
            <a:r>
              <a:rPr lang="el-GR" dirty="0" smtClean="0"/>
              <a:t>Αλεξανδρούπολη 10/4</a:t>
            </a:r>
            <a:endParaRPr lang="el-GR" dirty="0"/>
          </a:p>
        </p:txBody>
      </p:sp>
      <p:pic>
        <p:nvPicPr>
          <p:cNvPr id="4" name="3 - Εικόνα" descr="http://blogs.sch.gr/tananias/files/2016/03/cropped-cropped-cropped-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71678"/>
            <a:ext cx="771530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ΣχολεΙο</a:t>
            </a:r>
            <a:r>
              <a:rPr lang="el-GR" dirty="0" smtClean="0"/>
              <a:t> </a:t>
            </a:r>
            <a:r>
              <a:rPr lang="el-GR" dirty="0" err="1" smtClean="0"/>
              <a:t>ΚωφΩν</a:t>
            </a:r>
            <a:r>
              <a:rPr lang="el-GR" dirty="0" smtClean="0"/>
              <a:t> </a:t>
            </a:r>
            <a:r>
              <a:rPr lang="el-GR" dirty="0" err="1" smtClean="0"/>
              <a:t>ΕυμοΙρου</a:t>
            </a:r>
            <a:r>
              <a:rPr lang="el-GR" dirty="0" smtClean="0"/>
              <a:t> </a:t>
            </a:r>
            <a:r>
              <a:rPr lang="el-GR" dirty="0" err="1" smtClean="0"/>
              <a:t>ΞΑνθης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44" y="2357430"/>
          <a:ext cx="7829576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1391618"/>
                <a:gridCol w="1645920"/>
                <a:gridCol w="1645920"/>
                <a:gridCol w="1245896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+mn-lt"/>
                          <a:ea typeface="Times New Roman"/>
                          <a:cs typeface="Times New Roman"/>
                        </a:rPr>
                        <a:t>ΑΓΟΡΙΑ(Ε΄)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</a:t>
                      </a:r>
                      <a:r>
                        <a:rPr lang="el-GR" b="1" dirty="0" smtClean="0">
                          <a:latin typeface="+mn-lt"/>
                        </a:rPr>
                        <a:t> 1</a:t>
                      </a:r>
                      <a:endParaRPr lang="el-GR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+mn-lt"/>
                          <a:ea typeface="Times New Roman"/>
                          <a:cs typeface="Times New Roman"/>
                        </a:rPr>
                        <a:t>ΚΟΡΙΤΣΙΑ(Α΄&amp; ΣΤ΄)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2 </a:t>
                      </a:r>
                      <a:endParaRPr lang="el-GR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</a:t>
                      </a:r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ΣχολεΙο</a:t>
            </a:r>
            <a:r>
              <a:rPr lang="el-GR" dirty="0" smtClean="0"/>
              <a:t> </a:t>
            </a:r>
            <a:r>
              <a:rPr lang="el-GR" dirty="0" err="1" smtClean="0"/>
              <a:t>ΚωφΩν</a:t>
            </a:r>
            <a:r>
              <a:rPr lang="el-GR" dirty="0" smtClean="0"/>
              <a:t> </a:t>
            </a:r>
            <a:r>
              <a:rPr lang="el-GR" dirty="0" err="1" smtClean="0"/>
              <a:t>ΕυμοΙρου</a:t>
            </a:r>
            <a:r>
              <a:rPr lang="el-GR" dirty="0" smtClean="0"/>
              <a:t> </a:t>
            </a:r>
            <a:r>
              <a:rPr lang="el-GR" dirty="0" err="1" smtClean="0"/>
              <a:t>ΞΑνθης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Συνεκπαίδευση(γυμναστική, αισθητική αγωγή) </a:t>
            </a:r>
          </a:p>
          <a:p>
            <a:r>
              <a:rPr lang="el-GR" dirty="0" smtClean="0"/>
              <a:t>Μουσουλμάνοι </a:t>
            </a:r>
          </a:p>
          <a:p>
            <a:r>
              <a:rPr lang="el-GR" dirty="0" smtClean="0"/>
              <a:t>Νοηματική &amp; χειλιανάγνωση </a:t>
            </a:r>
          </a:p>
          <a:p>
            <a:r>
              <a:rPr lang="el-GR" dirty="0" smtClean="0"/>
              <a:t>Χαμηλή κοινωνικοοικονομική προέλευση</a:t>
            </a:r>
          </a:p>
          <a:p>
            <a:r>
              <a:rPr lang="el-GR" dirty="0" smtClean="0"/>
              <a:t>Μη αποδοχή &amp; δυσκολία αντικατάστασης ακουστικού</a:t>
            </a:r>
          </a:p>
          <a:p>
            <a:r>
              <a:rPr lang="el-GR" dirty="0" smtClean="0"/>
              <a:t>Φθίνων αριθμός μαθητών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ΣτοιχεΙα</a:t>
            </a:r>
            <a:r>
              <a:rPr lang="el-GR" b="1" dirty="0" smtClean="0"/>
              <a:t> </a:t>
            </a:r>
            <a:r>
              <a:rPr lang="el-GR" b="1" dirty="0" err="1" smtClean="0"/>
              <a:t>μαθητΩν</a:t>
            </a:r>
            <a:r>
              <a:rPr lang="el-GR" b="1" dirty="0" smtClean="0"/>
              <a:t> με </a:t>
            </a:r>
            <a:r>
              <a:rPr lang="el-GR" b="1" dirty="0" err="1" smtClean="0"/>
              <a:t>προβλΗματα</a:t>
            </a:r>
            <a:r>
              <a:rPr lang="el-GR" b="1" dirty="0" smtClean="0"/>
              <a:t> </a:t>
            </a:r>
            <a:r>
              <a:rPr lang="el-GR" b="1" dirty="0" err="1" smtClean="0"/>
              <a:t>ακοΗς</a:t>
            </a:r>
            <a:r>
              <a:rPr lang="el-GR" b="1" dirty="0" smtClean="0"/>
              <a:t> στην </a:t>
            </a:r>
            <a:r>
              <a:rPr lang="el-GR" b="1" dirty="0" err="1" smtClean="0"/>
              <a:t>Καβαλα</a:t>
            </a: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Ενότητας Καβάλας φοιτούν εννιά (9) μαθητές με προβλήματα ακοής (κώφωση, βαρηκοΐα). Από αυτούς οι εφτά (7) φέρουν ακουστικά βαρηκοΐας και οι δύο (2) κοχλιακό εμφύτευμα.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ΒΑΘΜΙΔΑ ΕΚΚΠΑΙΔΕΥΣΗΣ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65836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Νήπια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Α΄τάξη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Β΄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Γ΄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Ε΄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ΣΤ΄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Α΄Γυμνασίου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Β΄Γυμνασίου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Γ΄Λυκείου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Υποστήριξη </a:t>
            </a:r>
            <a:r>
              <a:rPr lang="el-GR" dirty="0" err="1" smtClean="0"/>
              <a:t>ΚαβΑλα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151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32"/>
                <a:gridCol w="1528754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Παράλληλη 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ΤΕ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Τίποτα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5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3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</a:t>
                      </a:r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ΦΥΛΛΟ ΚΑΒΑΛΑ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719266"/>
                <a:gridCol w="1176334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ΑΓΟΡΙΑ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5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ΚΟΡΙΤΣΙΑ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4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Στοιχεια</a:t>
            </a:r>
            <a:r>
              <a:rPr lang="el-GR" b="1" dirty="0" smtClean="0"/>
              <a:t> </a:t>
            </a:r>
            <a:r>
              <a:rPr lang="el-GR" b="1" dirty="0" smtClean="0"/>
              <a:t>μαθητών με </a:t>
            </a:r>
            <a:r>
              <a:rPr lang="el-GR" b="1" dirty="0" err="1" smtClean="0"/>
              <a:t>προβληματα</a:t>
            </a:r>
            <a:r>
              <a:rPr lang="el-GR" b="1" dirty="0" smtClean="0"/>
              <a:t> </a:t>
            </a:r>
            <a:r>
              <a:rPr lang="el-GR" b="1" dirty="0" err="1" smtClean="0"/>
              <a:t>ακοης</a:t>
            </a:r>
            <a:r>
              <a:rPr lang="el-GR" b="1" dirty="0" smtClean="0"/>
              <a:t> </a:t>
            </a:r>
            <a:r>
              <a:rPr lang="el-GR" b="1" dirty="0" smtClean="0"/>
              <a:t>στις </a:t>
            </a:r>
            <a:r>
              <a:rPr lang="el-GR" b="1" dirty="0" err="1" smtClean="0"/>
              <a:t>Σερρες</a:t>
            </a: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Ενότητας Σερρών φοιτούν εννιά (9) μαθητές με προβλήματα ακοής (κώφωση, βαρηκοΐα). Από αυτούς οι τέσσερις (4) φέρουν ακουστικά βαρηκοΐας, τέσσερις (4) κοχλιακό εμφύτευμα και ένας (1) τίποτε από τα παραπάνω.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ΒΑΘΜΙΔΑ ΕΚΚΠΑΙΔΕΥΣΗΣ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65836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Νήπια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Α΄τάξη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Β΄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Γ΄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Ε΄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ΣΤ΄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l-GR" sz="1800" dirty="0" smtClean="0">
                          <a:latin typeface="Calibri"/>
                          <a:ea typeface="Times New Roman"/>
                          <a:cs typeface="Times New Roman"/>
                        </a:rPr>
                        <a:t>΄ 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Γ</a:t>
                      </a:r>
                      <a:r>
                        <a:rPr lang="el-GR" sz="1800" dirty="0" smtClean="0">
                          <a:latin typeface="Calibri"/>
                          <a:ea typeface="Times New Roman"/>
                          <a:cs typeface="Times New Roman"/>
                        </a:rPr>
                        <a:t>΄ 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Γ</a:t>
                      </a:r>
                      <a:r>
                        <a:rPr lang="el-GR" sz="1800" dirty="0" smtClean="0">
                          <a:latin typeface="Calibri"/>
                          <a:ea typeface="Times New Roman"/>
                          <a:cs typeface="Times New Roman"/>
                        </a:rPr>
                        <a:t>΄ Λυκείου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Υποστήριξη </a:t>
            </a:r>
            <a:r>
              <a:rPr lang="el-GR" dirty="0" err="1" smtClean="0"/>
              <a:t>ΣερρΩν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151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32"/>
                <a:gridCol w="1528754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Παράλληλη 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ΤΕ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Τίποτα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6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2(ΕΠΕ)</a:t>
                      </a:r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ΦΥΛΛΟ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647828"/>
                <a:gridCol w="1247772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ΑΓΟΡΙΑ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4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ΚΟΡΙΤΣΙΑ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5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ΠεριοχΗ</a:t>
            </a:r>
            <a:r>
              <a:rPr lang="el-GR" dirty="0" smtClean="0"/>
              <a:t> </a:t>
            </a:r>
            <a:r>
              <a:rPr lang="el-GR" dirty="0" err="1" smtClean="0"/>
              <a:t>Ερευνας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8</a:t>
            </a:r>
            <a:r>
              <a:rPr lang="el-GR" baseline="30000" dirty="0" smtClean="0"/>
              <a:t>η</a:t>
            </a:r>
            <a:r>
              <a:rPr lang="el-GR" dirty="0" smtClean="0"/>
              <a:t> περιφέρεια ΕΑΕ</a:t>
            </a:r>
          </a:p>
          <a:p>
            <a:r>
              <a:rPr lang="el-GR" dirty="0" smtClean="0"/>
              <a:t>Εκπαιδευτικές περιφέρειες ΠΕ &amp; ΔΕ των Νομών Έβρου, Ροδόπης, </a:t>
            </a:r>
            <a:r>
              <a:rPr lang="el-GR" dirty="0"/>
              <a:t>Ξ</a:t>
            </a:r>
            <a:r>
              <a:rPr lang="el-GR" dirty="0" smtClean="0"/>
              <a:t>άνθης, Καβάλας, Δράμας &amp; Σερρών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Στοιχε</a:t>
            </a:r>
            <a:r>
              <a:rPr lang="el-GR" dirty="0" smtClean="0"/>
              <a:t>Ι</a:t>
            </a:r>
            <a:r>
              <a:rPr lang="en-US" dirty="0" smtClean="0"/>
              <a:t>α </a:t>
            </a:r>
            <a:r>
              <a:rPr lang="en-US" dirty="0" err="1" smtClean="0"/>
              <a:t>μαθητών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κ</a:t>
            </a:r>
            <a:r>
              <a:rPr lang="el-GR" dirty="0" smtClean="0"/>
              <a:t>Ω</a:t>
            </a:r>
            <a:r>
              <a:rPr lang="en-US" dirty="0" err="1" smtClean="0"/>
              <a:t>φωση</a:t>
            </a:r>
            <a:r>
              <a:rPr lang="en-US" dirty="0" smtClean="0"/>
              <a:t> </a:t>
            </a:r>
            <a:r>
              <a:rPr lang="en-US" dirty="0" err="1" smtClean="0"/>
              <a:t>βαρηκο</a:t>
            </a:r>
            <a:r>
              <a:rPr lang="el-GR" dirty="0" smtClean="0"/>
              <a:t>Ι</a:t>
            </a:r>
            <a:r>
              <a:rPr lang="en-US" dirty="0" smtClean="0"/>
              <a:t>α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Νομ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Ροδ</a:t>
            </a:r>
            <a:r>
              <a:rPr lang="el-GR" dirty="0" smtClean="0"/>
              <a:t>Ο</a:t>
            </a:r>
            <a:r>
              <a:rPr lang="en-US" dirty="0" err="1" smtClean="0"/>
              <a:t>πης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2143116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ΦΥΛΛΟ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ΒΑΘΜΙΔΑ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ΤΑΞΗ ΦΟΙΤΗΣΗΣ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ΥΠΟΣΤΗΡΙΞΗ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ΒΟΗΘΗΜΑΤΑ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Αγόρι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Πρωτοβάθμια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ΣΤ΄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Ειδικό Σχολείο Κωφών Ξάνθης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Αγόρι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Δευτεροβάθμια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Α΄ Γυμνασίου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Παράλληλη στήριξη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Ακουστικά βαρηκοΐας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Κορίτσι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Δευτεροβάθμια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l-GR" sz="1800" dirty="0" smtClean="0">
                          <a:latin typeface="Calibri"/>
                          <a:ea typeface="Times New Roman"/>
                          <a:cs typeface="Times New Roman"/>
                        </a:rPr>
                        <a:t>΄ ΒΑΘΜΙΔΑ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ΕΕΕΕΚ Κομοτηνής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latin typeface="Calibri"/>
                          <a:ea typeface="Times New Roman"/>
                          <a:cs typeface="Times New Roman"/>
                        </a:rPr>
                        <a:t>Αγόρι</a:t>
                      </a:r>
                      <a:endParaRPr lang="el-GR" sz="180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Δευτεροβάθμια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Α΄ Λυκείου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+mn-lt"/>
                          <a:ea typeface="Times New Roman"/>
                          <a:cs typeface="Times New Roman"/>
                        </a:rPr>
                        <a:t>ΛΥΚΕΙΟ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+mn-lt"/>
                          <a:ea typeface="Times New Roman"/>
                          <a:cs typeface="Times New Roman"/>
                        </a:rPr>
                        <a:t>Κομοτηνής</a:t>
                      </a:r>
                      <a:endParaRPr lang="el-GR" sz="1800" dirty="0" smtClean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Ακουστικά βαρηκοΐας</a:t>
                      </a:r>
                      <a:endParaRPr lang="el-GR" sz="1800" dirty="0">
                        <a:latin typeface="Mg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 αγόρια&amp; 1 κορίτσι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3 ΔΕ &amp; 1 ΠΕ 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 παράλληλη, Κωφών, ειδικό &amp; τυπικό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 ακουστικά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ΣτοιχεΙα</a:t>
            </a:r>
            <a:r>
              <a:rPr lang="el-GR" b="1" dirty="0" smtClean="0"/>
              <a:t> μαθητών με </a:t>
            </a:r>
            <a:r>
              <a:rPr lang="el-GR" b="1" dirty="0" err="1" smtClean="0"/>
              <a:t>προβλΗματα</a:t>
            </a:r>
            <a:r>
              <a:rPr lang="el-GR" b="1" dirty="0" smtClean="0"/>
              <a:t> </a:t>
            </a:r>
            <a:r>
              <a:rPr lang="el-GR" b="1" dirty="0" err="1" smtClean="0"/>
              <a:t>ακοΗς</a:t>
            </a:r>
            <a:r>
              <a:rPr lang="el-GR" b="1" dirty="0" smtClean="0"/>
              <a:t> στη </a:t>
            </a:r>
            <a:r>
              <a:rPr lang="el-GR" b="1" dirty="0" err="1" smtClean="0"/>
              <a:t>ΔρΑμα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3143248"/>
          <a:ext cx="8229600" cy="60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97376"/>
                <a:gridCol w="139446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ΘΗΛΥ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ΠΡΩΤΟΒΑΘΜΙΑ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      ΣΤ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  ΤΜΗΜΑ   ΕΝΤΑΞΗΣ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ΚΟΧΛΙΑΚΟ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40" dirty="0">
                          <a:latin typeface="Calibri"/>
                          <a:ea typeface="Times New Roman"/>
                          <a:cs typeface="Arial"/>
                        </a:rPr>
                        <a:t>ΕΜΦΥΤΕΥΜΑ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Ενοτητα</a:t>
            </a:r>
            <a:r>
              <a:rPr lang="el-GR" dirty="0" smtClean="0"/>
              <a:t> </a:t>
            </a:r>
            <a:r>
              <a:rPr lang="el-GR" dirty="0" err="1" smtClean="0"/>
              <a:t>ε</a:t>
            </a:r>
            <a:r>
              <a:rPr lang="el-GR" dirty="0" err="1" smtClean="0"/>
              <a:t>βρου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Ενότητας Έβρου φοιτούν είκοσι τέσσερις (24) μαθητές με προβλήματα ακοής (κώφωση, βαρηκοΐα). Από αυτούς οι δεκαέξι (16) φέρουν ακουστικά βαρηκοΐας και οι οχτώ (8) κοχλιακό εμφύτευμα.</a:t>
            </a:r>
          </a:p>
          <a:p>
            <a:r>
              <a:rPr lang="el-GR" dirty="0" smtClean="0"/>
              <a:t>Επιπλέον πέντε μαθητές δεν έχουν φοιτήσει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Στοιχεια</a:t>
            </a:r>
            <a:r>
              <a:rPr lang="el-GR" b="1" dirty="0" smtClean="0"/>
              <a:t> </a:t>
            </a:r>
            <a:r>
              <a:rPr lang="el-GR" b="1" dirty="0" smtClean="0"/>
              <a:t>μαθητών με </a:t>
            </a:r>
            <a:r>
              <a:rPr lang="el-GR" b="1" dirty="0" err="1" smtClean="0"/>
              <a:t>προβληματα</a:t>
            </a:r>
            <a:r>
              <a:rPr lang="el-GR" b="1" dirty="0" smtClean="0"/>
              <a:t> </a:t>
            </a:r>
            <a:r>
              <a:rPr lang="el-GR" b="1" dirty="0" err="1" smtClean="0"/>
              <a:t>ακοης</a:t>
            </a:r>
            <a:r>
              <a:rPr lang="el-GR" b="1" dirty="0" smtClean="0"/>
              <a:t> </a:t>
            </a:r>
            <a:r>
              <a:rPr lang="el-GR" b="1" dirty="0" smtClean="0"/>
              <a:t>στον </a:t>
            </a:r>
            <a:r>
              <a:rPr lang="el-GR" b="1" dirty="0" err="1" smtClean="0"/>
              <a:t>εβρο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647828"/>
                <a:gridCol w="1247772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ΑΚΟΥΣΤΙΚΑ ΒΑΡΗΚΟΪΑΣ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ΚΟΧΛΙΚΟ ΕΜΦΥΤΕΥΜΑ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ΤΙΠΟΤΑ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ΕΙΔΙΚΟ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</a:t>
                      </a:r>
                    </a:p>
                    <a:p>
                      <a:r>
                        <a:rPr lang="el-GR" b="1" dirty="0" smtClean="0">
                          <a:latin typeface="+mn-lt"/>
                        </a:rPr>
                        <a:t>           1</a:t>
                      </a:r>
                    </a:p>
                    <a:p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 ΜΕ ΠΑΡΑΛΛΗΛΗ ΣΤΗΡΙΞΗ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8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6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endParaRPr lang="el-GR" b="1" dirty="0" smtClean="0">
                        <a:latin typeface="+mn-lt"/>
                      </a:endParaRPr>
                    </a:p>
                    <a:p>
                      <a:r>
                        <a:rPr lang="el-GR" b="1" baseline="0" dirty="0" smtClean="0">
                          <a:latin typeface="+mn-lt"/>
                        </a:rPr>
                        <a:t>         14</a:t>
                      </a:r>
                      <a:endParaRPr lang="el-GR" b="1" dirty="0" smtClean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ΤΕ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      3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        1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         4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 4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 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endParaRPr lang="el-GR" b="1" dirty="0" smtClean="0">
                        <a:latin typeface="+mn-lt"/>
                      </a:endParaRPr>
                    </a:p>
                    <a:p>
                      <a:r>
                        <a:rPr lang="el-GR" b="1" dirty="0" smtClean="0">
                          <a:latin typeface="+mn-lt"/>
                        </a:rPr>
                        <a:t>             5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16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   8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     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   24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ΒΑΘΜΙΔΑ ΕΚΚΠΑΙΔΕΥΣΗΣ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65836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Νήπια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+mn-lt"/>
                          <a:ea typeface="Times New Roman"/>
                          <a:cs typeface="Times New Roman"/>
                        </a:rPr>
                        <a:t>Α΄τάξη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Β΄ τάξη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Γ΄ τάξη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l-GR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Δ΄ τάξη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l-GR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  1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Ε΄ τάξη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ΣΤ΄ τάξη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+mn-lt"/>
                          <a:ea typeface="Times New Roman"/>
                          <a:cs typeface="Times New Roman"/>
                        </a:rPr>
                        <a:t>Α΄Γυμνασίου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+mn-lt"/>
                          <a:ea typeface="Times New Roman"/>
                          <a:cs typeface="Times New Roman"/>
                        </a:rPr>
                        <a:t>Β΄Γυμνασίου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1800" dirty="0" smtClean="0">
                          <a:latin typeface="+mn-lt"/>
                          <a:ea typeface="Times New Roman"/>
                          <a:cs typeface="Times New Roman"/>
                        </a:rPr>
                        <a:t>Λυκείου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ΕΕΕΕΚ</a:t>
                      </a:r>
                      <a:endParaRPr lang="el-GR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Υποστήριξη </a:t>
            </a:r>
            <a:r>
              <a:rPr lang="el-GR" dirty="0" err="1" smtClean="0"/>
              <a:t>Εβρος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714380"/>
                <a:gridCol w="1643074"/>
                <a:gridCol w="1643074"/>
                <a:gridCol w="83818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Παράλληλη 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ΤΕ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Ειδικό Σχολείο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Τίποτα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14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4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5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ΦΥΛΛΟ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504952"/>
                <a:gridCol w="1390648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ΑΓΟΡΙΑ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16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ΚΟΡΙΤΣΙΑ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 8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10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ΑΜΘ &amp; ΣΕΡΡΩΝ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576390"/>
                <a:gridCol w="131921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ΑΚΟΥΣΤΙΚΑ ΒΑΡΗΚΟΪΑΣ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ΚΟΧΛΙΚΟ ΕΜΦΥΤΕΥΜΑ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ΤΙΠΟΤΑ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ΕΙΔΙΚΟ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</a:t>
                      </a:r>
                      <a:r>
                        <a:rPr lang="en-US" b="1" dirty="0" smtClean="0"/>
                        <a:t>6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 ΜΕ ΠΑΡΑΛΛΗΛΗ ΣΤΗΡΙΞΗ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 smtClean="0"/>
                    </a:p>
                    <a:p>
                      <a:r>
                        <a:rPr lang="el-GR" b="1" dirty="0" smtClean="0"/>
                        <a:t>16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 smtClean="0"/>
                    </a:p>
                    <a:p>
                      <a:r>
                        <a:rPr lang="el-GR" b="1" dirty="0" smtClean="0"/>
                        <a:t>  17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 smtClean="0"/>
                    </a:p>
                    <a:p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 smtClean="0"/>
                    </a:p>
                    <a:p>
                      <a:r>
                        <a:rPr lang="el-GR" b="1" dirty="0" smtClean="0"/>
                        <a:t>34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ΤΜΗΜΑ ΕΝΤΑΞΗΣ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7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 3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10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12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  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16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39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   20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7</a:t>
                      </a:r>
                      <a:endParaRPr lang="el-GR" b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66</a:t>
                      </a:r>
                      <a:endParaRPr lang="el-GR" b="1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Υποστήριξη ΑΜΘ &amp; ΣΕΡΡΩΝ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928694"/>
                <a:gridCol w="1643074"/>
                <a:gridCol w="1571636"/>
                <a:gridCol w="69530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Παράλληλη 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ΤΕ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Ειδικό Σχολείο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Τίποτα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34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12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6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14</a:t>
                      </a:r>
                      <a:endParaRPr lang="el-GR" sz="32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ΦΥΛΛΟ ΑΜΘ &amp; ΣΕΡΡΩΝ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647828"/>
                <a:gridCol w="1247772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ΑΓΟΡΙΑ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22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39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ΚΟΡΙΤΣΙΑ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17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 7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27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  ΣΥΝΟΛΟ</a:t>
                      </a:r>
                      <a:endParaRPr lang="el-G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  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39</a:t>
                      </a:r>
                      <a:endParaRPr lang="el-G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 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</a:t>
                      </a:r>
                      <a:endParaRPr lang="el-G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el-G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66</a:t>
                      </a:r>
                      <a:endParaRPr lang="el-GR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ΕρΩτημα</a:t>
            </a:r>
            <a:r>
              <a:rPr lang="el-GR" dirty="0" smtClean="0"/>
              <a:t> ΣΣ ΕΑΕ 8ης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Παρακαλούμε, να μου γνωστοποιήσετε εγγράφως, από στοιχεία που διατηρούνται στην υπηρεσία σας, τον αριθμό των μαθητών με κώφωση και βαρηκοΐα που φοιτούν σε σχολεία της περιοχής ευθύνης σας με:</a:t>
            </a:r>
          </a:p>
          <a:p>
            <a:pPr lvl="0"/>
            <a:r>
              <a:rPr lang="el-GR" dirty="0"/>
              <a:t>Ακουστικά</a:t>
            </a:r>
          </a:p>
          <a:p>
            <a:pPr lvl="0"/>
            <a:r>
              <a:rPr lang="el-GR" dirty="0"/>
              <a:t>Κοχλιακό εμφύτευμα</a:t>
            </a:r>
          </a:p>
          <a:p>
            <a:pPr lvl="0"/>
            <a:r>
              <a:rPr lang="el-GR" dirty="0"/>
              <a:t>Τίποτε απ’ τα παραπάνω</a:t>
            </a:r>
          </a:p>
          <a:p>
            <a:r>
              <a:rPr lang="el-GR" dirty="0"/>
              <a:t> Όπως επίσης και το είδος της τυχόν υποστήριξης(δομή ΕΑΕ, ΤΕ παράλληλη) που λαμβάνουν.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ea typeface="ＭＳ Ｐゴシック" pitchFamily="34" charset="-128"/>
              </a:rPr>
              <a:t>Εκ μέρους των ΚΕΔΔΥ ΑΜΘ &amp; Σερρών</a:t>
            </a:r>
            <a:br>
              <a:rPr lang="el-GR" sz="4000" dirty="0" smtClean="0">
                <a:ea typeface="ＭＳ Ｐゴシック" pitchFamily="34" charset="-128"/>
              </a:rPr>
            </a:br>
            <a:r>
              <a:rPr lang="el-GR" sz="4000" dirty="0" smtClean="0">
                <a:ea typeface="ＭＳ Ｐゴシック" pitchFamily="34" charset="-128"/>
              </a:rPr>
              <a:t/>
            </a:r>
            <a:br>
              <a:rPr lang="el-GR" sz="4000" dirty="0" smtClean="0">
                <a:ea typeface="ＭＳ Ｐゴシック" pitchFamily="34" charset="-128"/>
              </a:rPr>
            </a:br>
            <a:r>
              <a:rPr lang="el-GR" sz="4000" dirty="0" smtClean="0">
                <a:ea typeface="ＭＳ Ｐゴシック" pitchFamily="34" charset="-128"/>
              </a:rPr>
              <a:t>ευχαριστώ</a:t>
            </a:r>
            <a:endParaRPr lang="el-G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ΑποδΕκτες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ΚΕΔΔΥ Δράμας</a:t>
            </a:r>
          </a:p>
          <a:p>
            <a:r>
              <a:rPr lang="el-GR" dirty="0" smtClean="0"/>
              <a:t>ΚΕΔΔΥ Σερρών</a:t>
            </a:r>
          </a:p>
          <a:p>
            <a:r>
              <a:rPr lang="el-GR" dirty="0" smtClean="0"/>
              <a:t>ΚΕΔΔΥ Καβάλας</a:t>
            </a:r>
          </a:p>
          <a:p>
            <a:r>
              <a:rPr lang="el-GR" dirty="0" smtClean="0"/>
              <a:t>ΚΕΔΔΥ Ξάνθης</a:t>
            </a:r>
          </a:p>
          <a:p>
            <a:r>
              <a:rPr lang="el-GR" dirty="0" smtClean="0"/>
              <a:t>ΚΕΔΔΥ Ροδόπης</a:t>
            </a:r>
          </a:p>
          <a:p>
            <a:r>
              <a:rPr lang="el-GR" dirty="0" smtClean="0"/>
              <a:t>ΚΕΔΔΥ Έβρου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ΥποστΗριξη</a:t>
            </a:r>
            <a:r>
              <a:rPr lang="el-GR" dirty="0" smtClean="0"/>
              <a:t>(Ν3699/2008)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Τυπικό σχολείο</a:t>
            </a:r>
          </a:p>
          <a:p>
            <a:r>
              <a:rPr lang="el-GR" dirty="0" smtClean="0"/>
              <a:t>Σχολείο Κωφών</a:t>
            </a:r>
          </a:p>
          <a:p>
            <a:r>
              <a:rPr lang="el-GR" dirty="0" smtClean="0"/>
              <a:t>Παράλληλη στήριξη</a:t>
            </a:r>
          </a:p>
          <a:p>
            <a:r>
              <a:rPr lang="el-GR" dirty="0" smtClean="0"/>
              <a:t>Τμήμα Ένταξης κωφών</a:t>
            </a:r>
          </a:p>
          <a:p>
            <a:r>
              <a:rPr lang="el-GR" dirty="0" smtClean="0"/>
              <a:t>Τμήμα Ένταξης</a:t>
            </a:r>
          </a:p>
          <a:p>
            <a:r>
              <a:rPr lang="el-GR" dirty="0" smtClean="0"/>
              <a:t>Ειδικό Σχολείο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ΕνΟτητα</a:t>
            </a:r>
            <a:r>
              <a:rPr lang="el-GR" dirty="0" smtClean="0"/>
              <a:t> </a:t>
            </a:r>
            <a:r>
              <a:rPr lang="el-GR" dirty="0" err="1" smtClean="0"/>
              <a:t>ΞΑνθης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Ενότητας Ξάνθης φοιτούν δεκαεπτά (17) μαθητές με προβλήματα ακοής (κώφωση, βαρηκοΐα). Από αυτούς οι οχτώ (8) φέρουν ακουστικά βαρηκοΐας, πέντε (5) κοχλιακό εμφύτευμα και τέσσερις (4) τίποτε από τα παραπάνω.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ΣτοιχεΙα</a:t>
            </a:r>
            <a:r>
              <a:rPr lang="el-GR" b="1" dirty="0" smtClean="0"/>
              <a:t> </a:t>
            </a:r>
            <a:r>
              <a:rPr lang="el-GR" b="1" dirty="0" err="1" smtClean="0"/>
              <a:t>μαθητΩν</a:t>
            </a:r>
            <a:r>
              <a:rPr lang="el-GR" b="1" dirty="0" smtClean="0"/>
              <a:t> με </a:t>
            </a:r>
            <a:r>
              <a:rPr lang="el-GR" b="1" dirty="0" err="1" smtClean="0"/>
              <a:t>προβλΗματα</a:t>
            </a:r>
            <a:r>
              <a:rPr lang="el-GR" b="1" dirty="0" smtClean="0"/>
              <a:t> </a:t>
            </a:r>
            <a:r>
              <a:rPr lang="el-GR" b="1" dirty="0" err="1" smtClean="0"/>
              <a:t>ακοΗς</a:t>
            </a:r>
            <a:r>
              <a:rPr lang="el-GR" b="1" dirty="0" smtClean="0"/>
              <a:t> στην </a:t>
            </a:r>
            <a:r>
              <a:rPr lang="el-GR" b="1" dirty="0" err="1" smtClean="0"/>
              <a:t>ΞΑνθη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647828"/>
                <a:gridCol w="1247772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ΑΚΟΥΣΤΙΚΑ ΒΑΡΗΚΟΪΑΣ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ΚΟΧΛΙΚΟ ΕΜΦΥΤΕΥΜΑ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ΤΙΠΟΤΑ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ΕΙΔΙΚΟ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</a:t>
                      </a:r>
                    </a:p>
                    <a:p>
                      <a:r>
                        <a:rPr lang="el-GR" b="1" dirty="0" smtClean="0">
                          <a:latin typeface="+mn-lt"/>
                        </a:rPr>
                        <a:t>     </a:t>
                      </a:r>
                      <a:r>
                        <a:rPr lang="el-GR" b="1" baseline="0" dirty="0" smtClean="0">
                          <a:latin typeface="+mn-lt"/>
                        </a:rPr>
                        <a:t>  </a:t>
                      </a:r>
                      <a:r>
                        <a:rPr lang="el-GR" b="1" dirty="0" smtClean="0">
                          <a:latin typeface="+mn-lt"/>
                        </a:rPr>
                        <a:t>  </a:t>
                      </a:r>
                      <a:r>
                        <a:rPr lang="el-GR" b="1" dirty="0" smtClean="0">
                          <a:latin typeface="+mn-lt"/>
                        </a:rPr>
                        <a:t>4</a:t>
                      </a:r>
                    </a:p>
                    <a:p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 ΜΕ ΠΑΡΑΛΛΗΛΗ ΣΤΗΡΙΞΗ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endParaRPr lang="el-GR" b="1" dirty="0" smtClean="0">
                        <a:latin typeface="+mn-lt"/>
                      </a:endParaRPr>
                    </a:p>
                    <a:p>
                      <a:r>
                        <a:rPr lang="el-GR" b="1" baseline="0" dirty="0" smtClean="0">
                          <a:latin typeface="+mn-lt"/>
                        </a:rPr>
                        <a:t>         8</a:t>
                      </a:r>
                      <a:endParaRPr lang="el-GR" b="1" dirty="0" smtClean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ΣΧΟΛΕΙΟ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 2</a:t>
                      </a:r>
                      <a:endParaRPr lang="el-GR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endParaRPr lang="el-GR" b="1" dirty="0" smtClean="0">
                        <a:latin typeface="+mn-lt"/>
                      </a:endParaRPr>
                    </a:p>
                    <a:p>
                      <a:r>
                        <a:rPr lang="el-GR" b="1" dirty="0" smtClean="0">
                          <a:latin typeface="+mn-lt"/>
                        </a:rPr>
                        <a:t>          5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ΣΥΝΟΛΟ</a:t>
                      </a:r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</a:t>
                      </a:r>
                      <a:r>
                        <a:rPr lang="el-GR" b="1" dirty="0" smtClean="0">
                          <a:latin typeface="+mn-lt"/>
                        </a:rPr>
                        <a:t>   </a:t>
                      </a:r>
                      <a:r>
                        <a:rPr lang="el-GR" b="1" dirty="0" smtClean="0">
                          <a:latin typeface="+mn-lt"/>
                        </a:rPr>
                        <a:t>8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</a:t>
                      </a:r>
                      <a:r>
                        <a:rPr lang="el-GR" b="1" dirty="0" smtClean="0">
                          <a:latin typeface="+mn-lt"/>
                        </a:rPr>
                        <a:t>  </a:t>
                      </a:r>
                      <a:r>
                        <a:rPr lang="el-GR" b="1" dirty="0" smtClean="0">
                          <a:latin typeface="+mn-lt"/>
                        </a:rPr>
                        <a:t>5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</a:t>
                      </a:r>
                      <a:r>
                        <a:rPr lang="el-GR" b="1" dirty="0" smtClean="0">
                          <a:latin typeface="+mn-lt"/>
                        </a:rPr>
                        <a:t>  </a:t>
                      </a:r>
                      <a:r>
                        <a:rPr lang="el-GR" b="1" dirty="0" smtClean="0">
                          <a:latin typeface="+mn-lt"/>
                        </a:rPr>
                        <a:t>4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 17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ΒΑΘΜΙΔΑ ΕΚΚΠΑΙΔΕΥΣΗΣ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65836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Calibri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Νήπια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Α΄τάξη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Β΄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Γ΄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Δ΄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Ε΄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Times New Roman"/>
                          <a:cs typeface="Times New Roman"/>
                        </a:rPr>
                        <a:t>ΣΤ΄ τάξη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Α΄Γυμνασίου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Β΄Γυμνασίου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Times New Roman"/>
                          <a:cs typeface="Times New Roman"/>
                        </a:rPr>
                        <a:t>Γ΄Λυκείου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ΦΥΛΛΟ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790704"/>
                <a:gridCol w="1104896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l-GR" sz="1800" dirty="0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ΑΚΟΥΣΤΙΚΑ ΒΑΡΗΚΟΪΑΣ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Times New Roman"/>
                          <a:cs typeface="Times New Roman"/>
                        </a:rPr>
                        <a:t>ΚΟΧΛΙΚΟ ΕΜΦΥΤΕΥΜΑ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ΤΙΠΟΤΑ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+mn-lt"/>
                        </a:rPr>
                        <a:t>ΣΥΝΟΛΟ</a:t>
                      </a:r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ΑΓΟΡΙΑ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</a:t>
                      </a:r>
                      <a:r>
                        <a:rPr lang="el-GR" b="1" dirty="0" smtClean="0">
                          <a:latin typeface="+mn-lt"/>
                        </a:rPr>
                        <a:t> 11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Times New Roman"/>
                          <a:cs typeface="Times New Roman"/>
                        </a:rPr>
                        <a:t>ΚΟΡΙΤΣΙΑ</a:t>
                      </a: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 anchor="ctr"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+mn-lt"/>
                        </a:rPr>
                        <a:t>       6</a:t>
                      </a:r>
                      <a:endParaRPr lang="el-GR" b="1" dirty="0">
                        <a:latin typeface="+mn-lt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>
                        <a:latin typeface="+mn-lt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l-GR" dirty="0">
                        <a:latin typeface="+mn-lt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425</TotalTime>
  <Words>999</Words>
  <Application>Microsoft Office PowerPoint</Application>
  <PresentationFormat>Προβολή στην οθόνη (4:3)</PresentationFormat>
  <Paragraphs>402</Paragraphs>
  <Slides>30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Αφθονία</vt:lpstr>
      <vt:lpstr>Διαφάνεια 1</vt:lpstr>
      <vt:lpstr>ΠεριοχΗ Ερευνας</vt:lpstr>
      <vt:lpstr>ΕρΩτημα ΣΣ ΕΑΕ 8ης</vt:lpstr>
      <vt:lpstr>ΑποδΕκτες </vt:lpstr>
      <vt:lpstr>ΥποστΗριξη(Ν3699/2008) </vt:lpstr>
      <vt:lpstr>ΕνΟτητα ΞΑνθης</vt:lpstr>
      <vt:lpstr>ΣτοιχεΙα μαθητΩν με προβλΗματα ακοΗς στην ΞΑνθη </vt:lpstr>
      <vt:lpstr>ΒΑΘΜΙΔΑ ΕΚΚΠΑΙΔΕΥΣΗΣ</vt:lpstr>
      <vt:lpstr>                 ΦΥΛΛΟ</vt:lpstr>
      <vt:lpstr>ΣχολεΙο ΚωφΩν ΕυμοΙρου ΞΑνθης</vt:lpstr>
      <vt:lpstr>ΣχολεΙο ΚωφΩν ΕυμοΙρου ΞΑνθης</vt:lpstr>
      <vt:lpstr>ΣτοιχεΙα μαθητΩν με προβλΗματα ακοΗς στην Καβαλα </vt:lpstr>
      <vt:lpstr>ΒΑΘΜΙΔΑ ΕΚΚΠΑΙΔΕΥΣΗΣ</vt:lpstr>
      <vt:lpstr>Υποστήριξη ΚαβΑλα </vt:lpstr>
      <vt:lpstr>ΦΥΛΛΟ ΚΑΒΑΛΑ</vt:lpstr>
      <vt:lpstr>Στοιχεια μαθητών με προβληματα ακοης στις Σερρες </vt:lpstr>
      <vt:lpstr>ΒΑΘΜΙΔΑ ΕΚΚΠΑΙΔΕΥΣΗΣ</vt:lpstr>
      <vt:lpstr>Υποστήριξη ΣερρΩν</vt:lpstr>
      <vt:lpstr>                 ΦΥΛΛΟ</vt:lpstr>
      <vt:lpstr>ΣτοιχεΙα μαθητών με κΩφωση βαρηκοΙα στο ΝομΟ ΡοδΟπης</vt:lpstr>
      <vt:lpstr>ΣτοιχεΙα μαθητών με προβλΗματα ακοΗς στη ΔρΑμα</vt:lpstr>
      <vt:lpstr>Ενοτητα εβρου</vt:lpstr>
      <vt:lpstr>Στοιχεια μαθητών με προβληματα ακοης στον εβρο </vt:lpstr>
      <vt:lpstr>ΒΑΘΜΙΔΑ ΕΚΚΠΑΙΔΕΥΣΗΣ</vt:lpstr>
      <vt:lpstr>Υποστήριξη Εβρος </vt:lpstr>
      <vt:lpstr>                 ΦΥΛΛΟ</vt:lpstr>
      <vt:lpstr>ΑΜΘ &amp; ΣΕΡΡΩΝ</vt:lpstr>
      <vt:lpstr>Υποστήριξη ΑΜΘ &amp; ΣΕΡΡΩΝ</vt:lpstr>
      <vt:lpstr>ΦΥΛΛΟ ΑΜΘ &amp; ΣΕΡΡΩΝ</vt:lpstr>
      <vt:lpstr>Διαφάνεια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Μαθητές με βαρηκοΐα στην 8η ΕΑΕ</dc:title>
  <dc:creator>user</dc:creator>
  <cp:lastModifiedBy>user</cp:lastModifiedBy>
  <cp:revision>49</cp:revision>
  <dcterms:created xsi:type="dcterms:W3CDTF">2016-03-17T09:55:06Z</dcterms:created>
  <dcterms:modified xsi:type="dcterms:W3CDTF">2016-04-08T09:58:57Z</dcterms:modified>
</cp:coreProperties>
</file>