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1" r:id="rId3"/>
    <p:sldId id="265" r:id="rId4"/>
    <p:sldId id="268" r:id="rId5"/>
    <p:sldId id="287" r:id="rId6"/>
    <p:sldId id="273" r:id="rId7"/>
    <p:sldId id="274" r:id="rId8"/>
    <p:sldId id="266" r:id="rId9"/>
    <p:sldId id="267" r:id="rId10"/>
    <p:sldId id="271" r:id="rId11"/>
    <p:sldId id="272" r:id="rId12"/>
    <p:sldId id="277" r:id="rId13"/>
    <p:sldId id="288" r:id="rId14"/>
    <p:sldId id="279" r:id="rId15"/>
    <p:sldId id="278" r:id="rId16"/>
    <p:sldId id="281" r:id="rId17"/>
    <p:sldId id="282" r:id="rId18"/>
    <p:sldId id="283" r:id="rId19"/>
    <p:sldId id="284" r:id="rId20"/>
    <p:sldId id="286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86457" autoAdjust="0"/>
  </p:normalViewPr>
  <p:slideViewPr>
    <p:cSldViewPr>
      <p:cViewPr varScale="1">
        <p:scale>
          <a:sx n="88" d="100"/>
          <a:sy n="88" d="100"/>
        </p:scale>
        <p:origin x="-129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D78BC-1843-4790-917A-65C731A2EEDD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E3EBA-293A-4C1F-AB8E-0637E7873D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97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Ορθογώνιο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Ορθογώνιο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Ορθογώνιο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Ορθογώνιο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Ορθογώνιο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Στρογγυλεμένο ορθογώνιο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Στρογγυλεμένο ορθογώνιο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Ορθογώνιο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Ορθογώνιο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DFD5954-F872-4DD2-945C-ACFB7CAEE20B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0CC1E76-2B2D-440C-AD7D-E642E406605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5954-F872-4DD2-945C-ACFB7CAEE20B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1E76-2B2D-440C-AD7D-E642E406605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5954-F872-4DD2-945C-ACFB7CAEE20B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1E76-2B2D-440C-AD7D-E642E406605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5954-F872-4DD2-945C-ACFB7CAEE20B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1E76-2B2D-440C-AD7D-E642E406605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5954-F872-4DD2-945C-ACFB7CAEE20B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1E76-2B2D-440C-AD7D-E642E406605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5954-F872-4DD2-945C-ACFB7CAEE20B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1E76-2B2D-440C-AD7D-E642E406605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Θέση ημερομηνίας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DFD5954-F872-4DD2-945C-ACFB7CAEE20B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27" name="Θέση αριθμού διαφάνειας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CC1E76-2B2D-440C-AD7D-E642E4066051}" type="slidenum">
              <a:rPr lang="el-GR" smtClean="0"/>
              <a:t>‹#›</a:t>
            </a:fld>
            <a:endParaRPr lang="el-GR"/>
          </a:p>
        </p:txBody>
      </p:sp>
      <p:sp>
        <p:nvSpPr>
          <p:cNvPr id="28" name="Θέση υποσέλιδου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DFD5954-F872-4DD2-945C-ACFB7CAEE20B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0CC1E76-2B2D-440C-AD7D-E642E406605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5954-F872-4DD2-945C-ACFB7CAEE20B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1E76-2B2D-440C-AD7D-E642E406605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5954-F872-4DD2-945C-ACFB7CAEE20B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1E76-2B2D-440C-AD7D-E642E406605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5954-F872-4DD2-945C-ACFB7CAEE20B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C1E76-2B2D-440C-AD7D-E642E406605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Ορθογώνιο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Ορθογώνιο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Ορθογώνιο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Ορθογώνιο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Ορθογώνιο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Στρογγυλεμένο ορθογώνιο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Στρογγυλεμένο ορθογώνιο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Ορθογώνιο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Ορθογώνιο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Ορθογώνιο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Ορθογώνιο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Ορθογώνιο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Ορθογώνιο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DFD5954-F872-4DD2-945C-ACFB7CAEE20B}" type="datetimeFigureOut">
              <a:rPr lang="el-GR" smtClean="0"/>
              <a:t>18/11/2024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0CC1E76-2B2D-440C-AD7D-E642E4066051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Αρχές Λειτουργίας  των </a:t>
            </a:r>
            <a:r>
              <a:rPr lang="el-GR" dirty="0" err="1" smtClean="0"/>
              <a:t>Κρυπτονομισμάτων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11560" y="4221088"/>
            <a:ext cx="7920880" cy="2160240"/>
          </a:xfrm>
        </p:spPr>
        <p:txBody>
          <a:bodyPr/>
          <a:lstStyle/>
          <a:p>
            <a:r>
              <a:rPr lang="el-GR" dirty="0" smtClean="0"/>
              <a:t>Παστός Αναστάσιος, </a:t>
            </a:r>
          </a:p>
          <a:p>
            <a:r>
              <a:rPr lang="el-GR" dirty="0" smtClean="0"/>
              <a:t>Πρωτοετής φοιτητής Τμήματος Μαθηματικών ΕΚΠΑ</a:t>
            </a:r>
          </a:p>
        </p:txBody>
      </p:sp>
    </p:spTree>
    <p:extLst>
      <p:ext uri="{BB962C8B-B14F-4D97-AF65-F5344CB8AC3E}">
        <p14:creationId xmlns:p14="http://schemas.microsoft.com/office/powerpoint/2010/main" val="68127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895032"/>
          </a:xfrm>
        </p:spPr>
        <p:txBody>
          <a:bodyPr/>
          <a:lstStyle/>
          <a:p>
            <a:r>
              <a:rPr lang="el-GR" dirty="0" smtClean="0"/>
              <a:t>Δημιουργία Νομίσματος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371704"/>
            <a:ext cx="9036496" cy="3468652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l-GR" sz="2400" dirty="0">
                <a:latin typeface="Calibri" pitchFamily="34" charset="0"/>
                <a:cs typeface="Calibri" pitchFamily="34" charset="0"/>
              </a:rPr>
              <a:t>Το πρόβλημα όμως με το σύστημα που έχουμε δημιουργήσει είναι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η πιθανή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αποφυγή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εξόφλησης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των χρεών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Για την επίλυσή του θα καταργήσουμε την παραπάνω ανάγκη. Αποκόπτοντας τη σύνδεση του λογαριασμού με τις καθιερωμένες μορφές συναλλάγματος, δημιουργούμε ένα καινούριο νόμισμα που χρησιμοποιείται μεταξύ των μελών της παρέας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Κάθε ένας μπορεί να κερδίσει το συγκεκριμένο νόμισμα είτε μέσω συναλλαγών είτε άλλων τρόπων που θα εξηγηθούν στη συνέχεια.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840356"/>
            <a:ext cx="3672408" cy="190101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136" y="4840356"/>
            <a:ext cx="3394664" cy="190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4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895032"/>
          </a:xfrm>
        </p:spPr>
        <p:txBody>
          <a:bodyPr/>
          <a:lstStyle/>
          <a:p>
            <a:r>
              <a:rPr lang="el-GR" dirty="0" smtClean="0"/>
              <a:t>Αποκέντρωση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371704"/>
            <a:ext cx="9036496" cy="4536504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Η χρήση του λογαριασμού απαιτεί την ύπαρξη κάποιας κεντρικής αρχής, η οποία θα ελέγχει και θα καταγράφει όλες τις συναλλαγές που συμβαίνουν σε αυτόν.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Η παραπάνω ανάγκη μπορεί όμως να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εξαλειφθεί </a:t>
            </a:r>
            <a:r>
              <a:rPr lang="el-G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με τη χρήση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της δομής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B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lockhain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και της έννοιας του υπολογιστικού έργου.</a:t>
            </a:r>
            <a:endParaRPr lang="el-GR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2" t="7807" b="11107"/>
          <a:stretch/>
        </p:blipFill>
        <p:spPr>
          <a:xfrm>
            <a:off x="1115616" y="3528204"/>
            <a:ext cx="6392538" cy="326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3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895032"/>
          </a:xfrm>
        </p:spPr>
        <p:txBody>
          <a:bodyPr/>
          <a:lstStyle/>
          <a:p>
            <a:r>
              <a:rPr lang="el-GR" dirty="0" smtClean="0"/>
              <a:t>Λειτουργία του </a:t>
            </a:r>
            <a:r>
              <a:rPr lang="en-US" dirty="0" err="1" smtClean="0"/>
              <a:t>Blockchain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371704"/>
            <a:ext cx="9036496" cy="3065408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Κάθε συναλλαγή υπογράφεται ψηφιακά και μεταδίδεται σε όσους συμμετέχουν στο δίκτυο.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Μέλη του δικτύου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(“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miners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”)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τοποθετούν τις συναλλαγές που λαμβάνουν σε τμήματα που ονομάζονται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“blocks”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, στην κεφαλή του οποίου τοποθετούν το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“hash”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του προηγούμενου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“block”.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Έτσι δημιουργείται μία αλυσίδα από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“blocks”,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η οποία ονομάζεται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Blockchain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”.</a:t>
            </a:r>
            <a:endParaRPr lang="el-GR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323613"/>
            <a:ext cx="3672408" cy="244827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2" y="4437112"/>
            <a:ext cx="4085852" cy="233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2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895032"/>
          </a:xfrm>
        </p:spPr>
        <p:txBody>
          <a:bodyPr/>
          <a:lstStyle/>
          <a:p>
            <a:r>
              <a:rPr lang="el-GR" dirty="0" smtClean="0"/>
              <a:t>Κριτήριο Επιλογής Αλυσίδας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371704"/>
            <a:ext cx="9036496" cy="4073520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Πριν τη δημοσίευση, ο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“miner”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πρέπει να τοποθετήσ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ει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στο τέλος του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block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έναν κατάλληλο αριθμό, ώστε το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“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hash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”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του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“block”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μαζί με τον αριθμό να ξεκινά με έναν μεγάλο πλήθος μηδενικών (π.χ. 60 μηδενικά). Ο αριθμός αυτός </a:t>
            </a:r>
            <a:r>
              <a:rPr lang="el-GR" sz="2400" dirty="0" err="1">
                <a:latin typeface="Calibri" pitchFamily="34" charset="0"/>
                <a:cs typeface="Calibri" pitchFamily="34" charset="0"/>
              </a:rPr>
              <a:t>ονομάζαται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“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Proof of Work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” (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PoW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).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Σε </a:t>
            </a:r>
            <a:r>
              <a:rPr lang="el-GR" sz="2400" b="1" dirty="0">
                <a:latin typeface="Calibri" pitchFamily="34" charset="0"/>
                <a:cs typeface="Calibri" pitchFamily="34" charset="0"/>
              </a:rPr>
              <a:t>περίπτωση που κάποιος λάβει 2 ή περισσότερες διαφορετικές αλυσίδες που αντιφάσκουν μεταξύ τους, τότε εμπιστεύεται αυτή που είναι μεγαλύτερη σε μέγεθος, αυτή δηλαδή που διαθέτει το περισσότερο υπολογιστικό έργο.</a:t>
            </a:r>
            <a:endParaRPr lang="el-GR" sz="2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4560101"/>
            <a:ext cx="5045879" cy="2113332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474569"/>
            <a:ext cx="3456385" cy="23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0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895032"/>
          </a:xfrm>
        </p:spPr>
        <p:txBody>
          <a:bodyPr/>
          <a:lstStyle/>
          <a:p>
            <a:r>
              <a:rPr lang="el-GR" dirty="0" smtClean="0"/>
              <a:t>Ασφάλεια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371704"/>
            <a:ext cx="9036496" cy="407352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Ας θεωρήσουμε πως ο Γιώργος θέλει να εξαπατήσει την Αγγελική με ψευδές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block,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το οποίο μεταδίδει μόνο σε αυτή και όχι στο υπόλοιπο δίκτυο.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Για να το πετύχει αυτό, θα πρέπει αρχικά να βρει κατάλληλο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PoW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για το συγκεκριμένο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block.</a:t>
            </a:r>
            <a:endParaRPr lang="el-GR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Αυτό όμως δεν αρκεί, καθώς το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block </a:t>
            </a:r>
            <a:r>
              <a:rPr lang="el-G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του θα αντιφάσκει με την αλυσίδα που συνεχίζουν να κατασκευάζουν όλοι οι υπόλοιποι 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miners.</a:t>
            </a:r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Για να τον πιστέψει η Αγγελική, θα πρέπει η δική του αλυσίδα να είναι μεγαλύτερη από αυτή όλου του υπόλοιπου δικτύου. </a:t>
            </a:r>
            <a:endParaRPr lang="en-US" sz="24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Άρα θα πρέπει να συνεχίζει να παράγει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blocks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για την Αγγελική με μεγαλύτερη ταχύτητα από όλους τους υπόλοιπους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miners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μαζί, πράγμα αδύνατο.</a:t>
            </a:r>
            <a:endParaRPr lang="el-GR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1"/>
          <a:stretch/>
        </p:blipFill>
        <p:spPr>
          <a:xfrm>
            <a:off x="2195736" y="4910328"/>
            <a:ext cx="4739231" cy="194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5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895032"/>
          </a:xfrm>
        </p:spPr>
        <p:txBody>
          <a:bodyPr/>
          <a:lstStyle/>
          <a:p>
            <a:r>
              <a:rPr lang="el-GR" dirty="0" smtClean="0"/>
              <a:t>Σχετικά με </a:t>
            </a:r>
            <a:r>
              <a:rPr lang="en-US" dirty="0" smtClean="0"/>
              <a:t>“miners”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371704"/>
            <a:ext cx="9036496" cy="5229200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l-GR" sz="2400" dirty="0">
                <a:latin typeface="Calibri" pitchFamily="34" charset="0"/>
                <a:cs typeface="Calibri" pitchFamily="34" charset="0"/>
              </a:rPr>
              <a:t>Μετά μπορούν να δημοσιεύσουν το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block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τους, ενώ ως ανταμοιβή επιτρέπεται να προσθέσουν σε αυτό μία συναλλαγή που αποδίδει ένα ποσό στους ίδιους.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Οποιοδήποτε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μέλος του δικτύου μπορεί να γίνει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miner.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59" y="3429000"/>
            <a:ext cx="4026024" cy="268535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452459"/>
            <a:ext cx="4176464" cy="278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5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895032"/>
          </a:xfrm>
        </p:spPr>
        <p:txBody>
          <a:bodyPr/>
          <a:lstStyle/>
          <a:p>
            <a:r>
              <a:rPr lang="el-GR" dirty="0" smtClean="0"/>
              <a:t>Επιπρόσθετες πληροφορίες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371704"/>
            <a:ext cx="9036496" cy="3569464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Στο Β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itcoin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συγκεκριμένα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,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ο αριθμός των μηδενικών που απαιτείται να υπάρχουν στην αρχή του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hash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κάθε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block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μεταβάλλεται με τρόπο ώστε να δημιουργείται 1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block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κάθε 10 λεπτά περίπου.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400" dirty="0">
                <a:latin typeface="Calibri" pitchFamily="34" charset="0"/>
                <a:cs typeface="Calibri" pitchFamily="34" charset="0"/>
              </a:rPr>
              <a:t>Ενδεικτικά, το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blockchain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του Β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itcoin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μπορεί να διαχειριστεί μόνο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7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συναλλαγές το δευτερόλεπτο, ενώ η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Visa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πάνω από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65.000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το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δευτερόλεπτο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Ο συγκεκριμένος ρυθμός είναι πολύ αργός σε σχέση με άλλα </a:t>
            </a:r>
            <a:r>
              <a:rPr lang="el-GR" sz="2400" dirty="0" err="1" smtClean="0">
                <a:latin typeface="Calibri" pitchFamily="34" charset="0"/>
                <a:cs typeface="Calibri" pitchFamily="34" charset="0"/>
              </a:rPr>
              <a:t>κρυπτονομίσματα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(π.χ.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Ethereum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1 block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ανά 15 δευτερόλεπτα).</a:t>
            </a:r>
          </a:p>
          <a:p>
            <a:pPr marL="457200" indent="-457200">
              <a:buFont typeface="Arial" pitchFamily="34" charset="0"/>
              <a:buChar char="•"/>
            </a:pPr>
            <a:endParaRPr lang="el-GR" sz="22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l-GR" sz="2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013176"/>
            <a:ext cx="3312368" cy="107609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437112"/>
            <a:ext cx="4506157" cy="238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4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895032"/>
          </a:xfrm>
        </p:spPr>
        <p:txBody>
          <a:bodyPr/>
          <a:lstStyle/>
          <a:p>
            <a:r>
              <a:rPr lang="el-GR" dirty="0" smtClean="0"/>
              <a:t>Επιπρόσθετες πληροφορίες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371704"/>
            <a:ext cx="9036496" cy="6161752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l-GR" sz="2400" dirty="0">
                <a:latin typeface="Calibri" pitchFamily="34" charset="0"/>
                <a:cs typeface="Calibri" pitchFamily="34" charset="0"/>
              </a:rPr>
              <a:t>Επίσης, το ποσό με το οποίο αμείβεται ένας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miner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για κάθε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block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υποδιπλασιάζεται κάθε 210.000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blocks,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δηλαδή περίπου κάθε 4 χρόνια.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400" dirty="0">
                <a:latin typeface="Calibri" pitchFamily="34" charset="0"/>
                <a:cs typeface="Calibri" pitchFamily="34" charset="0"/>
              </a:rPr>
              <a:t>Αυτό σημαίνει ότι δε θα υπάρξουν ποτέ περισσότερα από 21.000.000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bitcoin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 </a:t>
            </a:r>
            <a:endParaRPr lang="el-GR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Οι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miners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μπορούν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να κερδίσουν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B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itcoin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και μέσω συναλλαγών που τους προσφέρουν (οικειοθελώς) κάποιο ποσό για να τους δώσουν κίνητρο να τη συμπεριλάβουν στα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block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τους.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Εξαιτίας του χαμηλού ρυθμού παραγωγής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block,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οι παραπάνω «ταρίφες» έχουν αυξηθεί αρκετά.</a:t>
            </a:r>
          </a:p>
          <a:p>
            <a:pPr marL="457200" indent="-457200">
              <a:buFont typeface="Arial" pitchFamily="34" charset="0"/>
              <a:buChar char="•"/>
            </a:pPr>
            <a:endParaRPr lang="el-GR" sz="22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l-GR" sz="2400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895032"/>
          </a:xfrm>
        </p:spPr>
        <p:txBody>
          <a:bodyPr/>
          <a:lstStyle/>
          <a:p>
            <a:r>
              <a:rPr lang="el-GR" dirty="0" smtClean="0"/>
              <a:t>Ιστορικό σημείωμα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371704"/>
            <a:ext cx="9036496" cy="4536504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l-GR" sz="2400" dirty="0">
                <a:latin typeface="Calibri" pitchFamily="34" charset="0"/>
                <a:cs typeface="Calibri" pitchFamily="34" charset="0"/>
              </a:rPr>
              <a:t>Η λέξη </a:t>
            </a:r>
            <a:r>
              <a:rPr lang="el-GR" sz="2400" dirty="0" err="1">
                <a:latin typeface="Calibri" pitchFamily="34" charset="0"/>
                <a:cs typeface="Calibri" pitchFamily="34" charset="0"/>
              </a:rPr>
              <a:t>κρυπτονόμισμα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 (</a:t>
            </a:r>
            <a:r>
              <a:rPr lang="el-GR" sz="2400" dirty="0" err="1">
                <a:latin typeface="Calibri" pitchFamily="34" charset="0"/>
                <a:cs typeface="Calibri" pitchFamily="34" charset="0"/>
              </a:rPr>
              <a:t>cryptocurrency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) χρησιμοποιήθηκε πρώτη φορά το 1998 από τον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στη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λίστα αλληλογραφίας των </a:t>
            </a:r>
            <a:r>
              <a:rPr lang="el-GR" sz="2400" dirty="0" err="1">
                <a:latin typeface="Calibri" pitchFamily="34" charset="0"/>
                <a:cs typeface="Calibri" pitchFamily="34" charset="0"/>
              </a:rPr>
              <a:t>Cypherpunks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, υποστηρίζοντας την ιδέα μιας νέας μορφής χρήματος η οποία κάνει χρήση κρυπτογραφίας για να ελέγξει τη δημιουργία και τις συναλλαγές της, αντικαθιστώντας έτσι οποιαδήποτε κεντρική αρχή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Δέκα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χρόνια αργότερα ο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Satoshi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Nakamoto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(ψευδώνυμο) δημοσίευσε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στην ίδια λίστα αλληλογραφίας τις πρώτες προδιαγραφές του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</a:t>
            </a:r>
            <a:r>
              <a:rPr lang="el-GR" sz="2400" dirty="0" err="1" smtClean="0">
                <a:latin typeface="Calibri" pitchFamily="34" charset="0"/>
                <a:cs typeface="Calibri" pitchFamily="34" charset="0"/>
              </a:rPr>
              <a:t>itcoin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στο περίφημο πλέον </a:t>
            </a:r>
            <a:r>
              <a:rPr lang="el-GR" sz="2400" dirty="0" err="1">
                <a:latin typeface="Calibri" pitchFamily="34" charset="0"/>
                <a:cs typeface="Calibri" pitchFamily="34" charset="0"/>
              </a:rPr>
              <a:t>white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err="1" smtClean="0">
                <a:latin typeface="Calibri" pitchFamily="34" charset="0"/>
                <a:cs typeface="Calibri" pitchFamily="34" charset="0"/>
              </a:rPr>
              <a:t>paper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μελέτη για το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Bitcoin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που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λίγο αργότερα κατατέθηκε και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δημόσια.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5174178"/>
            <a:ext cx="2914130" cy="163919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174178"/>
            <a:ext cx="2736304" cy="166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895032"/>
          </a:xfrm>
        </p:spPr>
        <p:txBody>
          <a:bodyPr/>
          <a:lstStyle/>
          <a:p>
            <a:r>
              <a:rPr lang="el-GR" dirty="0" smtClean="0"/>
              <a:t>Ιστορικό σημείωμα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371704"/>
            <a:ext cx="4464496" cy="4536504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Πιθανές αληθείς ταυτότητες για τον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Satoshi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Nakamoto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749808" lvl="1" indent="-457200"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Nick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Szabo</a:t>
            </a:r>
            <a:endParaRPr lang="en-US" sz="2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749808" lvl="1" indent="-457200"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Vincent van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Volkmer</a:t>
            </a:r>
            <a:endParaRPr lang="en-US" sz="2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749808" lvl="1" indent="-457200"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Dorian </a:t>
            </a:r>
            <a:r>
              <a:rPr lang="en-US" sz="22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Nakamoto</a:t>
            </a:r>
            <a:endParaRPr lang="en-US" sz="2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749808" lvl="1" indent="-457200"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Hal 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Finney</a:t>
            </a:r>
            <a:endParaRPr lang="en-US" sz="2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749808" lvl="1" indent="-457200">
              <a:buFont typeface="Arial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Paul Le </a:t>
            </a:r>
            <a:r>
              <a:rPr lang="en-US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Roux</a:t>
            </a:r>
            <a:endParaRPr lang="el-GR" sz="2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84784"/>
            <a:ext cx="4329325" cy="491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1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895032"/>
          </a:xfrm>
        </p:spPr>
        <p:txBody>
          <a:bodyPr/>
          <a:lstStyle/>
          <a:p>
            <a:r>
              <a:rPr lang="el-GR" dirty="0"/>
              <a:t>Τι είναι η </a:t>
            </a:r>
            <a:r>
              <a:rPr lang="en-US" dirty="0" smtClean="0"/>
              <a:t>K</a:t>
            </a:r>
            <a:r>
              <a:rPr lang="el-GR" dirty="0" err="1" smtClean="0"/>
              <a:t>ρυπτογραφία</a:t>
            </a:r>
            <a:r>
              <a:rPr lang="el-GR" dirty="0"/>
              <a:t>?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371704"/>
            <a:ext cx="8784976" cy="4536504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l-GR" sz="2400" dirty="0">
                <a:latin typeface="Calibri" pitchFamily="34" charset="0"/>
                <a:cs typeface="Calibri" pitchFamily="34" charset="0"/>
              </a:rPr>
              <a:t>Η κρυπτογραφία ως επιστήμη αφορά τη χρήση μαθηματικών για την προστασία πληροφοριών.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l-GR" sz="2400" dirty="0">
                <a:latin typeface="Calibri" pitchFamily="34" charset="0"/>
                <a:cs typeface="Calibri" pitchFamily="34" charset="0"/>
              </a:rPr>
              <a:t>Αυτό μπορεί να περιλαμβάνει την προστασία της ακεραιότητας ορισμένων δεδομένων, της εμπιστευτικότητας τους, τον έλεγχο ταυτότητας οντότητας, τον έλεγχο της προέλευσης πληροφοριών κ.ά.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400" dirty="0">
                <a:latin typeface="Calibri" pitchFamily="34" charset="0"/>
                <a:cs typeface="Calibri" pitchFamily="34" charset="0"/>
              </a:rPr>
              <a:t>Σήμερα η κρυπτογραφία βασίζεται γενικά στην ύπαρξη δύσκολων υπολογιστικών προβλημάτων.</a:t>
            </a:r>
          </a:p>
          <a:p>
            <a:pPr marL="109728" indent="0">
              <a:buNone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28" y="4581127"/>
            <a:ext cx="3353515" cy="220339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581126"/>
            <a:ext cx="3513992" cy="219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2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856984" cy="4824536"/>
          </a:xfrm>
        </p:spPr>
        <p:txBody>
          <a:bodyPr>
            <a:normAutofit/>
          </a:bodyPr>
          <a:lstStyle/>
          <a:p>
            <a:r>
              <a:rPr lang="el-GR" sz="3500" dirty="0" smtClean="0"/>
              <a:t>Σας ευχαριστώ πολύ για την προσοχή σας!</a:t>
            </a:r>
            <a:br>
              <a:rPr lang="el-GR" sz="3500" dirty="0" smtClean="0"/>
            </a:br>
            <a:r>
              <a:rPr lang="el-GR" sz="3500" dirty="0"/>
              <a:t/>
            </a:r>
            <a:br>
              <a:rPr lang="el-GR" sz="3500" dirty="0"/>
            </a:br>
            <a:r>
              <a:rPr lang="en-US" sz="3200" dirty="0" smtClean="0"/>
              <a:t>0110001111111011011011000101101111010000111111101001110111010011100000011100000011110101000111001011111010101010100111111110110111101010110011101011001001101110100110111111001001011101010010000011111011101010100100100100101011010011101010010111000110011110</a:t>
            </a:r>
            <a:endParaRPr lang="el-GR" sz="3500" dirty="0"/>
          </a:p>
        </p:txBody>
      </p:sp>
    </p:spTree>
    <p:extLst>
      <p:ext uri="{BB962C8B-B14F-4D97-AF65-F5344CB8AC3E}">
        <p14:creationId xmlns:p14="http://schemas.microsoft.com/office/powerpoint/2010/main" val="41525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895032"/>
          </a:xfrm>
        </p:spPr>
        <p:txBody>
          <a:bodyPr/>
          <a:lstStyle/>
          <a:p>
            <a:r>
              <a:rPr lang="el-GR" dirty="0" smtClean="0"/>
              <a:t>Τι είναι το </a:t>
            </a:r>
            <a:r>
              <a:rPr lang="en-US" dirty="0" err="1"/>
              <a:t>K</a:t>
            </a:r>
            <a:r>
              <a:rPr lang="el-GR" dirty="0" err="1" smtClean="0"/>
              <a:t>ρυπτονόμισμα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371704"/>
            <a:ext cx="8784976" cy="4536504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l-GR" sz="2400" dirty="0">
                <a:latin typeface="Calibri" pitchFamily="34" charset="0"/>
                <a:cs typeface="Calibri" pitchFamily="34" charset="0"/>
              </a:rPr>
              <a:t>Το </a:t>
            </a:r>
            <a:r>
              <a:rPr lang="el-GR" sz="2400" b="1" dirty="0" err="1">
                <a:latin typeface="Calibri" pitchFamily="34" charset="0"/>
                <a:cs typeface="Calibri" pitchFamily="34" charset="0"/>
              </a:rPr>
              <a:t>Κρυπτονόμισμα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είναι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αποκεντρωμένη ηλεκτρονική μορφή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χρήματος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η οποία βασίζεται πάνω στις αρχές της κρυπτογραφίας για την διασφάλιση του δικτύου και την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επαλήθευση 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των συναλλαγών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l-GR" sz="2400" dirty="0">
                <a:latin typeface="Calibri" pitchFamily="34" charset="0"/>
                <a:cs typeface="Calibri" pitchFamily="34" charset="0"/>
              </a:rPr>
              <a:t>Τα περισσότερα </a:t>
            </a:r>
            <a:r>
              <a:rPr lang="el-GR" sz="2400" dirty="0" err="1">
                <a:latin typeface="Calibri" pitchFamily="34" charset="0"/>
                <a:cs typeface="Calibri" pitchFamily="34" charset="0"/>
              </a:rPr>
              <a:t>κρυπτονομίσματα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 κάνουν χρήση μιας </a:t>
            </a:r>
            <a:r>
              <a:rPr lang="el-GR" sz="2400" b="1" dirty="0">
                <a:latin typeface="Calibri" pitchFamily="34" charset="0"/>
                <a:cs typeface="Calibri" pitchFamily="34" charset="0"/>
              </a:rPr>
              <a:t>Κατανεμημένης Βάσης Δεδομένων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 ως τον πυλώνα του συστήματος τους, το επονομαζόμενο </a:t>
            </a:r>
            <a:r>
              <a:rPr lang="el-GR" sz="2400" b="1" dirty="0" err="1">
                <a:latin typeface="Calibri" pitchFamily="34" charset="0"/>
                <a:cs typeface="Calibri" pitchFamily="34" charset="0"/>
              </a:rPr>
              <a:t>Blockchain</a:t>
            </a:r>
            <a:r>
              <a:rPr lang="el-GR" sz="2400" dirty="0">
                <a:latin typeface="Calibri" pitchFamily="34" charset="0"/>
                <a:cs typeface="Calibri" pitchFamily="34" charset="0"/>
              </a:rPr>
              <a:t>.</a:t>
            </a:r>
            <a:endParaRPr lang="el-GR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Μερικά από τα μεγαλύτερα </a:t>
            </a:r>
            <a:r>
              <a:rPr lang="el-GR" sz="2400" dirty="0" err="1" smtClean="0">
                <a:latin typeface="Calibri" pitchFamily="34" charset="0"/>
                <a:cs typeface="Calibri" pitchFamily="34" charset="0"/>
              </a:rPr>
              <a:t>κρυπτονομίσματα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 σήμερα είναι το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Bitcoin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το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Ethereum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το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Tether,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το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BNB.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69160"/>
            <a:ext cx="1714500" cy="17145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3" r="31112"/>
          <a:stretch/>
        </p:blipFill>
        <p:spPr>
          <a:xfrm>
            <a:off x="2771800" y="4869160"/>
            <a:ext cx="1243584" cy="180216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869160"/>
            <a:ext cx="1714500" cy="17145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" t="5068" r="3918" b="9066"/>
          <a:stretch/>
        </p:blipFill>
        <p:spPr>
          <a:xfrm>
            <a:off x="6583680" y="4956048"/>
            <a:ext cx="2377440" cy="147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895032"/>
          </a:xfrm>
        </p:spPr>
        <p:txBody>
          <a:bodyPr/>
          <a:lstStyle/>
          <a:p>
            <a:r>
              <a:rPr lang="el-GR" dirty="0" smtClean="0"/>
              <a:t>Χαρακτηριστικά </a:t>
            </a:r>
            <a:r>
              <a:rPr lang="el-GR" dirty="0" err="1" smtClean="0"/>
              <a:t>Κρυπτονομισμάτων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371704"/>
            <a:ext cx="8784976" cy="5486296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l-GR" dirty="0">
                <a:latin typeface="Calibri" pitchFamily="34" charset="0"/>
                <a:cs typeface="Calibri" pitchFamily="34" charset="0"/>
              </a:rPr>
              <a:t>Απουσία κεντρικής αρχής ελέγχου ή επιβεβαίωσης των συναλλαγών.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dirty="0">
                <a:latin typeface="Calibri" pitchFamily="34" charset="0"/>
                <a:cs typeface="Calibri" pitchFamily="34" charset="0"/>
              </a:rPr>
              <a:t>Δυνατότητα χρήσης χωρίς υποβολή προσωπικών στοιχείων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dirty="0">
                <a:latin typeface="Calibri" pitchFamily="34" charset="0"/>
                <a:cs typeface="Calibri" pitchFamily="34" charset="0"/>
              </a:rPr>
              <a:t>Ανωνυμία στις συναλλαγές και συχνά χωρίς δυνατότητα ανίχνευσης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.</a:t>
            </a:r>
            <a:endParaRPr lang="el-GR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l-GR" dirty="0">
                <a:latin typeface="Calibri" pitchFamily="34" charset="0"/>
                <a:cs typeface="Calibri" pitchFamily="34" charset="0"/>
              </a:rPr>
              <a:t>Καθολική δυνατότητα χρήσης σε οποιοδήποτε χώρο και χρόνο.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dirty="0">
                <a:latin typeface="Calibri" pitchFamily="34" charset="0"/>
                <a:cs typeface="Calibri" pitchFamily="34" charset="0"/>
              </a:rPr>
              <a:t>Δυνατότητα αποστολής πολύ μικρών αλλά και πολύ μεγάλων συναλλαγών με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μικρό γενικά κόστος.</a:t>
            </a:r>
            <a:endParaRPr lang="el-GR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l-GR" dirty="0">
                <a:latin typeface="Calibri" pitchFamily="34" charset="0"/>
                <a:cs typeface="Calibri" pitchFamily="34" charset="0"/>
              </a:rPr>
              <a:t>Χρήση της τεχνολογίας </a:t>
            </a:r>
            <a:r>
              <a:rPr lang="el-GR" dirty="0" err="1">
                <a:latin typeface="Calibri" pitchFamily="34" charset="0"/>
                <a:cs typeface="Calibri" pitchFamily="34" charset="0"/>
              </a:rPr>
              <a:t>Blockchain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.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87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895032"/>
          </a:xfrm>
        </p:spPr>
        <p:txBody>
          <a:bodyPr/>
          <a:lstStyle/>
          <a:p>
            <a:r>
              <a:rPr lang="el-GR" dirty="0"/>
              <a:t>Χαρακτηριστικά </a:t>
            </a:r>
            <a:r>
              <a:rPr lang="el-GR" dirty="0" err="1"/>
              <a:t>Κρυπτονομισμάτων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371704"/>
            <a:ext cx="9036496" cy="5229200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l-GR" sz="2600" dirty="0">
                <a:latin typeface="Calibri" pitchFamily="34" charset="0"/>
                <a:cs typeface="Calibri" pitchFamily="34" charset="0"/>
              </a:rPr>
              <a:t>Δυνατότητα συμμετοχής </a:t>
            </a:r>
            <a:r>
              <a:rPr lang="el-GR" sz="2600" dirty="0" smtClean="0">
                <a:latin typeface="Calibri" pitchFamily="34" charset="0"/>
                <a:cs typeface="Calibri" pitchFamily="34" charset="0"/>
              </a:rPr>
              <a:t>για οποιονδήποτε </a:t>
            </a:r>
            <a:r>
              <a:rPr lang="el-GR" sz="2600" dirty="0">
                <a:latin typeface="Calibri" pitchFamily="34" charset="0"/>
                <a:cs typeface="Calibri" pitchFamily="34" charset="0"/>
              </a:rPr>
              <a:t>στην έκδοση νομίσματος (</a:t>
            </a:r>
            <a:r>
              <a:rPr lang="el-GR" sz="2600" dirty="0" err="1">
                <a:latin typeface="Calibri" pitchFamily="34" charset="0"/>
                <a:cs typeface="Calibri" pitchFamily="34" charset="0"/>
              </a:rPr>
              <a:t>mining</a:t>
            </a:r>
            <a:r>
              <a:rPr lang="el-GR" sz="2600" dirty="0">
                <a:latin typeface="Calibri" pitchFamily="34" charset="0"/>
                <a:cs typeface="Calibri" pitchFamily="34" charset="0"/>
              </a:rPr>
              <a:t>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600" dirty="0">
                <a:latin typeface="Calibri" pitchFamily="34" charset="0"/>
                <a:cs typeface="Calibri" pitchFamily="34" charset="0"/>
              </a:rPr>
              <a:t>Περιορισμός και γνωστοποίηση του χρηματικού αποθέματος.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600" dirty="0" smtClean="0">
                <a:latin typeface="Calibri" pitchFamily="34" charset="0"/>
                <a:cs typeface="Calibri" pitchFamily="34" charset="0"/>
              </a:rPr>
              <a:t>Χρήση </a:t>
            </a:r>
            <a:r>
              <a:rPr lang="el-GR" sz="2600" dirty="0">
                <a:latin typeface="Calibri" pitchFamily="34" charset="0"/>
                <a:cs typeface="Calibri" pitchFamily="34" charset="0"/>
              </a:rPr>
              <a:t>ανοικτού κώδικα.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600" dirty="0">
                <a:latin typeface="Calibri" pitchFamily="34" charset="0"/>
                <a:cs typeface="Calibri" pitchFamily="34" charset="0"/>
              </a:rPr>
              <a:t>Συνεχόμενες προσπάθειες βελτίωσης σε διάφορους τομείς στους οποίους υστερεί το </a:t>
            </a:r>
            <a:r>
              <a:rPr lang="el-GR" sz="2600" dirty="0" err="1">
                <a:latin typeface="Calibri" pitchFamily="34" charset="0"/>
                <a:cs typeface="Calibri" pitchFamily="34" charset="0"/>
              </a:rPr>
              <a:t>Bitcoin</a:t>
            </a:r>
            <a:r>
              <a:rPr lang="el-GR" sz="26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4293096"/>
            <a:ext cx="4167969" cy="256490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20870"/>
            <a:ext cx="2736304" cy="258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5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895032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Κρυπτογραφικές Συναρτήσεις Κατατεμαχισμού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371704"/>
            <a:ext cx="9036496" cy="4536504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Πρόκειται για μια οικογένεια συναρτήσεων οι οποίες δέχονται ως είσοδο διαφόρων ειδών δεδομένα και δίνουν ως έξοδο μια σειρά από συγκεκριμένο αριθμό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bit.</a:t>
            </a:r>
            <a:endParaRPr lang="el-GR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Έχουν επίσης τις ακόλουθες ιδιότητες:</a:t>
            </a:r>
          </a:p>
          <a:p>
            <a:pPr marL="749808" lvl="1" indent="-457200"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Μικρές αλλαγές στην είσοδο προκαλούν τεράστιες αλλαγές στην έξοδο.</a:t>
            </a:r>
          </a:p>
          <a:p>
            <a:pPr marL="749808" lvl="1" indent="-457200"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Είναι (όπως πιστεύεται) αδύνατο από μία συγκεκριμένη έξοδο να υπολογιστεί άμεσα η αντίστοιχη είσοδος.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Το αποτέλεσμα που δίνει η συνάρτηση για ένα συγκεκριμένο μήνυμα ονομάζεται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Hash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”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του μηνύματος.</a:t>
            </a:r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13" y="4797152"/>
            <a:ext cx="5745483" cy="201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6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895032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Κρυπτογραφικές Συναρτήσεις Κατατεμαχισμού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371704"/>
            <a:ext cx="9036496" cy="4536504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Ένα παράδειγμα τέτοιας συνάρτησης είναι η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SHA-256,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η οποία δίνει ως έξοδο μία σειρά από 256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bit.</a:t>
            </a:r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Χρησιμοποιείται για ασφάλεια και προστασία δεδομένων από τράπεζες, μεγάλους </a:t>
            </a:r>
            <a:r>
              <a:rPr lang="el-GR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ιστότοπους</a:t>
            </a:r>
            <a:r>
              <a:rPr lang="el-G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όπως το </a:t>
            </a:r>
            <a:r>
              <a:rPr lang="en-US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Youtube</a:t>
            </a: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l-G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αλλά και στα </a:t>
            </a:r>
            <a:r>
              <a:rPr lang="el-GR" sz="2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κρυπτονομίσματα</a:t>
            </a:r>
            <a:r>
              <a:rPr lang="el-GR" sz="2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l-GR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568" y="3263467"/>
            <a:ext cx="2991888" cy="346823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7" y="3501009"/>
            <a:ext cx="4794657" cy="2980678"/>
          </a:xfrm>
          <a:prstGeom prst="rect">
            <a:avLst/>
          </a:prstGeom>
        </p:spPr>
      </p:pic>
      <p:sp>
        <p:nvSpPr>
          <p:cNvPr id="4" name="Έλλειψη 3"/>
          <p:cNvSpPr/>
          <p:nvPr/>
        </p:nvSpPr>
        <p:spPr>
          <a:xfrm>
            <a:off x="5796136" y="6165304"/>
            <a:ext cx="93610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826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895032"/>
          </a:xfrm>
        </p:spPr>
        <p:txBody>
          <a:bodyPr/>
          <a:lstStyle/>
          <a:p>
            <a:r>
              <a:rPr lang="el-GR" dirty="0" smtClean="0"/>
              <a:t>Αρχή </a:t>
            </a:r>
            <a:r>
              <a:rPr lang="el-GR" dirty="0"/>
              <a:t>Σ</a:t>
            </a:r>
            <a:r>
              <a:rPr lang="el-GR" dirty="0" smtClean="0"/>
              <a:t>εναρίου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371704"/>
            <a:ext cx="9036496" cy="4536504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Μία παρέα φίλων, η Αγγελική, ο Βασίλης και ο Γιώργος, έχουν έναν κοινό λογαριασμό με τα χρήματα που χρωστούν ο ένας στον άλλο.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Κάθε φορά που γίνεται μία καινούρια συναλλαγή, προστίθεται στον λογαριασμό μία πρόταση της μορφής «Η Αγγελική δίνει 10 ευρώ στον Βασίλη» και στο τέλος του μήνα τα χρέη εξοφλούνται.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Τα μέλη της παρέας όμως δεν εμπιστεύονται τον Γιώργο, ο οποίος επιδιώκει να προσθέσει στον λογαριασμό ψευδή χρέη για τους υπόλοιπους. </a:t>
            </a:r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49080"/>
            <a:ext cx="3923928" cy="254237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37111"/>
            <a:ext cx="3960440" cy="223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895032"/>
          </a:xfrm>
        </p:spPr>
        <p:txBody>
          <a:bodyPr/>
          <a:lstStyle/>
          <a:p>
            <a:r>
              <a:rPr lang="el-GR" dirty="0" smtClean="0"/>
              <a:t>Ψηφιακές </a:t>
            </a:r>
            <a:r>
              <a:rPr lang="en-US" dirty="0" smtClean="0"/>
              <a:t>Y</a:t>
            </a:r>
            <a:r>
              <a:rPr lang="el-GR" dirty="0" err="1" smtClean="0"/>
              <a:t>πογραφές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334791"/>
            <a:ext cx="9145016" cy="356946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Η λύση στο παραπάνω πρόβλημα είναι οι λεγόμενες </a:t>
            </a:r>
            <a:r>
              <a:rPr lang="el-GR" sz="2400" b="1" dirty="0" smtClean="0">
                <a:latin typeface="Calibri" pitchFamily="34" charset="0"/>
                <a:cs typeface="Calibri" pitchFamily="34" charset="0"/>
              </a:rPr>
              <a:t>ψηφιακές υπογραφές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από την κρυπτογραφία.</a:t>
            </a:r>
            <a:endParaRPr lang="el-GR" sz="24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Σε κάθε άτομο δίνονται δύο σειρές από 256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bit,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που ονομάζονται δημόσιο κλειδί και μυστικό κλειδί αντίστοιχα. Το δημόσιο κλειδί είναι γνωστό σε όλους, ενώ το μυστικό μόνο στον κάτοχό του.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Μέσω συγκεκριμένων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“hash” 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συναρτήσεων και κρυπτογραφικών αλγορίθμων, από το μυστικό κλειδί και το μήνυμα που υπογράφεται δημιουργείται μια νέα σειρά από 256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bit</a:t>
            </a:r>
            <a:r>
              <a:rPr lang="el-GR" sz="2400" dirty="0" smtClean="0">
                <a:latin typeface="Calibri" pitchFamily="34" charset="0"/>
                <a:cs typeface="Calibri" pitchFamily="34" charset="0"/>
              </a:rPr>
              <a:t>, η οποία προστίθεται στο μήνυμα και λέγεται «ψηφιακή υπογραφή».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l-GR" sz="2400" dirty="0" smtClean="0">
                <a:latin typeface="Calibri" pitchFamily="34" charset="0"/>
                <a:cs typeface="Calibri" pitchFamily="34" charset="0"/>
              </a:rPr>
              <a:t>Στη συνέχεια με βάση το μήνυμα, την υπογραφή και το δημόσιο κλειδί, μπορεί να επιβεβαιωθεί η αξιοπιστία της υπογραφής.</a:t>
            </a:r>
          </a:p>
          <a:p>
            <a:pPr marL="457200" indent="-457200">
              <a:buFont typeface="Arial" pitchFamily="34" charset="0"/>
              <a:buChar char="•"/>
            </a:pPr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33" y="4869160"/>
            <a:ext cx="2153339" cy="188417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852263"/>
            <a:ext cx="4176464" cy="193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0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στικό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1143</TotalTime>
  <Words>1254</Words>
  <Application>Microsoft Office PowerPoint</Application>
  <PresentationFormat>Προβολή στην οθόνη (4:3)</PresentationFormat>
  <Paragraphs>84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Αστικό</vt:lpstr>
      <vt:lpstr>Αρχές Λειτουργίας  των Κρυπτονομισμάτων</vt:lpstr>
      <vt:lpstr>Τι είναι η Kρυπτογραφία?</vt:lpstr>
      <vt:lpstr>Τι είναι το Kρυπτονόμισμα;</vt:lpstr>
      <vt:lpstr>Χαρακτηριστικά Κρυπτονομισμάτων</vt:lpstr>
      <vt:lpstr>Χαρακτηριστικά Κρυπτονομισμάτων</vt:lpstr>
      <vt:lpstr>Κρυπτογραφικές Συναρτήσεις Κατατεμαχισμού</vt:lpstr>
      <vt:lpstr>Κρυπτογραφικές Συναρτήσεις Κατατεμαχισμού</vt:lpstr>
      <vt:lpstr>Αρχή Σεναρίου</vt:lpstr>
      <vt:lpstr>Ψηφιακές Yπογραφές</vt:lpstr>
      <vt:lpstr>Δημιουργία Νομίσματος</vt:lpstr>
      <vt:lpstr>Αποκέντρωση</vt:lpstr>
      <vt:lpstr>Λειτουργία του Blockchain</vt:lpstr>
      <vt:lpstr>Κριτήριο Επιλογής Αλυσίδας</vt:lpstr>
      <vt:lpstr>Ασφάλεια</vt:lpstr>
      <vt:lpstr>Σχετικά με “miners”</vt:lpstr>
      <vt:lpstr>Επιπρόσθετες πληροφορίες</vt:lpstr>
      <vt:lpstr>Επιπρόσθετες πληροφορίες</vt:lpstr>
      <vt:lpstr>Ιστορικό σημείωμα</vt:lpstr>
      <vt:lpstr>Ιστορικό σημείωμα</vt:lpstr>
      <vt:lpstr>Σας ευχαριστώ πολύ για την προσοχή σας!  0110001111111011011011000101101111010000111111101001110111010011100000011100000011110101000111001011111010101010100111111110110111101010110011101011001001101110100110111111001001011101010010000011111011101010100100100100101011010011101010010111000110011110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Αναστάσης Παστός</dc:creator>
  <cp:lastModifiedBy>Αναστάσης Παστός</cp:lastModifiedBy>
  <cp:revision>119</cp:revision>
  <dcterms:created xsi:type="dcterms:W3CDTF">2023-04-23T13:56:34Z</dcterms:created>
  <dcterms:modified xsi:type="dcterms:W3CDTF">2024-11-18T16:07:09Z</dcterms:modified>
</cp:coreProperties>
</file>