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18/12/2014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772400" cy="1470025"/>
          </a:xfrm>
        </p:spPr>
        <p:txBody>
          <a:bodyPr>
            <a:normAutofit/>
          </a:bodyPr>
          <a:lstStyle/>
          <a:p>
            <a:r>
              <a:rPr lang="el-GR" dirty="0" smtClean="0"/>
              <a:t>Το γενετικό υλικό οργανώνεται σε χρωμοσώματα</a:t>
            </a:r>
            <a:endParaRPr lang="en-GB" dirty="0"/>
          </a:p>
        </p:txBody>
      </p:sp>
      <p:pic>
        <p:nvPicPr>
          <p:cNvPr id="4" name="3 - Εικόνα" descr="xrwmoswma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852936"/>
            <a:ext cx="3582566" cy="2585961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899592" y="764704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Στον άνθρωπο το φύλο καθορίζεται από ένα ζεύγος χρωμοσωμάτων τα οποία ονομάζονται </a:t>
            </a:r>
            <a:r>
              <a:rPr lang="el-GR" sz="2400" dirty="0" smtClean="0">
                <a:solidFill>
                  <a:srgbClr val="FF0000"/>
                </a:solidFill>
              </a:rPr>
              <a:t>φυλετικά</a:t>
            </a:r>
            <a:r>
              <a:rPr lang="el-GR" sz="2400" dirty="0" smtClean="0"/>
              <a:t> . Τα υπόλοιπα ονομάζονται </a:t>
            </a:r>
            <a:r>
              <a:rPr lang="el-GR" sz="2400" dirty="0" err="1" smtClean="0">
                <a:solidFill>
                  <a:srgbClr val="FF0000"/>
                </a:solidFill>
              </a:rPr>
              <a:t>αυτοσωμικά</a:t>
            </a:r>
            <a:endParaRPr lang="en-GB" sz="2400" dirty="0">
              <a:solidFill>
                <a:srgbClr val="FF0000"/>
              </a:solidFill>
            </a:endParaRPr>
          </a:p>
        </p:txBody>
      </p:sp>
      <p:pic>
        <p:nvPicPr>
          <p:cNvPr id="5" name="4 - Εικόνα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492896"/>
            <a:ext cx="41910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1756792"/>
          </a:xfrm>
        </p:spPr>
        <p:txBody>
          <a:bodyPr/>
          <a:lstStyle/>
          <a:p>
            <a:pPr algn="ctr">
              <a:buNone/>
            </a:pPr>
            <a:r>
              <a:rPr lang="el-GR" dirty="0" smtClean="0"/>
              <a:t>Όλοι οι οργανισμοί εμφανίζουν          συγκεκριμένα </a:t>
            </a:r>
            <a:r>
              <a:rPr lang="el-GR" dirty="0" smtClean="0">
                <a:solidFill>
                  <a:srgbClr val="FF0000"/>
                </a:solidFill>
              </a:rPr>
              <a:t>δομικά χαρακτηριστικά</a:t>
            </a:r>
            <a:r>
              <a:rPr lang="el-GR" dirty="0" smtClean="0"/>
              <a:t>            και επιτελούν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συγκεκριμένες λειτουργίες</a:t>
            </a:r>
            <a:endParaRPr lang="en-GB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403648" y="2636912"/>
            <a:ext cx="68407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οργανικές ενώσεις που είναι υπεύθυνες γι αυτές τις ιδιότητες είναι οι </a:t>
            </a:r>
            <a:r>
              <a:rPr lang="el-GR" sz="2800" dirty="0" smtClean="0">
                <a:solidFill>
                  <a:srgbClr val="FF0000"/>
                </a:solidFill>
              </a:rPr>
              <a:t>πρωτεΐνες</a:t>
            </a:r>
            <a:r>
              <a:rPr lang="el-GR" sz="2400" dirty="0" smtClean="0"/>
              <a:t> </a:t>
            </a:r>
            <a:endParaRPr lang="en-GB" sz="2400" dirty="0"/>
          </a:p>
        </p:txBody>
      </p:sp>
      <p:pic>
        <p:nvPicPr>
          <p:cNvPr id="5" name="4 - Εικόνα" descr="300px-Protein_TFRC_PDB_1cx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3356992"/>
            <a:ext cx="3809524" cy="25777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6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Η δράση των πρωτεϊνών εξαρτώνται από τη σύστασή τους- τη σειρά των </a:t>
            </a:r>
            <a:r>
              <a:rPr lang="el-GR" dirty="0" smtClean="0">
                <a:solidFill>
                  <a:srgbClr val="FF0000"/>
                </a:solidFill>
              </a:rPr>
              <a:t>αμινοξέων</a:t>
            </a:r>
            <a:r>
              <a:rPr lang="el-GR" dirty="0" smtClean="0"/>
              <a:t> που περιέχουν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3 - TextBox"/>
          <p:cNvSpPr txBox="1"/>
          <p:nvPr/>
        </p:nvSpPr>
        <p:spPr>
          <a:xfrm>
            <a:off x="971600" y="3717032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Τι είναι </a:t>
            </a:r>
            <a:r>
              <a:rPr lang="el-GR" sz="3200" dirty="0" smtClean="0"/>
              <a:t>όμως αυτό που καθορίζει τη σειρά των αμινοξέων;</a:t>
            </a:r>
            <a:endParaRPr lang="en-GB" sz="3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2700" dirty="0" smtClean="0"/>
              <a:t>Είναι το </a:t>
            </a:r>
            <a:r>
              <a:rPr lang="el-GR" sz="2700" dirty="0" smtClean="0">
                <a:solidFill>
                  <a:srgbClr val="FF0000"/>
                </a:solidFill>
              </a:rPr>
              <a:t>γενετικό υλικό</a:t>
            </a:r>
            <a:r>
              <a:rPr lang="el-GR" sz="2700" dirty="0" smtClean="0"/>
              <a:t>, το </a:t>
            </a:r>
            <a:r>
              <a:rPr lang="en-US" sz="2700" dirty="0" smtClean="0">
                <a:solidFill>
                  <a:srgbClr val="FF0000"/>
                </a:solidFill>
              </a:rPr>
              <a:t>DNA</a:t>
            </a:r>
            <a:r>
              <a:rPr lang="en-US" sz="2700" dirty="0" smtClean="0"/>
              <a:t> </a:t>
            </a:r>
            <a:r>
              <a:rPr lang="el-GR" sz="2700" dirty="0" smtClean="0"/>
              <a:t>, το οποίο περιέχει τις γενετικές πληροφορίες  σε συγκεκριμένα τμήματά του , </a:t>
            </a:r>
            <a:r>
              <a:rPr lang="el-GR" sz="2700" dirty="0" smtClean="0">
                <a:solidFill>
                  <a:srgbClr val="FF0000"/>
                </a:solidFill>
              </a:rPr>
              <a:t>τα γονίδια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4" name="3 - Θέση περιεχομένου" descr="Gonidia-570-800x56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90303" y="1600200"/>
            <a:ext cx="6363393" cy="45259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403648" y="764704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Στα </a:t>
            </a:r>
            <a:r>
              <a:rPr lang="el-GR" sz="2400" dirty="0" err="1" smtClean="0"/>
              <a:t>ευκαριωτικά</a:t>
            </a:r>
            <a:r>
              <a:rPr lang="el-GR" sz="2400" dirty="0" smtClean="0"/>
              <a:t> κύτταρα  το γενετικό υλικό εντοπίζεται κυρίως στον πυρήνα  και σχηματίζει δομές οι οποίες ονομάζονται </a:t>
            </a:r>
            <a:endParaRPr lang="en-GB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699792" y="2060848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ΧΡΩΜΟΣΩΜΑΤΑ</a:t>
            </a:r>
            <a:endParaRPr lang="en-GB" sz="2800" dirty="0">
              <a:solidFill>
                <a:srgbClr val="FF0000"/>
              </a:solidFill>
            </a:endParaRPr>
          </a:p>
        </p:txBody>
      </p:sp>
      <p:pic>
        <p:nvPicPr>
          <p:cNvPr id="11" name="10 - Εικόνα" descr="telomer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708920"/>
            <a:ext cx="3428777" cy="3428777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259632" y="836712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χρωμόσωμα αποτελείται κυρίως από </a:t>
            </a:r>
            <a:r>
              <a:rPr lang="en-US" sz="2400" dirty="0" smtClean="0"/>
              <a:t>DNA ,</a:t>
            </a:r>
            <a:r>
              <a:rPr lang="el-GR" sz="2400" dirty="0" smtClean="0"/>
              <a:t>το οποίο συσπειρώνεται με τη βοήθεια πρωτεϊνών </a:t>
            </a:r>
            <a:endParaRPr lang="en-GB" sz="2400" dirty="0"/>
          </a:p>
        </p:txBody>
      </p:sp>
      <p:pic>
        <p:nvPicPr>
          <p:cNvPr id="7" name="6 - Θέση περιεχομένου" descr="412250-Cell_DNA_gen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96117" y="1600200"/>
            <a:ext cx="3551765" cy="4525963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83568" y="692696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Στον άνθρωπο κάθε σωματικό κύτταρο έχει </a:t>
            </a:r>
            <a:r>
              <a:rPr lang="el-GR" sz="2400" dirty="0" smtClean="0">
                <a:solidFill>
                  <a:srgbClr val="FF0000"/>
                </a:solidFill>
              </a:rPr>
              <a:t>46 χρωμοσώματα</a:t>
            </a:r>
            <a:r>
              <a:rPr lang="el-GR" sz="2400" dirty="0" smtClean="0"/>
              <a:t> τα οποία είναι ανά δύο όμοια . Κάθε ζευγάρι χρωμοσωμάτων που έχουν το ίδιο σχήμα και μέγεθος ονομάζονται </a:t>
            </a:r>
            <a:r>
              <a:rPr lang="el-GR" sz="2400" dirty="0" smtClean="0">
                <a:solidFill>
                  <a:srgbClr val="FF0000"/>
                </a:solidFill>
              </a:rPr>
              <a:t>ομόλογα</a:t>
            </a:r>
            <a:endParaRPr lang="en-GB" sz="2400" dirty="0">
              <a:solidFill>
                <a:srgbClr val="FF0000"/>
              </a:solidFill>
            </a:endParaRPr>
          </a:p>
        </p:txBody>
      </p:sp>
      <p:pic>
        <p:nvPicPr>
          <p:cNvPr id="6" name="5 - Εικόνα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564904"/>
            <a:ext cx="4608512" cy="34519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59632" y="404664"/>
            <a:ext cx="66967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Για να μελετήσουμε τα χρωμοσώματα κατασκευάζουμε τον </a:t>
            </a:r>
            <a:r>
              <a:rPr lang="el-GR" sz="2400" dirty="0" err="1" smtClean="0">
                <a:solidFill>
                  <a:srgbClr val="FF0000"/>
                </a:solidFill>
              </a:rPr>
              <a:t>καρυότυπο</a:t>
            </a:r>
            <a:r>
              <a:rPr lang="el-GR" sz="2400" dirty="0" smtClean="0"/>
              <a:t> δηλαδή αφού τα φωτογραφήσουμε τα τοποθετούμε  σε ζεύγη από τα μεγαλύτερα σε μέγεθος στα μικρότερα</a:t>
            </a:r>
            <a:endParaRPr lang="en-GB" sz="2400" dirty="0"/>
          </a:p>
        </p:txBody>
      </p:sp>
      <p:pic>
        <p:nvPicPr>
          <p:cNvPr id="6" name="5 - Εικόνα" descr="image0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1908381"/>
            <a:ext cx="4540150" cy="4273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547664" y="1268760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οργανισμοί των οποίων τα κύτταρα περιέχουν ομόλογα χρωμοσώματα ονομάζονται </a:t>
            </a:r>
            <a:r>
              <a:rPr lang="el-GR" sz="2400" dirty="0" err="1" smtClean="0">
                <a:solidFill>
                  <a:srgbClr val="FF0000"/>
                </a:solidFill>
              </a:rPr>
              <a:t>διπλοειδείς</a:t>
            </a:r>
            <a:r>
              <a:rPr lang="el-GR" sz="2400" dirty="0" smtClean="0"/>
              <a:t> (2</a:t>
            </a:r>
            <a:r>
              <a:rPr lang="en-US" sz="2400" dirty="0" smtClean="0"/>
              <a:t>n</a:t>
            </a:r>
            <a:r>
              <a:rPr lang="el-GR" sz="2400" dirty="0" smtClean="0"/>
              <a:t>)</a:t>
            </a:r>
            <a:endParaRPr lang="en-GB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1547664" y="2132856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Κάθε άνθρωπος έχει </a:t>
            </a:r>
            <a:r>
              <a:rPr lang="el-GR" sz="2400" dirty="0" smtClean="0">
                <a:solidFill>
                  <a:srgbClr val="FF0000"/>
                </a:solidFill>
              </a:rPr>
              <a:t>23 χρωμοσώματα </a:t>
            </a:r>
            <a:r>
              <a:rPr lang="el-GR" sz="2400" dirty="0" smtClean="0"/>
              <a:t>από τον </a:t>
            </a:r>
            <a:r>
              <a:rPr lang="el-GR" sz="2400" dirty="0" smtClean="0">
                <a:solidFill>
                  <a:srgbClr val="FF0000"/>
                </a:solidFill>
              </a:rPr>
              <a:t>πατέρα</a:t>
            </a:r>
            <a:r>
              <a:rPr lang="el-GR" sz="2400" dirty="0" smtClean="0"/>
              <a:t> του  και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</a:rPr>
              <a:t>23 χρωμοσώματα </a:t>
            </a:r>
            <a:r>
              <a:rPr lang="el-GR" sz="2400" dirty="0" smtClean="0"/>
              <a:t>από την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</a:rPr>
              <a:t>μητέρα </a:t>
            </a:r>
            <a:r>
              <a:rPr lang="el-GR" sz="2400" dirty="0" smtClean="0"/>
              <a:t>του</a:t>
            </a:r>
            <a:endParaRPr lang="en-GB" sz="2400" dirty="0"/>
          </a:p>
        </p:txBody>
      </p:sp>
      <p:pic>
        <p:nvPicPr>
          <p:cNvPr id="6" name="5 - Εικόνα" descr="9EFCB4B8C585D3313A29FCEF390F7D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429000"/>
            <a:ext cx="3080602" cy="2313252"/>
          </a:xfrm>
          <a:prstGeom prst="rect">
            <a:avLst/>
          </a:prstGeom>
        </p:spPr>
      </p:pic>
      <p:pic>
        <p:nvPicPr>
          <p:cNvPr id="7" name="6 - Εικόνα" descr="clipboard01-25-thumb-lar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3429000"/>
            <a:ext cx="3913237" cy="24762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208</Words>
  <Application>Microsoft Office PowerPoint</Application>
  <PresentationFormat>Προβολή στην οθόνη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Το γενετικό υλικό οργανώνεται σε χρωμοσώματα</vt:lpstr>
      <vt:lpstr> </vt:lpstr>
      <vt:lpstr>Διαφάνεια 3</vt:lpstr>
      <vt:lpstr>Είναι το γενετικό υλικό, το DNA , το οποίο περιέχει τις γενετικές πληροφορίες  σε συγκεκριμένα τμήματά του , τα γονίδια 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γενετικό υλικό οργανώνεται σε χρωμοσώματα</dc:title>
  <dc:creator>stef</dc:creator>
  <cp:lastModifiedBy>stef</cp:lastModifiedBy>
  <cp:revision>25</cp:revision>
  <dcterms:created xsi:type="dcterms:W3CDTF">2014-12-18T16:30:50Z</dcterms:created>
  <dcterms:modified xsi:type="dcterms:W3CDTF">2014-12-18T19:03:38Z</dcterms:modified>
</cp:coreProperties>
</file>