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F57BF7D-8B3B-40D7-9331-76EF779CE167}" type="datetimeFigureOut">
              <a:rPr lang="el-GR" smtClean="0"/>
              <a:t>29/5/2016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D5D36FC-9FB3-43C9-AF9D-D07F0CB6D143}" type="slidenum">
              <a:rPr lang="el-GR" smtClean="0"/>
              <a:t>‹#›</a:t>
            </a:fld>
            <a:endParaRPr lang="el-GR"/>
          </a:p>
        </p:txBody>
      </p:sp>
    </p:spTree>
    <p:extLst>
      <p:ext uri="{BB962C8B-B14F-4D97-AF65-F5344CB8AC3E}">
        <p14:creationId xmlns:p14="http://schemas.microsoft.com/office/powerpoint/2010/main" val="337290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F57BF7D-8B3B-40D7-9331-76EF779CE167}" type="datetimeFigureOut">
              <a:rPr lang="el-GR" smtClean="0"/>
              <a:t>29/5/2016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D5D36FC-9FB3-43C9-AF9D-D07F0CB6D143}" type="slidenum">
              <a:rPr lang="el-GR" smtClean="0"/>
              <a:t>‹#›</a:t>
            </a:fld>
            <a:endParaRPr lang="el-GR"/>
          </a:p>
        </p:txBody>
      </p:sp>
    </p:spTree>
    <p:extLst>
      <p:ext uri="{BB962C8B-B14F-4D97-AF65-F5344CB8AC3E}">
        <p14:creationId xmlns:p14="http://schemas.microsoft.com/office/powerpoint/2010/main" val="4226234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F57BF7D-8B3B-40D7-9331-76EF779CE167}" type="datetimeFigureOut">
              <a:rPr lang="el-GR" smtClean="0"/>
              <a:t>29/5/2016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D5D36FC-9FB3-43C9-AF9D-D07F0CB6D143}" type="slidenum">
              <a:rPr lang="el-GR" smtClean="0"/>
              <a:t>‹#›</a:t>
            </a:fld>
            <a:endParaRPr lang="el-GR"/>
          </a:p>
        </p:txBody>
      </p:sp>
    </p:spTree>
    <p:extLst>
      <p:ext uri="{BB962C8B-B14F-4D97-AF65-F5344CB8AC3E}">
        <p14:creationId xmlns:p14="http://schemas.microsoft.com/office/powerpoint/2010/main" val="323779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F57BF7D-8B3B-40D7-9331-76EF779CE167}" type="datetimeFigureOut">
              <a:rPr lang="el-GR" smtClean="0"/>
              <a:t>29/5/2016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D5D36FC-9FB3-43C9-AF9D-D07F0CB6D143}" type="slidenum">
              <a:rPr lang="el-GR" smtClean="0"/>
              <a:t>‹#›</a:t>
            </a:fld>
            <a:endParaRPr lang="el-GR"/>
          </a:p>
        </p:txBody>
      </p:sp>
    </p:spTree>
    <p:extLst>
      <p:ext uri="{BB962C8B-B14F-4D97-AF65-F5344CB8AC3E}">
        <p14:creationId xmlns:p14="http://schemas.microsoft.com/office/powerpoint/2010/main" val="4130584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F57BF7D-8B3B-40D7-9331-76EF779CE167}" type="datetimeFigureOut">
              <a:rPr lang="el-GR" smtClean="0"/>
              <a:t>29/5/2016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D5D36FC-9FB3-43C9-AF9D-D07F0CB6D143}" type="slidenum">
              <a:rPr lang="el-GR" smtClean="0"/>
              <a:t>‹#›</a:t>
            </a:fld>
            <a:endParaRPr lang="el-GR"/>
          </a:p>
        </p:txBody>
      </p:sp>
    </p:spTree>
    <p:extLst>
      <p:ext uri="{BB962C8B-B14F-4D97-AF65-F5344CB8AC3E}">
        <p14:creationId xmlns:p14="http://schemas.microsoft.com/office/powerpoint/2010/main" val="23542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F57BF7D-8B3B-40D7-9331-76EF779CE167}" type="datetimeFigureOut">
              <a:rPr lang="el-GR" smtClean="0"/>
              <a:t>29/5/2016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D5D36FC-9FB3-43C9-AF9D-D07F0CB6D143}" type="slidenum">
              <a:rPr lang="el-GR" smtClean="0"/>
              <a:t>‹#›</a:t>
            </a:fld>
            <a:endParaRPr lang="el-GR"/>
          </a:p>
        </p:txBody>
      </p:sp>
    </p:spTree>
    <p:extLst>
      <p:ext uri="{BB962C8B-B14F-4D97-AF65-F5344CB8AC3E}">
        <p14:creationId xmlns:p14="http://schemas.microsoft.com/office/powerpoint/2010/main" val="335461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F57BF7D-8B3B-40D7-9331-76EF779CE167}" type="datetimeFigureOut">
              <a:rPr lang="el-GR" smtClean="0"/>
              <a:t>29/5/2016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7D5D36FC-9FB3-43C9-AF9D-D07F0CB6D143}" type="slidenum">
              <a:rPr lang="el-GR" smtClean="0"/>
              <a:t>‹#›</a:t>
            </a:fld>
            <a:endParaRPr lang="el-GR"/>
          </a:p>
        </p:txBody>
      </p:sp>
    </p:spTree>
    <p:extLst>
      <p:ext uri="{BB962C8B-B14F-4D97-AF65-F5344CB8AC3E}">
        <p14:creationId xmlns:p14="http://schemas.microsoft.com/office/powerpoint/2010/main" val="268096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F57BF7D-8B3B-40D7-9331-76EF779CE167}" type="datetimeFigureOut">
              <a:rPr lang="el-GR" smtClean="0"/>
              <a:t>29/5/2016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7D5D36FC-9FB3-43C9-AF9D-D07F0CB6D143}" type="slidenum">
              <a:rPr lang="el-GR" smtClean="0"/>
              <a:t>‹#›</a:t>
            </a:fld>
            <a:endParaRPr lang="el-GR"/>
          </a:p>
        </p:txBody>
      </p:sp>
    </p:spTree>
    <p:extLst>
      <p:ext uri="{BB962C8B-B14F-4D97-AF65-F5344CB8AC3E}">
        <p14:creationId xmlns:p14="http://schemas.microsoft.com/office/powerpoint/2010/main" val="46037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F57BF7D-8B3B-40D7-9331-76EF779CE167}" type="datetimeFigureOut">
              <a:rPr lang="el-GR" smtClean="0"/>
              <a:t>29/5/2016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7D5D36FC-9FB3-43C9-AF9D-D07F0CB6D143}" type="slidenum">
              <a:rPr lang="el-GR" smtClean="0"/>
              <a:t>‹#›</a:t>
            </a:fld>
            <a:endParaRPr lang="el-GR"/>
          </a:p>
        </p:txBody>
      </p:sp>
    </p:spTree>
    <p:extLst>
      <p:ext uri="{BB962C8B-B14F-4D97-AF65-F5344CB8AC3E}">
        <p14:creationId xmlns:p14="http://schemas.microsoft.com/office/powerpoint/2010/main" val="250804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F57BF7D-8B3B-40D7-9331-76EF779CE167}" type="datetimeFigureOut">
              <a:rPr lang="el-GR" smtClean="0"/>
              <a:t>29/5/2016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D5D36FC-9FB3-43C9-AF9D-D07F0CB6D143}" type="slidenum">
              <a:rPr lang="el-GR" smtClean="0"/>
              <a:t>‹#›</a:t>
            </a:fld>
            <a:endParaRPr lang="el-GR"/>
          </a:p>
        </p:txBody>
      </p:sp>
    </p:spTree>
    <p:extLst>
      <p:ext uri="{BB962C8B-B14F-4D97-AF65-F5344CB8AC3E}">
        <p14:creationId xmlns:p14="http://schemas.microsoft.com/office/powerpoint/2010/main" val="112610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F57BF7D-8B3B-40D7-9331-76EF779CE167}" type="datetimeFigureOut">
              <a:rPr lang="el-GR" smtClean="0"/>
              <a:t>29/5/2016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D5D36FC-9FB3-43C9-AF9D-D07F0CB6D143}" type="slidenum">
              <a:rPr lang="el-GR" smtClean="0"/>
              <a:t>‹#›</a:t>
            </a:fld>
            <a:endParaRPr lang="el-GR"/>
          </a:p>
        </p:txBody>
      </p:sp>
    </p:spTree>
    <p:extLst>
      <p:ext uri="{BB962C8B-B14F-4D97-AF65-F5344CB8AC3E}">
        <p14:creationId xmlns:p14="http://schemas.microsoft.com/office/powerpoint/2010/main" val="7187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7BF7D-8B3B-40D7-9331-76EF779CE167}" type="datetimeFigureOut">
              <a:rPr lang="el-GR" smtClean="0"/>
              <a:t>29/5/2016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D36FC-9FB3-43C9-AF9D-D07F0CB6D143}" type="slidenum">
              <a:rPr lang="el-GR" smtClean="0"/>
              <a:t>‹#›</a:t>
            </a:fld>
            <a:endParaRPr lang="el-GR"/>
          </a:p>
        </p:txBody>
      </p:sp>
    </p:spTree>
    <p:extLst>
      <p:ext uri="{BB962C8B-B14F-4D97-AF65-F5344CB8AC3E}">
        <p14:creationId xmlns:p14="http://schemas.microsoft.com/office/powerpoint/2010/main" val="2655169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gr/url?sa=i&amp;rct=j&amp;q=&amp;esrc=s&amp;source=images&amp;cd=&amp;cad=rja&amp;uact=8&amp;ved=0ahUKEwjIxvmwv4rKAhWDXBoKHVjFDxIQjRwIBw&amp;url=http://www.contentmarketing.gr/tag/twitter/&amp;psig=AFQjCNGyB7MBuItwp1PERn82A9aiAhhLdw&amp;ust=145180234295125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gr/url?sa=i&amp;rct=j&amp;q=&amp;esrc=s&amp;source=images&amp;cd=&amp;cad=rja&amp;uact=8&amp;ved=0ahUKEwjSxeKu2a3KAhWHXRoKHecXDXIQjRwIBw&amp;url=http://www.socialdefender.com/&amp;psig=AFQjCNEJnuloLr46CDHiP0NIlLH9Mi_EJQ&amp;ust=145301191360119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gr/url?sa=i&amp;rct=j&amp;q=&amp;esrc=s&amp;source=images&amp;cd=&amp;cad=rja&amp;uact=8&amp;ved=0ahUKEwirpqCb2q3KAhXGMhoKHau2DEkQjRwIBw&amp;url=https://www.flickr.com/photos/wrote/15063365061&amp;bvm=bv.112064104,d.d2s&amp;psig=AFQjCNEPgRSwf64cNYVfZVs6-fUWugzEYw&amp;ust=145301212291652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55576" y="1022871"/>
            <a:ext cx="7772400" cy="1470025"/>
          </a:xfrm>
        </p:spPr>
        <p:txBody>
          <a:bodyPr>
            <a:noAutofit/>
          </a:bodyPr>
          <a:lstStyle/>
          <a:p>
            <a:r>
              <a:rPr lang="el-GR" sz="4000" b="1" dirty="0" smtClean="0">
                <a:effectLst>
                  <a:outerShdw blurRad="38100" dist="38100" dir="2700000" algn="tl">
                    <a:srgbClr val="000000">
                      <a:alpha val="43137"/>
                    </a:srgbClr>
                  </a:outerShdw>
                </a:effectLst>
              </a:rPr>
              <a:t>Ο Ρόλος Των Σελίδων Κοινωνικής Δικτύωσης Στη Ζωή Μας</a:t>
            </a:r>
            <a:br>
              <a:rPr lang="el-GR" sz="4000" b="1" dirty="0" smtClean="0">
                <a:effectLst>
                  <a:outerShdw blurRad="38100" dist="38100" dir="2700000" algn="tl">
                    <a:srgbClr val="000000">
                      <a:alpha val="43137"/>
                    </a:srgbClr>
                  </a:outerShdw>
                </a:effectLst>
              </a:rPr>
            </a:br>
            <a:r>
              <a:rPr lang="el-GR" sz="4000" b="1" dirty="0" smtClean="0">
                <a:effectLst>
                  <a:outerShdw blurRad="38100" dist="38100" dir="2700000" algn="tl">
                    <a:srgbClr val="000000">
                      <a:alpha val="43137"/>
                    </a:srgbClr>
                  </a:outerShdw>
                </a:effectLst>
              </a:rPr>
              <a:t/>
            </a:r>
            <a:br>
              <a:rPr lang="el-GR" sz="4000" b="1" dirty="0" smtClean="0">
                <a:effectLst>
                  <a:outerShdw blurRad="38100" dist="38100" dir="2700000" algn="tl">
                    <a:srgbClr val="000000">
                      <a:alpha val="43137"/>
                    </a:srgbClr>
                  </a:outerShdw>
                </a:effectLst>
              </a:rPr>
            </a:br>
            <a:endParaRPr lang="el-GR" sz="4000" b="1" dirty="0">
              <a:effectLst>
                <a:outerShdw blurRad="38100" dist="38100" dir="2700000" algn="tl">
                  <a:srgbClr val="000000">
                    <a:alpha val="43137"/>
                  </a:srgbClr>
                </a:outerShdw>
              </a:effectLst>
            </a:endParaRPr>
          </a:p>
        </p:txBody>
      </p:sp>
      <p:pic>
        <p:nvPicPr>
          <p:cNvPr id="4" name="irc_mi" descr="http://www.contentmarketing.gr/wp-content/uploads/2015/11/social-media-marketing-tips.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835530"/>
            <a:ext cx="4680520" cy="4236863"/>
          </a:xfrm>
          <a:prstGeom prst="rect">
            <a:avLst/>
          </a:prstGeom>
          <a:noFill/>
          <a:ln>
            <a:noFill/>
          </a:ln>
        </p:spPr>
      </p:pic>
      <p:graphicFrame>
        <p:nvGraphicFramePr>
          <p:cNvPr id="5" name="Πίνακας 4"/>
          <p:cNvGraphicFramePr>
            <a:graphicFrameLocks noGrp="1"/>
          </p:cNvGraphicFramePr>
          <p:nvPr>
            <p:extLst>
              <p:ext uri="{D42A27DB-BD31-4B8C-83A1-F6EECF244321}">
                <p14:modId xmlns:p14="http://schemas.microsoft.com/office/powerpoint/2010/main" val="3973071600"/>
              </p:ext>
            </p:extLst>
          </p:nvPr>
        </p:nvGraphicFramePr>
        <p:xfrm>
          <a:off x="467544" y="1772816"/>
          <a:ext cx="3600400" cy="4655889"/>
        </p:xfrm>
        <a:graphic>
          <a:graphicData uri="http://schemas.openxmlformats.org/drawingml/2006/table">
            <a:tbl>
              <a:tblPr firstRow="1" firstCol="1" bandRow="1">
                <a:tableStyleId>{5C22544A-7EE6-4342-B048-85BDC9FD1C3A}</a:tableStyleId>
              </a:tblPr>
              <a:tblGrid>
                <a:gridCol w="3600400"/>
              </a:tblGrid>
              <a:tr h="465589">
                <a:tc>
                  <a:txBody>
                    <a:bodyPr/>
                    <a:lstStyle/>
                    <a:p>
                      <a:pPr algn="l">
                        <a:lnSpc>
                          <a:spcPct val="150000"/>
                        </a:lnSpc>
                        <a:spcBef>
                          <a:spcPts val="800"/>
                        </a:spcBef>
                        <a:spcAft>
                          <a:spcPts val="800"/>
                        </a:spcAft>
                      </a:pPr>
                      <a:r>
                        <a:rPr lang="el-GR" sz="2000" u="sng" dirty="0">
                          <a:effectLst/>
                        </a:rPr>
                        <a:t>Μία εργασία των μαθητών:</a:t>
                      </a:r>
                      <a:endParaRPr lang="el-GR" sz="2000" dirty="0">
                        <a:solidFill>
                          <a:srgbClr val="000000"/>
                        </a:solidFill>
                        <a:effectLst/>
                        <a:latin typeface="Cambria"/>
                        <a:ea typeface="Cambria"/>
                        <a:cs typeface="Times New Roman"/>
                      </a:endParaRPr>
                    </a:p>
                  </a:txBody>
                  <a:tcPr marL="68580" marR="68580" marT="0" marB="0"/>
                </a:tc>
              </a:tr>
              <a:tr h="419030">
                <a:tc>
                  <a:txBody>
                    <a:bodyPr/>
                    <a:lstStyle/>
                    <a:p>
                      <a:pPr marL="342900" lvl="0" indent="-342900" algn="l">
                        <a:lnSpc>
                          <a:spcPct val="150000"/>
                        </a:lnSpc>
                        <a:spcBef>
                          <a:spcPts val="800"/>
                        </a:spcBef>
                        <a:spcAft>
                          <a:spcPts val="800"/>
                        </a:spcAft>
                        <a:buFont typeface="Courier New"/>
                        <a:buChar char="o"/>
                      </a:pPr>
                      <a:r>
                        <a:rPr lang="el-GR" sz="1800" dirty="0" err="1">
                          <a:effectLst/>
                        </a:rPr>
                        <a:t>Βάλλα</a:t>
                      </a:r>
                      <a:r>
                        <a:rPr lang="el-GR" sz="1800" dirty="0">
                          <a:effectLst/>
                        </a:rPr>
                        <a:t>  </a:t>
                      </a:r>
                      <a:r>
                        <a:rPr lang="el-GR" sz="1800" dirty="0" err="1">
                          <a:effectLst/>
                        </a:rPr>
                        <a:t>Χρίστιαν</a:t>
                      </a:r>
                      <a:endParaRPr lang="el-GR" sz="1800" dirty="0">
                        <a:solidFill>
                          <a:srgbClr val="000000"/>
                        </a:solidFill>
                        <a:effectLst/>
                        <a:latin typeface="Cambria"/>
                        <a:ea typeface="Cambria"/>
                        <a:cs typeface="Times New Roman"/>
                      </a:endParaRPr>
                    </a:p>
                  </a:txBody>
                  <a:tcPr marL="68580" marR="68580" marT="0" marB="0"/>
                </a:tc>
              </a:tr>
              <a:tr h="419030">
                <a:tc>
                  <a:txBody>
                    <a:bodyPr/>
                    <a:lstStyle/>
                    <a:p>
                      <a:pPr marL="342900" lvl="0" indent="-342900" algn="l">
                        <a:lnSpc>
                          <a:spcPct val="150000"/>
                        </a:lnSpc>
                        <a:spcBef>
                          <a:spcPts val="800"/>
                        </a:spcBef>
                        <a:spcAft>
                          <a:spcPts val="800"/>
                        </a:spcAft>
                        <a:buFont typeface="Courier New"/>
                        <a:buChar char="o"/>
                      </a:pPr>
                      <a:r>
                        <a:rPr lang="el-GR" sz="1800" dirty="0" err="1">
                          <a:effectLst/>
                        </a:rPr>
                        <a:t>Βιολέντη</a:t>
                      </a:r>
                      <a:r>
                        <a:rPr lang="el-GR" sz="1800" dirty="0">
                          <a:effectLst/>
                        </a:rPr>
                        <a:t>  </a:t>
                      </a:r>
                      <a:r>
                        <a:rPr lang="el-GR" sz="1800" dirty="0" err="1" smtClean="0">
                          <a:effectLst/>
                        </a:rPr>
                        <a:t>Σταματίνας</a:t>
                      </a:r>
                      <a:endParaRPr lang="el-GR" sz="1800" dirty="0">
                        <a:solidFill>
                          <a:srgbClr val="000000"/>
                        </a:solidFill>
                        <a:effectLst/>
                        <a:latin typeface="Cambria"/>
                        <a:ea typeface="Cambria"/>
                        <a:cs typeface="Times New Roman"/>
                      </a:endParaRPr>
                    </a:p>
                  </a:txBody>
                  <a:tcPr marL="68580" marR="68580" marT="0" marB="0"/>
                </a:tc>
              </a:tr>
              <a:tr h="419030">
                <a:tc>
                  <a:txBody>
                    <a:bodyPr/>
                    <a:lstStyle/>
                    <a:p>
                      <a:pPr marL="342900" lvl="0" indent="-342900" algn="l">
                        <a:lnSpc>
                          <a:spcPct val="150000"/>
                        </a:lnSpc>
                        <a:spcBef>
                          <a:spcPts val="800"/>
                        </a:spcBef>
                        <a:spcAft>
                          <a:spcPts val="800"/>
                        </a:spcAft>
                        <a:buFont typeface="Courier New"/>
                        <a:buChar char="o"/>
                      </a:pPr>
                      <a:r>
                        <a:rPr lang="el-GR" sz="1800">
                          <a:effectLst/>
                        </a:rPr>
                        <a:t>Γραμματικού Μάρκου</a:t>
                      </a:r>
                      <a:endParaRPr lang="el-GR" sz="1800">
                        <a:solidFill>
                          <a:srgbClr val="000000"/>
                        </a:solidFill>
                        <a:effectLst/>
                        <a:latin typeface="Cambria"/>
                        <a:ea typeface="Cambria"/>
                        <a:cs typeface="Times New Roman"/>
                      </a:endParaRPr>
                    </a:p>
                  </a:txBody>
                  <a:tcPr marL="68580" marR="68580" marT="0" marB="0"/>
                </a:tc>
              </a:tr>
              <a:tr h="419030">
                <a:tc>
                  <a:txBody>
                    <a:bodyPr/>
                    <a:lstStyle/>
                    <a:p>
                      <a:pPr marL="342900" lvl="0" indent="-342900" algn="l">
                        <a:lnSpc>
                          <a:spcPct val="150000"/>
                        </a:lnSpc>
                        <a:spcBef>
                          <a:spcPts val="800"/>
                        </a:spcBef>
                        <a:spcAft>
                          <a:spcPts val="800"/>
                        </a:spcAft>
                        <a:buFont typeface="Courier New"/>
                        <a:buChar char="o"/>
                      </a:pPr>
                      <a:r>
                        <a:rPr lang="el-GR" sz="1800" dirty="0">
                          <a:effectLst/>
                        </a:rPr>
                        <a:t>Γιαννάκη </a:t>
                      </a:r>
                      <a:r>
                        <a:rPr lang="el-GR" sz="1800" dirty="0" smtClean="0">
                          <a:effectLst/>
                        </a:rPr>
                        <a:t>Αγγελικής</a:t>
                      </a:r>
                      <a:endParaRPr lang="el-GR" sz="1800" dirty="0">
                        <a:solidFill>
                          <a:srgbClr val="000000"/>
                        </a:solidFill>
                        <a:effectLst/>
                        <a:latin typeface="Cambria"/>
                        <a:ea typeface="Cambria"/>
                        <a:cs typeface="Times New Roman"/>
                      </a:endParaRPr>
                    </a:p>
                  </a:txBody>
                  <a:tcPr marL="68580" marR="68580" marT="0" marB="0"/>
                </a:tc>
              </a:tr>
              <a:tr h="419030">
                <a:tc>
                  <a:txBody>
                    <a:bodyPr/>
                    <a:lstStyle/>
                    <a:p>
                      <a:pPr marL="342900" lvl="0" indent="-342900" algn="l">
                        <a:lnSpc>
                          <a:spcPct val="150000"/>
                        </a:lnSpc>
                        <a:spcBef>
                          <a:spcPts val="800"/>
                        </a:spcBef>
                        <a:spcAft>
                          <a:spcPts val="800"/>
                        </a:spcAft>
                        <a:buFont typeface="Courier New"/>
                        <a:buChar char="o"/>
                      </a:pPr>
                      <a:r>
                        <a:rPr lang="el-GR" sz="1800" dirty="0" err="1">
                          <a:effectLst/>
                        </a:rPr>
                        <a:t>Γρύλλη</a:t>
                      </a:r>
                      <a:r>
                        <a:rPr lang="el-GR" sz="1800" dirty="0">
                          <a:effectLst/>
                        </a:rPr>
                        <a:t> Γιάννη</a:t>
                      </a:r>
                      <a:endParaRPr lang="el-GR" sz="1800" dirty="0">
                        <a:solidFill>
                          <a:srgbClr val="000000"/>
                        </a:solidFill>
                        <a:effectLst/>
                        <a:latin typeface="Cambria"/>
                        <a:ea typeface="Cambria"/>
                        <a:cs typeface="Times New Roman"/>
                      </a:endParaRPr>
                    </a:p>
                  </a:txBody>
                  <a:tcPr marL="68580" marR="68580" marT="0" marB="0"/>
                </a:tc>
              </a:tr>
              <a:tr h="419030">
                <a:tc>
                  <a:txBody>
                    <a:bodyPr/>
                    <a:lstStyle/>
                    <a:p>
                      <a:pPr marL="342900" lvl="0" indent="-342900" algn="l" defTabSz="914400" rtl="0" eaLnBrk="1" latinLnBrk="0" hangingPunct="1">
                        <a:lnSpc>
                          <a:spcPct val="150000"/>
                        </a:lnSpc>
                        <a:spcBef>
                          <a:spcPts val="800"/>
                        </a:spcBef>
                        <a:spcAft>
                          <a:spcPts val="800"/>
                        </a:spcAft>
                        <a:buFont typeface="Courier New"/>
                        <a:buChar char="o"/>
                      </a:pPr>
                      <a:r>
                        <a:rPr lang="el-GR" sz="1800" b="1" kern="1200" dirty="0" err="1" smtClean="0">
                          <a:solidFill>
                            <a:schemeClr val="lt1"/>
                          </a:solidFill>
                          <a:effectLst/>
                          <a:latin typeface="+mn-lt"/>
                          <a:ea typeface="+mn-ea"/>
                          <a:cs typeface="+mn-cs"/>
                        </a:rPr>
                        <a:t>Καμίτσης</a:t>
                      </a:r>
                      <a:r>
                        <a:rPr lang="el-GR" sz="1800" b="1" kern="1200" dirty="0" smtClean="0">
                          <a:solidFill>
                            <a:schemeClr val="lt1"/>
                          </a:solidFill>
                          <a:effectLst/>
                          <a:latin typeface="+mn-lt"/>
                          <a:ea typeface="+mn-ea"/>
                          <a:cs typeface="+mn-cs"/>
                        </a:rPr>
                        <a:t> Θωμάς</a:t>
                      </a:r>
                      <a:endParaRPr lang="el-GR" sz="1800" b="1" kern="1200" dirty="0">
                        <a:solidFill>
                          <a:schemeClr val="lt1"/>
                        </a:solidFill>
                        <a:effectLst/>
                        <a:latin typeface="+mn-lt"/>
                        <a:ea typeface="+mn-ea"/>
                        <a:cs typeface="+mn-cs"/>
                      </a:endParaRPr>
                    </a:p>
                  </a:txBody>
                  <a:tcPr marL="68580" marR="68580" marT="0" marB="0"/>
                </a:tc>
              </a:tr>
              <a:tr h="419030">
                <a:tc>
                  <a:txBody>
                    <a:bodyPr/>
                    <a:lstStyle/>
                    <a:p>
                      <a:pPr marL="342900" lvl="0" indent="-342900" algn="l">
                        <a:lnSpc>
                          <a:spcPct val="150000"/>
                        </a:lnSpc>
                        <a:spcBef>
                          <a:spcPts val="800"/>
                        </a:spcBef>
                        <a:spcAft>
                          <a:spcPts val="800"/>
                        </a:spcAft>
                        <a:buFont typeface="Courier New"/>
                        <a:buChar char="o"/>
                      </a:pPr>
                      <a:r>
                        <a:rPr lang="el-GR" sz="1800" dirty="0" err="1">
                          <a:effectLst/>
                        </a:rPr>
                        <a:t>Κουτούζου</a:t>
                      </a:r>
                      <a:r>
                        <a:rPr lang="el-GR" sz="1800" dirty="0">
                          <a:effectLst/>
                        </a:rPr>
                        <a:t> </a:t>
                      </a:r>
                      <a:r>
                        <a:rPr lang="el-GR" sz="1800" dirty="0" smtClean="0">
                          <a:effectLst/>
                        </a:rPr>
                        <a:t>Ουρανίας</a:t>
                      </a:r>
                      <a:endParaRPr lang="el-GR" sz="1800" dirty="0">
                        <a:solidFill>
                          <a:srgbClr val="000000"/>
                        </a:solidFill>
                        <a:effectLst/>
                        <a:latin typeface="Cambria"/>
                        <a:ea typeface="Cambria"/>
                        <a:cs typeface="Times New Roman"/>
                      </a:endParaRPr>
                    </a:p>
                  </a:txBody>
                  <a:tcPr marL="68580" marR="68580" marT="0" marB="0"/>
                </a:tc>
              </a:tr>
              <a:tr h="419030">
                <a:tc>
                  <a:txBody>
                    <a:bodyPr/>
                    <a:lstStyle/>
                    <a:p>
                      <a:pPr marL="342900" lvl="0" indent="-342900" algn="l">
                        <a:lnSpc>
                          <a:spcPct val="150000"/>
                        </a:lnSpc>
                        <a:spcBef>
                          <a:spcPts val="800"/>
                        </a:spcBef>
                        <a:spcAft>
                          <a:spcPts val="800"/>
                        </a:spcAft>
                        <a:buFont typeface="Courier New"/>
                        <a:buChar char="o"/>
                      </a:pPr>
                      <a:r>
                        <a:rPr lang="el-GR" sz="1800" dirty="0" err="1">
                          <a:effectLst/>
                        </a:rPr>
                        <a:t>Νάζου</a:t>
                      </a:r>
                      <a:r>
                        <a:rPr lang="el-GR" sz="1800" dirty="0">
                          <a:effectLst/>
                        </a:rPr>
                        <a:t> </a:t>
                      </a:r>
                      <a:r>
                        <a:rPr lang="el-GR" sz="1800" dirty="0" smtClean="0">
                          <a:effectLst/>
                        </a:rPr>
                        <a:t>Κατερίνας</a:t>
                      </a:r>
                      <a:endParaRPr lang="el-GR" sz="1800" dirty="0">
                        <a:solidFill>
                          <a:srgbClr val="000000"/>
                        </a:solidFill>
                        <a:effectLst/>
                        <a:latin typeface="Cambria"/>
                        <a:ea typeface="Cambria"/>
                        <a:cs typeface="Times New Roman"/>
                      </a:endParaRPr>
                    </a:p>
                  </a:txBody>
                  <a:tcPr marL="68580" marR="68580" marT="0" marB="0"/>
                </a:tc>
              </a:tr>
              <a:tr h="419030">
                <a:tc>
                  <a:txBody>
                    <a:bodyPr/>
                    <a:lstStyle/>
                    <a:p>
                      <a:pPr marL="342900" lvl="0" indent="-342900" algn="l">
                        <a:lnSpc>
                          <a:spcPct val="150000"/>
                        </a:lnSpc>
                        <a:spcBef>
                          <a:spcPts val="800"/>
                        </a:spcBef>
                        <a:spcAft>
                          <a:spcPts val="800"/>
                        </a:spcAft>
                        <a:buFont typeface="Courier New"/>
                        <a:buChar char="o"/>
                      </a:pPr>
                      <a:r>
                        <a:rPr lang="el-GR" sz="1800" dirty="0" err="1">
                          <a:effectLst/>
                        </a:rPr>
                        <a:t>Πούλου</a:t>
                      </a:r>
                      <a:r>
                        <a:rPr lang="el-GR" sz="1800" dirty="0">
                          <a:effectLst/>
                        </a:rPr>
                        <a:t> </a:t>
                      </a:r>
                      <a:r>
                        <a:rPr lang="el-GR" sz="1800" dirty="0" smtClean="0">
                          <a:effectLst/>
                        </a:rPr>
                        <a:t>Μαρκέλλας</a:t>
                      </a:r>
                      <a:endParaRPr lang="el-GR" sz="1800" dirty="0">
                        <a:solidFill>
                          <a:srgbClr val="000000"/>
                        </a:solidFill>
                        <a:effectLst/>
                        <a:latin typeface="Cambria"/>
                        <a:ea typeface="Cambria"/>
                        <a:cs typeface="Times New Roman"/>
                      </a:endParaRPr>
                    </a:p>
                  </a:txBody>
                  <a:tcPr marL="68580" marR="68580" marT="0" marB="0"/>
                </a:tc>
              </a:tr>
              <a:tr h="419030">
                <a:tc>
                  <a:txBody>
                    <a:bodyPr/>
                    <a:lstStyle/>
                    <a:p>
                      <a:pPr marL="342900" lvl="0" indent="-342900" algn="l">
                        <a:lnSpc>
                          <a:spcPct val="150000"/>
                        </a:lnSpc>
                        <a:spcBef>
                          <a:spcPts val="800"/>
                        </a:spcBef>
                        <a:spcAft>
                          <a:spcPts val="800"/>
                        </a:spcAft>
                        <a:buFont typeface="Courier New"/>
                        <a:buChar char="o"/>
                      </a:pPr>
                      <a:r>
                        <a:rPr lang="el-GR" sz="1800" dirty="0" smtClean="0">
                          <a:effectLst/>
                        </a:rPr>
                        <a:t>Σιφουνιού Λουκά</a:t>
                      </a:r>
                      <a:endParaRPr lang="el-GR" sz="1800" dirty="0">
                        <a:solidFill>
                          <a:srgbClr val="000000"/>
                        </a:solidFill>
                        <a:effectLst/>
                        <a:latin typeface="Cambria"/>
                        <a:ea typeface="Cambria"/>
                        <a:cs typeface="Times New Roman"/>
                      </a:endParaRPr>
                    </a:p>
                  </a:txBody>
                  <a:tcPr marL="68580" marR="68580" marT="0" marB="0"/>
                </a:tc>
              </a:tr>
            </a:tbl>
          </a:graphicData>
        </a:graphic>
      </p:graphicFrame>
      <p:sp>
        <p:nvSpPr>
          <p:cNvPr id="7" name="Ορθογώνιο 6"/>
          <p:cNvSpPr/>
          <p:nvPr/>
        </p:nvSpPr>
        <p:spPr>
          <a:xfrm>
            <a:off x="3995936" y="6072393"/>
            <a:ext cx="5284524" cy="646331"/>
          </a:xfrm>
          <a:prstGeom prst="rect">
            <a:avLst/>
          </a:prstGeom>
        </p:spPr>
        <p:txBody>
          <a:bodyPr wrap="none">
            <a:spAutoFit/>
          </a:bodyPr>
          <a:lstStyle/>
          <a:p>
            <a:pPr algn="ctr"/>
            <a:r>
              <a:rPr lang="el-GR" b="1" dirty="0" smtClean="0">
                <a:solidFill>
                  <a:srgbClr val="0070C0"/>
                </a:solidFill>
                <a:effectLst>
                  <a:outerShdw blurRad="38100" dist="38100" dir="2700000" algn="tl">
                    <a:srgbClr val="000000">
                      <a:alpha val="43137"/>
                    </a:srgbClr>
                  </a:outerShdw>
                </a:effectLst>
              </a:rPr>
              <a:t>Η εργασία έγινε υπό την επίβλεψη της καθηγήτριας: </a:t>
            </a:r>
          </a:p>
          <a:p>
            <a:pPr algn="ctr"/>
            <a:r>
              <a:rPr lang="el-GR" b="1" dirty="0" err="1" smtClean="0">
                <a:solidFill>
                  <a:srgbClr val="0070C0"/>
                </a:solidFill>
                <a:effectLst>
                  <a:outerShdw blurRad="38100" dist="38100" dir="2700000" algn="tl">
                    <a:srgbClr val="000000">
                      <a:alpha val="43137"/>
                    </a:srgbClr>
                  </a:outerShdw>
                </a:effectLst>
              </a:rPr>
              <a:t>Νικολιδάκη</a:t>
            </a:r>
            <a:r>
              <a:rPr lang="el-GR" b="1" dirty="0" smtClean="0">
                <a:solidFill>
                  <a:srgbClr val="0070C0"/>
                </a:solidFill>
                <a:effectLst>
                  <a:outerShdw blurRad="38100" dist="38100" dir="2700000" algn="tl">
                    <a:srgbClr val="000000">
                      <a:alpha val="43137"/>
                    </a:srgbClr>
                  </a:outerShdw>
                </a:effectLst>
              </a:rPr>
              <a:t> Στέλλας </a:t>
            </a:r>
            <a:endParaRPr lang="el-GR" dirty="0">
              <a:solidFill>
                <a:srgbClr val="0070C0"/>
              </a:solidFill>
              <a:effectLst>
                <a:outerShdw blurRad="38100" dist="38100" dir="2700000" algn="tl">
                  <a:srgbClr val="000000">
                    <a:alpha val="43137"/>
                  </a:srgbClr>
                </a:outerShdw>
              </a:effectLst>
            </a:endParaRPr>
          </a:p>
        </p:txBody>
      </p:sp>
      <p:sp>
        <p:nvSpPr>
          <p:cNvPr id="8" name="TextBox 7"/>
          <p:cNvSpPr txBox="1"/>
          <p:nvPr/>
        </p:nvSpPr>
        <p:spPr>
          <a:xfrm>
            <a:off x="179512" y="44624"/>
            <a:ext cx="7056784" cy="369332"/>
          </a:xfrm>
          <a:prstGeom prst="rect">
            <a:avLst/>
          </a:prstGeom>
          <a:noFill/>
        </p:spPr>
        <p:txBody>
          <a:bodyPr wrap="square" rtlCol="0">
            <a:spAutoFit/>
          </a:bodyPr>
          <a:lstStyle/>
          <a:p>
            <a:r>
              <a:rPr lang="el-GR" b="1" dirty="0" smtClean="0">
                <a:effectLst>
                  <a:outerShdw blurRad="38100" dist="38100" dir="2700000" algn="tl">
                    <a:srgbClr val="000000">
                      <a:alpha val="43137"/>
                    </a:srgbClr>
                  </a:outerShdw>
                </a:effectLst>
              </a:rPr>
              <a:t>Ερευνητική Εργασία – </a:t>
            </a:r>
            <a:r>
              <a:rPr lang="en-US" b="1" dirty="0" smtClean="0">
                <a:effectLst>
                  <a:outerShdw blurRad="38100" dist="38100" dir="2700000" algn="tl">
                    <a:srgbClr val="000000">
                      <a:alpha val="43137"/>
                    </a:srgbClr>
                  </a:outerShdw>
                </a:effectLst>
              </a:rPr>
              <a:t>Project, </a:t>
            </a:r>
            <a:r>
              <a:rPr lang="el-GR" b="1" dirty="0" smtClean="0">
                <a:effectLst>
                  <a:outerShdw blurRad="38100" dist="38100" dir="2700000" algn="tl">
                    <a:srgbClr val="000000">
                      <a:alpha val="43137"/>
                    </a:srgbClr>
                  </a:outerShdw>
                </a:effectLst>
              </a:rPr>
              <a:t>Ά τετράμηνο, Σχ. Έτος 2015 -2016 </a:t>
            </a:r>
            <a:endParaRPr lang="el-G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419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0"/>
            <a:ext cx="8640960" cy="1143000"/>
          </a:xfrm>
        </p:spPr>
        <p:txBody>
          <a:bodyPr vert="horz" lIns="91440" tIns="45720" rIns="91440" bIns="45720" rtlCol="0" anchor="ctr">
            <a:noAutofit/>
          </a:bodyPr>
          <a:lstStyle/>
          <a:p>
            <a:r>
              <a:rPr lang="el-GR" sz="3600" b="1" dirty="0">
                <a:effectLst>
                  <a:outerShdw blurRad="38100" dist="38100" dir="2700000" algn="tl">
                    <a:srgbClr val="000000">
                      <a:alpha val="43137"/>
                    </a:srgbClr>
                  </a:outerShdw>
                </a:effectLst>
              </a:rPr>
              <a:t>Αρνητικές επιπτώσεις της χρήσης των ΜΚΔ</a:t>
            </a:r>
          </a:p>
        </p:txBody>
      </p:sp>
      <p:sp>
        <p:nvSpPr>
          <p:cNvPr id="3" name="Θέση περιεχομένου 2"/>
          <p:cNvSpPr>
            <a:spLocks noGrp="1"/>
          </p:cNvSpPr>
          <p:nvPr>
            <p:ph idx="1"/>
          </p:nvPr>
        </p:nvSpPr>
        <p:spPr>
          <a:xfrm>
            <a:off x="107504" y="1124744"/>
            <a:ext cx="8856984" cy="4525963"/>
          </a:xfrm>
        </p:spPr>
        <p:txBody>
          <a:bodyPr vert="horz" lIns="91440" tIns="45720" rIns="91440" bIns="45720" rtlCol="0">
            <a:noAutofit/>
          </a:bodyPr>
          <a:lstStyle/>
          <a:p>
            <a:pPr algn="just"/>
            <a:r>
              <a:rPr lang="el-GR" sz="2400" dirty="0" smtClean="0"/>
              <a:t>Η </a:t>
            </a:r>
            <a:r>
              <a:rPr lang="el-GR" sz="2400" dirty="0"/>
              <a:t>εύκολη μετάδοση και επαφή με ηλεκτρονικό περιεχόμενο που δεν είναι ασφαλές για τους χρήστες </a:t>
            </a:r>
            <a:r>
              <a:rPr lang="el-GR" sz="2400" dirty="0" smtClean="0"/>
              <a:t>του (κακόβουλο </a:t>
            </a:r>
            <a:r>
              <a:rPr lang="el-GR" sz="2400" dirty="0"/>
              <a:t>λογισμικό</a:t>
            </a:r>
            <a:r>
              <a:rPr lang="el-GR" sz="2400" dirty="0" smtClean="0"/>
              <a:t>, </a:t>
            </a:r>
            <a:r>
              <a:rPr lang="el-GR" sz="2400" dirty="0"/>
              <a:t>υλικό με θέμα τη βία, ρατσιστικό περιεχόμενο κ.ά</a:t>
            </a:r>
            <a:r>
              <a:rPr lang="el-GR" sz="2400" dirty="0" smtClean="0"/>
              <a:t>.), </a:t>
            </a:r>
            <a:r>
              <a:rPr lang="el-GR" sz="2400" dirty="0"/>
              <a:t>και</a:t>
            </a:r>
          </a:p>
          <a:p>
            <a:pPr algn="just"/>
            <a:r>
              <a:rPr lang="el-GR" sz="2400" dirty="0" smtClean="0"/>
              <a:t>Ο </a:t>
            </a:r>
            <a:r>
              <a:rPr lang="el-GR" sz="2400" dirty="0"/>
              <a:t>βομβαρδισμός με διαφημιστικά μηνύματα από τις σελίδες του </a:t>
            </a:r>
            <a:r>
              <a:rPr lang="el-GR" sz="2400" dirty="0" err="1"/>
              <a:t>ιστότοπου</a:t>
            </a:r>
            <a:r>
              <a:rPr lang="el-GR" sz="2400" dirty="0"/>
              <a:t>. </a:t>
            </a:r>
          </a:p>
          <a:p>
            <a:pPr algn="just"/>
            <a:r>
              <a:rPr lang="el-GR" sz="2400" dirty="0"/>
              <a:t>Η εξάρτηση από τον ηλεκτρονικό υπολογιστή και το διαδίκτυο με αποτέλεσμα την κοινωνική απομόνωση του </a:t>
            </a:r>
            <a:r>
              <a:rPr lang="el-GR" sz="2400" dirty="0" smtClean="0"/>
              <a:t>ατόμου (ενώ παράλληλα αυξάνονται οι πιθανότητες το άτομο να εκδηλώσει κατάθλιψη</a:t>
            </a:r>
            <a:r>
              <a:rPr lang="el-GR" sz="2400" dirty="0"/>
              <a:t>, απομόνωση, εσωστρέφεια, κοινωνική φοβία, διαταραχή ελέγχου των παρορμήσεων και διαταραχή ελλειμματικής προσοχής </a:t>
            </a:r>
            <a:r>
              <a:rPr lang="el-GR" sz="2400" dirty="0" smtClean="0"/>
              <a:t>)</a:t>
            </a:r>
            <a:endParaRPr lang="el-GR" sz="2400" dirty="0"/>
          </a:p>
          <a:p>
            <a:pPr marL="0" indent="0" algn="just">
              <a:buNone/>
            </a:pPr>
            <a:endParaRPr lang="el-GR"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5085184"/>
            <a:ext cx="3456384"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76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ipe(down)">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 y="0"/>
            <a:ext cx="586814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5868144" y="156887"/>
            <a:ext cx="3312368" cy="1384995"/>
          </a:xfrm>
          <a:prstGeom prst="rect">
            <a:avLst/>
          </a:prstGeom>
        </p:spPr>
        <p:txBody>
          <a:bodyPr wrap="square">
            <a:spAutoFit/>
          </a:bodyPr>
          <a:lstStyle/>
          <a:p>
            <a:pPr algn="ctr"/>
            <a:r>
              <a:rPr lang="el-GR" sz="2800" b="1" dirty="0">
                <a:effectLst>
                  <a:glow rad="228600">
                    <a:schemeClr val="accent3">
                      <a:satMod val="175000"/>
                      <a:alpha val="40000"/>
                    </a:schemeClr>
                  </a:glow>
                  <a:outerShdw blurRad="41275" dist="20320" dir="1800000" algn="tl">
                    <a:srgbClr val="000000">
                      <a:alpha val="40000"/>
                    </a:srgbClr>
                  </a:outerShdw>
                </a:effectLst>
              </a:rPr>
              <a:t>Μπορεί να είναι το διαδίκτυο ασφαλές ;	</a:t>
            </a:r>
            <a:endParaRPr lang="el-GR" sz="2800" dirty="0"/>
          </a:p>
        </p:txBody>
      </p:sp>
      <p:sp>
        <p:nvSpPr>
          <p:cNvPr id="5" name="Ορθογώνιο 4"/>
          <p:cNvSpPr/>
          <p:nvPr/>
        </p:nvSpPr>
        <p:spPr>
          <a:xfrm>
            <a:off x="5880612" y="1988840"/>
            <a:ext cx="3312368" cy="4247317"/>
          </a:xfrm>
          <a:prstGeom prst="rect">
            <a:avLst/>
          </a:prstGeom>
        </p:spPr>
        <p:txBody>
          <a:bodyPr wrap="square">
            <a:spAutoFit/>
          </a:bodyPr>
          <a:lstStyle/>
          <a:p>
            <a:pPr algn="ctr"/>
            <a:r>
              <a:rPr lang="el-GR" sz="2800" b="1" i="1" spc="300" dirty="0">
                <a:effectLst>
                  <a:outerShdw blurRad="38100" dist="38100" dir="2700000" algn="tl">
                    <a:srgbClr val="000000">
                      <a:alpha val="43137"/>
                    </a:srgbClr>
                  </a:outerShdw>
                </a:effectLst>
              </a:rPr>
              <a:t>Όλοι εμείς δημιουργούμε το Διαδίκτυο!</a:t>
            </a:r>
            <a:endParaRPr lang="el-GR" sz="2800" i="1" spc="300" dirty="0">
              <a:effectLst>
                <a:outerShdw blurRad="38100" dist="38100" dir="2700000" algn="tl">
                  <a:srgbClr val="000000">
                    <a:alpha val="43137"/>
                  </a:srgbClr>
                </a:outerShdw>
              </a:effectLst>
            </a:endParaRPr>
          </a:p>
          <a:p>
            <a:pPr algn="ctr"/>
            <a:r>
              <a:rPr lang="el-GR" sz="2800" b="1" i="1" spc="300" dirty="0">
                <a:effectLst>
                  <a:outerShdw blurRad="38100" dist="38100" dir="2700000" algn="tl">
                    <a:srgbClr val="000000">
                      <a:alpha val="43137"/>
                    </a:srgbClr>
                  </a:outerShdw>
                </a:effectLst>
              </a:rPr>
              <a:t>Εμείς είμαστε αυτοί που μπορούμε να το </a:t>
            </a:r>
            <a:endParaRPr lang="el-GR" sz="2800" i="1" spc="300" dirty="0">
              <a:effectLst>
                <a:outerShdw blurRad="38100" dist="38100" dir="2700000" algn="tl">
                  <a:srgbClr val="000000">
                    <a:alpha val="43137"/>
                  </a:srgbClr>
                </a:outerShdw>
              </a:effectLst>
            </a:endParaRPr>
          </a:p>
          <a:p>
            <a:pPr algn="ctr"/>
            <a:r>
              <a:rPr lang="el-GR" sz="2800" b="1" i="1" spc="300" dirty="0">
                <a:effectLst>
                  <a:outerShdw blurRad="38100" dist="38100" dir="2700000" algn="tl">
                    <a:srgbClr val="000000">
                      <a:alpha val="43137"/>
                    </a:srgbClr>
                  </a:outerShdw>
                </a:effectLst>
              </a:rPr>
              <a:t>κάνουμε πιο ασφαλές</a:t>
            </a:r>
            <a:r>
              <a:rPr lang="el-GR" sz="2800" b="1" i="1" spc="300" dirty="0" smtClean="0">
                <a:effectLst>
                  <a:outerShdw blurRad="38100" dist="38100" dir="2700000" algn="tl">
                    <a:srgbClr val="000000">
                      <a:alpha val="43137"/>
                    </a:srgbClr>
                  </a:outerShdw>
                </a:effectLst>
              </a:rPr>
              <a:t>!</a:t>
            </a:r>
          </a:p>
          <a:p>
            <a:pPr algn="ctr"/>
            <a:endParaRPr lang="en-US" sz="2800" b="1" i="1" spc="300" dirty="0" smtClean="0">
              <a:effectLst>
                <a:outerShdw blurRad="38100" dist="38100" dir="2700000" algn="tl">
                  <a:srgbClr val="000000">
                    <a:alpha val="43137"/>
                  </a:srgbClr>
                </a:outerShdw>
              </a:effectLst>
            </a:endParaRPr>
          </a:p>
          <a:p>
            <a:pPr algn="ctr"/>
            <a:r>
              <a:rPr lang="el-GR" sz="900" b="1" i="1" spc="300" dirty="0" smtClean="0">
                <a:effectLst>
                  <a:outerShdw blurRad="38100" dist="38100" dir="2700000" algn="tl">
                    <a:srgbClr val="000000">
                      <a:alpha val="43137"/>
                    </a:srgbClr>
                  </a:outerShdw>
                </a:effectLst>
              </a:rPr>
              <a:t>(Ελληνικό Κέντρο Ασφαλούς Διαδικτύου)</a:t>
            </a:r>
            <a:endParaRPr lang="el-GR" sz="900" i="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569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wipe(down)">
                                      <p:cBhvr>
                                        <p:cTn id="23" dur="580">
                                          <p:stCondLst>
                                            <p:cond delay="0"/>
                                          </p:stCondLst>
                                        </p:cTn>
                                        <p:tgtEl>
                                          <p:spTgt spid="4098"/>
                                        </p:tgtEl>
                                      </p:cBhvr>
                                    </p:animEffect>
                                    <p:anim calcmode="lin" valueType="num">
                                      <p:cBhvr>
                                        <p:cTn id="24"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9" dur="26">
                                          <p:stCondLst>
                                            <p:cond delay="650"/>
                                          </p:stCondLst>
                                        </p:cTn>
                                        <p:tgtEl>
                                          <p:spTgt spid="4098"/>
                                        </p:tgtEl>
                                      </p:cBhvr>
                                      <p:to x="100000" y="60000"/>
                                    </p:animScale>
                                    <p:animScale>
                                      <p:cBhvr>
                                        <p:cTn id="30" dur="166" decel="50000">
                                          <p:stCondLst>
                                            <p:cond delay="676"/>
                                          </p:stCondLst>
                                        </p:cTn>
                                        <p:tgtEl>
                                          <p:spTgt spid="4098"/>
                                        </p:tgtEl>
                                      </p:cBhvr>
                                      <p:to x="100000" y="100000"/>
                                    </p:animScale>
                                    <p:animScale>
                                      <p:cBhvr>
                                        <p:cTn id="31" dur="26">
                                          <p:stCondLst>
                                            <p:cond delay="1312"/>
                                          </p:stCondLst>
                                        </p:cTn>
                                        <p:tgtEl>
                                          <p:spTgt spid="4098"/>
                                        </p:tgtEl>
                                      </p:cBhvr>
                                      <p:to x="100000" y="80000"/>
                                    </p:animScale>
                                    <p:animScale>
                                      <p:cBhvr>
                                        <p:cTn id="32" dur="166" decel="50000">
                                          <p:stCondLst>
                                            <p:cond delay="1338"/>
                                          </p:stCondLst>
                                        </p:cTn>
                                        <p:tgtEl>
                                          <p:spTgt spid="4098"/>
                                        </p:tgtEl>
                                      </p:cBhvr>
                                      <p:to x="100000" y="100000"/>
                                    </p:animScale>
                                    <p:animScale>
                                      <p:cBhvr>
                                        <p:cTn id="33" dur="26">
                                          <p:stCondLst>
                                            <p:cond delay="1642"/>
                                          </p:stCondLst>
                                        </p:cTn>
                                        <p:tgtEl>
                                          <p:spTgt spid="4098"/>
                                        </p:tgtEl>
                                      </p:cBhvr>
                                      <p:to x="100000" y="90000"/>
                                    </p:animScale>
                                    <p:animScale>
                                      <p:cBhvr>
                                        <p:cTn id="34" dur="166" decel="50000">
                                          <p:stCondLst>
                                            <p:cond delay="1668"/>
                                          </p:stCondLst>
                                        </p:cTn>
                                        <p:tgtEl>
                                          <p:spTgt spid="4098"/>
                                        </p:tgtEl>
                                      </p:cBhvr>
                                      <p:to x="100000" y="100000"/>
                                    </p:animScale>
                                    <p:animScale>
                                      <p:cBhvr>
                                        <p:cTn id="35" dur="26">
                                          <p:stCondLst>
                                            <p:cond delay="1808"/>
                                          </p:stCondLst>
                                        </p:cTn>
                                        <p:tgtEl>
                                          <p:spTgt spid="4098"/>
                                        </p:tgtEl>
                                      </p:cBhvr>
                                      <p:to x="100000" y="95000"/>
                                    </p:animScale>
                                    <p:animScale>
                                      <p:cBhvr>
                                        <p:cTn id="36" dur="166" decel="50000">
                                          <p:stCondLst>
                                            <p:cond delay="1834"/>
                                          </p:stCondLst>
                                        </p:cTn>
                                        <p:tgtEl>
                                          <p:spTgt spid="4098"/>
                                        </p:tgtEl>
                                      </p:cBhvr>
                                      <p:to x="100000" y="100000"/>
                                    </p:animScale>
                                  </p:childTnLst>
                                </p:cTn>
                              </p:par>
                              <p:par>
                                <p:cTn id="37" presetID="45"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anim calcmode="lin" valueType="num">
                                      <p:cBhvr>
                                        <p:cTn id="40" dur="2000" fill="hold"/>
                                        <p:tgtEl>
                                          <p:spTgt spid="5"/>
                                        </p:tgtEl>
                                        <p:attrNameLst>
                                          <p:attrName>ppt_w</p:attrName>
                                        </p:attrNameLst>
                                      </p:cBhvr>
                                      <p:tavLst>
                                        <p:tav tm="0" fmla="#ppt_w*sin(2.5*pi*$)">
                                          <p:val>
                                            <p:fltVal val="0"/>
                                          </p:val>
                                        </p:tav>
                                        <p:tav tm="100000">
                                          <p:val>
                                            <p:fltVal val="1"/>
                                          </p:val>
                                        </p:tav>
                                      </p:tavLst>
                                    </p:anim>
                                    <p:anim calcmode="lin" valueType="num">
                                      <p:cBhvr>
                                        <p:cTn id="4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9810" y="3935759"/>
            <a:ext cx="5301183" cy="289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Τίτλος 1"/>
          <p:cNvSpPr>
            <a:spLocks noGrp="1"/>
          </p:cNvSpPr>
          <p:nvPr>
            <p:ph type="title"/>
          </p:nvPr>
        </p:nvSpPr>
        <p:spPr>
          <a:xfrm>
            <a:off x="457200" y="485800"/>
            <a:ext cx="8229600" cy="1143000"/>
          </a:xfrm>
        </p:spPr>
        <p:txBody>
          <a:bodyPr>
            <a:noAutofit/>
          </a:bodyPr>
          <a:lstStyle/>
          <a:p>
            <a:r>
              <a:rPr lang="el-GR" sz="3200" b="1" dirty="0">
                <a:effectLst>
                  <a:outerShdw blurRad="38100" dist="38100" dir="2700000" algn="tl">
                    <a:srgbClr val="000000">
                      <a:alpha val="43137"/>
                    </a:srgbClr>
                  </a:outerShdw>
                </a:effectLst>
              </a:rPr>
              <a:t>Η επίδραση των Μέσων Κοινωνικής Δικτύωσης στην έκφραση </a:t>
            </a:r>
            <a:br>
              <a:rPr lang="el-GR" sz="3200" b="1" dirty="0">
                <a:effectLst>
                  <a:outerShdw blurRad="38100" dist="38100" dir="2700000" algn="tl">
                    <a:srgbClr val="000000">
                      <a:alpha val="43137"/>
                    </a:srgbClr>
                  </a:outerShdw>
                </a:effectLst>
              </a:rPr>
            </a:br>
            <a:r>
              <a:rPr lang="el-GR" sz="3200" b="1" dirty="0">
                <a:effectLst>
                  <a:outerShdw blurRad="38100" dist="38100" dir="2700000" algn="tl">
                    <a:srgbClr val="000000">
                      <a:alpha val="43137"/>
                    </a:srgbClr>
                  </a:outerShdw>
                </a:effectLst>
              </a:rPr>
              <a:t>Η γλώσσα του διαδικτύου</a:t>
            </a:r>
            <a:br>
              <a:rPr lang="el-GR" sz="3200" b="1" dirty="0">
                <a:effectLst>
                  <a:outerShdw blurRad="38100" dist="38100" dir="2700000" algn="tl">
                    <a:srgbClr val="000000">
                      <a:alpha val="43137"/>
                    </a:srgbClr>
                  </a:outerShdw>
                </a:effectLst>
              </a:rPr>
            </a:br>
            <a:endParaRPr lang="el-GR" sz="3200"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107504" y="1628800"/>
            <a:ext cx="8856984" cy="4320480"/>
          </a:xfrm>
        </p:spPr>
        <p:txBody>
          <a:bodyPr>
            <a:noAutofit/>
          </a:bodyPr>
          <a:lstStyle/>
          <a:p>
            <a:pPr marL="0" indent="0" algn="just">
              <a:buNone/>
              <a:tabLst>
                <a:tab pos="273050" algn="l"/>
                <a:tab pos="531813" algn="l"/>
              </a:tabLst>
            </a:pPr>
            <a:r>
              <a:rPr lang="el-GR" sz="2400" dirty="0" smtClean="0"/>
              <a:t>	Βραχυγραφίες &amp; αρκτικόλεξα </a:t>
            </a:r>
            <a:r>
              <a:rPr lang="el-GR" sz="2400" dirty="0"/>
              <a:t>που χρησιμοποιούνται καθημερινά στον κόσμο της κοινωνικής δικτύωσης και των κινητών τηλεφώνων συνθέτουν μια </a:t>
            </a:r>
            <a:r>
              <a:rPr lang="el-GR" sz="2400" b="1" i="1" dirty="0"/>
              <a:t>νέα μορφή επικοινωνίας </a:t>
            </a:r>
            <a:r>
              <a:rPr lang="el-GR" sz="2400" dirty="0"/>
              <a:t>και παράγουν μια </a:t>
            </a:r>
            <a:r>
              <a:rPr lang="el-GR" sz="2400" b="1" i="1" dirty="0"/>
              <a:t>νέα γλώσσα</a:t>
            </a:r>
            <a:r>
              <a:rPr lang="el-GR" sz="2400" dirty="0" smtClean="0"/>
              <a:t>.</a:t>
            </a:r>
          </a:p>
          <a:p>
            <a:pPr marL="0" indent="0" algn="just">
              <a:buNone/>
              <a:tabLst>
                <a:tab pos="273050" algn="l"/>
              </a:tabLst>
            </a:pPr>
            <a:r>
              <a:rPr lang="el-GR" sz="2400" dirty="0" smtClean="0"/>
              <a:t>	Το </a:t>
            </a:r>
            <a:r>
              <a:rPr lang="en-GB" sz="2400" b="1" i="1" dirty="0"/>
              <a:t>Oxford  English  </a:t>
            </a:r>
            <a:r>
              <a:rPr lang="en-GB" sz="2400" b="1" i="1" dirty="0" smtClean="0"/>
              <a:t>Dictionary </a:t>
            </a:r>
            <a:r>
              <a:rPr lang="el-GR" sz="2400" dirty="0" smtClean="0"/>
              <a:t>ενέταξε </a:t>
            </a:r>
            <a:r>
              <a:rPr lang="el-GR" sz="2400" dirty="0"/>
              <a:t>στην  τελευταία αναθεώρηση της διαδικτυακής του έκδοσης 900 νέες λέξεις και σημασίες, πολλές από τις οποίες προέρχονται από τον εικονικό κόσμο του </a:t>
            </a:r>
            <a:r>
              <a:rPr lang="el-GR" sz="2400" dirty="0" err="1"/>
              <a:t>Ίντερνετ</a:t>
            </a:r>
            <a:r>
              <a:rPr lang="el-GR" sz="2400" dirty="0" smtClean="0"/>
              <a:t>.</a:t>
            </a:r>
            <a:endParaRPr lang="el-GR" sz="2400" dirty="0"/>
          </a:p>
        </p:txBody>
      </p:sp>
    </p:spTree>
    <p:extLst>
      <p:ext uri="{BB962C8B-B14F-4D97-AF65-F5344CB8AC3E}">
        <p14:creationId xmlns:p14="http://schemas.microsoft.com/office/powerpoint/2010/main" val="153925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circle(in)">
                                      <p:cBhvr>
                                        <p:cTn id="16"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536" y="5157192"/>
            <a:ext cx="4755976" cy="170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Θέση περιεχομένου 2"/>
          <p:cNvSpPr>
            <a:spLocks noGrp="1"/>
          </p:cNvSpPr>
          <p:nvPr>
            <p:ph idx="1"/>
          </p:nvPr>
        </p:nvSpPr>
        <p:spPr>
          <a:xfrm>
            <a:off x="179512" y="260648"/>
            <a:ext cx="8964488" cy="4813995"/>
          </a:xfrm>
        </p:spPr>
        <p:txBody>
          <a:bodyPr>
            <a:normAutofit fontScale="85000" lnSpcReduction="10000"/>
          </a:bodyPr>
          <a:lstStyle/>
          <a:p>
            <a:pPr marL="0" indent="0" algn="ctr">
              <a:spcBef>
                <a:spcPct val="0"/>
              </a:spcBef>
              <a:buNone/>
            </a:pPr>
            <a:r>
              <a:rPr lang="el-GR" sz="4300" b="1" dirty="0">
                <a:effectLst>
                  <a:outerShdw blurRad="38100" dist="38100" dir="2700000" algn="tl">
                    <a:srgbClr val="000000">
                      <a:alpha val="43137"/>
                    </a:srgbClr>
                  </a:outerShdw>
                </a:effectLst>
                <a:latin typeface="+mj-lt"/>
                <a:ea typeface="+mj-ea"/>
                <a:cs typeface="+mj-cs"/>
              </a:rPr>
              <a:t>Γιατί χρησιμοποιούνται τα αρκτικόλεξα αυτά; </a:t>
            </a:r>
          </a:p>
          <a:p>
            <a:pPr marL="0" indent="0" algn="just">
              <a:buNone/>
              <a:tabLst>
                <a:tab pos="441325" algn="l"/>
              </a:tabLst>
            </a:pPr>
            <a:r>
              <a:rPr lang="el-GR" dirty="0" smtClean="0"/>
              <a:t>	Οι </a:t>
            </a:r>
            <a:r>
              <a:rPr lang="el-GR" dirty="0"/>
              <a:t>συντάκτες του λεξικού κατέληξαν στο συμπέρασμα ότι οι χρήστες του Διαδικτύου και των υπηρεσιών γραπτών μηνυμάτων στα κινητά τηλέφωνα θεωρούν απείρως πιο εύκολο και γρήγορο να πληκτρολογήσουν ένα αρκτικόλεξο από το να γράψουν ολόκληρες τις λέξεις.</a:t>
            </a:r>
          </a:p>
          <a:p>
            <a:pPr marL="0" indent="0" algn="just">
              <a:buNone/>
              <a:tabLst>
                <a:tab pos="441325" algn="l"/>
              </a:tabLst>
            </a:pPr>
            <a:r>
              <a:rPr lang="el-GR" dirty="0" smtClean="0"/>
              <a:t>	Επίσης</a:t>
            </a:r>
            <a:r>
              <a:rPr lang="el-GR" dirty="0"/>
              <a:t>, οι βραχυγραφίες «βοηθούν» τους χρήστες να γράψουν περισσότερες λέξεις σε πλατφόρμες όπου υπάρχει όριο στον αριθμό χαρακτήρων που μπορεί κανείς να χρησιμοποιήσει (π.χ. στο </a:t>
            </a:r>
            <a:r>
              <a:rPr lang="el-GR" dirty="0" err="1"/>
              <a:t>Twitter</a:t>
            </a:r>
            <a:r>
              <a:rPr lang="el-GR" dirty="0"/>
              <a:t> ή στα SMS). </a:t>
            </a:r>
          </a:p>
          <a:p>
            <a:endParaRPr lang="el-GR" dirty="0"/>
          </a:p>
        </p:txBody>
      </p:sp>
    </p:spTree>
    <p:extLst>
      <p:ext uri="{BB962C8B-B14F-4D97-AF65-F5344CB8AC3E}">
        <p14:creationId xmlns:p14="http://schemas.microsoft.com/office/powerpoint/2010/main" val="337986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barn(inVertical)">
                                      <p:cBhvr>
                                        <p:cTn id="1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4165"/>
            <a:ext cx="8229600" cy="1143000"/>
          </a:xfrm>
        </p:spPr>
        <p:txBody>
          <a:bodyPr>
            <a:normAutofit/>
          </a:bodyPr>
          <a:lstStyle/>
          <a:p>
            <a:r>
              <a:rPr lang="el-GR" sz="4000" b="1" dirty="0" err="1">
                <a:effectLst>
                  <a:outerShdw blurRad="38100" dist="38100" dir="2700000" algn="tl">
                    <a:srgbClr val="000000">
                      <a:alpha val="43137"/>
                    </a:srgbClr>
                  </a:outerShdw>
                </a:effectLst>
              </a:rPr>
              <a:t>Εmojis</a:t>
            </a:r>
            <a:r>
              <a:rPr lang="el-GR" sz="4000" b="1" dirty="0">
                <a:effectLst>
                  <a:outerShdw blurRad="38100" dist="38100" dir="2700000" algn="tl">
                    <a:srgbClr val="000000">
                      <a:alpha val="43137"/>
                    </a:srgbClr>
                  </a:outerShdw>
                </a:effectLst>
              </a:rPr>
              <a:t> ή </a:t>
            </a:r>
            <a:r>
              <a:rPr lang="el-GR" sz="4000" b="1" dirty="0" err="1">
                <a:effectLst>
                  <a:outerShdw blurRad="38100" dist="38100" dir="2700000" algn="tl">
                    <a:srgbClr val="000000">
                      <a:alpha val="43137"/>
                    </a:srgbClr>
                  </a:outerShdw>
                </a:effectLst>
              </a:rPr>
              <a:t>Εmoticons</a:t>
            </a:r>
            <a:r>
              <a:rPr lang="el-GR" sz="4000" b="1" dirty="0">
                <a:effectLst>
                  <a:outerShdw blurRad="38100" dist="38100" dir="2700000" algn="tl">
                    <a:srgbClr val="000000">
                      <a:alpha val="43137"/>
                    </a:srgbClr>
                  </a:outerShdw>
                </a:effectLst>
              </a:rPr>
              <a:t> </a:t>
            </a:r>
          </a:p>
        </p:txBody>
      </p:sp>
      <p:pic>
        <p:nvPicPr>
          <p:cNvPr id="717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52736"/>
            <a:ext cx="4283968"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4355976" y="1052736"/>
            <a:ext cx="4572000" cy="3293209"/>
          </a:xfrm>
          <a:prstGeom prst="rect">
            <a:avLst/>
          </a:prstGeom>
        </p:spPr>
        <p:txBody>
          <a:bodyPr>
            <a:spAutoFit/>
          </a:bodyPr>
          <a:lstStyle/>
          <a:p>
            <a:pPr algn="ctr"/>
            <a:r>
              <a:rPr lang="el-GR" sz="2600" b="1" dirty="0" smtClean="0"/>
              <a:t>Πολύχρωμα</a:t>
            </a:r>
            <a:r>
              <a:rPr lang="el-GR" sz="2600" b="1" dirty="0"/>
              <a:t>, χαριτωμένα εικονίδια </a:t>
            </a:r>
            <a:r>
              <a:rPr lang="el-GR" sz="2600" b="1" dirty="0" smtClean="0"/>
              <a:t> που στόχο </a:t>
            </a:r>
            <a:r>
              <a:rPr lang="el-GR" sz="2600" b="1" dirty="0"/>
              <a:t>έχουν να εκφράσουν κάποια συναισθήματα.  Με την χρήση τους κερδίζεις χρόνο και δεν χρειάζεται να πληκτρολογείς λέξεις. Παράλληλα αποτελούν και «κώδικα». </a:t>
            </a:r>
          </a:p>
        </p:txBody>
      </p:sp>
      <p:sp>
        <p:nvSpPr>
          <p:cNvPr id="6" name="Επεξήγηση με σύννεφο 5"/>
          <p:cNvSpPr/>
          <p:nvPr/>
        </p:nvSpPr>
        <p:spPr>
          <a:xfrm>
            <a:off x="4292472" y="4304135"/>
            <a:ext cx="4851527" cy="2323415"/>
          </a:xfrm>
          <a:prstGeom prst="cloudCallout">
            <a:avLst/>
          </a:prstGeom>
          <a:gradFill>
            <a:gsLst>
              <a:gs pos="0">
                <a:schemeClr val="accent1">
                  <a:tint val="66000"/>
                  <a:satMod val="160000"/>
                </a:schemeClr>
              </a:gs>
              <a:gs pos="94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4918035" y="4687976"/>
            <a:ext cx="3600400" cy="1477328"/>
          </a:xfrm>
          <a:prstGeom prst="rect">
            <a:avLst/>
          </a:prstGeom>
          <a:noFill/>
        </p:spPr>
        <p:txBody>
          <a:bodyPr wrap="square" rtlCol="0">
            <a:spAutoFit/>
          </a:bodyPr>
          <a:lstStyle/>
          <a:p>
            <a:pPr algn="ctr"/>
            <a:r>
              <a:rPr lang="el-GR" b="1" i="1" dirty="0">
                <a:solidFill>
                  <a:schemeClr val="tx2">
                    <a:lumMod val="75000"/>
                  </a:schemeClr>
                </a:solidFill>
                <a:effectLst>
                  <a:outerShdw blurRad="38100" dist="38100" dir="2700000" algn="tl">
                    <a:srgbClr val="000000">
                      <a:alpha val="43137"/>
                    </a:srgbClr>
                  </a:outerShdw>
                </a:effectLst>
              </a:rPr>
              <a:t>Υπολογίζεται ότι </a:t>
            </a:r>
            <a:r>
              <a:rPr lang="el-GR" b="1" i="1" dirty="0" smtClean="0">
                <a:solidFill>
                  <a:schemeClr val="tx2">
                    <a:lumMod val="75000"/>
                  </a:schemeClr>
                </a:solidFill>
                <a:effectLst>
                  <a:outerShdw blurRad="38100" dist="38100" dir="2700000" algn="tl">
                    <a:srgbClr val="000000">
                      <a:alpha val="43137"/>
                    </a:srgbClr>
                  </a:outerShdw>
                </a:effectLst>
              </a:rPr>
              <a:t>20.000.000 </a:t>
            </a:r>
            <a:r>
              <a:rPr lang="el-GR" b="1" i="1" dirty="0">
                <a:solidFill>
                  <a:schemeClr val="tx2">
                    <a:lumMod val="75000"/>
                  </a:schemeClr>
                </a:solidFill>
                <a:effectLst>
                  <a:outerShdw blurRad="38100" dist="38100" dir="2700000" algn="tl">
                    <a:srgbClr val="000000">
                      <a:alpha val="43137"/>
                    </a:srgbClr>
                  </a:outerShdw>
                </a:effectLst>
              </a:rPr>
              <a:t>άνθρωποι χρησιμοποιούν πλέον τα εν λόγω </a:t>
            </a:r>
            <a:r>
              <a:rPr lang="el-GR" b="1" i="1" dirty="0" smtClean="0">
                <a:solidFill>
                  <a:schemeClr val="tx2">
                    <a:lumMod val="75000"/>
                  </a:schemeClr>
                </a:solidFill>
                <a:effectLst>
                  <a:outerShdw blurRad="38100" dist="38100" dir="2700000" algn="tl">
                    <a:srgbClr val="000000">
                      <a:alpha val="43137"/>
                    </a:srgbClr>
                  </a:outerShdw>
                </a:effectLst>
              </a:rPr>
              <a:t>εικονίδια, </a:t>
            </a:r>
            <a:r>
              <a:rPr lang="el-GR" b="1" i="1" dirty="0">
                <a:solidFill>
                  <a:schemeClr val="tx2">
                    <a:lumMod val="75000"/>
                  </a:schemeClr>
                </a:solidFill>
                <a:effectLst>
                  <a:outerShdw blurRad="38100" dist="38100" dir="2700000" algn="tl">
                    <a:srgbClr val="000000">
                      <a:alpha val="43137"/>
                    </a:srgbClr>
                  </a:outerShdw>
                </a:effectLst>
              </a:rPr>
              <a:t>προκειμένου να συμπυκνώσουν και να εκφράσουν τα συναισθήματά τους.</a:t>
            </a:r>
          </a:p>
        </p:txBody>
      </p:sp>
    </p:spTree>
    <p:extLst>
      <p:ext uri="{BB962C8B-B14F-4D97-AF65-F5344CB8AC3E}">
        <p14:creationId xmlns:p14="http://schemas.microsoft.com/office/powerpoint/2010/main" val="401823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172"/>
                                        </p:tgtEl>
                                        <p:attrNameLst>
                                          <p:attrName>style.visibility</p:attrName>
                                        </p:attrNameLst>
                                      </p:cBhvr>
                                      <p:to>
                                        <p:strVal val="visible"/>
                                      </p:to>
                                    </p:set>
                                    <p:animEffect transition="in" filter="wipe(down)">
                                      <p:cBhvr>
                                        <p:cTn id="23" dur="580">
                                          <p:stCondLst>
                                            <p:cond delay="0"/>
                                          </p:stCondLst>
                                        </p:cTn>
                                        <p:tgtEl>
                                          <p:spTgt spid="7172"/>
                                        </p:tgtEl>
                                      </p:cBhvr>
                                    </p:animEffect>
                                    <p:anim calcmode="lin" valueType="num">
                                      <p:cBhvr>
                                        <p:cTn id="24" dur="1822"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2"/>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2"/>
                                        </p:tgtEl>
                                      </p:cBhvr>
                                      <p:to x="100000" y="60000"/>
                                    </p:animScale>
                                    <p:animScale>
                                      <p:cBhvr>
                                        <p:cTn id="30" dur="166" decel="50000">
                                          <p:stCondLst>
                                            <p:cond delay="676"/>
                                          </p:stCondLst>
                                        </p:cTn>
                                        <p:tgtEl>
                                          <p:spTgt spid="7172"/>
                                        </p:tgtEl>
                                      </p:cBhvr>
                                      <p:to x="100000" y="100000"/>
                                    </p:animScale>
                                    <p:animScale>
                                      <p:cBhvr>
                                        <p:cTn id="31" dur="26">
                                          <p:stCondLst>
                                            <p:cond delay="1312"/>
                                          </p:stCondLst>
                                        </p:cTn>
                                        <p:tgtEl>
                                          <p:spTgt spid="7172"/>
                                        </p:tgtEl>
                                      </p:cBhvr>
                                      <p:to x="100000" y="80000"/>
                                    </p:animScale>
                                    <p:animScale>
                                      <p:cBhvr>
                                        <p:cTn id="32" dur="166" decel="50000">
                                          <p:stCondLst>
                                            <p:cond delay="1338"/>
                                          </p:stCondLst>
                                        </p:cTn>
                                        <p:tgtEl>
                                          <p:spTgt spid="7172"/>
                                        </p:tgtEl>
                                      </p:cBhvr>
                                      <p:to x="100000" y="100000"/>
                                    </p:animScale>
                                    <p:animScale>
                                      <p:cBhvr>
                                        <p:cTn id="33" dur="26">
                                          <p:stCondLst>
                                            <p:cond delay="1642"/>
                                          </p:stCondLst>
                                        </p:cTn>
                                        <p:tgtEl>
                                          <p:spTgt spid="7172"/>
                                        </p:tgtEl>
                                      </p:cBhvr>
                                      <p:to x="100000" y="90000"/>
                                    </p:animScale>
                                    <p:animScale>
                                      <p:cBhvr>
                                        <p:cTn id="34" dur="166" decel="50000">
                                          <p:stCondLst>
                                            <p:cond delay="1668"/>
                                          </p:stCondLst>
                                        </p:cTn>
                                        <p:tgtEl>
                                          <p:spTgt spid="7172"/>
                                        </p:tgtEl>
                                      </p:cBhvr>
                                      <p:to x="100000" y="100000"/>
                                    </p:animScale>
                                    <p:animScale>
                                      <p:cBhvr>
                                        <p:cTn id="35" dur="26">
                                          <p:stCondLst>
                                            <p:cond delay="1808"/>
                                          </p:stCondLst>
                                        </p:cTn>
                                        <p:tgtEl>
                                          <p:spTgt spid="7172"/>
                                        </p:tgtEl>
                                      </p:cBhvr>
                                      <p:to x="100000" y="95000"/>
                                    </p:animScale>
                                    <p:animScale>
                                      <p:cBhvr>
                                        <p:cTn id="36" dur="166" decel="50000">
                                          <p:stCondLst>
                                            <p:cond delay="1834"/>
                                          </p:stCondLst>
                                        </p:cTn>
                                        <p:tgtEl>
                                          <p:spTgt spid="717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80">
                                          <p:stCondLst>
                                            <p:cond delay="0"/>
                                          </p:stCondLst>
                                        </p:cTn>
                                        <p:tgtEl>
                                          <p:spTgt spid="6"/>
                                        </p:tgtEl>
                                      </p:cBhvr>
                                    </p:animEffect>
                                    <p:anim calcmode="lin" valueType="num">
                                      <p:cBhvr>
                                        <p:cTn id="7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7" dur="26">
                                          <p:stCondLst>
                                            <p:cond delay="650"/>
                                          </p:stCondLst>
                                        </p:cTn>
                                        <p:tgtEl>
                                          <p:spTgt spid="6"/>
                                        </p:tgtEl>
                                      </p:cBhvr>
                                      <p:to x="100000" y="60000"/>
                                    </p:animScale>
                                    <p:animScale>
                                      <p:cBhvr>
                                        <p:cTn id="78" dur="166" decel="50000">
                                          <p:stCondLst>
                                            <p:cond delay="676"/>
                                          </p:stCondLst>
                                        </p:cTn>
                                        <p:tgtEl>
                                          <p:spTgt spid="6"/>
                                        </p:tgtEl>
                                      </p:cBhvr>
                                      <p:to x="100000" y="100000"/>
                                    </p:animScale>
                                    <p:animScale>
                                      <p:cBhvr>
                                        <p:cTn id="79" dur="26">
                                          <p:stCondLst>
                                            <p:cond delay="1312"/>
                                          </p:stCondLst>
                                        </p:cTn>
                                        <p:tgtEl>
                                          <p:spTgt spid="6"/>
                                        </p:tgtEl>
                                      </p:cBhvr>
                                      <p:to x="100000" y="80000"/>
                                    </p:animScale>
                                    <p:animScale>
                                      <p:cBhvr>
                                        <p:cTn id="80" dur="166" decel="50000">
                                          <p:stCondLst>
                                            <p:cond delay="1338"/>
                                          </p:stCondLst>
                                        </p:cTn>
                                        <p:tgtEl>
                                          <p:spTgt spid="6"/>
                                        </p:tgtEl>
                                      </p:cBhvr>
                                      <p:to x="100000" y="100000"/>
                                    </p:animScale>
                                    <p:animScale>
                                      <p:cBhvr>
                                        <p:cTn id="81" dur="26">
                                          <p:stCondLst>
                                            <p:cond delay="1642"/>
                                          </p:stCondLst>
                                        </p:cTn>
                                        <p:tgtEl>
                                          <p:spTgt spid="6"/>
                                        </p:tgtEl>
                                      </p:cBhvr>
                                      <p:to x="100000" y="90000"/>
                                    </p:animScale>
                                    <p:animScale>
                                      <p:cBhvr>
                                        <p:cTn id="82" dur="166" decel="50000">
                                          <p:stCondLst>
                                            <p:cond delay="1668"/>
                                          </p:stCondLst>
                                        </p:cTn>
                                        <p:tgtEl>
                                          <p:spTgt spid="6"/>
                                        </p:tgtEl>
                                      </p:cBhvr>
                                      <p:to x="100000" y="100000"/>
                                    </p:animScale>
                                    <p:animScale>
                                      <p:cBhvr>
                                        <p:cTn id="83" dur="26">
                                          <p:stCondLst>
                                            <p:cond delay="1808"/>
                                          </p:stCondLst>
                                        </p:cTn>
                                        <p:tgtEl>
                                          <p:spTgt spid="6"/>
                                        </p:tgtEl>
                                      </p:cBhvr>
                                      <p:to x="100000" y="95000"/>
                                    </p:animScale>
                                    <p:animScale>
                                      <p:cBhvr>
                                        <p:cTn id="8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34888"/>
            <a:ext cx="9324528" cy="1331640"/>
          </a:xfrm>
        </p:spPr>
        <p:txBody>
          <a:bodyPr>
            <a:noAutofit/>
          </a:bodyPr>
          <a:lstStyle/>
          <a:p>
            <a:r>
              <a:rPr lang="el-GR" sz="3600" b="1" dirty="0">
                <a:effectLst>
                  <a:outerShdw blurRad="38100" dist="38100" dir="2700000" algn="tl">
                    <a:srgbClr val="000000">
                      <a:alpha val="43137"/>
                    </a:srgbClr>
                  </a:outerShdw>
                </a:effectLst>
              </a:rPr>
              <a:t>Στατιστικές – έρευνες για την χρήση των </a:t>
            </a:r>
            <a:br>
              <a:rPr lang="el-GR" sz="3600" b="1" dirty="0">
                <a:effectLst>
                  <a:outerShdw blurRad="38100" dist="38100" dir="2700000" algn="tl">
                    <a:srgbClr val="000000">
                      <a:alpha val="43137"/>
                    </a:srgbClr>
                  </a:outerShdw>
                </a:effectLst>
              </a:rPr>
            </a:br>
            <a:r>
              <a:rPr lang="el-GR" sz="3600" b="1" dirty="0" smtClean="0">
                <a:effectLst>
                  <a:outerShdw blurRad="38100" dist="38100" dir="2700000" algn="tl">
                    <a:srgbClr val="000000">
                      <a:alpha val="43137"/>
                    </a:srgbClr>
                  </a:outerShdw>
                </a:effectLst>
              </a:rPr>
              <a:t>ΜΚΔ (παγκοσμίως)</a:t>
            </a:r>
            <a:endParaRPr lang="el-GR" sz="3600" b="1" dirty="0">
              <a:effectLst>
                <a:outerShdw blurRad="38100" dist="38100" dir="2700000" algn="tl">
                  <a:srgbClr val="000000">
                    <a:alpha val="43137"/>
                  </a:srgbClr>
                </a:outerShdw>
              </a:effectLst>
            </a:endParaRPr>
          </a:p>
        </p:txBody>
      </p:sp>
      <p:pic>
        <p:nvPicPr>
          <p:cNvPr id="8194"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1052736"/>
            <a:ext cx="9143999"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07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8400"/>
            <a:ext cx="8229600" cy="1143000"/>
          </a:xfrm>
        </p:spPr>
        <p:txBody>
          <a:bodyPr>
            <a:noAutofit/>
          </a:bodyPr>
          <a:lstStyle/>
          <a:p>
            <a:r>
              <a:rPr lang="el-GR" sz="3600" b="1" dirty="0">
                <a:effectLst>
                  <a:outerShdw blurRad="38100" dist="38100" dir="2700000" algn="tl">
                    <a:srgbClr val="000000">
                      <a:alpha val="43137"/>
                    </a:srgbClr>
                  </a:outerShdw>
                </a:effectLst>
              </a:rPr>
              <a:t>Στατιστικές – έρευνες στην Ελλάδα για </a:t>
            </a:r>
            <a:br>
              <a:rPr lang="el-GR" sz="3600" b="1" dirty="0">
                <a:effectLst>
                  <a:outerShdw blurRad="38100" dist="38100" dir="2700000" algn="tl">
                    <a:srgbClr val="000000">
                      <a:alpha val="43137"/>
                    </a:srgbClr>
                  </a:outerShdw>
                </a:effectLst>
              </a:rPr>
            </a:br>
            <a:r>
              <a:rPr lang="el-GR" sz="3600" b="1" dirty="0">
                <a:effectLst>
                  <a:outerShdw blurRad="38100" dist="38100" dir="2700000" algn="tl">
                    <a:srgbClr val="000000">
                      <a:alpha val="43137"/>
                    </a:srgbClr>
                  </a:outerShdw>
                </a:effectLst>
              </a:rPr>
              <a:t>την χρήση των  ΜΚΔ</a:t>
            </a:r>
          </a:p>
        </p:txBody>
      </p:sp>
      <p:sp>
        <p:nvSpPr>
          <p:cNvPr id="3" name="Θέση περιεχομένου 2"/>
          <p:cNvSpPr>
            <a:spLocks noGrp="1"/>
          </p:cNvSpPr>
          <p:nvPr>
            <p:ph idx="1"/>
          </p:nvPr>
        </p:nvSpPr>
        <p:spPr>
          <a:xfrm>
            <a:off x="0" y="1268760"/>
            <a:ext cx="9144000" cy="4525963"/>
          </a:xfrm>
        </p:spPr>
        <p:txBody>
          <a:bodyPr>
            <a:noAutofit/>
          </a:bodyPr>
          <a:lstStyle/>
          <a:p>
            <a:r>
              <a:rPr lang="el-GR" sz="3000" dirty="0" smtClean="0"/>
              <a:t>7 στους 10 Έλληνες </a:t>
            </a:r>
            <a:r>
              <a:rPr lang="el-GR" sz="3000" dirty="0"/>
              <a:t>χρησιμοποιούν το </a:t>
            </a:r>
            <a:r>
              <a:rPr lang="el-GR" sz="3000" dirty="0" err="1"/>
              <a:t>Ίντερνετ</a:t>
            </a:r>
            <a:r>
              <a:rPr lang="el-GR" sz="3000" dirty="0"/>
              <a:t> (69.7%), και </a:t>
            </a:r>
            <a:r>
              <a:rPr lang="el-GR" sz="3000" dirty="0" smtClean="0"/>
              <a:t>6 στους 10 (60,4</a:t>
            </a:r>
            <a:r>
              <a:rPr lang="el-GR" sz="3000" dirty="0"/>
              <a:t>%) σε καθημερινή βάση, σύμφωνα με την έρευνα Web ID της </a:t>
            </a:r>
            <a:r>
              <a:rPr lang="el-GR" sz="3000" b="1" dirty="0" err="1"/>
              <a:t>Focus</a:t>
            </a:r>
            <a:r>
              <a:rPr lang="el-GR" sz="3000" b="1" dirty="0"/>
              <a:t> </a:t>
            </a:r>
            <a:r>
              <a:rPr lang="el-GR" sz="3000" b="1" dirty="0" err="1"/>
              <a:t>Bari</a:t>
            </a:r>
            <a:r>
              <a:rPr lang="el-GR" sz="3000" dirty="0"/>
              <a:t>.</a:t>
            </a:r>
          </a:p>
          <a:p>
            <a:r>
              <a:rPr lang="el-GR" sz="3000" dirty="0"/>
              <a:t>Η</a:t>
            </a:r>
            <a:r>
              <a:rPr lang="el-GR" sz="3000" dirty="0" smtClean="0"/>
              <a:t> </a:t>
            </a:r>
            <a:r>
              <a:rPr lang="el-GR" sz="3000" dirty="0"/>
              <a:t>διείσδυση του Διαδικτύου βρίσκεται στο υψηλότερο επίπεδό της στο νομό Αττικής, φθάνοντας το </a:t>
            </a:r>
            <a:r>
              <a:rPr lang="el-GR" sz="3000" dirty="0" smtClean="0"/>
              <a:t>76,8%.</a:t>
            </a:r>
          </a:p>
          <a:p>
            <a:r>
              <a:rPr lang="el-GR" sz="3000" dirty="0" smtClean="0"/>
              <a:t>Οι </a:t>
            </a:r>
            <a:r>
              <a:rPr lang="el-GR" sz="3000" dirty="0"/>
              <a:t>Έλληνες χρήστες «σερφάρουν» </a:t>
            </a:r>
            <a:r>
              <a:rPr lang="el-GR" sz="3000" dirty="0" smtClean="0"/>
              <a:t>πλέον  </a:t>
            </a:r>
            <a:r>
              <a:rPr lang="el-GR" sz="3000" dirty="0"/>
              <a:t>περισσότερες από </a:t>
            </a:r>
            <a:r>
              <a:rPr lang="el-GR" sz="3000" dirty="0" smtClean="0"/>
              <a:t>2 ώρες </a:t>
            </a:r>
            <a:r>
              <a:rPr lang="el-GR" sz="3000" dirty="0"/>
              <a:t>την </a:t>
            </a:r>
            <a:r>
              <a:rPr lang="el-GR" sz="3000" dirty="0" smtClean="0"/>
              <a:t>ημέρα</a:t>
            </a:r>
            <a:r>
              <a:rPr lang="el-GR" sz="3000" dirty="0"/>
              <a:t> </a:t>
            </a:r>
            <a:r>
              <a:rPr lang="el-GR" sz="3000" dirty="0" smtClean="0"/>
              <a:t>(Μ.Ο 135’)</a:t>
            </a:r>
          </a:p>
          <a:p>
            <a:r>
              <a:rPr lang="el-GR" sz="3000" dirty="0"/>
              <a:t>Οι άνδρες αφιερώνουν στην </a:t>
            </a:r>
            <a:r>
              <a:rPr lang="el-GR" sz="3000" dirty="0" err="1"/>
              <a:t>on</a:t>
            </a:r>
            <a:r>
              <a:rPr lang="el-GR" sz="3000" dirty="0"/>
              <a:t>-</a:t>
            </a:r>
            <a:r>
              <a:rPr lang="el-GR" sz="3000" dirty="0" err="1"/>
              <a:t>line</a:t>
            </a:r>
            <a:r>
              <a:rPr lang="el-GR" sz="3000" dirty="0"/>
              <a:t> περιήγηση </a:t>
            </a:r>
            <a:r>
              <a:rPr lang="el-GR" sz="3000" dirty="0" smtClean="0"/>
              <a:t>140΄, </a:t>
            </a:r>
            <a:r>
              <a:rPr lang="el-GR" sz="3000" dirty="0"/>
              <a:t>με τις γυναίκες να ακολουθούν με </a:t>
            </a:r>
            <a:r>
              <a:rPr lang="el-GR" sz="3000" dirty="0" smtClean="0"/>
              <a:t>129’. </a:t>
            </a:r>
            <a:r>
              <a:rPr lang="el-GR" sz="3000" dirty="0"/>
              <a:t>Ο </a:t>
            </a:r>
            <a:r>
              <a:rPr lang="el-GR" sz="3000" dirty="0" smtClean="0"/>
              <a:t>Μ.Ο αυξάνεται </a:t>
            </a:r>
            <a:r>
              <a:rPr lang="el-GR" sz="3000" dirty="0"/>
              <a:t>στις μικρότερες </a:t>
            </a:r>
            <a:r>
              <a:rPr lang="el-GR" sz="3000" dirty="0" smtClean="0"/>
              <a:t>ηλικίες: ηλικίες 18-24 </a:t>
            </a:r>
            <a:r>
              <a:rPr lang="el-GR" sz="3000" dirty="0"/>
              <a:t>ετών </a:t>
            </a:r>
            <a:r>
              <a:rPr lang="el-GR" sz="3000" dirty="0" smtClean="0"/>
              <a:t>- 177΄και ηλικίας </a:t>
            </a:r>
            <a:r>
              <a:rPr lang="el-GR" sz="3000" dirty="0"/>
              <a:t>13-17 </a:t>
            </a:r>
            <a:r>
              <a:rPr lang="el-GR" sz="3000" dirty="0" smtClean="0"/>
              <a:t>ετών: 142’ .</a:t>
            </a:r>
            <a:endParaRPr lang="el-GR" sz="3000" dirty="0"/>
          </a:p>
        </p:txBody>
      </p:sp>
    </p:spTree>
    <p:extLst>
      <p:ext uri="{BB962C8B-B14F-4D97-AF65-F5344CB8AC3E}">
        <p14:creationId xmlns:p14="http://schemas.microsoft.com/office/powerpoint/2010/main" val="21421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509120"/>
            <a:ext cx="3491880" cy="234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Τίτλος 1"/>
          <p:cNvSpPr>
            <a:spLocks noGrp="1"/>
          </p:cNvSpPr>
          <p:nvPr>
            <p:ph type="title"/>
          </p:nvPr>
        </p:nvSpPr>
        <p:spPr>
          <a:xfrm>
            <a:off x="611560" y="24165"/>
            <a:ext cx="8229600" cy="1143000"/>
          </a:xfrm>
        </p:spPr>
        <p:txBody>
          <a:bodyPr>
            <a:noAutofit/>
          </a:bodyPr>
          <a:lstStyle/>
          <a:p>
            <a:r>
              <a:rPr lang="el-GR" sz="3600" b="1" dirty="0">
                <a:effectLst>
                  <a:outerShdw blurRad="38100" dist="38100" dir="2700000" algn="tl">
                    <a:srgbClr val="000000">
                      <a:alpha val="43137"/>
                    </a:srgbClr>
                  </a:outerShdw>
                </a:effectLst>
              </a:rPr>
              <a:t>Στατιστικές – έρευνες στην Ελλάδα για </a:t>
            </a:r>
            <a:br>
              <a:rPr lang="el-GR" sz="3600" b="1" dirty="0">
                <a:effectLst>
                  <a:outerShdw blurRad="38100" dist="38100" dir="2700000" algn="tl">
                    <a:srgbClr val="000000">
                      <a:alpha val="43137"/>
                    </a:srgbClr>
                  </a:outerShdw>
                </a:effectLst>
              </a:rPr>
            </a:br>
            <a:r>
              <a:rPr lang="el-GR" sz="3600" b="1" dirty="0">
                <a:effectLst>
                  <a:outerShdw blurRad="38100" dist="38100" dir="2700000" algn="tl">
                    <a:srgbClr val="000000">
                      <a:alpha val="43137"/>
                    </a:srgbClr>
                  </a:outerShdw>
                </a:effectLst>
              </a:rPr>
              <a:t>την χρήση των  ΜΚΔ</a:t>
            </a:r>
          </a:p>
        </p:txBody>
      </p:sp>
      <p:sp>
        <p:nvSpPr>
          <p:cNvPr id="3" name="Θέση περιεχομένου 2"/>
          <p:cNvSpPr>
            <a:spLocks noGrp="1"/>
          </p:cNvSpPr>
          <p:nvPr>
            <p:ph idx="1"/>
          </p:nvPr>
        </p:nvSpPr>
        <p:spPr>
          <a:xfrm>
            <a:off x="0" y="1122086"/>
            <a:ext cx="8964488" cy="4525963"/>
          </a:xfrm>
        </p:spPr>
        <p:txBody>
          <a:bodyPr>
            <a:normAutofit/>
          </a:bodyPr>
          <a:lstStyle/>
          <a:p>
            <a:r>
              <a:rPr lang="el-GR" dirty="0"/>
              <a:t>Οι Έλληνες χρήστες του Διαδικτύου παρουσιάζονται επίσης φανατικοί των </a:t>
            </a:r>
            <a:r>
              <a:rPr lang="el-GR" dirty="0" smtClean="0"/>
              <a:t>ΜΚΔ: χρήση </a:t>
            </a:r>
            <a:r>
              <a:rPr lang="el-GR" dirty="0"/>
              <a:t> </a:t>
            </a:r>
            <a:r>
              <a:rPr lang="el-GR" dirty="0" smtClean="0"/>
              <a:t>του</a:t>
            </a:r>
            <a:r>
              <a:rPr lang="el-GR" dirty="0"/>
              <a:t>ς</a:t>
            </a:r>
            <a:r>
              <a:rPr lang="el-GR" dirty="0" smtClean="0"/>
              <a:t> κάνει το 52,4%</a:t>
            </a:r>
            <a:endParaRPr lang="el-GR" dirty="0"/>
          </a:p>
          <a:p>
            <a:r>
              <a:rPr lang="el-GR" dirty="0"/>
              <a:t>Παράλληλα, αυξάνονται οι καταγγελίες για παράνομο περιεχόμενο ή δραστηριότητα  στο </a:t>
            </a:r>
            <a:r>
              <a:rPr lang="el-GR" dirty="0" err="1"/>
              <a:t>Ίντερνετ</a:t>
            </a:r>
            <a:r>
              <a:rPr lang="el-GR" dirty="0"/>
              <a:t>. </a:t>
            </a:r>
          </a:p>
          <a:p>
            <a:endParaRPr lang="el-GR" dirty="0"/>
          </a:p>
        </p:txBody>
      </p:sp>
      <p:sp>
        <p:nvSpPr>
          <p:cNvPr id="5" name="Επεξήγηση με στρογγυλεμένο παραλληλόγραμμο 4"/>
          <p:cNvSpPr/>
          <p:nvPr/>
        </p:nvSpPr>
        <p:spPr>
          <a:xfrm>
            <a:off x="179512" y="4293096"/>
            <a:ext cx="5112568" cy="2212776"/>
          </a:xfrm>
          <a:prstGeom prst="wedgeRoundRectCallout">
            <a:avLst/>
          </a:prstGeom>
          <a:pattFill prst="weave">
            <a:fgClr>
              <a:schemeClr val="accent2">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bg1"/>
              </a:solidFill>
            </a:endParaRPr>
          </a:p>
        </p:txBody>
      </p:sp>
      <p:sp>
        <p:nvSpPr>
          <p:cNvPr id="4" name="TextBox 3"/>
          <p:cNvSpPr txBox="1"/>
          <p:nvPr/>
        </p:nvSpPr>
        <p:spPr>
          <a:xfrm>
            <a:off x="251520" y="4437112"/>
            <a:ext cx="5040560" cy="1862048"/>
          </a:xfrm>
          <a:prstGeom prst="rect">
            <a:avLst/>
          </a:prstGeom>
          <a:noFill/>
        </p:spPr>
        <p:txBody>
          <a:bodyPr wrap="square" rtlCol="0">
            <a:spAutoFit/>
          </a:bodyPr>
          <a:lstStyle/>
          <a:p>
            <a:r>
              <a:rPr lang="el-GR" sz="2300" b="1" dirty="0">
                <a:solidFill>
                  <a:schemeClr val="accent2">
                    <a:lumMod val="75000"/>
                  </a:schemeClr>
                </a:solidFill>
                <a:effectLst>
                  <a:outerShdw blurRad="38100" dist="38100" dir="2700000" algn="tl">
                    <a:srgbClr val="000000">
                      <a:alpha val="43137"/>
                    </a:srgbClr>
                  </a:outerShdw>
                </a:effectLst>
              </a:rPr>
              <a:t>Ο συνολικός αριθμός καταγγελιών, που υποβλήθηκαν στην Ελληνική Ανοικτή Γραμμή </a:t>
            </a:r>
            <a:r>
              <a:rPr lang="el-GR" sz="2300" b="1" dirty="0" err="1">
                <a:solidFill>
                  <a:schemeClr val="accent2">
                    <a:lumMod val="75000"/>
                  </a:schemeClr>
                </a:solidFill>
                <a:effectLst>
                  <a:outerShdw blurRad="38100" dist="38100" dir="2700000" algn="tl">
                    <a:srgbClr val="000000">
                      <a:alpha val="43137"/>
                    </a:srgbClr>
                  </a:outerShdw>
                </a:effectLst>
              </a:rPr>
              <a:t>SafeLine</a:t>
            </a:r>
            <a:r>
              <a:rPr lang="el-GR" sz="2300" b="1" dirty="0">
                <a:solidFill>
                  <a:schemeClr val="accent2">
                    <a:lumMod val="75000"/>
                  </a:schemeClr>
                </a:solidFill>
                <a:effectLst>
                  <a:outerShdw blurRad="38100" dist="38100" dir="2700000" algn="tl">
                    <a:srgbClr val="000000">
                      <a:alpha val="43137"/>
                    </a:srgbClr>
                  </a:outerShdw>
                </a:effectLst>
              </a:rPr>
              <a:t> στη διάρκεια του 2014, διαμορφώθηκε σε 3.435, ενώ το 2013 οι αναφορές είχαν ανέλθει 3.904.</a:t>
            </a:r>
          </a:p>
        </p:txBody>
      </p:sp>
    </p:spTree>
    <p:extLst>
      <p:ext uri="{BB962C8B-B14F-4D97-AF65-F5344CB8AC3E}">
        <p14:creationId xmlns:p14="http://schemas.microsoft.com/office/powerpoint/2010/main" val="262606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down)">
                                      <p:cBhvr>
                                        <p:cTn id="39" dur="580">
                                          <p:stCondLst>
                                            <p:cond delay="0"/>
                                          </p:stCondLst>
                                        </p:cTn>
                                        <p:tgtEl>
                                          <p:spTgt spid="3">
                                            <p:txEl>
                                              <p:pRg st="1" end="1"/>
                                            </p:txEl>
                                          </p:spTgt>
                                        </p:tgtEl>
                                      </p:cBhvr>
                                    </p:animEffect>
                                    <p:anim calcmode="lin" valueType="num">
                                      <p:cBhvr>
                                        <p:cTn id="4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1" end="1"/>
                                            </p:txEl>
                                          </p:spTgt>
                                        </p:tgtEl>
                                      </p:cBhvr>
                                      <p:to x="100000" y="60000"/>
                                    </p:animScale>
                                    <p:animScale>
                                      <p:cBhvr>
                                        <p:cTn id="46" dur="166" decel="50000">
                                          <p:stCondLst>
                                            <p:cond delay="676"/>
                                          </p:stCondLst>
                                        </p:cTn>
                                        <p:tgtEl>
                                          <p:spTgt spid="3">
                                            <p:txEl>
                                              <p:pRg st="1" end="1"/>
                                            </p:txEl>
                                          </p:spTgt>
                                        </p:tgtEl>
                                      </p:cBhvr>
                                      <p:to x="100000" y="100000"/>
                                    </p:animScale>
                                    <p:animScale>
                                      <p:cBhvr>
                                        <p:cTn id="47" dur="26">
                                          <p:stCondLst>
                                            <p:cond delay="1312"/>
                                          </p:stCondLst>
                                        </p:cTn>
                                        <p:tgtEl>
                                          <p:spTgt spid="3">
                                            <p:txEl>
                                              <p:pRg st="1" end="1"/>
                                            </p:txEl>
                                          </p:spTgt>
                                        </p:tgtEl>
                                      </p:cBhvr>
                                      <p:to x="100000" y="80000"/>
                                    </p:animScale>
                                    <p:animScale>
                                      <p:cBhvr>
                                        <p:cTn id="48" dur="166" decel="50000">
                                          <p:stCondLst>
                                            <p:cond delay="1338"/>
                                          </p:stCondLst>
                                        </p:cTn>
                                        <p:tgtEl>
                                          <p:spTgt spid="3">
                                            <p:txEl>
                                              <p:pRg st="1" end="1"/>
                                            </p:txEl>
                                          </p:spTgt>
                                        </p:tgtEl>
                                      </p:cBhvr>
                                      <p:to x="100000" y="100000"/>
                                    </p:animScale>
                                    <p:animScale>
                                      <p:cBhvr>
                                        <p:cTn id="49" dur="26">
                                          <p:stCondLst>
                                            <p:cond delay="1642"/>
                                          </p:stCondLst>
                                        </p:cTn>
                                        <p:tgtEl>
                                          <p:spTgt spid="3">
                                            <p:txEl>
                                              <p:pRg st="1" end="1"/>
                                            </p:txEl>
                                          </p:spTgt>
                                        </p:tgtEl>
                                      </p:cBhvr>
                                      <p:to x="100000" y="90000"/>
                                    </p:animScale>
                                    <p:animScale>
                                      <p:cBhvr>
                                        <p:cTn id="50" dur="166" decel="50000">
                                          <p:stCondLst>
                                            <p:cond delay="1668"/>
                                          </p:stCondLst>
                                        </p:cTn>
                                        <p:tgtEl>
                                          <p:spTgt spid="3">
                                            <p:txEl>
                                              <p:pRg st="1" end="1"/>
                                            </p:txEl>
                                          </p:spTgt>
                                        </p:tgtEl>
                                      </p:cBhvr>
                                      <p:to x="100000" y="100000"/>
                                    </p:animScale>
                                    <p:animScale>
                                      <p:cBhvr>
                                        <p:cTn id="51" dur="26">
                                          <p:stCondLst>
                                            <p:cond delay="1808"/>
                                          </p:stCondLst>
                                        </p:cTn>
                                        <p:tgtEl>
                                          <p:spTgt spid="3">
                                            <p:txEl>
                                              <p:pRg st="1" end="1"/>
                                            </p:txEl>
                                          </p:spTgt>
                                        </p:tgtEl>
                                      </p:cBhvr>
                                      <p:to x="100000" y="95000"/>
                                    </p:animScale>
                                    <p:animScale>
                                      <p:cBhvr>
                                        <p:cTn id="52" dur="166" decel="50000">
                                          <p:stCondLst>
                                            <p:cond delay="1834"/>
                                          </p:stCondLst>
                                        </p:cTn>
                                        <p:tgtEl>
                                          <p:spTgt spid="3">
                                            <p:txEl>
                                              <p:pRg st="1" end="1"/>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9218"/>
                                        </p:tgtEl>
                                        <p:attrNameLst>
                                          <p:attrName>style.visibility</p:attrName>
                                        </p:attrNameLst>
                                      </p:cBhvr>
                                      <p:to>
                                        <p:strVal val="visible"/>
                                      </p:to>
                                    </p:set>
                                    <p:animEffect transition="in" filter="wipe(down)">
                                      <p:cBhvr>
                                        <p:cTn id="55" dur="580">
                                          <p:stCondLst>
                                            <p:cond delay="0"/>
                                          </p:stCondLst>
                                        </p:cTn>
                                        <p:tgtEl>
                                          <p:spTgt spid="9218"/>
                                        </p:tgtEl>
                                      </p:cBhvr>
                                    </p:animEffect>
                                    <p:anim calcmode="lin" valueType="num">
                                      <p:cBhvr>
                                        <p:cTn id="56" dur="1822"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21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21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218"/>
                                        </p:tgtEl>
                                        <p:attrNameLst>
                                          <p:attrName>ppt_y</p:attrName>
                                        </p:attrNameLst>
                                      </p:cBhvr>
                                      <p:tavLst>
                                        <p:tav tm="0" fmla="#ppt_y-sin(pi*$)/81">
                                          <p:val>
                                            <p:fltVal val="0"/>
                                          </p:val>
                                        </p:tav>
                                        <p:tav tm="100000">
                                          <p:val>
                                            <p:fltVal val="1"/>
                                          </p:val>
                                        </p:tav>
                                      </p:tavLst>
                                    </p:anim>
                                    <p:animScale>
                                      <p:cBhvr>
                                        <p:cTn id="61" dur="26">
                                          <p:stCondLst>
                                            <p:cond delay="650"/>
                                          </p:stCondLst>
                                        </p:cTn>
                                        <p:tgtEl>
                                          <p:spTgt spid="9218"/>
                                        </p:tgtEl>
                                      </p:cBhvr>
                                      <p:to x="100000" y="60000"/>
                                    </p:animScale>
                                    <p:animScale>
                                      <p:cBhvr>
                                        <p:cTn id="62" dur="166" decel="50000">
                                          <p:stCondLst>
                                            <p:cond delay="676"/>
                                          </p:stCondLst>
                                        </p:cTn>
                                        <p:tgtEl>
                                          <p:spTgt spid="9218"/>
                                        </p:tgtEl>
                                      </p:cBhvr>
                                      <p:to x="100000" y="100000"/>
                                    </p:animScale>
                                    <p:animScale>
                                      <p:cBhvr>
                                        <p:cTn id="63" dur="26">
                                          <p:stCondLst>
                                            <p:cond delay="1312"/>
                                          </p:stCondLst>
                                        </p:cTn>
                                        <p:tgtEl>
                                          <p:spTgt spid="9218"/>
                                        </p:tgtEl>
                                      </p:cBhvr>
                                      <p:to x="100000" y="80000"/>
                                    </p:animScale>
                                    <p:animScale>
                                      <p:cBhvr>
                                        <p:cTn id="64" dur="166" decel="50000">
                                          <p:stCondLst>
                                            <p:cond delay="1338"/>
                                          </p:stCondLst>
                                        </p:cTn>
                                        <p:tgtEl>
                                          <p:spTgt spid="9218"/>
                                        </p:tgtEl>
                                      </p:cBhvr>
                                      <p:to x="100000" y="100000"/>
                                    </p:animScale>
                                    <p:animScale>
                                      <p:cBhvr>
                                        <p:cTn id="65" dur="26">
                                          <p:stCondLst>
                                            <p:cond delay="1642"/>
                                          </p:stCondLst>
                                        </p:cTn>
                                        <p:tgtEl>
                                          <p:spTgt spid="9218"/>
                                        </p:tgtEl>
                                      </p:cBhvr>
                                      <p:to x="100000" y="90000"/>
                                    </p:animScale>
                                    <p:animScale>
                                      <p:cBhvr>
                                        <p:cTn id="66" dur="166" decel="50000">
                                          <p:stCondLst>
                                            <p:cond delay="1668"/>
                                          </p:stCondLst>
                                        </p:cTn>
                                        <p:tgtEl>
                                          <p:spTgt spid="9218"/>
                                        </p:tgtEl>
                                      </p:cBhvr>
                                      <p:to x="100000" y="100000"/>
                                    </p:animScale>
                                    <p:animScale>
                                      <p:cBhvr>
                                        <p:cTn id="67" dur="26">
                                          <p:stCondLst>
                                            <p:cond delay="1808"/>
                                          </p:stCondLst>
                                        </p:cTn>
                                        <p:tgtEl>
                                          <p:spTgt spid="9218"/>
                                        </p:tgtEl>
                                      </p:cBhvr>
                                      <p:to x="100000" y="95000"/>
                                    </p:animScale>
                                    <p:animScale>
                                      <p:cBhvr>
                                        <p:cTn id="68" dur="166" decel="50000">
                                          <p:stCondLst>
                                            <p:cond delay="1834"/>
                                          </p:stCondLst>
                                        </p:cTn>
                                        <p:tgtEl>
                                          <p:spTgt spid="9218"/>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down)">
                                      <p:cBhvr>
                                        <p:cTn id="71" dur="580">
                                          <p:stCondLst>
                                            <p:cond delay="0"/>
                                          </p:stCondLst>
                                        </p:cTn>
                                        <p:tgtEl>
                                          <p:spTgt spid="4"/>
                                        </p:tgtEl>
                                      </p:cBhvr>
                                    </p:animEffect>
                                    <p:anim calcmode="lin" valueType="num">
                                      <p:cBhvr>
                                        <p:cTn id="7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tgtEl>
                                      </p:cBhvr>
                                      <p:to x="100000" y="60000"/>
                                    </p:animScale>
                                    <p:animScale>
                                      <p:cBhvr>
                                        <p:cTn id="78" dur="166" decel="50000">
                                          <p:stCondLst>
                                            <p:cond delay="676"/>
                                          </p:stCondLst>
                                        </p:cTn>
                                        <p:tgtEl>
                                          <p:spTgt spid="4"/>
                                        </p:tgtEl>
                                      </p:cBhvr>
                                      <p:to x="100000" y="100000"/>
                                    </p:animScale>
                                    <p:animScale>
                                      <p:cBhvr>
                                        <p:cTn id="79" dur="26">
                                          <p:stCondLst>
                                            <p:cond delay="1312"/>
                                          </p:stCondLst>
                                        </p:cTn>
                                        <p:tgtEl>
                                          <p:spTgt spid="4"/>
                                        </p:tgtEl>
                                      </p:cBhvr>
                                      <p:to x="100000" y="80000"/>
                                    </p:animScale>
                                    <p:animScale>
                                      <p:cBhvr>
                                        <p:cTn id="80" dur="166" decel="50000">
                                          <p:stCondLst>
                                            <p:cond delay="1338"/>
                                          </p:stCondLst>
                                        </p:cTn>
                                        <p:tgtEl>
                                          <p:spTgt spid="4"/>
                                        </p:tgtEl>
                                      </p:cBhvr>
                                      <p:to x="100000" y="100000"/>
                                    </p:animScale>
                                    <p:animScale>
                                      <p:cBhvr>
                                        <p:cTn id="81" dur="26">
                                          <p:stCondLst>
                                            <p:cond delay="1642"/>
                                          </p:stCondLst>
                                        </p:cTn>
                                        <p:tgtEl>
                                          <p:spTgt spid="4"/>
                                        </p:tgtEl>
                                      </p:cBhvr>
                                      <p:to x="100000" y="90000"/>
                                    </p:animScale>
                                    <p:animScale>
                                      <p:cBhvr>
                                        <p:cTn id="82" dur="166" decel="50000">
                                          <p:stCondLst>
                                            <p:cond delay="1668"/>
                                          </p:stCondLst>
                                        </p:cTn>
                                        <p:tgtEl>
                                          <p:spTgt spid="4"/>
                                        </p:tgtEl>
                                      </p:cBhvr>
                                      <p:to x="100000" y="100000"/>
                                    </p:animScale>
                                    <p:animScale>
                                      <p:cBhvr>
                                        <p:cTn id="83" dur="26">
                                          <p:stCondLst>
                                            <p:cond delay="1808"/>
                                          </p:stCondLst>
                                        </p:cTn>
                                        <p:tgtEl>
                                          <p:spTgt spid="4"/>
                                        </p:tgtEl>
                                      </p:cBhvr>
                                      <p:to x="100000" y="95000"/>
                                    </p:animScale>
                                    <p:animScale>
                                      <p:cBhvr>
                                        <p:cTn id="84" dur="166" decel="50000">
                                          <p:stCondLst>
                                            <p:cond delay="1834"/>
                                          </p:stCondLst>
                                        </p:cTn>
                                        <p:tgtEl>
                                          <p:spTgt spid="4"/>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down)">
                                      <p:cBhvr>
                                        <p:cTn id="87" dur="580">
                                          <p:stCondLst>
                                            <p:cond delay="0"/>
                                          </p:stCondLst>
                                        </p:cTn>
                                        <p:tgtEl>
                                          <p:spTgt spid="5"/>
                                        </p:tgtEl>
                                      </p:cBhvr>
                                    </p:animEffect>
                                    <p:anim calcmode="lin" valueType="num">
                                      <p:cBhvr>
                                        <p:cTn id="8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3" dur="26">
                                          <p:stCondLst>
                                            <p:cond delay="650"/>
                                          </p:stCondLst>
                                        </p:cTn>
                                        <p:tgtEl>
                                          <p:spTgt spid="5"/>
                                        </p:tgtEl>
                                      </p:cBhvr>
                                      <p:to x="100000" y="60000"/>
                                    </p:animScale>
                                    <p:animScale>
                                      <p:cBhvr>
                                        <p:cTn id="94" dur="166" decel="50000">
                                          <p:stCondLst>
                                            <p:cond delay="676"/>
                                          </p:stCondLst>
                                        </p:cTn>
                                        <p:tgtEl>
                                          <p:spTgt spid="5"/>
                                        </p:tgtEl>
                                      </p:cBhvr>
                                      <p:to x="100000" y="100000"/>
                                    </p:animScale>
                                    <p:animScale>
                                      <p:cBhvr>
                                        <p:cTn id="95" dur="26">
                                          <p:stCondLst>
                                            <p:cond delay="1312"/>
                                          </p:stCondLst>
                                        </p:cTn>
                                        <p:tgtEl>
                                          <p:spTgt spid="5"/>
                                        </p:tgtEl>
                                      </p:cBhvr>
                                      <p:to x="100000" y="80000"/>
                                    </p:animScale>
                                    <p:animScale>
                                      <p:cBhvr>
                                        <p:cTn id="96" dur="166" decel="50000">
                                          <p:stCondLst>
                                            <p:cond delay="1338"/>
                                          </p:stCondLst>
                                        </p:cTn>
                                        <p:tgtEl>
                                          <p:spTgt spid="5"/>
                                        </p:tgtEl>
                                      </p:cBhvr>
                                      <p:to x="100000" y="100000"/>
                                    </p:animScale>
                                    <p:animScale>
                                      <p:cBhvr>
                                        <p:cTn id="97" dur="26">
                                          <p:stCondLst>
                                            <p:cond delay="1642"/>
                                          </p:stCondLst>
                                        </p:cTn>
                                        <p:tgtEl>
                                          <p:spTgt spid="5"/>
                                        </p:tgtEl>
                                      </p:cBhvr>
                                      <p:to x="100000" y="90000"/>
                                    </p:animScale>
                                    <p:animScale>
                                      <p:cBhvr>
                                        <p:cTn id="98" dur="166" decel="50000">
                                          <p:stCondLst>
                                            <p:cond delay="1668"/>
                                          </p:stCondLst>
                                        </p:cTn>
                                        <p:tgtEl>
                                          <p:spTgt spid="5"/>
                                        </p:tgtEl>
                                      </p:cBhvr>
                                      <p:to x="100000" y="100000"/>
                                    </p:animScale>
                                    <p:animScale>
                                      <p:cBhvr>
                                        <p:cTn id="99" dur="26">
                                          <p:stCondLst>
                                            <p:cond delay="1808"/>
                                          </p:stCondLst>
                                        </p:cTn>
                                        <p:tgtEl>
                                          <p:spTgt spid="5"/>
                                        </p:tgtEl>
                                      </p:cBhvr>
                                      <p:to x="100000" y="95000"/>
                                    </p:animScale>
                                    <p:animScale>
                                      <p:cBhvr>
                                        <p:cTn id="10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97768"/>
            <a:ext cx="8229600" cy="1143000"/>
          </a:xfrm>
        </p:spPr>
        <p:txBody>
          <a:bodyPr>
            <a:noAutofit/>
          </a:bodyPr>
          <a:lstStyle/>
          <a:p>
            <a:r>
              <a:rPr lang="el-GR" sz="3200" b="1" dirty="0">
                <a:effectLst>
                  <a:outerShdw blurRad="38100" dist="38100" dir="2700000" algn="tl">
                    <a:srgbClr val="000000">
                      <a:alpha val="43137"/>
                    </a:srgbClr>
                  </a:outerShdw>
                </a:effectLst>
              </a:rPr>
              <a:t>Ο ρόλος των Μέσων Κοινωνικής Δικτύωσης </a:t>
            </a:r>
            <a:br>
              <a:rPr lang="el-GR" sz="3200" b="1" dirty="0">
                <a:effectLst>
                  <a:outerShdw blurRad="38100" dist="38100" dir="2700000" algn="tl">
                    <a:srgbClr val="000000">
                      <a:alpha val="43137"/>
                    </a:srgbClr>
                  </a:outerShdw>
                </a:effectLst>
              </a:rPr>
            </a:br>
            <a:r>
              <a:rPr lang="el-GR" sz="3200" b="1" dirty="0">
                <a:effectLst>
                  <a:outerShdw blurRad="38100" dist="38100" dir="2700000" algn="tl">
                    <a:srgbClr val="000000">
                      <a:alpha val="43137"/>
                    </a:srgbClr>
                  </a:outerShdw>
                </a:effectLst>
              </a:rPr>
              <a:t>στην εύρεση εργασίας</a:t>
            </a:r>
            <a:br>
              <a:rPr lang="el-GR" sz="3200" b="1" dirty="0">
                <a:effectLst>
                  <a:outerShdw blurRad="38100" dist="38100" dir="2700000" algn="tl">
                    <a:srgbClr val="000000">
                      <a:alpha val="43137"/>
                    </a:srgbClr>
                  </a:outerShdw>
                </a:effectLst>
              </a:rPr>
            </a:br>
            <a:endParaRPr lang="el-GR" sz="3200"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107504" y="1433492"/>
            <a:ext cx="4474840" cy="5145435"/>
          </a:xfrm>
        </p:spPr>
        <p:txBody>
          <a:bodyPr>
            <a:normAutofit fontScale="85000" lnSpcReduction="10000"/>
          </a:bodyPr>
          <a:lstStyle/>
          <a:p>
            <a:pPr marL="0" indent="0">
              <a:buNone/>
            </a:pPr>
            <a:r>
              <a:rPr lang="el-GR" dirty="0"/>
              <a:t>Καθοριστικό ρόλο στην αναζήτηση και εύρεση εργασίας παίζουν τα </a:t>
            </a:r>
            <a:r>
              <a:rPr lang="el-GR" dirty="0" smtClean="0"/>
              <a:t>ΜΚΔ και </a:t>
            </a:r>
            <a:r>
              <a:rPr lang="el-GR" dirty="0"/>
              <a:t>μάλιστα αναμένεται ο ρόλος τους να γίνει ολοένα και σημαντικότερος τα επόμενα </a:t>
            </a:r>
            <a:r>
              <a:rPr lang="el-GR" dirty="0" smtClean="0"/>
              <a:t>χρόνια.</a:t>
            </a:r>
          </a:p>
          <a:p>
            <a:pPr marL="0" indent="0">
              <a:buNone/>
            </a:pPr>
            <a:r>
              <a:rPr lang="el-GR" dirty="0"/>
              <a:t>Τ</a:t>
            </a:r>
            <a:r>
              <a:rPr lang="el-GR" dirty="0" smtClean="0"/>
              <a:t>ο </a:t>
            </a:r>
            <a:r>
              <a:rPr lang="el-GR" b="1" dirty="0" err="1"/>
              <a:t>LinkedIn</a:t>
            </a:r>
            <a:r>
              <a:rPr lang="el-GR" dirty="0"/>
              <a:t> </a:t>
            </a:r>
            <a:r>
              <a:rPr lang="el-GR" dirty="0" smtClean="0"/>
              <a:t>είναι η  </a:t>
            </a:r>
            <a:r>
              <a:rPr lang="el-GR" dirty="0"/>
              <a:t>πιο δημοφιλής πλατφόρμα για επαγγελματικούς </a:t>
            </a:r>
            <a:r>
              <a:rPr lang="el-GR" dirty="0" smtClean="0"/>
              <a:t>σκοπούς παγκοσμίως </a:t>
            </a:r>
            <a:r>
              <a:rPr lang="el-GR" dirty="0"/>
              <a:t>, τόσο για τους εργοδότες (61%) όσο και για τους υποψηφίους (34%).</a:t>
            </a:r>
          </a:p>
          <a:p>
            <a:pPr marL="0" indent="0">
              <a:buNone/>
            </a:pP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124744"/>
            <a:ext cx="460851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2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effectLst>
                  <a:outerShdw blurRad="38100" dist="38100" dir="2700000" algn="tl">
                    <a:srgbClr val="000000">
                      <a:alpha val="43137"/>
                    </a:srgbClr>
                  </a:outerShdw>
                </a:effectLst>
              </a:rPr>
              <a:t>Αποτελέσματα Έρευνας (Ερωτηματολόγιο)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276872"/>
            <a:ext cx="9036496"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3528" y="1678180"/>
            <a:ext cx="8424936" cy="400110"/>
          </a:xfrm>
          <a:prstGeom prst="rect">
            <a:avLst/>
          </a:prstGeom>
          <a:noFill/>
        </p:spPr>
        <p:txBody>
          <a:bodyPr wrap="square" rtlCol="0">
            <a:spAutoFit/>
          </a:bodyPr>
          <a:lstStyle/>
          <a:p>
            <a:pPr algn="ctr"/>
            <a:r>
              <a:rPr lang="el-GR" sz="2000" b="1" dirty="0" smtClean="0"/>
              <a:t>Συνολικό δείγμα ερωτηθέντων: 20 μαθητές (80% αγόρια, 20% κορίτσια)</a:t>
            </a:r>
            <a:endParaRPr lang="el-GR" sz="2000" b="1" dirty="0"/>
          </a:p>
        </p:txBody>
      </p:sp>
    </p:spTree>
    <p:extLst>
      <p:ext uri="{BB962C8B-B14F-4D97-AF65-F5344CB8AC3E}">
        <p14:creationId xmlns:p14="http://schemas.microsoft.com/office/powerpoint/2010/main" val="10681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circle(in)">
                                      <p:cBhvr>
                                        <p:cTn id="10" dur="2000"/>
                                        <p:tgtEl>
                                          <p:spTgt spid="205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effectLst>
                  <a:outerShdw blurRad="38100" dist="38100" dir="2700000" algn="tl">
                    <a:srgbClr val="000000">
                      <a:alpha val="43137"/>
                    </a:srgbClr>
                  </a:outerShdw>
                </a:effectLst>
              </a:rPr>
              <a:t>Στόχοι</a:t>
            </a:r>
            <a:r>
              <a:rPr lang="el-GR" b="1" dirty="0" smtClean="0"/>
              <a:t> </a:t>
            </a:r>
            <a:r>
              <a:rPr lang="el-GR" b="1" dirty="0">
                <a:effectLst>
                  <a:outerShdw blurRad="38100" dist="38100" dir="2700000" algn="tl">
                    <a:srgbClr val="000000">
                      <a:alpha val="43137"/>
                    </a:srgbClr>
                  </a:outerShdw>
                </a:effectLst>
              </a:rPr>
              <a:t>της ερευνητικής εργασίας</a:t>
            </a:r>
          </a:p>
        </p:txBody>
      </p:sp>
      <p:sp>
        <p:nvSpPr>
          <p:cNvPr id="3" name="Θέση περιεχομένου 2"/>
          <p:cNvSpPr>
            <a:spLocks noGrp="1"/>
          </p:cNvSpPr>
          <p:nvPr>
            <p:ph idx="1"/>
          </p:nvPr>
        </p:nvSpPr>
        <p:spPr>
          <a:xfrm>
            <a:off x="457200" y="1412776"/>
            <a:ext cx="8229600" cy="1756791"/>
          </a:xfrm>
        </p:spPr>
        <p:txBody>
          <a:bodyPr>
            <a:noAutofit/>
          </a:bodyPr>
          <a:lstStyle/>
          <a:p>
            <a:pPr marL="0" indent="0" algn="just">
              <a:buNone/>
            </a:pPr>
            <a:r>
              <a:rPr lang="el-GR" sz="2600" b="1" i="1" dirty="0" smtClean="0"/>
              <a:t>Με αυτή την εργασία προσπαθήσαμε να σκιαγραφήσουμε τον </a:t>
            </a:r>
            <a:r>
              <a:rPr lang="el-GR" sz="2600" b="1" i="1" dirty="0"/>
              <a:t>χαρακτήρα των Μέσων Κοινωνικής Δικτύωσης (Μ.Κ.Δ) και να αναφερθούμε στις δυνατότητες που μας παρέχουν αλλά και στους κινδύνους που πολλές φορές </a:t>
            </a:r>
            <a:r>
              <a:rPr lang="el-GR" sz="2600" b="1" i="1" dirty="0" smtClean="0"/>
              <a:t>κρύβουν.</a:t>
            </a:r>
            <a:endParaRPr lang="el-GR" sz="2600" dirty="0"/>
          </a:p>
        </p:txBody>
      </p:sp>
      <p:grpSp>
        <p:nvGrpSpPr>
          <p:cNvPr id="12" name="Ομάδα 11"/>
          <p:cNvGrpSpPr/>
          <p:nvPr/>
        </p:nvGrpSpPr>
        <p:grpSpPr>
          <a:xfrm>
            <a:off x="395536" y="3639685"/>
            <a:ext cx="8289619" cy="2525619"/>
            <a:chOff x="395536" y="3639685"/>
            <a:chExt cx="8289619" cy="2525619"/>
          </a:xfrm>
        </p:grpSpPr>
        <p:sp>
          <p:nvSpPr>
            <p:cNvPr id="4" name="TextBox 3"/>
            <p:cNvSpPr txBox="1"/>
            <p:nvPr/>
          </p:nvSpPr>
          <p:spPr>
            <a:xfrm>
              <a:off x="395536" y="3639686"/>
              <a:ext cx="2232248" cy="646331"/>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txBody>
            <a:bodyPr wrap="square" rtlCol="0">
              <a:spAutoFit/>
            </a:bodyPr>
            <a:lstStyle/>
            <a:p>
              <a:pPr algn="ctr"/>
              <a:r>
                <a:rPr lang="el-GR" b="1" dirty="0" smtClean="0"/>
                <a:t>Συζήτηση θέματος – ανταλλαγή απόψεων</a:t>
              </a:r>
              <a:endParaRPr lang="el-GR" b="1" dirty="0"/>
            </a:p>
          </p:txBody>
        </p:sp>
        <p:sp>
          <p:nvSpPr>
            <p:cNvPr id="6" name="TextBox 5"/>
            <p:cNvSpPr txBox="1"/>
            <p:nvPr/>
          </p:nvSpPr>
          <p:spPr>
            <a:xfrm>
              <a:off x="3491881" y="3639685"/>
              <a:ext cx="2088232" cy="646331"/>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txBody>
            <a:bodyPr wrap="square" rtlCol="0">
              <a:spAutoFit/>
            </a:bodyPr>
            <a:lstStyle>
              <a:defPPr>
                <a:defRPr lang="el-GR"/>
              </a:defPPr>
              <a:lvl1pPr algn="ctr">
                <a:defRPr b="1"/>
              </a:lvl1pPr>
            </a:lstStyle>
            <a:p>
              <a:r>
                <a:rPr lang="el-GR" dirty="0"/>
                <a:t>Διάκριση  θέματος σε υποενότητες </a:t>
              </a:r>
            </a:p>
          </p:txBody>
        </p:sp>
        <p:sp>
          <p:nvSpPr>
            <p:cNvPr id="7" name="Ραβδωτό δεξιό βέλος 6"/>
            <p:cNvSpPr/>
            <p:nvPr/>
          </p:nvSpPr>
          <p:spPr>
            <a:xfrm>
              <a:off x="4353635" y="5608548"/>
              <a:ext cx="864096" cy="4847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Ραβδωτό δεξιό βέλος 7"/>
            <p:cNvSpPr/>
            <p:nvPr/>
          </p:nvSpPr>
          <p:spPr>
            <a:xfrm>
              <a:off x="5580112" y="3742411"/>
              <a:ext cx="864096" cy="4847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6468252" y="3661619"/>
              <a:ext cx="2208204" cy="646331"/>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txBody>
            <a:bodyPr wrap="square" rtlCol="0">
              <a:spAutoFit/>
            </a:bodyPr>
            <a:lstStyle>
              <a:defPPr>
                <a:defRPr lang="el-GR"/>
              </a:defPPr>
              <a:lvl1pPr algn="ctr">
                <a:defRPr b="1"/>
              </a:lvl1pPr>
            </a:lstStyle>
            <a:p>
              <a:r>
                <a:rPr lang="el-GR" dirty="0"/>
                <a:t>Χωρισμός τμήματος σε 3 </a:t>
              </a:r>
              <a:r>
                <a:rPr lang="el-GR" dirty="0" err="1"/>
                <a:t>υπο</a:t>
              </a:r>
              <a:r>
                <a:rPr lang="el-GR" dirty="0"/>
                <a:t>-ομάδες</a:t>
              </a:r>
            </a:p>
          </p:txBody>
        </p:sp>
        <p:sp>
          <p:nvSpPr>
            <p:cNvPr id="10" name="Λυγισμένο βέλος 9"/>
            <p:cNvSpPr/>
            <p:nvPr/>
          </p:nvSpPr>
          <p:spPr>
            <a:xfrm rot="10800000">
              <a:off x="7821059" y="4314280"/>
              <a:ext cx="864096" cy="815456"/>
            </a:xfrm>
            <a:prstGeom prst="ben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1" name="TextBox 10"/>
            <p:cNvSpPr txBox="1"/>
            <p:nvPr/>
          </p:nvSpPr>
          <p:spPr>
            <a:xfrm>
              <a:off x="4355976" y="4582869"/>
              <a:ext cx="3432340" cy="646331"/>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txBody>
            <a:bodyPr wrap="square" rtlCol="0">
              <a:spAutoFit/>
            </a:bodyPr>
            <a:lstStyle>
              <a:defPPr>
                <a:defRPr lang="el-GR"/>
              </a:defPPr>
              <a:lvl1pPr algn="ctr">
                <a:defRPr b="1"/>
              </a:lvl1pPr>
            </a:lstStyle>
            <a:p>
              <a:r>
                <a:rPr lang="el-GR" dirty="0"/>
                <a:t>Διερεύνηση ενοτήτων από τις ομάδες και συγκέντρωση υλικού</a:t>
              </a:r>
            </a:p>
          </p:txBody>
        </p:sp>
        <p:sp>
          <p:nvSpPr>
            <p:cNvPr id="5" name="Ραβδωτό δεξιό βέλος 4"/>
            <p:cNvSpPr/>
            <p:nvPr/>
          </p:nvSpPr>
          <p:spPr>
            <a:xfrm rot="10800000">
              <a:off x="3419870" y="4672463"/>
              <a:ext cx="936105" cy="539190"/>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extBox 13"/>
            <p:cNvSpPr txBox="1"/>
            <p:nvPr/>
          </p:nvSpPr>
          <p:spPr>
            <a:xfrm>
              <a:off x="395536" y="4582869"/>
              <a:ext cx="3024333" cy="646331"/>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txBody>
            <a:bodyPr wrap="square" rtlCol="0">
              <a:spAutoFit/>
            </a:bodyPr>
            <a:lstStyle>
              <a:defPPr>
                <a:defRPr lang="el-GR"/>
              </a:defPPr>
              <a:lvl1pPr algn="ctr">
                <a:defRPr b="1"/>
              </a:lvl1pPr>
            </a:lstStyle>
            <a:p>
              <a:r>
                <a:rPr lang="el-GR" dirty="0" smtClean="0"/>
                <a:t>Επεξεργασία υλικού και σύνταξη γραπτής εργασίας</a:t>
              </a:r>
              <a:endParaRPr lang="el-GR" dirty="0"/>
            </a:p>
          </p:txBody>
        </p:sp>
        <p:sp>
          <p:nvSpPr>
            <p:cNvPr id="15" name="Λυγισμένο βέλος 14"/>
            <p:cNvSpPr/>
            <p:nvPr/>
          </p:nvSpPr>
          <p:spPr>
            <a:xfrm rot="10800000" flipH="1">
              <a:off x="395536" y="5229200"/>
              <a:ext cx="828092" cy="864096"/>
            </a:xfrm>
            <a:prstGeom prst="ben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6" name="TextBox 15"/>
            <p:cNvSpPr txBox="1"/>
            <p:nvPr/>
          </p:nvSpPr>
          <p:spPr>
            <a:xfrm>
              <a:off x="1237276" y="5518973"/>
              <a:ext cx="3118700" cy="646331"/>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txBody>
            <a:bodyPr wrap="square" rtlCol="0">
              <a:spAutoFit/>
            </a:bodyPr>
            <a:lstStyle>
              <a:defPPr>
                <a:defRPr lang="el-GR"/>
              </a:defPPr>
              <a:lvl1pPr algn="ctr">
                <a:defRPr b="1"/>
              </a:lvl1pPr>
            </a:lstStyle>
            <a:p>
              <a:r>
                <a:rPr lang="el-GR" dirty="0" smtClean="0"/>
                <a:t>Σύνταξη ερωτηματολογίου και διεξαγωγή δημοσκόπησης</a:t>
              </a:r>
              <a:endParaRPr lang="el-GR" dirty="0"/>
            </a:p>
          </p:txBody>
        </p:sp>
        <p:sp>
          <p:nvSpPr>
            <p:cNvPr id="17" name="Ραβδωτό δεξιό βέλος 16"/>
            <p:cNvSpPr/>
            <p:nvPr/>
          </p:nvSpPr>
          <p:spPr>
            <a:xfrm>
              <a:off x="2627784" y="3742410"/>
              <a:ext cx="864096" cy="4847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p:cNvSpPr txBox="1"/>
            <p:nvPr/>
          </p:nvSpPr>
          <p:spPr>
            <a:xfrm>
              <a:off x="5292080" y="5570076"/>
              <a:ext cx="2232248" cy="523220"/>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txBody>
            <a:bodyPr wrap="square" rtlCol="0">
              <a:spAutoFit/>
            </a:bodyPr>
            <a:lstStyle/>
            <a:p>
              <a:pPr algn="ctr"/>
              <a:endParaRPr lang="el-GR" sz="500" b="1" dirty="0" smtClean="0"/>
            </a:p>
            <a:p>
              <a:pPr algn="ctr"/>
              <a:r>
                <a:rPr lang="el-GR" b="1" dirty="0" smtClean="0"/>
                <a:t>Συμπεράσματα </a:t>
              </a:r>
            </a:p>
            <a:p>
              <a:pPr algn="ctr"/>
              <a:endParaRPr lang="el-GR" sz="500" b="1" dirty="0"/>
            </a:p>
          </p:txBody>
        </p:sp>
      </p:grpSp>
    </p:spTree>
    <p:extLst>
      <p:ext uri="{BB962C8B-B14F-4D97-AF65-F5344CB8AC3E}">
        <p14:creationId xmlns:p14="http://schemas.microsoft.com/office/powerpoint/2010/main" val="188740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1"/>
            <a:ext cx="828092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501008"/>
            <a:ext cx="8280920" cy="324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02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2000"/>
                                        <p:tgtEl>
                                          <p:spTgt spid="3074"/>
                                        </p:tgtEl>
                                      </p:cBhvr>
                                    </p:animEffect>
                                  </p:childTnLst>
                                </p:cTn>
                              </p:par>
                              <p:par>
                                <p:cTn id="8" presetID="4" presetClass="entr" presetSubtype="16"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box(in)">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56895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809732"/>
            <a:ext cx="8424936" cy="285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32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098"/>
                                        </p:tgtEl>
                                        <p:attrNameLst>
                                          <p:attrName>r</p:attrName>
                                        </p:attrNameLst>
                                      </p:cBhvr>
                                    </p:animRot>
                                    <p:animRot by="-240000">
                                      <p:cBhvr>
                                        <p:cTn id="7" dur="200" fill="hold">
                                          <p:stCondLst>
                                            <p:cond delay="200"/>
                                          </p:stCondLst>
                                        </p:cTn>
                                        <p:tgtEl>
                                          <p:spTgt spid="4098"/>
                                        </p:tgtEl>
                                        <p:attrNameLst>
                                          <p:attrName>r</p:attrName>
                                        </p:attrNameLst>
                                      </p:cBhvr>
                                    </p:animRot>
                                    <p:animRot by="240000">
                                      <p:cBhvr>
                                        <p:cTn id="8" dur="200" fill="hold">
                                          <p:stCondLst>
                                            <p:cond delay="400"/>
                                          </p:stCondLst>
                                        </p:cTn>
                                        <p:tgtEl>
                                          <p:spTgt spid="4098"/>
                                        </p:tgtEl>
                                        <p:attrNameLst>
                                          <p:attrName>r</p:attrName>
                                        </p:attrNameLst>
                                      </p:cBhvr>
                                    </p:animRot>
                                    <p:animRot by="-240000">
                                      <p:cBhvr>
                                        <p:cTn id="9" dur="200" fill="hold">
                                          <p:stCondLst>
                                            <p:cond delay="600"/>
                                          </p:stCondLst>
                                        </p:cTn>
                                        <p:tgtEl>
                                          <p:spTgt spid="4098"/>
                                        </p:tgtEl>
                                        <p:attrNameLst>
                                          <p:attrName>r</p:attrName>
                                        </p:attrNameLst>
                                      </p:cBhvr>
                                    </p:animRot>
                                    <p:animRot by="120000">
                                      <p:cBhvr>
                                        <p:cTn id="10" dur="200" fill="hold">
                                          <p:stCondLst>
                                            <p:cond delay="800"/>
                                          </p:stCondLst>
                                        </p:cTn>
                                        <p:tgtEl>
                                          <p:spTgt spid="4098"/>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4100"/>
                                        </p:tgtEl>
                                        <p:attrNameLst>
                                          <p:attrName>r</p:attrName>
                                        </p:attrNameLst>
                                      </p:cBhvr>
                                    </p:animRot>
                                    <p:animRot by="-240000">
                                      <p:cBhvr>
                                        <p:cTn id="13" dur="200" fill="hold">
                                          <p:stCondLst>
                                            <p:cond delay="200"/>
                                          </p:stCondLst>
                                        </p:cTn>
                                        <p:tgtEl>
                                          <p:spTgt spid="4100"/>
                                        </p:tgtEl>
                                        <p:attrNameLst>
                                          <p:attrName>r</p:attrName>
                                        </p:attrNameLst>
                                      </p:cBhvr>
                                    </p:animRot>
                                    <p:animRot by="240000">
                                      <p:cBhvr>
                                        <p:cTn id="14" dur="200" fill="hold">
                                          <p:stCondLst>
                                            <p:cond delay="400"/>
                                          </p:stCondLst>
                                        </p:cTn>
                                        <p:tgtEl>
                                          <p:spTgt spid="4100"/>
                                        </p:tgtEl>
                                        <p:attrNameLst>
                                          <p:attrName>r</p:attrName>
                                        </p:attrNameLst>
                                      </p:cBhvr>
                                    </p:animRot>
                                    <p:animRot by="-240000">
                                      <p:cBhvr>
                                        <p:cTn id="15" dur="200" fill="hold">
                                          <p:stCondLst>
                                            <p:cond delay="600"/>
                                          </p:stCondLst>
                                        </p:cTn>
                                        <p:tgtEl>
                                          <p:spTgt spid="4100"/>
                                        </p:tgtEl>
                                        <p:attrNameLst>
                                          <p:attrName>r</p:attrName>
                                        </p:attrNameLst>
                                      </p:cBhvr>
                                    </p:animRot>
                                    <p:animRot by="120000">
                                      <p:cBhvr>
                                        <p:cTn id="16" dur="200" fill="hold">
                                          <p:stCondLst>
                                            <p:cond delay="800"/>
                                          </p:stCondLst>
                                        </p:cTn>
                                        <p:tgtEl>
                                          <p:spTgt spid="41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3" y="1052736"/>
            <a:ext cx="849694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87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71400"/>
            <a:ext cx="8229600" cy="1143000"/>
          </a:xfrm>
        </p:spPr>
        <p:txBody>
          <a:bodyPr>
            <a:normAutofit/>
          </a:bodyPr>
          <a:lstStyle/>
          <a:p>
            <a:r>
              <a:rPr lang="el-GR" sz="4000" b="1" dirty="0">
                <a:effectLst>
                  <a:outerShdw blurRad="38100" dist="38100" dir="2700000" algn="tl">
                    <a:srgbClr val="000000">
                      <a:alpha val="43137"/>
                    </a:srgbClr>
                  </a:outerShdw>
                </a:effectLst>
              </a:rPr>
              <a:t>Επίλογος </a:t>
            </a:r>
          </a:p>
        </p:txBody>
      </p:sp>
      <p:sp>
        <p:nvSpPr>
          <p:cNvPr id="3" name="Θέση περιεχομένου 2"/>
          <p:cNvSpPr>
            <a:spLocks noGrp="1"/>
          </p:cNvSpPr>
          <p:nvPr>
            <p:ph idx="1"/>
          </p:nvPr>
        </p:nvSpPr>
        <p:spPr>
          <a:xfrm>
            <a:off x="107504" y="692696"/>
            <a:ext cx="9036496" cy="3744416"/>
          </a:xfrm>
        </p:spPr>
        <p:txBody>
          <a:bodyPr>
            <a:normAutofit/>
          </a:bodyPr>
          <a:lstStyle/>
          <a:p>
            <a:pPr marL="0" indent="0" algn="just">
              <a:buNone/>
            </a:pPr>
            <a:r>
              <a:rPr lang="el-GR" sz="3000" dirty="0"/>
              <a:t>Αναμφίβολα το Διαδίκτυο είναι ένα </a:t>
            </a:r>
            <a:r>
              <a:rPr lang="el-GR" sz="3000" dirty="0" smtClean="0"/>
              <a:t>από τα σημαντικότερα επίτευγμα </a:t>
            </a:r>
            <a:r>
              <a:rPr lang="el-GR" sz="3000" dirty="0"/>
              <a:t>της σύγχρονης </a:t>
            </a:r>
            <a:r>
              <a:rPr lang="el-GR" sz="3000" dirty="0" smtClean="0"/>
              <a:t>τεχνολογίας</a:t>
            </a:r>
            <a:r>
              <a:rPr lang="el-GR" sz="3000" dirty="0"/>
              <a:t> </a:t>
            </a:r>
            <a:r>
              <a:rPr lang="el-GR" sz="3000" dirty="0" smtClean="0"/>
              <a:t>και αναπόσπαστο μέρος της καθημερινότητάς μας πια.</a:t>
            </a:r>
            <a:endParaRPr lang="el-GR" sz="3000" dirty="0"/>
          </a:p>
          <a:p>
            <a:pPr marL="0" indent="0" algn="just">
              <a:buNone/>
            </a:pPr>
            <a:r>
              <a:rPr lang="el-GR" sz="3000" dirty="0" smtClean="0"/>
              <a:t>Στο </a:t>
            </a:r>
            <a:r>
              <a:rPr lang="el-GR" sz="3000" dirty="0"/>
              <a:t>χέρι μας είναι να κρατήσουμε τα θετικά του στοιχεία και να περιορίσουμε όσο μπορούμε τα αρνητικά. </a:t>
            </a:r>
          </a:p>
          <a:p>
            <a:pPr marL="0" indent="0">
              <a:buNone/>
            </a:pPr>
            <a:r>
              <a:rPr lang="el-GR" b="1" i="1" dirty="0" smtClean="0">
                <a:effectLst>
                  <a:outerShdw blurRad="38100" dist="38100" dir="2700000" algn="tl">
                    <a:srgbClr val="000000">
                      <a:alpha val="43137"/>
                    </a:srgbClr>
                  </a:outerShdw>
                </a:effectLst>
              </a:rPr>
              <a:t>Δεν ξεχνάμε</a:t>
            </a:r>
            <a:r>
              <a:rPr lang="el-GR" dirty="0" smtClean="0"/>
              <a:t>: </a:t>
            </a:r>
            <a:endParaRPr lang="el-GR" dirty="0"/>
          </a:p>
          <a:p>
            <a:pPr marL="0" indent="0" algn="ctr">
              <a:buNone/>
            </a:pPr>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2953" y="3933056"/>
            <a:ext cx="3711048"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Επεξήγηση με στρογγυλεμένο παραλληλόγραμμο 3"/>
          <p:cNvSpPr/>
          <p:nvPr/>
        </p:nvSpPr>
        <p:spPr>
          <a:xfrm>
            <a:off x="179512" y="3933056"/>
            <a:ext cx="4248472" cy="2448272"/>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251520" y="4187696"/>
            <a:ext cx="4104456" cy="2308324"/>
          </a:xfrm>
          <a:prstGeom prst="rect">
            <a:avLst/>
          </a:prstGeom>
          <a:noFill/>
        </p:spPr>
        <p:txBody>
          <a:bodyPr wrap="square" rtlCol="0">
            <a:spAutoFit/>
          </a:bodyPr>
          <a:lstStyle/>
          <a:p>
            <a:pPr algn="ctr"/>
            <a:r>
              <a:rPr lang="el-GR" sz="2400" b="1" dirty="0">
                <a:effectLst>
                  <a:outerShdw blurRad="50000" dist="50800" dir="7500000" algn="tl">
                    <a:srgbClr val="000000">
                      <a:alpha val="35000"/>
                    </a:srgbClr>
                  </a:outerShdw>
                </a:effectLst>
              </a:rPr>
              <a:t>Όλοι εμείς δημιουργούμε το Διαδίκτυο!</a:t>
            </a:r>
            <a:endParaRPr lang="el-GR" sz="2400" dirty="0"/>
          </a:p>
          <a:p>
            <a:pPr algn="ctr"/>
            <a:r>
              <a:rPr lang="el-GR" sz="2400" b="1" dirty="0">
                <a:effectLst>
                  <a:outerShdw blurRad="50000" dist="50800" dir="7500000" algn="tl">
                    <a:srgbClr val="000000">
                      <a:alpha val="35000"/>
                    </a:srgbClr>
                  </a:outerShdw>
                </a:effectLst>
              </a:rPr>
              <a:t>Εμείς είμαστε αυτοί που </a:t>
            </a:r>
            <a:endParaRPr lang="el-GR" sz="2400" b="1" dirty="0" smtClean="0">
              <a:effectLst>
                <a:outerShdw blurRad="50000" dist="50800" dir="7500000" algn="tl">
                  <a:srgbClr val="000000">
                    <a:alpha val="35000"/>
                  </a:srgbClr>
                </a:outerShdw>
              </a:effectLst>
            </a:endParaRPr>
          </a:p>
          <a:p>
            <a:pPr algn="ctr"/>
            <a:r>
              <a:rPr lang="el-GR" sz="2400" b="1" dirty="0" smtClean="0">
                <a:effectLst>
                  <a:outerShdw blurRad="50000" dist="50800" dir="7500000" algn="tl">
                    <a:srgbClr val="000000">
                      <a:alpha val="35000"/>
                    </a:srgbClr>
                  </a:outerShdw>
                </a:effectLst>
              </a:rPr>
              <a:t>μπορούμε </a:t>
            </a:r>
            <a:r>
              <a:rPr lang="el-GR" sz="2400" b="1" dirty="0">
                <a:effectLst>
                  <a:outerShdw blurRad="50000" dist="50800" dir="7500000" algn="tl">
                    <a:srgbClr val="000000">
                      <a:alpha val="35000"/>
                    </a:srgbClr>
                  </a:outerShdw>
                </a:effectLst>
              </a:rPr>
              <a:t>να το </a:t>
            </a:r>
            <a:endParaRPr lang="el-GR" sz="2400" dirty="0"/>
          </a:p>
          <a:p>
            <a:pPr algn="ctr"/>
            <a:r>
              <a:rPr lang="el-GR" sz="2400" b="1" dirty="0">
                <a:effectLst>
                  <a:outerShdw blurRad="50000" dist="50800" dir="7500000" algn="tl">
                    <a:srgbClr val="000000">
                      <a:alpha val="35000"/>
                    </a:srgbClr>
                  </a:outerShdw>
                </a:effectLst>
              </a:rPr>
              <a:t>κάνουμε πιο ασφαλές!</a:t>
            </a:r>
            <a:endParaRPr lang="el-GR" sz="2400" dirty="0"/>
          </a:p>
          <a:p>
            <a:pPr algn="ctr"/>
            <a:endParaRPr lang="el-GR" sz="2400" dirty="0"/>
          </a:p>
        </p:txBody>
      </p:sp>
    </p:spTree>
    <p:extLst>
      <p:ext uri="{BB962C8B-B14F-4D97-AF65-F5344CB8AC3E}">
        <p14:creationId xmlns:p14="http://schemas.microsoft.com/office/powerpoint/2010/main" val="44407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146"/>
                                        </p:tgtEl>
                                        <p:attrNameLst>
                                          <p:attrName>style.visibility</p:attrName>
                                        </p:attrNameLst>
                                      </p:cBhvr>
                                      <p:to>
                                        <p:strVal val="visible"/>
                                      </p:to>
                                    </p:set>
                                    <p:anim calcmode="lin" valueType="num">
                                      <p:cBhvr additive="base">
                                        <p:cTn id="31" dur="500" fill="hold"/>
                                        <p:tgtEl>
                                          <p:spTgt spid="6146"/>
                                        </p:tgtEl>
                                        <p:attrNameLst>
                                          <p:attrName>ppt_x</p:attrName>
                                        </p:attrNameLst>
                                      </p:cBhvr>
                                      <p:tavLst>
                                        <p:tav tm="0">
                                          <p:val>
                                            <p:strVal val="#ppt_x"/>
                                          </p:val>
                                        </p:tav>
                                        <p:tav tm="100000">
                                          <p:val>
                                            <p:strVal val="#ppt_x"/>
                                          </p:val>
                                        </p:tav>
                                      </p:tavLst>
                                    </p:anim>
                                    <p:anim calcmode="lin" valueType="num">
                                      <p:cBhvr additive="base">
                                        <p:cTn id="32"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6632"/>
            <a:ext cx="6120680" cy="6523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86532" y="6197242"/>
            <a:ext cx="5688632" cy="400110"/>
          </a:xfrm>
          <a:prstGeom prst="rect">
            <a:avLst/>
          </a:prstGeom>
          <a:noFill/>
        </p:spPr>
        <p:txBody>
          <a:bodyPr wrap="square" rtlCol="0">
            <a:spAutoFit/>
          </a:bodyPr>
          <a:lstStyle/>
          <a:p>
            <a:r>
              <a:rPr lang="el-GR" sz="2000" b="1" dirty="0" smtClean="0"/>
              <a:t>Ευχαριστούμε …………… οι μαθητές της Ά ΕΠΑΛ </a:t>
            </a:r>
            <a:endParaRPr lang="el-GR" sz="2000" b="1" dirty="0"/>
          </a:p>
        </p:txBody>
      </p:sp>
    </p:spTree>
    <p:extLst>
      <p:ext uri="{BB962C8B-B14F-4D97-AF65-F5344CB8AC3E}">
        <p14:creationId xmlns:p14="http://schemas.microsoft.com/office/powerpoint/2010/main" val="357953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0264"/>
            <a:ext cx="8229600" cy="1143000"/>
          </a:xfrm>
        </p:spPr>
        <p:txBody>
          <a:bodyPr>
            <a:normAutofit/>
          </a:bodyPr>
          <a:lstStyle/>
          <a:p>
            <a:r>
              <a:rPr lang="el-GR" b="1" dirty="0">
                <a:effectLst>
                  <a:outerShdw blurRad="38100" dist="38100" dir="2700000" algn="tl">
                    <a:srgbClr val="000000">
                      <a:alpha val="43137"/>
                    </a:srgbClr>
                  </a:outerShdw>
                </a:effectLst>
              </a:rPr>
              <a:t>Ορισμός των ΜΚΔ</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679" y="1022240"/>
            <a:ext cx="5013919" cy="552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Ορθογώνιο 3"/>
          <p:cNvSpPr/>
          <p:nvPr/>
        </p:nvSpPr>
        <p:spPr>
          <a:xfrm>
            <a:off x="107504" y="1022240"/>
            <a:ext cx="4032448" cy="5863144"/>
          </a:xfrm>
          <a:prstGeom prst="rect">
            <a:avLst/>
          </a:prstGeom>
        </p:spPr>
        <p:txBody>
          <a:bodyPr wrap="square">
            <a:spAutoFit/>
          </a:bodyPr>
          <a:lstStyle/>
          <a:p>
            <a:pPr>
              <a:lnSpc>
                <a:spcPts val="2500"/>
              </a:lnSpc>
            </a:pPr>
            <a:r>
              <a:rPr lang="el-GR" sz="2200" dirty="0"/>
              <a:t>Ο όρος </a:t>
            </a:r>
            <a:r>
              <a:rPr lang="el-GR" sz="2200" b="1" dirty="0"/>
              <a:t>μέσα κοινωνικής δικτύωσης</a:t>
            </a:r>
            <a:r>
              <a:rPr lang="el-GR" sz="2200" dirty="0"/>
              <a:t> (ή αλλιώς </a:t>
            </a:r>
            <a:r>
              <a:rPr lang="el-GR" sz="2200" b="1" dirty="0" err="1"/>
              <a:t>social</a:t>
            </a:r>
            <a:r>
              <a:rPr lang="el-GR" sz="2200" b="1" dirty="0"/>
              <a:t> </a:t>
            </a:r>
            <a:r>
              <a:rPr lang="el-GR" sz="2200" b="1" dirty="0" err="1"/>
              <a:t>media</a:t>
            </a:r>
            <a:r>
              <a:rPr lang="el-GR" sz="2200" b="1" dirty="0"/>
              <a:t> </a:t>
            </a:r>
            <a:r>
              <a:rPr lang="el-GR" sz="2200" dirty="0"/>
              <a:t>όπως απαντώνται) αναφέρεται στα μέσα αλληλεπίδρασης ομάδων ανθρώπων μέσω διαδικτυακών κοινοτήτων. </a:t>
            </a:r>
            <a:endParaRPr lang="el-GR" sz="2200" dirty="0" smtClean="0"/>
          </a:p>
          <a:p>
            <a:pPr>
              <a:lnSpc>
                <a:spcPts val="2500"/>
              </a:lnSpc>
            </a:pPr>
            <a:r>
              <a:rPr lang="el-GR" sz="2200" dirty="0" smtClean="0"/>
              <a:t>Τα </a:t>
            </a:r>
            <a:r>
              <a:rPr lang="el-GR" sz="2200" dirty="0" err="1"/>
              <a:t>social</a:t>
            </a:r>
            <a:r>
              <a:rPr lang="el-GR" sz="2200" dirty="0"/>
              <a:t> </a:t>
            </a:r>
            <a:r>
              <a:rPr lang="el-GR" sz="2200" dirty="0" err="1"/>
              <a:t>media</a:t>
            </a:r>
            <a:r>
              <a:rPr lang="el-GR" sz="2200" dirty="0"/>
              <a:t> εμφανίζονται σε διάφορες μορφές όπως πχ. </a:t>
            </a:r>
            <a:r>
              <a:rPr lang="el-GR" sz="2200" dirty="0" err="1" smtClean="0"/>
              <a:t>ιστολόγια</a:t>
            </a:r>
            <a:r>
              <a:rPr lang="el-GR" sz="2200" dirty="0" smtClean="0"/>
              <a:t>, </a:t>
            </a:r>
            <a:r>
              <a:rPr lang="el-GR" sz="2200" dirty="0"/>
              <a:t>ιστοσελίδες (</a:t>
            </a:r>
            <a:r>
              <a:rPr lang="el-GR" sz="2200" dirty="0" err="1"/>
              <a:t>π.χ</a:t>
            </a:r>
            <a:r>
              <a:rPr lang="el-GR" sz="2200" dirty="0"/>
              <a:t> </a:t>
            </a:r>
            <a:r>
              <a:rPr lang="en-US" sz="2200" dirty="0" err="1" smtClean="0"/>
              <a:t>facebook</a:t>
            </a:r>
            <a:r>
              <a:rPr lang="el-GR" sz="2200" dirty="0" smtClean="0"/>
              <a:t>, </a:t>
            </a:r>
            <a:r>
              <a:rPr lang="el-GR" sz="2200" dirty="0" err="1"/>
              <a:t>φόρουμς</a:t>
            </a:r>
            <a:r>
              <a:rPr lang="el-GR" sz="2200" dirty="0"/>
              <a:t> κλπ).</a:t>
            </a:r>
          </a:p>
          <a:p>
            <a:pPr>
              <a:lnSpc>
                <a:spcPts val="2500"/>
              </a:lnSpc>
            </a:pPr>
            <a:r>
              <a:rPr lang="el-GR" sz="2200" dirty="0"/>
              <a:t>Προσφέρουν τη δυνατότητα στους χρήστες τους να παρουσιάσουν τον εαυτό τους και τους επιτρέπουν είτε να ενταχθούν / συμμετέχουν σε ήδη υπάρχοντα κοινωνικά δίκτυα είτε να δημιουργήσουν δικά τους. </a:t>
            </a:r>
          </a:p>
        </p:txBody>
      </p:sp>
    </p:spTree>
    <p:extLst>
      <p:ext uri="{BB962C8B-B14F-4D97-AF65-F5344CB8AC3E}">
        <p14:creationId xmlns:p14="http://schemas.microsoft.com/office/powerpoint/2010/main" val="233766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Βασικά χαρακτηριστικά ΜΚΔ</a:t>
            </a:r>
            <a:endParaRPr lang="el-GR" b="1" dirty="0"/>
          </a:p>
        </p:txBody>
      </p:sp>
      <p:sp>
        <p:nvSpPr>
          <p:cNvPr id="3" name="Θέση περιεχομένου 2"/>
          <p:cNvSpPr>
            <a:spLocks noGrp="1"/>
          </p:cNvSpPr>
          <p:nvPr>
            <p:ph idx="1"/>
          </p:nvPr>
        </p:nvSpPr>
        <p:spPr/>
        <p:txBody>
          <a:bodyPr>
            <a:normAutofit/>
          </a:bodyPr>
          <a:lstStyle/>
          <a:p>
            <a:pPr lvl="0"/>
            <a:r>
              <a:rPr lang="el-GR" b="1" dirty="0" smtClean="0"/>
              <a:t>Συμμετοχή</a:t>
            </a:r>
            <a:endParaRPr lang="el-GR" dirty="0"/>
          </a:p>
          <a:p>
            <a:pPr lvl="0"/>
            <a:r>
              <a:rPr lang="el-GR" b="1" dirty="0" smtClean="0"/>
              <a:t>Διαφάνεια</a:t>
            </a:r>
          </a:p>
          <a:p>
            <a:pPr lvl="0"/>
            <a:r>
              <a:rPr lang="el-GR" b="1" dirty="0" smtClean="0"/>
              <a:t>Συνομιλία</a:t>
            </a:r>
          </a:p>
          <a:p>
            <a:pPr lvl="0"/>
            <a:r>
              <a:rPr lang="el-GR" b="1" dirty="0" smtClean="0"/>
              <a:t>Κοινότητα</a:t>
            </a:r>
            <a:endParaRPr lang="el-GR" dirty="0"/>
          </a:p>
          <a:p>
            <a:pPr lvl="0"/>
            <a:r>
              <a:rPr lang="el-GR" b="1" dirty="0" smtClean="0"/>
              <a:t>Συνεκτικότητα</a:t>
            </a:r>
            <a:endParaRPr lang="el-GR" dirty="0"/>
          </a:p>
        </p:txBody>
      </p:sp>
      <p:pic>
        <p:nvPicPr>
          <p:cNvPr id="4" name="irc_mi" descr="http://www.socialdefender.com/theme/default/images/img_banner.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140968"/>
            <a:ext cx="5652120" cy="3717032"/>
          </a:xfrm>
          <a:prstGeom prst="rect">
            <a:avLst/>
          </a:prstGeom>
          <a:noFill/>
          <a:ln>
            <a:noFill/>
          </a:ln>
        </p:spPr>
      </p:pic>
    </p:spTree>
    <p:extLst>
      <p:ext uri="{BB962C8B-B14F-4D97-AF65-F5344CB8AC3E}">
        <p14:creationId xmlns:p14="http://schemas.microsoft.com/office/powerpoint/2010/main" val="347412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effectLst>
                  <a:outerShdw blurRad="38100" dist="38100" dir="2700000" algn="tl">
                    <a:srgbClr val="000000">
                      <a:alpha val="43137"/>
                    </a:srgbClr>
                  </a:outerShdw>
                </a:effectLst>
              </a:rPr>
              <a:t>Ιστορική εξέλιξη των ΜΚΔ</a:t>
            </a:r>
          </a:p>
        </p:txBody>
      </p:sp>
      <p:pic>
        <p:nvPicPr>
          <p:cNvPr id="4" name="irc_mi" descr="https://c2.staticflickr.com/6/5588/15063365061_263ca21ec3_b.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009" y="1412776"/>
            <a:ext cx="8964487" cy="5328592"/>
          </a:xfrm>
          <a:prstGeom prst="rect">
            <a:avLst/>
          </a:prstGeom>
          <a:noFill/>
          <a:ln>
            <a:noFill/>
          </a:ln>
        </p:spPr>
      </p:pic>
    </p:spTree>
    <p:extLst>
      <p:ext uri="{BB962C8B-B14F-4D97-AF65-F5344CB8AC3E}">
        <p14:creationId xmlns:p14="http://schemas.microsoft.com/office/powerpoint/2010/main" val="407684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4165"/>
            <a:ext cx="8229600" cy="1143000"/>
          </a:xfrm>
        </p:spPr>
        <p:txBody>
          <a:bodyPr>
            <a:normAutofit fontScale="90000"/>
          </a:bodyPr>
          <a:lstStyle/>
          <a:p>
            <a:r>
              <a:rPr lang="el-GR" sz="5400" b="1" dirty="0">
                <a:effectLst>
                  <a:outerShdw blurRad="38100" dist="38100" dir="2700000" algn="tl">
                    <a:srgbClr val="000000">
                      <a:alpha val="43137"/>
                    </a:srgbClr>
                  </a:outerShdw>
                </a:effectLst>
              </a:rPr>
              <a:t>Δημοφιλή </a:t>
            </a:r>
            <a:r>
              <a:rPr lang="el-GR" sz="5400" b="1" dirty="0" smtClean="0">
                <a:effectLst>
                  <a:outerShdw blurRad="38100" dist="38100" dir="2700000" algn="tl">
                    <a:srgbClr val="000000">
                      <a:alpha val="43137"/>
                    </a:srgbClr>
                  </a:outerShdw>
                </a:effectLst>
              </a:rPr>
              <a:t>ΜΚΔ</a:t>
            </a:r>
            <a:r>
              <a:rPr lang="el-GR" sz="5400" b="1" dirty="0">
                <a:effectLst>
                  <a:outerShdw blurRad="38100" dist="38100" dir="2700000" algn="tl">
                    <a:srgbClr val="000000">
                      <a:alpha val="43137"/>
                    </a:srgbClr>
                  </a:outerShdw>
                </a:effectLst>
              </a:rPr>
              <a:t> </a:t>
            </a:r>
            <a:r>
              <a:rPr lang="el-GR" sz="5400" b="1" dirty="0" smtClean="0">
                <a:effectLst>
                  <a:outerShdw blurRad="38100" dist="38100" dir="2700000" algn="tl">
                    <a:srgbClr val="000000">
                      <a:alpha val="43137"/>
                    </a:srgbClr>
                  </a:outerShdw>
                </a:effectLst>
              </a:rPr>
              <a:t>στην Ελλάδα</a:t>
            </a:r>
            <a:endParaRPr lang="el-GR" sz="5400" b="1" dirty="0">
              <a:effectLst>
                <a:outerShdw blurRad="38100" dist="38100" dir="2700000" algn="tl">
                  <a:srgbClr val="000000">
                    <a:alpha val="43137"/>
                  </a:srgbClr>
                </a:outerShdw>
              </a:effectLst>
            </a:endParaRPr>
          </a:p>
        </p:txBody>
      </p:sp>
      <p:pic>
        <p:nvPicPr>
          <p:cNvPr id="4" name="Θέση περιεχομένου 3" descr="http://www.sepe.gr/files/1/images/graphs/SocialMediaGraph.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009" y="1412776"/>
            <a:ext cx="5004047" cy="5328592"/>
          </a:xfrm>
          <a:prstGeom prst="rect">
            <a:avLst/>
          </a:prstGeom>
          <a:noFill/>
          <a:ln>
            <a:noFill/>
          </a:ln>
        </p:spPr>
      </p:pic>
      <p:sp>
        <p:nvSpPr>
          <p:cNvPr id="5" name="TextBox 4"/>
          <p:cNvSpPr txBox="1"/>
          <p:nvPr/>
        </p:nvSpPr>
        <p:spPr>
          <a:xfrm>
            <a:off x="5148064" y="1614859"/>
            <a:ext cx="3888432" cy="2462213"/>
          </a:xfrm>
          <a:prstGeom prst="rect">
            <a:avLst/>
          </a:prstGeom>
          <a:gradFill>
            <a:gsLst>
              <a:gs pos="0">
                <a:srgbClr val="8488C4"/>
              </a:gs>
              <a:gs pos="53000">
                <a:srgbClr val="D4DEFF"/>
              </a:gs>
              <a:gs pos="83000">
                <a:srgbClr val="D4DEFF"/>
              </a:gs>
              <a:gs pos="100000">
                <a:srgbClr val="96AB94"/>
              </a:gs>
            </a:gsLst>
            <a:lin ang="5400000" scaled="0"/>
          </a:gradFill>
          <a:ln cmpd="thinThick">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rtlCol="0">
            <a:spAutoFit/>
          </a:bodyPr>
          <a:lstStyle/>
          <a:p>
            <a:pPr algn="ctr"/>
            <a:r>
              <a:rPr lang="el-GR" sz="2200" dirty="0" smtClean="0"/>
              <a:t>Οι </a:t>
            </a:r>
            <a:r>
              <a:rPr lang="el-GR" sz="2200" dirty="0"/>
              <a:t>πιο συνηθισμένες ενέργειες του Έλληνα χρήστη στο</a:t>
            </a:r>
            <a:r>
              <a:rPr lang="el-GR" sz="2200" b="1" dirty="0">
                <a:effectLst>
                  <a:outerShdw blurRad="38100" dist="38100" dir="2700000" algn="tl">
                    <a:srgbClr val="000000">
                      <a:alpha val="43137"/>
                    </a:srgbClr>
                  </a:outerShdw>
                </a:effectLst>
              </a:rPr>
              <a:t> </a:t>
            </a:r>
            <a:r>
              <a:rPr lang="el-GR" sz="2200" b="1" dirty="0" err="1">
                <a:effectLst>
                  <a:outerShdw blurRad="38100" dist="38100" dir="2700000" algn="tl">
                    <a:srgbClr val="000000">
                      <a:alpha val="43137"/>
                    </a:srgbClr>
                  </a:outerShdw>
                </a:effectLst>
              </a:rPr>
              <a:t>YouTube</a:t>
            </a:r>
            <a:r>
              <a:rPr lang="el-GR" sz="2200" b="1" dirty="0">
                <a:effectLst>
                  <a:outerShdw blurRad="38100" dist="38100" dir="2700000" algn="tl">
                    <a:srgbClr val="000000">
                      <a:alpha val="43137"/>
                    </a:srgbClr>
                  </a:outerShdw>
                </a:effectLst>
              </a:rPr>
              <a:t> </a:t>
            </a:r>
            <a:r>
              <a:rPr lang="el-GR" sz="2200" dirty="0" smtClean="0"/>
              <a:t>(και </a:t>
            </a:r>
            <a:r>
              <a:rPr lang="el-GR" sz="2200" dirty="0"/>
              <a:t>μάλιστα σε συχνότητα “</a:t>
            </a:r>
            <a:r>
              <a:rPr lang="el-GR" sz="2200" i="1" dirty="0"/>
              <a:t>συχνά έως καθημερινά</a:t>
            </a:r>
            <a:r>
              <a:rPr lang="el-GR" sz="2200" dirty="0" smtClean="0"/>
              <a:t>”) </a:t>
            </a:r>
            <a:r>
              <a:rPr lang="el-GR" sz="2200" dirty="0"/>
              <a:t>είναι </a:t>
            </a:r>
            <a:r>
              <a:rPr lang="el-GR" sz="2200" b="1" i="1" dirty="0"/>
              <a:t>να ακούει τραγούδια (87%) </a:t>
            </a:r>
            <a:r>
              <a:rPr lang="el-GR" sz="2200" dirty="0"/>
              <a:t>και </a:t>
            </a:r>
            <a:r>
              <a:rPr lang="el-GR" sz="2200" b="1" i="1" dirty="0"/>
              <a:t>να αναζητά βίντεο σχετικά με την επικαιρότητα (36%).</a:t>
            </a:r>
          </a:p>
        </p:txBody>
      </p:sp>
      <p:sp>
        <p:nvSpPr>
          <p:cNvPr id="6" name="Ορθογώνιο 5"/>
          <p:cNvSpPr/>
          <p:nvPr/>
        </p:nvSpPr>
        <p:spPr>
          <a:xfrm>
            <a:off x="5148064" y="4257670"/>
            <a:ext cx="3888432" cy="2123658"/>
          </a:xfrm>
          <a:prstGeom prst="rect">
            <a:avLst/>
          </a:prstGeom>
          <a:gradFill>
            <a:gsLst>
              <a:gs pos="0">
                <a:srgbClr val="8488C4"/>
              </a:gs>
              <a:gs pos="53000">
                <a:srgbClr val="D4DEFF"/>
              </a:gs>
              <a:gs pos="83000">
                <a:srgbClr val="D4DEFF"/>
              </a:gs>
              <a:gs pos="100000">
                <a:srgbClr val="96AB94"/>
              </a:gs>
            </a:gsLst>
            <a:lin ang="5400000" scaled="0"/>
          </a:gradFill>
          <a:ln cmpd="thinThick">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rtlCol="0">
            <a:spAutoFit/>
          </a:bodyPr>
          <a:lstStyle/>
          <a:p>
            <a:pPr algn="ctr"/>
            <a:r>
              <a:rPr lang="el-GR" sz="2200" dirty="0" smtClean="0"/>
              <a:t>Οι ιστοσελίδες με </a:t>
            </a:r>
            <a:r>
              <a:rPr lang="el-GR" sz="2200" b="1" dirty="0" err="1">
                <a:effectLst>
                  <a:outerShdw blurRad="38100" dist="38100" dir="2700000" algn="tl">
                    <a:srgbClr val="000000">
                      <a:alpha val="43137"/>
                    </a:srgbClr>
                  </a:outerShdw>
                </a:effectLst>
              </a:rPr>
              <a:t>reviews</a:t>
            </a:r>
            <a:r>
              <a:rPr lang="el-GR" sz="2200" dirty="0">
                <a:effectLst>
                  <a:outerShdw blurRad="38100" dist="38100" dir="2700000" algn="tl">
                    <a:srgbClr val="000000">
                      <a:alpha val="43137"/>
                    </a:srgbClr>
                  </a:outerShdw>
                </a:effectLst>
              </a:rPr>
              <a:t> </a:t>
            </a:r>
            <a:r>
              <a:rPr lang="el-GR" sz="2200" dirty="0" smtClean="0"/>
              <a:t>δείχνουν </a:t>
            </a:r>
            <a:r>
              <a:rPr lang="el-GR" sz="2200" dirty="0"/>
              <a:t>μια ιδιαίτερη δυναμική, καθώς, σύμφωνα με την έρευνα, το </a:t>
            </a:r>
            <a:r>
              <a:rPr lang="el-GR" sz="2200" b="1" i="1" dirty="0"/>
              <a:t>52% δηλώνει ότι επηρεάζεται από τις κριτικές των προϊόντων, που διαβάζει. </a:t>
            </a:r>
          </a:p>
        </p:txBody>
      </p:sp>
    </p:spTree>
    <p:extLst>
      <p:ext uri="{BB962C8B-B14F-4D97-AF65-F5344CB8AC3E}">
        <p14:creationId xmlns:p14="http://schemas.microsoft.com/office/powerpoint/2010/main" val="311703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71400"/>
            <a:ext cx="8229600" cy="1143000"/>
          </a:xfrm>
        </p:spPr>
        <p:txBody>
          <a:bodyPr>
            <a:noAutofit/>
          </a:bodyPr>
          <a:lstStyle/>
          <a:p>
            <a:r>
              <a:rPr lang="el-GR" sz="3600" b="1" dirty="0" smtClean="0">
                <a:effectLst>
                  <a:outerShdw blurRad="38100" dist="38100" dir="2700000" algn="tl">
                    <a:srgbClr val="000000">
                      <a:alpha val="43137"/>
                    </a:srgbClr>
                  </a:outerShdw>
                </a:effectLst>
              </a:rPr>
              <a:t>Δυνατότητες που μας δίνουν τα ΜΚΔ</a:t>
            </a:r>
            <a:endParaRPr lang="el-GR" sz="3600"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179512" y="908720"/>
            <a:ext cx="8712968" cy="4925144"/>
          </a:xfrm>
        </p:spPr>
        <p:txBody>
          <a:bodyPr>
            <a:noAutofit/>
          </a:bodyPr>
          <a:lstStyle/>
          <a:p>
            <a:pPr marL="0" indent="0" algn="just">
              <a:buNone/>
            </a:pPr>
            <a:r>
              <a:rPr lang="el-GR" sz="2800" b="1" u="sng" dirty="0" smtClean="0">
                <a:effectLst>
                  <a:outerShdw blurRad="38100" dist="38100" dir="2700000" algn="tl">
                    <a:srgbClr val="000000">
                      <a:alpha val="43137"/>
                    </a:srgbClr>
                  </a:outerShdw>
                </a:effectLst>
              </a:rPr>
              <a:t>Τα </a:t>
            </a:r>
            <a:r>
              <a:rPr lang="el-GR" sz="2800" b="1" u="sng" dirty="0">
                <a:effectLst>
                  <a:outerShdw blurRad="38100" dist="38100" dir="2700000" algn="tl">
                    <a:srgbClr val="000000">
                      <a:alpha val="43137"/>
                    </a:srgbClr>
                  </a:outerShdw>
                </a:effectLst>
              </a:rPr>
              <a:t>ΜΚΔ </a:t>
            </a:r>
            <a:r>
              <a:rPr lang="el-GR" sz="2800" b="1" u="sng" dirty="0" smtClean="0">
                <a:effectLst>
                  <a:outerShdw blurRad="38100" dist="38100" dir="2700000" algn="tl">
                    <a:srgbClr val="000000">
                      <a:alpha val="43137"/>
                    </a:srgbClr>
                  </a:outerShdw>
                </a:effectLst>
              </a:rPr>
              <a:t>επιτρέπουν</a:t>
            </a:r>
            <a:r>
              <a:rPr lang="el-GR" sz="2800" b="1" u="sng" dirty="0">
                <a:effectLst>
                  <a:outerShdw blurRad="38100" dist="38100" dir="2700000" algn="tl">
                    <a:srgbClr val="000000">
                      <a:alpha val="43137"/>
                    </a:srgbClr>
                  </a:outerShdw>
                </a:effectLst>
              </a:rPr>
              <a:t>:</a:t>
            </a:r>
          </a:p>
          <a:p>
            <a:pPr lvl="0" algn="just"/>
            <a:r>
              <a:rPr lang="el-GR" sz="2800" dirty="0" smtClean="0"/>
              <a:t>τη δημιουργία </a:t>
            </a:r>
            <a:r>
              <a:rPr lang="el-GR" sz="2800" dirty="0"/>
              <a:t>δεσμών μεταξύ μεγάλου  αριθμού ατόμων καθώς και ατόμων που βρίσκονται σε μεγάλη γεωγραφική απόσταση το ένα από το άλλο,</a:t>
            </a:r>
          </a:p>
          <a:p>
            <a:pPr lvl="0" algn="just"/>
            <a:r>
              <a:rPr lang="el-GR" sz="2800" dirty="0" smtClean="0"/>
              <a:t>τη </a:t>
            </a:r>
            <a:r>
              <a:rPr lang="el-GR" sz="2800" dirty="0"/>
              <a:t>δυνατότητα επιλογής ανάμεσα σε μεγάλο πλήθους κοινωνικών ομάδων, καθώς και την αναζήτηση της ομάδας που εκφράζει το άτομο με τον καλύτερο (κατά το άτομο αυτό) δυνατό τρόπο,</a:t>
            </a:r>
          </a:p>
          <a:p>
            <a:pPr lvl="0" algn="just"/>
            <a:r>
              <a:rPr lang="el-GR" sz="2800" dirty="0"/>
              <a:t>τη δυνατότητα επαφής με πολλούς διαφορετικούς πολιτισμούς</a:t>
            </a:r>
            <a:r>
              <a:rPr lang="el-GR" sz="2800" dirty="0" smtClean="0"/>
              <a:t>,</a:t>
            </a:r>
          </a:p>
          <a:p>
            <a:pPr algn="just"/>
            <a:r>
              <a:rPr lang="el-GR" sz="2800" dirty="0"/>
              <a:t>τη δυνατότητα διεύρυνσης των γνώσεων και των πνευματικών οριζόντων του ατόμου,</a:t>
            </a:r>
          </a:p>
          <a:p>
            <a:pPr lvl="0" algn="just"/>
            <a:endParaRPr lang="el-GR" sz="2800" dirty="0"/>
          </a:p>
          <a:p>
            <a:pPr marL="0" indent="0" algn="just">
              <a:buNone/>
            </a:pPr>
            <a:endParaRPr lang="el-GR" sz="2800" dirty="0"/>
          </a:p>
        </p:txBody>
      </p:sp>
    </p:spTree>
    <p:extLst>
      <p:ext uri="{BB962C8B-B14F-4D97-AF65-F5344CB8AC3E}">
        <p14:creationId xmlns:p14="http://schemas.microsoft.com/office/powerpoint/2010/main" val="23705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7685" y="4500913"/>
            <a:ext cx="3672408" cy="2322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Θέση περιεχομένου 2"/>
          <p:cNvSpPr>
            <a:spLocks noGrp="1"/>
          </p:cNvSpPr>
          <p:nvPr>
            <p:ph idx="1"/>
          </p:nvPr>
        </p:nvSpPr>
        <p:spPr>
          <a:xfrm>
            <a:off x="35496" y="692696"/>
            <a:ext cx="8856984" cy="4525963"/>
          </a:xfrm>
        </p:spPr>
        <p:txBody>
          <a:bodyPr vert="horz" lIns="91440" tIns="45720" rIns="91440" bIns="45720" rtlCol="0">
            <a:noAutofit/>
          </a:bodyPr>
          <a:lstStyle/>
          <a:p>
            <a:pPr marL="0" indent="0" algn="just">
              <a:buNone/>
            </a:pPr>
            <a:r>
              <a:rPr lang="el-GR" sz="2800" b="1" u="sng" dirty="0">
                <a:effectLst>
                  <a:outerShdw blurRad="38100" dist="38100" dir="2700000" algn="tl">
                    <a:srgbClr val="000000">
                      <a:alpha val="43137"/>
                    </a:srgbClr>
                  </a:outerShdw>
                </a:effectLst>
              </a:rPr>
              <a:t>Τα ΜΚΔ επιτρέπουν:</a:t>
            </a:r>
          </a:p>
          <a:p>
            <a:pPr algn="just"/>
            <a:r>
              <a:rPr lang="el-GR" sz="2800" dirty="0"/>
              <a:t>τη δυνατότητα αναζήτησης και ανεύρεσης περιεχομένου (φωτογραφιών, βίντεο κλπ) στο οποίο οι χρήστες δε θα μπορούσαν να έχουν πρόσβαση με διαφορετικό τρόπο,</a:t>
            </a:r>
          </a:p>
          <a:p>
            <a:pPr algn="just"/>
            <a:r>
              <a:rPr lang="el-GR" sz="2800" dirty="0"/>
              <a:t>τη δυνατότητα άμεσης και από πρώτο χέρι ενημέρωσης για οτιδήποτε συμβαίνει στον κόσμο, και</a:t>
            </a:r>
          </a:p>
          <a:p>
            <a:pPr algn="just"/>
            <a:r>
              <a:rPr lang="el-GR" sz="2800" dirty="0"/>
              <a:t>τη δυνατότητα εύκολης πρόσβασης σε ψυχαγωγικό περιεχόμενο, από το σπίτι, μέσω π.χ. της παρακολούθησης βίντεο κλιπ και μέσω της ενασχόλησης με εφαρμογές ψυχαγωγικού χαρακτήρα όπως τα παιχνίδια. </a:t>
            </a:r>
          </a:p>
          <a:p>
            <a:pPr marL="0" indent="0" algn="just">
              <a:buNone/>
            </a:pPr>
            <a:endParaRPr lang="el-GR" sz="2800" b="1" u="sng" dirty="0">
              <a:effectLst>
                <a:outerShdw blurRad="38100" dist="38100" dir="2700000" algn="tl">
                  <a:srgbClr val="000000">
                    <a:alpha val="43137"/>
                  </a:srgbClr>
                </a:outerShdw>
              </a:effectLst>
            </a:endParaRPr>
          </a:p>
        </p:txBody>
      </p:sp>
      <p:sp>
        <p:nvSpPr>
          <p:cNvPr id="4" name="Τίτλος 1"/>
          <p:cNvSpPr>
            <a:spLocks noGrp="1"/>
          </p:cNvSpPr>
          <p:nvPr>
            <p:ph type="title"/>
          </p:nvPr>
        </p:nvSpPr>
        <p:spPr>
          <a:xfrm>
            <a:off x="539552" y="-243408"/>
            <a:ext cx="8229600" cy="1143000"/>
          </a:xfrm>
        </p:spPr>
        <p:txBody>
          <a:bodyPr>
            <a:noAutofit/>
          </a:bodyPr>
          <a:lstStyle/>
          <a:p>
            <a:r>
              <a:rPr lang="el-GR" sz="3200" b="1" dirty="0">
                <a:effectLst>
                  <a:outerShdw blurRad="38100" dist="38100" dir="2700000" algn="tl">
                    <a:srgbClr val="000000">
                      <a:alpha val="43137"/>
                    </a:srgbClr>
                  </a:outerShdw>
                </a:effectLst>
              </a:rPr>
              <a:t>Δυνατότητες που μας δίνουν τα ΜΚΔ</a:t>
            </a:r>
          </a:p>
        </p:txBody>
      </p:sp>
    </p:spTree>
    <p:extLst>
      <p:ext uri="{BB962C8B-B14F-4D97-AF65-F5344CB8AC3E}">
        <p14:creationId xmlns:p14="http://schemas.microsoft.com/office/powerpoint/2010/main" val="179510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16632"/>
            <a:ext cx="8507288" cy="1143000"/>
          </a:xfrm>
        </p:spPr>
        <p:txBody>
          <a:bodyPr>
            <a:noAutofit/>
          </a:bodyPr>
          <a:lstStyle/>
          <a:p>
            <a:r>
              <a:rPr lang="el-GR" sz="3600" b="1" dirty="0" smtClean="0">
                <a:effectLst>
                  <a:outerShdw blurRad="38100" dist="38100" dir="2700000" algn="tl">
                    <a:srgbClr val="000000">
                      <a:alpha val="43137"/>
                    </a:srgbClr>
                  </a:outerShdw>
                </a:effectLst>
              </a:rPr>
              <a:t>Αρνητικές επιπτώσεις της χρήσης των ΜΚΔ</a:t>
            </a:r>
            <a:endParaRPr lang="el-GR" sz="3600"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179512" y="1268760"/>
            <a:ext cx="8712968" cy="3744416"/>
          </a:xfrm>
        </p:spPr>
        <p:txBody>
          <a:bodyPr>
            <a:noAutofit/>
          </a:bodyPr>
          <a:lstStyle/>
          <a:p>
            <a:r>
              <a:rPr lang="el-GR" sz="2400" dirty="0" smtClean="0"/>
              <a:t>Απώλεια ελέγχου προσωπικών στοιχείων. </a:t>
            </a:r>
            <a:r>
              <a:rPr lang="el-GR" sz="2400" dirty="0"/>
              <a:t>Η εταιρεία </a:t>
            </a:r>
            <a:r>
              <a:rPr lang="el-GR" sz="2400" dirty="0" err="1"/>
              <a:t>πάροχος</a:t>
            </a:r>
            <a:r>
              <a:rPr lang="el-GR" sz="2400" dirty="0"/>
              <a:t> (</a:t>
            </a:r>
            <a:r>
              <a:rPr lang="el-GR" sz="2400" dirty="0" err="1"/>
              <a:t>π.χ</a:t>
            </a:r>
            <a:r>
              <a:rPr lang="el-GR" sz="2400" dirty="0"/>
              <a:t>  </a:t>
            </a:r>
            <a:r>
              <a:rPr lang="en-US" sz="2400" dirty="0" err="1"/>
              <a:t>facebook</a:t>
            </a:r>
            <a:r>
              <a:rPr lang="el-GR" sz="2400" dirty="0"/>
              <a:t>) έχει δικαίωμα χρήσης όλων αυτών των πληροφοριών και διατήρησής τους στο διηνεκές</a:t>
            </a:r>
            <a:r>
              <a:rPr lang="el-GR" sz="2400" dirty="0" smtClean="0"/>
              <a:t>.</a:t>
            </a:r>
          </a:p>
          <a:p>
            <a:r>
              <a:rPr lang="el-GR" sz="2400" dirty="0" smtClean="0"/>
              <a:t>Αυθαίρετη </a:t>
            </a:r>
            <a:r>
              <a:rPr lang="el-GR" sz="2400" dirty="0"/>
              <a:t>κατασκευή από τρίτους λογαριασμών για γνωστά δημόσια πρόσωπα, με σκοπό την παραπλάνηση. </a:t>
            </a:r>
            <a:endParaRPr lang="el-GR" sz="2400" dirty="0" smtClean="0"/>
          </a:p>
          <a:p>
            <a:pPr lvl="0"/>
            <a:r>
              <a:rPr lang="el-GR" sz="2400" dirty="0" smtClean="0"/>
              <a:t>Η </a:t>
            </a:r>
            <a:r>
              <a:rPr lang="el-GR" sz="2400" dirty="0"/>
              <a:t>κλοπή γνήσιας διαδικτυακής </a:t>
            </a:r>
            <a:r>
              <a:rPr lang="el-GR" sz="2400" dirty="0" smtClean="0"/>
              <a:t>ταυτότητας</a:t>
            </a:r>
            <a:r>
              <a:rPr lang="en-US" sz="2400" dirty="0" smtClean="0"/>
              <a:t>, </a:t>
            </a:r>
            <a:r>
              <a:rPr lang="el-GR" sz="2400" dirty="0" smtClean="0"/>
              <a:t>προσωπικών </a:t>
            </a:r>
            <a:r>
              <a:rPr lang="el-GR" sz="2400" dirty="0"/>
              <a:t>δεδομένων και γενικά η απειλή της ασφάλειας των προσωπικών δεδομένων των χρηστών τους</a:t>
            </a:r>
            <a:r>
              <a:rPr lang="el-GR" sz="2400" dirty="0" smtClean="0"/>
              <a:t>, </a:t>
            </a:r>
            <a:r>
              <a:rPr lang="el-GR" sz="2400" dirty="0"/>
              <a:t>από κακοπροαίρετους </a:t>
            </a:r>
            <a:r>
              <a:rPr lang="el-GR" sz="2400" dirty="0" err="1"/>
              <a:t>χάκερς</a:t>
            </a:r>
            <a:r>
              <a:rPr lang="el-GR" sz="2400" dirty="0"/>
              <a:t> και χρήση </a:t>
            </a:r>
            <a:r>
              <a:rPr lang="el-GR" sz="2400" dirty="0" smtClean="0"/>
              <a:t>τους για </a:t>
            </a:r>
            <a:r>
              <a:rPr lang="el-GR" sz="2400" dirty="0"/>
              <a:t>διάπραξη παρενοχλήσεων </a:t>
            </a:r>
            <a:r>
              <a:rPr lang="el-GR" sz="2400" dirty="0" smtClean="0"/>
              <a:t>και άλλων έννομων πράξεων.</a:t>
            </a:r>
          </a:p>
          <a:p>
            <a:r>
              <a:rPr lang="el-GR" sz="2400" dirty="0" smtClean="0"/>
              <a:t>Η </a:t>
            </a:r>
            <a:r>
              <a:rPr lang="el-GR" sz="2400" dirty="0"/>
              <a:t>έκθεση σε πολύ μεγαλύτερο αριθμό κινδύνων κοινωνικού </a:t>
            </a:r>
            <a:r>
              <a:rPr lang="el-GR" sz="2400" dirty="0" smtClean="0"/>
              <a:t>χαρακτήρα (σεξουαλική παρενόχληση, εξύβριση, διαδικτυακό </a:t>
            </a:r>
            <a:r>
              <a:rPr lang="en-US" sz="2400" dirty="0" smtClean="0"/>
              <a:t>bullying)</a:t>
            </a:r>
            <a:r>
              <a:rPr lang="el-GR" sz="2400" dirty="0" smtClean="0"/>
              <a:t> </a:t>
            </a:r>
            <a:r>
              <a:rPr lang="el-GR" sz="2400" dirty="0"/>
              <a:t>χωρίς τη δυνατότητα προστασίας ή αντιμετώπισης τέτοιων ενεργειών,</a:t>
            </a:r>
            <a:endParaRPr lang="el-GR" sz="2400" dirty="0" smtClean="0"/>
          </a:p>
          <a:p>
            <a:endParaRPr lang="el-GR" sz="2400" dirty="0"/>
          </a:p>
        </p:txBody>
      </p:sp>
    </p:spTree>
    <p:extLst>
      <p:ext uri="{BB962C8B-B14F-4D97-AF65-F5344CB8AC3E}">
        <p14:creationId xmlns:p14="http://schemas.microsoft.com/office/powerpoint/2010/main" val="239026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TotalTime>
  <Words>1081</Words>
  <Application>Microsoft Office PowerPoint</Application>
  <PresentationFormat>On-screen Show (4:3)</PresentationFormat>
  <Paragraphs>98</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Cambria</vt:lpstr>
      <vt:lpstr>Courier New</vt:lpstr>
      <vt:lpstr>Times New Roman</vt:lpstr>
      <vt:lpstr>Θέμα του Office</vt:lpstr>
      <vt:lpstr>Ο Ρόλος Των Σελίδων Κοινωνικής Δικτύωσης Στη Ζωή Μας  </vt:lpstr>
      <vt:lpstr>Στόχοι της ερευνητικής εργασίας</vt:lpstr>
      <vt:lpstr>Ορισμός των ΜΚΔ</vt:lpstr>
      <vt:lpstr>Βασικά χαρακτηριστικά ΜΚΔ</vt:lpstr>
      <vt:lpstr>Ιστορική εξέλιξη των ΜΚΔ</vt:lpstr>
      <vt:lpstr>Δημοφιλή ΜΚΔ στην Ελλάδα</vt:lpstr>
      <vt:lpstr>Δυνατότητες που μας δίνουν τα ΜΚΔ</vt:lpstr>
      <vt:lpstr>Δυνατότητες που μας δίνουν τα ΜΚΔ</vt:lpstr>
      <vt:lpstr>Αρνητικές επιπτώσεις της χρήσης των ΜΚΔ</vt:lpstr>
      <vt:lpstr>Αρνητικές επιπτώσεις της χρήσης των ΜΚΔ</vt:lpstr>
      <vt:lpstr>PowerPoint Presentation</vt:lpstr>
      <vt:lpstr>Η επίδραση των Μέσων Κοινωνικής Δικτύωσης στην έκφραση  Η γλώσσα του διαδικτύου </vt:lpstr>
      <vt:lpstr>PowerPoint Presentation</vt:lpstr>
      <vt:lpstr>Εmojis ή Εmoticons </vt:lpstr>
      <vt:lpstr>Στατιστικές – έρευνες για την χρήση των  ΜΚΔ (παγκοσμίως)</vt:lpstr>
      <vt:lpstr>Στατιστικές – έρευνες στην Ελλάδα για  την χρήση των  ΜΚΔ</vt:lpstr>
      <vt:lpstr>Στατιστικές – έρευνες στην Ελλάδα για  την χρήση των  ΜΚΔ</vt:lpstr>
      <vt:lpstr>Ο ρόλος των Μέσων Κοινωνικής Δικτύωσης  στην εύρεση εργασίας </vt:lpstr>
      <vt:lpstr>Αποτελέσματα Έρευνας (Ερωτηματολόγιο) </vt:lpstr>
      <vt:lpstr>PowerPoint Presentation</vt:lpstr>
      <vt:lpstr>PowerPoint Presentation</vt:lpstr>
      <vt:lpstr>PowerPoint Presentation</vt:lpstr>
      <vt:lpstr>Επίλογος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Ρόλος Των Σελίδων Κοινωνικής Δικτύωσης Στη Ζωή Μας</dc:title>
  <dc:creator>Nasmania</dc:creator>
  <cp:lastModifiedBy>Nasmania</cp:lastModifiedBy>
  <cp:revision>75</cp:revision>
  <dcterms:created xsi:type="dcterms:W3CDTF">2016-01-18T15:17:23Z</dcterms:created>
  <dcterms:modified xsi:type="dcterms:W3CDTF">2016-05-29T20:04:15Z</dcterms:modified>
</cp:coreProperties>
</file>