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8" r:id="rId2"/>
    <p:sldId id="260" r:id="rId3"/>
    <p:sldId id="261" r:id="rId4"/>
    <p:sldId id="262" r:id="rId5"/>
    <p:sldId id="263" r:id="rId6"/>
    <p:sldId id="264" r:id="rId7"/>
    <p:sldId id="265" r:id="rId8"/>
    <p:sldId id="266" r:id="rId9"/>
    <p:sldId id="267" r:id="rId1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Προεπιλεγμένη ενότητα" id="{6EA9190A-084A-4DA3-BCA9-6E7C6E253C9D}">
          <p14:sldIdLst>
            <p14:sldId id="268"/>
            <p14:sldId id="260"/>
            <p14:sldId id="261"/>
            <p14:sldId id="262"/>
            <p14:sldId id="263"/>
            <p14:sldId id="264"/>
            <p14:sldId id="265"/>
            <p14:sldId id="266"/>
            <p14:sldId id="26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04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DBE3A9-3FF6-47E6-B92F-B9696CAD5701}" type="datetimeFigureOut">
              <a:rPr lang="el-GR" smtClean="0"/>
              <a:t>3/12/2016</a:t>
            </a:fld>
            <a:endParaRPr lang="el-GR" dirty="0"/>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0A8457-EE40-46D8-A423-E6A76C41FF59}" type="slidenum">
              <a:rPr lang="el-GR" smtClean="0"/>
              <a:t>‹#›</a:t>
            </a:fld>
            <a:endParaRPr lang="el-GR" dirty="0"/>
          </a:p>
        </p:txBody>
      </p:sp>
    </p:spTree>
    <p:extLst>
      <p:ext uri="{BB962C8B-B14F-4D97-AF65-F5344CB8AC3E}">
        <p14:creationId xmlns:p14="http://schemas.microsoft.com/office/powerpoint/2010/main" val="2261258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5477ABCE-3E71-4AF2-B3E1-C1F4AE37C5F6}" type="datetimeFigureOut">
              <a:rPr lang="el-GR" smtClean="0"/>
              <a:t>3/12/2016</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187DD762-D3B1-4538-863A-5AA9119CEF69}" type="slidenum">
              <a:rPr lang="el-GR" smtClean="0"/>
              <a:t>‹#›</a:t>
            </a:fld>
            <a:endParaRPr lang="el-GR" dirty="0"/>
          </a:p>
        </p:txBody>
      </p:sp>
    </p:spTree>
    <p:extLst>
      <p:ext uri="{BB962C8B-B14F-4D97-AF65-F5344CB8AC3E}">
        <p14:creationId xmlns:p14="http://schemas.microsoft.com/office/powerpoint/2010/main" val="3385963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5477ABCE-3E71-4AF2-B3E1-C1F4AE37C5F6}" type="datetimeFigureOut">
              <a:rPr lang="el-GR" smtClean="0"/>
              <a:t>3/12/2016</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187DD762-D3B1-4538-863A-5AA9119CEF69}" type="slidenum">
              <a:rPr lang="el-GR" smtClean="0"/>
              <a:t>‹#›</a:t>
            </a:fld>
            <a:endParaRPr lang="el-GR" dirty="0"/>
          </a:p>
        </p:txBody>
      </p:sp>
    </p:spTree>
    <p:extLst>
      <p:ext uri="{BB962C8B-B14F-4D97-AF65-F5344CB8AC3E}">
        <p14:creationId xmlns:p14="http://schemas.microsoft.com/office/powerpoint/2010/main" val="881777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5477ABCE-3E71-4AF2-B3E1-C1F4AE37C5F6}" type="datetimeFigureOut">
              <a:rPr lang="el-GR" smtClean="0"/>
              <a:t>3/12/2016</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187DD762-D3B1-4538-863A-5AA9119CEF69}" type="slidenum">
              <a:rPr lang="el-GR" smtClean="0"/>
              <a:t>‹#›</a:t>
            </a:fld>
            <a:endParaRPr lang="el-GR" dirty="0"/>
          </a:p>
        </p:txBody>
      </p:sp>
    </p:spTree>
    <p:extLst>
      <p:ext uri="{BB962C8B-B14F-4D97-AF65-F5344CB8AC3E}">
        <p14:creationId xmlns:p14="http://schemas.microsoft.com/office/powerpoint/2010/main" val="3532898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5477ABCE-3E71-4AF2-B3E1-C1F4AE37C5F6}" type="datetimeFigureOut">
              <a:rPr lang="el-GR" smtClean="0"/>
              <a:t>3/12/2016</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187DD762-D3B1-4538-863A-5AA9119CEF69}" type="slidenum">
              <a:rPr lang="el-GR" smtClean="0"/>
              <a:t>‹#›</a:t>
            </a:fld>
            <a:endParaRPr lang="el-GR" dirty="0"/>
          </a:p>
        </p:txBody>
      </p:sp>
    </p:spTree>
    <p:extLst>
      <p:ext uri="{BB962C8B-B14F-4D97-AF65-F5344CB8AC3E}">
        <p14:creationId xmlns:p14="http://schemas.microsoft.com/office/powerpoint/2010/main" val="2822702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5477ABCE-3E71-4AF2-B3E1-C1F4AE37C5F6}" type="datetimeFigureOut">
              <a:rPr lang="el-GR" smtClean="0"/>
              <a:t>3/12/2016</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187DD762-D3B1-4538-863A-5AA9119CEF69}" type="slidenum">
              <a:rPr lang="el-GR" smtClean="0"/>
              <a:t>‹#›</a:t>
            </a:fld>
            <a:endParaRPr lang="el-GR" dirty="0"/>
          </a:p>
        </p:txBody>
      </p:sp>
    </p:spTree>
    <p:extLst>
      <p:ext uri="{BB962C8B-B14F-4D97-AF65-F5344CB8AC3E}">
        <p14:creationId xmlns:p14="http://schemas.microsoft.com/office/powerpoint/2010/main" val="3184334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5477ABCE-3E71-4AF2-B3E1-C1F4AE37C5F6}" type="datetimeFigureOut">
              <a:rPr lang="el-GR" smtClean="0"/>
              <a:t>3/12/2016</a:t>
            </a:fld>
            <a:endParaRPr lang="el-GR" dirty="0"/>
          </a:p>
        </p:txBody>
      </p:sp>
      <p:sp>
        <p:nvSpPr>
          <p:cNvPr id="6" name="Θέση υποσέλιδου 5"/>
          <p:cNvSpPr>
            <a:spLocks noGrp="1"/>
          </p:cNvSpPr>
          <p:nvPr>
            <p:ph type="ftr" sz="quarter" idx="11"/>
          </p:nvPr>
        </p:nvSpPr>
        <p:spPr/>
        <p:txBody>
          <a:bodyPr/>
          <a:lstStyle/>
          <a:p>
            <a:endParaRPr lang="el-GR" dirty="0"/>
          </a:p>
        </p:txBody>
      </p:sp>
      <p:sp>
        <p:nvSpPr>
          <p:cNvPr id="7" name="Θέση αριθμού διαφάνειας 6"/>
          <p:cNvSpPr>
            <a:spLocks noGrp="1"/>
          </p:cNvSpPr>
          <p:nvPr>
            <p:ph type="sldNum" sz="quarter" idx="12"/>
          </p:nvPr>
        </p:nvSpPr>
        <p:spPr/>
        <p:txBody>
          <a:bodyPr/>
          <a:lstStyle/>
          <a:p>
            <a:fld id="{187DD762-D3B1-4538-863A-5AA9119CEF69}" type="slidenum">
              <a:rPr lang="el-GR" smtClean="0"/>
              <a:t>‹#›</a:t>
            </a:fld>
            <a:endParaRPr lang="el-GR" dirty="0"/>
          </a:p>
        </p:txBody>
      </p:sp>
    </p:spTree>
    <p:extLst>
      <p:ext uri="{BB962C8B-B14F-4D97-AF65-F5344CB8AC3E}">
        <p14:creationId xmlns:p14="http://schemas.microsoft.com/office/powerpoint/2010/main" val="579321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5477ABCE-3E71-4AF2-B3E1-C1F4AE37C5F6}" type="datetimeFigureOut">
              <a:rPr lang="el-GR" smtClean="0"/>
              <a:t>3/12/2016</a:t>
            </a:fld>
            <a:endParaRPr lang="el-GR" dirty="0"/>
          </a:p>
        </p:txBody>
      </p:sp>
      <p:sp>
        <p:nvSpPr>
          <p:cNvPr id="8" name="Θέση υποσέλιδου 7"/>
          <p:cNvSpPr>
            <a:spLocks noGrp="1"/>
          </p:cNvSpPr>
          <p:nvPr>
            <p:ph type="ftr" sz="quarter" idx="11"/>
          </p:nvPr>
        </p:nvSpPr>
        <p:spPr/>
        <p:txBody>
          <a:bodyPr/>
          <a:lstStyle/>
          <a:p>
            <a:endParaRPr lang="el-GR" dirty="0"/>
          </a:p>
        </p:txBody>
      </p:sp>
      <p:sp>
        <p:nvSpPr>
          <p:cNvPr id="9" name="Θέση αριθμού διαφάνειας 8"/>
          <p:cNvSpPr>
            <a:spLocks noGrp="1"/>
          </p:cNvSpPr>
          <p:nvPr>
            <p:ph type="sldNum" sz="quarter" idx="12"/>
          </p:nvPr>
        </p:nvSpPr>
        <p:spPr/>
        <p:txBody>
          <a:bodyPr/>
          <a:lstStyle/>
          <a:p>
            <a:fld id="{187DD762-D3B1-4538-863A-5AA9119CEF69}" type="slidenum">
              <a:rPr lang="el-GR" smtClean="0"/>
              <a:t>‹#›</a:t>
            </a:fld>
            <a:endParaRPr lang="el-GR" dirty="0"/>
          </a:p>
        </p:txBody>
      </p:sp>
    </p:spTree>
    <p:extLst>
      <p:ext uri="{BB962C8B-B14F-4D97-AF65-F5344CB8AC3E}">
        <p14:creationId xmlns:p14="http://schemas.microsoft.com/office/powerpoint/2010/main" val="1256332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5477ABCE-3E71-4AF2-B3E1-C1F4AE37C5F6}" type="datetimeFigureOut">
              <a:rPr lang="el-GR" smtClean="0"/>
              <a:t>3/12/2016</a:t>
            </a:fld>
            <a:endParaRPr lang="el-GR" dirty="0"/>
          </a:p>
        </p:txBody>
      </p:sp>
      <p:sp>
        <p:nvSpPr>
          <p:cNvPr id="4" name="Θέση υποσέλιδου 3"/>
          <p:cNvSpPr>
            <a:spLocks noGrp="1"/>
          </p:cNvSpPr>
          <p:nvPr>
            <p:ph type="ftr" sz="quarter" idx="11"/>
          </p:nvPr>
        </p:nvSpPr>
        <p:spPr/>
        <p:txBody>
          <a:bodyPr/>
          <a:lstStyle/>
          <a:p>
            <a:endParaRPr lang="el-GR" dirty="0"/>
          </a:p>
        </p:txBody>
      </p:sp>
      <p:sp>
        <p:nvSpPr>
          <p:cNvPr id="5" name="Θέση αριθμού διαφάνειας 4"/>
          <p:cNvSpPr>
            <a:spLocks noGrp="1"/>
          </p:cNvSpPr>
          <p:nvPr>
            <p:ph type="sldNum" sz="quarter" idx="12"/>
          </p:nvPr>
        </p:nvSpPr>
        <p:spPr/>
        <p:txBody>
          <a:bodyPr/>
          <a:lstStyle/>
          <a:p>
            <a:fld id="{187DD762-D3B1-4538-863A-5AA9119CEF69}" type="slidenum">
              <a:rPr lang="el-GR" smtClean="0"/>
              <a:t>‹#›</a:t>
            </a:fld>
            <a:endParaRPr lang="el-GR" dirty="0"/>
          </a:p>
        </p:txBody>
      </p:sp>
    </p:spTree>
    <p:extLst>
      <p:ext uri="{BB962C8B-B14F-4D97-AF65-F5344CB8AC3E}">
        <p14:creationId xmlns:p14="http://schemas.microsoft.com/office/powerpoint/2010/main" val="2837139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5477ABCE-3E71-4AF2-B3E1-C1F4AE37C5F6}" type="datetimeFigureOut">
              <a:rPr lang="el-GR" smtClean="0"/>
              <a:t>3/12/2016</a:t>
            </a:fld>
            <a:endParaRPr lang="el-GR" dirty="0"/>
          </a:p>
        </p:txBody>
      </p:sp>
      <p:sp>
        <p:nvSpPr>
          <p:cNvPr id="3" name="Θέση υποσέλιδου 2"/>
          <p:cNvSpPr>
            <a:spLocks noGrp="1"/>
          </p:cNvSpPr>
          <p:nvPr>
            <p:ph type="ftr" sz="quarter" idx="11"/>
          </p:nvPr>
        </p:nvSpPr>
        <p:spPr/>
        <p:txBody>
          <a:bodyPr/>
          <a:lstStyle/>
          <a:p>
            <a:endParaRPr lang="el-GR" dirty="0"/>
          </a:p>
        </p:txBody>
      </p:sp>
      <p:sp>
        <p:nvSpPr>
          <p:cNvPr id="4" name="Θέση αριθμού διαφάνειας 3"/>
          <p:cNvSpPr>
            <a:spLocks noGrp="1"/>
          </p:cNvSpPr>
          <p:nvPr>
            <p:ph type="sldNum" sz="quarter" idx="12"/>
          </p:nvPr>
        </p:nvSpPr>
        <p:spPr/>
        <p:txBody>
          <a:bodyPr/>
          <a:lstStyle/>
          <a:p>
            <a:fld id="{187DD762-D3B1-4538-863A-5AA9119CEF69}" type="slidenum">
              <a:rPr lang="el-GR" smtClean="0"/>
              <a:t>‹#›</a:t>
            </a:fld>
            <a:endParaRPr lang="el-GR" dirty="0"/>
          </a:p>
        </p:txBody>
      </p:sp>
    </p:spTree>
    <p:extLst>
      <p:ext uri="{BB962C8B-B14F-4D97-AF65-F5344CB8AC3E}">
        <p14:creationId xmlns:p14="http://schemas.microsoft.com/office/powerpoint/2010/main" val="1804551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5477ABCE-3E71-4AF2-B3E1-C1F4AE37C5F6}" type="datetimeFigureOut">
              <a:rPr lang="el-GR" smtClean="0"/>
              <a:t>3/12/2016</a:t>
            </a:fld>
            <a:endParaRPr lang="el-GR" dirty="0"/>
          </a:p>
        </p:txBody>
      </p:sp>
      <p:sp>
        <p:nvSpPr>
          <p:cNvPr id="6" name="Θέση υποσέλιδου 5"/>
          <p:cNvSpPr>
            <a:spLocks noGrp="1"/>
          </p:cNvSpPr>
          <p:nvPr>
            <p:ph type="ftr" sz="quarter" idx="11"/>
          </p:nvPr>
        </p:nvSpPr>
        <p:spPr/>
        <p:txBody>
          <a:bodyPr/>
          <a:lstStyle/>
          <a:p>
            <a:endParaRPr lang="el-GR" dirty="0"/>
          </a:p>
        </p:txBody>
      </p:sp>
      <p:sp>
        <p:nvSpPr>
          <p:cNvPr id="7" name="Θέση αριθμού διαφάνειας 6"/>
          <p:cNvSpPr>
            <a:spLocks noGrp="1"/>
          </p:cNvSpPr>
          <p:nvPr>
            <p:ph type="sldNum" sz="quarter" idx="12"/>
          </p:nvPr>
        </p:nvSpPr>
        <p:spPr/>
        <p:txBody>
          <a:bodyPr/>
          <a:lstStyle/>
          <a:p>
            <a:fld id="{187DD762-D3B1-4538-863A-5AA9119CEF69}" type="slidenum">
              <a:rPr lang="el-GR" smtClean="0"/>
              <a:t>‹#›</a:t>
            </a:fld>
            <a:endParaRPr lang="el-GR" dirty="0"/>
          </a:p>
        </p:txBody>
      </p:sp>
    </p:spTree>
    <p:extLst>
      <p:ext uri="{BB962C8B-B14F-4D97-AF65-F5344CB8AC3E}">
        <p14:creationId xmlns:p14="http://schemas.microsoft.com/office/powerpoint/2010/main" val="1516734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5477ABCE-3E71-4AF2-B3E1-C1F4AE37C5F6}" type="datetimeFigureOut">
              <a:rPr lang="el-GR" smtClean="0"/>
              <a:t>3/12/2016</a:t>
            </a:fld>
            <a:endParaRPr lang="el-GR" dirty="0"/>
          </a:p>
        </p:txBody>
      </p:sp>
      <p:sp>
        <p:nvSpPr>
          <p:cNvPr id="6" name="Θέση υποσέλιδου 5"/>
          <p:cNvSpPr>
            <a:spLocks noGrp="1"/>
          </p:cNvSpPr>
          <p:nvPr>
            <p:ph type="ftr" sz="quarter" idx="11"/>
          </p:nvPr>
        </p:nvSpPr>
        <p:spPr/>
        <p:txBody>
          <a:bodyPr/>
          <a:lstStyle/>
          <a:p>
            <a:endParaRPr lang="el-GR" dirty="0"/>
          </a:p>
        </p:txBody>
      </p:sp>
      <p:sp>
        <p:nvSpPr>
          <p:cNvPr id="7" name="Θέση αριθμού διαφάνειας 6"/>
          <p:cNvSpPr>
            <a:spLocks noGrp="1"/>
          </p:cNvSpPr>
          <p:nvPr>
            <p:ph type="sldNum" sz="quarter" idx="12"/>
          </p:nvPr>
        </p:nvSpPr>
        <p:spPr/>
        <p:txBody>
          <a:bodyPr/>
          <a:lstStyle/>
          <a:p>
            <a:fld id="{187DD762-D3B1-4538-863A-5AA9119CEF69}" type="slidenum">
              <a:rPr lang="el-GR" smtClean="0"/>
              <a:t>‹#›</a:t>
            </a:fld>
            <a:endParaRPr lang="el-GR" dirty="0"/>
          </a:p>
        </p:txBody>
      </p:sp>
    </p:spTree>
    <p:extLst>
      <p:ext uri="{BB962C8B-B14F-4D97-AF65-F5344CB8AC3E}">
        <p14:creationId xmlns:p14="http://schemas.microsoft.com/office/powerpoint/2010/main" val="4118258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77ABCE-3E71-4AF2-B3E1-C1F4AE37C5F6}" type="datetimeFigureOut">
              <a:rPr lang="el-GR" smtClean="0"/>
              <a:t>3/12/2016</a:t>
            </a:fld>
            <a:endParaRPr lang="el-GR" dirty="0"/>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7DD762-D3B1-4538-863A-5AA9119CEF69}" type="slidenum">
              <a:rPr lang="el-GR" smtClean="0"/>
              <a:t>‹#›</a:t>
            </a:fld>
            <a:endParaRPr lang="el-GR" dirty="0"/>
          </a:p>
        </p:txBody>
      </p:sp>
    </p:spTree>
    <p:extLst>
      <p:ext uri="{BB962C8B-B14F-4D97-AF65-F5344CB8AC3E}">
        <p14:creationId xmlns:p14="http://schemas.microsoft.com/office/powerpoint/2010/main" val="3269085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n-US" sz="3600" dirty="0" smtClean="0"/>
              <a:t>Our school</a:t>
            </a:r>
            <a:endParaRPr lang="el-GR" sz="3600" dirty="0"/>
          </a:p>
        </p:txBody>
      </p:sp>
      <p:sp>
        <p:nvSpPr>
          <p:cNvPr id="4" name="Θέση κειμένου 3"/>
          <p:cNvSpPr>
            <a:spLocks noGrp="1"/>
          </p:cNvSpPr>
          <p:nvPr>
            <p:ph type="body" sz="half" idx="2"/>
          </p:nvPr>
        </p:nvSpPr>
        <p:spPr/>
        <p:txBody>
          <a:bodyPr>
            <a:normAutofit fontScale="77500" lnSpcReduction="20000"/>
          </a:bodyPr>
          <a:lstStyle/>
          <a:p>
            <a:r>
              <a:rPr lang="en-US" dirty="0" smtClean="0"/>
              <a:t>  </a:t>
            </a:r>
            <a:r>
              <a:rPr lang="en-US" sz="2800" dirty="0" smtClean="0"/>
              <a:t>This is our school. It is in the eastern suburbs of  the city of Thessaloniki , in Northern </a:t>
            </a:r>
            <a:r>
              <a:rPr lang="en-US" sz="2800" dirty="0"/>
              <a:t>G</a:t>
            </a:r>
            <a:r>
              <a:rPr lang="en-US" sz="2800" dirty="0" smtClean="0"/>
              <a:t>reece.</a:t>
            </a:r>
          </a:p>
          <a:p>
            <a:r>
              <a:rPr lang="en-US" sz="2800" dirty="0" smtClean="0"/>
              <a:t>   Our school has got thirteen classrooms, a computer lab,  a library, a music room, assembly hall, a dining room, a basketball court, a volleyball court, a football field, a big playground, </a:t>
            </a:r>
            <a:r>
              <a:rPr lang="en-US" sz="2800" smtClean="0"/>
              <a:t>a head teacher’s </a:t>
            </a:r>
            <a:r>
              <a:rPr lang="en-US" sz="2800" dirty="0" smtClean="0"/>
              <a:t>office, a  teacher’s office and a sick room.</a:t>
            </a:r>
            <a:endParaRPr lang="el-GR" sz="2800" dirty="0"/>
          </a:p>
        </p:txBody>
      </p:sp>
      <p:pic>
        <p:nvPicPr>
          <p:cNvPr id="3" name="Picture 2" descr="https://twinspace.etwinning.net/files/collabspace/0/90/290/29290/images/b8c617e7_op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1412776"/>
            <a:ext cx="5292849"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5077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n-US" sz="2800" dirty="0" smtClean="0"/>
              <a:t>The playground</a:t>
            </a:r>
            <a:endParaRPr lang="el-GR" sz="2800" dirty="0"/>
          </a:p>
        </p:txBody>
      </p:sp>
      <p:sp>
        <p:nvSpPr>
          <p:cNvPr id="4" name="Θέση κειμένου 3"/>
          <p:cNvSpPr>
            <a:spLocks noGrp="1"/>
          </p:cNvSpPr>
          <p:nvPr>
            <p:ph type="body" sz="half" idx="2"/>
          </p:nvPr>
        </p:nvSpPr>
        <p:spPr/>
        <p:txBody>
          <a:bodyPr>
            <a:normAutofit/>
          </a:bodyPr>
          <a:lstStyle/>
          <a:p>
            <a:r>
              <a:rPr lang="en-US" sz="2800" dirty="0" smtClean="0"/>
              <a:t>This is our playground. Our playground is big  and it has got  a lot of trees. It has many different courts . It has a basketball court, a volleyball court and a football field.</a:t>
            </a:r>
            <a:endParaRPr lang="el-GR" sz="2800" dirty="0"/>
          </a:p>
        </p:txBody>
      </p:sp>
      <p:pic>
        <p:nvPicPr>
          <p:cNvPr id="3074" name="Picture 2" descr="C:\Users\user\Desktop\My school images\20161118_10384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7127" y="224642"/>
            <a:ext cx="4536504" cy="6360707"/>
          </a:xfrm>
          <a:prstGeom prst="roundRect">
            <a:avLst>
              <a:gd name="adj" fmla="val 16667"/>
            </a:avLst>
          </a:prstGeom>
          <a:ln>
            <a:noFill/>
          </a:ln>
          <a:effectLst>
            <a:innerShdw blurRad="63500" dist="50800" dir="2700000">
              <a:prstClr val="black">
                <a:alpha val="50000"/>
              </a:prstClr>
            </a:innerShdw>
            <a:reflection blurRad="6350" stA="52000" endA="300" endPos="3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cross"/>
            <a:bevelB w="82550" h="44450" prst="angle"/>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60268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80">
                                          <p:stCondLst>
                                            <p:cond delay="0"/>
                                          </p:stCondLst>
                                        </p:cTn>
                                        <p:tgtEl>
                                          <p:spTgt spid="3074"/>
                                        </p:tgtEl>
                                      </p:cBhvr>
                                    </p:animEffect>
                                    <p:anim calcmode="lin" valueType="num">
                                      <p:cBhvr>
                                        <p:cTn id="8"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4"/>
                                        </p:tgtEl>
                                      </p:cBhvr>
                                      <p:to x="100000" y="60000"/>
                                    </p:animScale>
                                    <p:animScale>
                                      <p:cBhvr>
                                        <p:cTn id="14" dur="166" decel="50000">
                                          <p:stCondLst>
                                            <p:cond delay="676"/>
                                          </p:stCondLst>
                                        </p:cTn>
                                        <p:tgtEl>
                                          <p:spTgt spid="3074"/>
                                        </p:tgtEl>
                                      </p:cBhvr>
                                      <p:to x="100000" y="100000"/>
                                    </p:animScale>
                                    <p:animScale>
                                      <p:cBhvr>
                                        <p:cTn id="15" dur="26">
                                          <p:stCondLst>
                                            <p:cond delay="1312"/>
                                          </p:stCondLst>
                                        </p:cTn>
                                        <p:tgtEl>
                                          <p:spTgt spid="3074"/>
                                        </p:tgtEl>
                                      </p:cBhvr>
                                      <p:to x="100000" y="80000"/>
                                    </p:animScale>
                                    <p:animScale>
                                      <p:cBhvr>
                                        <p:cTn id="16" dur="166" decel="50000">
                                          <p:stCondLst>
                                            <p:cond delay="1338"/>
                                          </p:stCondLst>
                                        </p:cTn>
                                        <p:tgtEl>
                                          <p:spTgt spid="3074"/>
                                        </p:tgtEl>
                                      </p:cBhvr>
                                      <p:to x="100000" y="100000"/>
                                    </p:animScale>
                                    <p:animScale>
                                      <p:cBhvr>
                                        <p:cTn id="17" dur="26">
                                          <p:stCondLst>
                                            <p:cond delay="1642"/>
                                          </p:stCondLst>
                                        </p:cTn>
                                        <p:tgtEl>
                                          <p:spTgt spid="3074"/>
                                        </p:tgtEl>
                                      </p:cBhvr>
                                      <p:to x="100000" y="90000"/>
                                    </p:animScale>
                                    <p:animScale>
                                      <p:cBhvr>
                                        <p:cTn id="18" dur="166" decel="50000">
                                          <p:stCondLst>
                                            <p:cond delay="1668"/>
                                          </p:stCondLst>
                                        </p:cTn>
                                        <p:tgtEl>
                                          <p:spTgt spid="3074"/>
                                        </p:tgtEl>
                                      </p:cBhvr>
                                      <p:to x="100000" y="100000"/>
                                    </p:animScale>
                                    <p:animScale>
                                      <p:cBhvr>
                                        <p:cTn id="19" dur="26">
                                          <p:stCondLst>
                                            <p:cond delay="1808"/>
                                          </p:stCondLst>
                                        </p:cTn>
                                        <p:tgtEl>
                                          <p:spTgt spid="3074"/>
                                        </p:tgtEl>
                                      </p:cBhvr>
                                      <p:to x="100000" y="95000"/>
                                    </p:animScale>
                                    <p:animScale>
                                      <p:cBhvr>
                                        <p:cTn id="20" dur="166" decel="50000">
                                          <p:stCondLst>
                                            <p:cond delay="1834"/>
                                          </p:stCondLst>
                                        </p:cTn>
                                        <p:tgtEl>
                                          <p:spTgt spid="30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n-US" sz="3200" dirty="0" smtClean="0"/>
              <a:t>The library and study hall</a:t>
            </a:r>
            <a:endParaRPr lang="el-GR" sz="3200" dirty="0"/>
          </a:p>
        </p:txBody>
      </p:sp>
      <p:sp>
        <p:nvSpPr>
          <p:cNvPr id="4" name="Θέση κειμένου 3"/>
          <p:cNvSpPr>
            <a:spLocks noGrp="1"/>
          </p:cNvSpPr>
          <p:nvPr>
            <p:ph type="body" sz="half" idx="2"/>
          </p:nvPr>
        </p:nvSpPr>
        <p:spPr/>
        <p:txBody>
          <a:bodyPr>
            <a:normAutofit/>
          </a:bodyPr>
          <a:lstStyle/>
          <a:p>
            <a:r>
              <a:rPr lang="en-US" sz="2800" dirty="0" smtClean="0"/>
              <a:t>The study hall is a place where we have lots of books and board games like chess, scrabble  etc.</a:t>
            </a:r>
            <a:r>
              <a:rPr lang="en-US" sz="2800" dirty="0"/>
              <a:t> </a:t>
            </a:r>
            <a:r>
              <a:rPr lang="en-US" sz="2800" dirty="0" smtClean="0"/>
              <a:t>We have a projector so we can watch videos for our lessons.</a:t>
            </a:r>
          </a:p>
        </p:txBody>
      </p:sp>
      <p:pic>
        <p:nvPicPr>
          <p:cNvPr id="4098" name="Picture 2" descr="C:\Users\user\Desktop\My school images\20161118_10374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428418"/>
            <a:ext cx="4392488" cy="5664878"/>
          </a:xfrm>
          <a:prstGeom prst="roundRect">
            <a:avLst>
              <a:gd name="adj" fmla="val 16667"/>
            </a:avLst>
          </a:prstGeom>
          <a:ln>
            <a:noFill/>
          </a:ln>
          <a:effectLst>
            <a:outerShdw blurRad="184150" dist="241300" dir="11520000" sx="110000" sy="110000" algn="ctr">
              <a:srgbClr val="000000">
                <a:alpha val="18000"/>
              </a:srgbClr>
            </a:outerShdw>
            <a:reflection blurRad="6350" stA="52000" endA="300" endPos="35000" dir="5400000" sy="-100000" algn="bl" rotWithShape="0"/>
          </a:effectLst>
          <a:scene3d>
            <a:camera prst="perspectiveLeft"/>
            <a:lightRig rig="flood" dir="t">
              <a:rot lat="0" lon="0" rev="13800000"/>
            </a:lightRig>
          </a:scene3d>
          <a:sp3d extrusionH="107950" prstMaterial="plastic">
            <a:bevelT w="82550" h="63500" prst="relaxedInset"/>
            <a:bevelB/>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22552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anim calcmode="lin" valueType="num">
                                      <p:cBhvr>
                                        <p:cTn id="8" dur="2000" fill="hold"/>
                                        <p:tgtEl>
                                          <p:spTgt spid="4098"/>
                                        </p:tgtEl>
                                        <p:attrNameLst>
                                          <p:attrName>ppt_w</p:attrName>
                                        </p:attrNameLst>
                                      </p:cBhvr>
                                      <p:tavLst>
                                        <p:tav tm="0" fmla="#ppt_w*sin(2.5*pi*$)">
                                          <p:val>
                                            <p:fltVal val="0"/>
                                          </p:val>
                                        </p:tav>
                                        <p:tav tm="100000">
                                          <p:val>
                                            <p:fltVal val="1"/>
                                          </p:val>
                                        </p:tav>
                                      </p:tavLst>
                                    </p:anim>
                                    <p:anim calcmode="lin" valueType="num">
                                      <p:cBhvr>
                                        <p:cTn id="9" dur="2000" fill="hold"/>
                                        <p:tgtEl>
                                          <p:spTgt spid="409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n-US" sz="2800" dirty="0" smtClean="0"/>
              <a:t>The dining room and kitchen</a:t>
            </a:r>
            <a:endParaRPr lang="el-GR" sz="2800" dirty="0"/>
          </a:p>
        </p:txBody>
      </p:sp>
      <p:sp>
        <p:nvSpPr>
          <p:cNvPr id="4" name="Θέση κειμένου 3"/>
          <p:cNvSpPr>
            <a:spLocks noGrp="1"/>
          </p:cNvSpPr>
          <p:nvPr>
            <p:ph type="body" sz="half" idx="2"/>
          </p:nvPr>
        </p:nvSpPr>
        <p:spPr/>
        <p:txBody>
          <a:bodyPr/>
          <a:lstStyle/>
          <a:p>
            <a:r>
              <a:rPr lang="en-US" dirty="0"/>
              <a:t> </a:t>
            </a:r>
            <a:r>
              <a:rPr lang="en-US" sz="2000" dirty="0"/>
              <a:t>This is the dining room. Here we eat lunch after the morning classes of school. We chat with our friends, we tell funny jokes and we can play : YES or NO.</a:t>
            </a:r>
          </a:p>
          <a:p>
            <a:r>
              <a:rPr lang="en-US" sz="2000" dirty="0"/>
              <a:t>Only the students which attend the “All day school” have their lunch here.</a:t>
            </a:r>
          </a:p>
          <a:p>
            <a:r>
              <a:rPr lang="en-US" sz="2000" dirty="0"/>
              <a:t> The kitchen has a fridge, two ovens etc. Here, the Cook gives as our lunch and she is very good.</a:t>
            </a:r>
          </a:p>
          <a:p>
            <a:endParaRPr lang="el-GR" dirty="0"/>
          </a:p>
        </p:txBody>
      </p:sp>
      <p:pic>
        <p:nvPicPr>
          <p:cNvPr id="5122" name="Picture 2" descr="C:\Users\user\Desktop\My school images\20161118_10365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5409" y="980728"/>
            <a:ext cx="2376264" cy="4752528"/>
          </a:xfrm>
          <a:prstGeom prst="ellipse">
            <a:avLst/>
          </a:prstGeom>
          <a:ln>
            <a:noFill/>
          </a:ln>
          <a:effectLst>
            <a:outerShdw blurRad="50800" dist="38100" dir="13500000" algn="br" rotWithShape="0">
              <a:prstClr val="black">
                <a:alpha val="40000"/>
              </a:prstClr>
            </a:outerShdw>
            <a:reflection blurRad="6350" stA="52000" endA="300" endPos="35000" dir="5400000" sy="-100000" algn="bl" rotWithShape="0"/>
            <a:softEdge rad="112500"/>
          </a:effectLst>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pic>
        <p:nvPicPr>
          <p:cNvPr id="5123" name="Picture 3" descr="C:\Users\user\Desktop\My school images\20161118_10364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911" y="969288"/>
            <a:ext cx="2383129" cy="4763968"/>
          </a:xfrm>
          <a:prstGeom prst="ellipse">
            <a:avLst/>
          </a:prstGeom>
          <a:ln>
            <a:noFill/>
          </a:ln>
          <a:effectLst>
            <a:reflection blurRad="6350" stA="52000" endA="300" endPos="35000" dir="5400000" sy="-100000" algn="bl" rotWithShape="0"/>
            <a:softEdge rad="112500"/>
          </a:effectLst>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86258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500" fill="hold"/>
                                        <p:tgtEl>
                                          <p:spTgt spid="5123"/>
                                        </p:tgtEl>
                                        <p:attrNameLst>
                                          <p:attrName>ppt_w</p:attrName>
                                        </p:attrNameLst>
                                      </p:cBhvr>
                                      <p:tavLst>
                                        <p:tav tm="0">
                                          <p:val>
                                            <p:fltVal val="0"/>
                                          </p:val>
                                        </p:tav>
                                        <p:tav tm="100000">
                                          <p:val>
                                            <p:strVal val="#ppt_w"/>
                                          </p:val>
                                        </p:tav>
                                      </p:tavLst>
                                    </p:anim>
                                    <p:anim calcmode="lin" valueType="num">
                                      <p:cBhvr>
                                        <p:cTn id="8" dur="500" fill="hold"/>
                                        <p:tgtEl>
                                          <p:spTgt spid="5123"/>
                                        </p:tgtEl>
                                        <p:attrNameLst>
                                          <p:attrName>ppt_h</p:attrName>
                                        </p:attrNameLst>
                                      </p:cBhvr>
                                      <p:tavLst>
                                        <p:tav tm="0">
                                          <p:val>
                                            <p:fltVal val="0"/>
                                          </p:val>
                                        </p:tav>
                                        <p:tav tm="100000">
                                          <p:val>
                                            <p:strVal val="#ppt_h"/>
                                          </p:val>
                                        </p:tav>
                                      </p:tavLst>
                                    </p:anim>
                                    <p:animEffect transition="in" filter="fade">
                                      <p:cBhvr>
                                        <p:cTn id="9" dur="500"/>
                                        <p:tgtEl>
                                          <p:spTgt spid="512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 calcmode="lin" valueType="num">
                                      <p:cBhvr>
                                        <p:cTn id="14" dur="500" fill="hold"/>
                                        <p:tgtEl>
                                          <p:spTgt spid="5122"/>
                                        </p:tgtEl>
                                        <p:attrNameLst>
                                          <p:attrName>ppt_w</p:attrName>
                                        </p:attrNameLst>
                                      </p:cBhvr>
                                      <p:tavLst>
                                        <p:tav tm="0">
                                          <p:val>
                                            <p:fltVal val="0"/>
                                          </p:val>
                                        </p:tav>
                                        <p:tav tm="100000">
                                          <p:val>
                                            <p:strVal val="#ppt_w"/>
                                          </p:val>
                                        </p:tav>
                                      </p:tavLst>
                                    </p:anim>
                                    <p:anim calcmode="lin" valueType="num">
                                      <p:cBhvr>
                                        <p:cTn id="15" dur="500" fill="hold"/>
                                        <p:tgtEl>
                                          <p:spTgt spid="5122"/>
                                        </p:tgtEl>
                                        <p:attrNameLst>
                                          <p:attrName>ppt_h</p:attrName>
                                        </p:attrNameLst>
                                      </p:cBhvr>
                                      <p:tavLst>
                                        <p:tav tm="0">
                                          <p:val>
                                            <p:fltVal val="0"/>
                                          </p:val>
                                        </p:tav>
                                        <p:tav tm="100000">
                                          <p:val>
                                            <p:strVal val="#ppt_h"/>
                                          </p:val>
                                        </p:tav>
                                      </p:tavLst>
                                    </p:anim>
                                    <p:animEffect transition="in" filter="fade">
                                      <p:cBhvr>
                                        <p:cTn id="16"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n-US" sz="3200" dirty="0" smtClean="0"/>
              <a:t>The theatre</a:t>
            </a:r>
            <a:endParaRPr lang="el-GR" sz="3200" dirty="0"/>
          </a:p>
        </p:txBody>
      </p:sp>
      <p:sp>
        <p:nvSpPr>
          <p:cNvPr id="4" name="Θέση κειμένου 3"/>
          <p:cNvSpPr>
            <a:spLocks noGrp="1"/>
          </p:cNvSpPr>
          <p:nvPr>
            <p:ph type="body" sz="half" idx="2"/>
          </p:nvPr>
        </p:nvSpPr>
        <p:spPr/>
        <p:txBody>
          <a:bodyPr>
            <a:normAutofit/>
          </a:bodyPr>
          <a:lstStyle/>
          <a:p>
            <a:r>
              <a:rPr lang="en-US" sz="2000" dirty="0"/>
              <a:t> This is the theatre which is also the Assembly Hall. Here, we stage plays on special days e.g. Christmas. We wear funny costumes and we learn our lines.</a:t>
            </a:r>
          </a:p>
          <a:p>
            <a:r>
              <a:rPr lang="en-US" sz="2000" dirty="0"/>
              <a:t>   We also dance traditional dances. We learn dances when we have Physical Education. </a:t>
            </a:r>
          </a:p>
          <a:p>
            <a:r>
              <a:rPr lang="en-US" sz="2000" dirty="0"/>
              <a:t>   Sometimes, we watch movies.  Generally, we spend a lot of time in here</a:t>
            </a:r>
            <a:endParaRPr lang="el-GR" sz="2000" dirty="0"/>
          </a:p>
        </p:txBody>
      </p:sp>
      <p:pic>
        <p:nvPicPr>
          <p:cNvPr id="6146" name="Picture 2" descr="C:\Users\user\Desktop\My school images\2016-11-19 09.07.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2954" y="1124744"/>
            <a:ext cx="4883642" cy="4968552"/>
          </a:xfrm>
          <a:prstGeom prst="roundRect">
            <a:avLst>
              <a:gd name="adj" fmla="val 16667"/>
            </a:avLst>
          </a:prstGeom>
          <a:ln>
            <a:noFill/>
          </a:ln>
          <a:effectLst>
            <a:innerShdw blurRad="63500" dist="50800" dir="13500000">
              <a:prstClr val="black">
                <a:alpha val="50000"/>
              </a:prstClr>
            </a:innerShdw>
            <a:reflection blurRad="6350" stA="52000" endA="300" endPos="35000" dir="5400000" sy="-100000" algn="bl" rotWithShape="0"/>
          </a:effectLst>
          <a:scene3d>
            <a:camera prst="orthographicFront"/>
            <a:lightRig rig="contrasting" dir="t">
              <a:rot lat="0" lon="0" rev="4200000"/>
            </a:lightRig>
          </a:scene3d>
          <a:sp3d prstMaterial="plastic">
            <a:bevelT w="381000" h="114300" prst="artDeco"/>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17789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down)">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332656"/>
            <a:ext cx="3008313" cy="1162050"/>
          </a:xfrm>
        </p:spPr>
        <p:txBody>
          <a:bodyPr>
            <a:normAutofit/>
          </a:bodyPr>
          <a:lstStyle/>
          <a:p>
            <a:r>
              <a:rPr lang="en-US" sz="3200" dirty="0" smtClean="0"/>
              <a:t>Our classroom 6</a:t>
            </a:r>
            <a:r>
              <a:rPr lang="en-US" sz="3200" baseline="30000" dirty="0" smtClean="0"/>
              <a:t>th</a:t>
            </a:r>
            <a:r>
              <a:rPr lang="en-US" sz="3200" dirty="0" smtClean="0"/>
              <a:t> Class (1)</a:t>
            </a:r>
            <a:endParaRPr lang="el-GR" sz="3200" dirty="0"/>
          </a:p>
        </p:txBody>
      </p:sp>
      <p:sp>
        <p:nvSpPr>
          <p:cNvPr id="4" name="Θέση κειμένου 3"/>
          <p:cNvSpPr>
            <a:spLocks noGrp="1"/>
          </p:cNvSpPr>
          <p:nvPr>
            <p:ph type="body" sz="half" idx="2"/>
          </p:nvPr>
        </p:nvSpPr>
        <p:spPr/>
        <p:txBody>
          <a:bodyPr>
            <a:normAutofit lnSpcReduction="10000"/>
          </a:bodyPr>
          <a:lstStyle/>
          <a:p>
            <a:r>
              <a:rPr lang="en-US" sz="2000" dirty="0" smtClean="0"/>
              <a:t>This is our classroom</a:t>
            </a:r>
            <a:r>
              <a:rPr lang="en-US" dirty="0" smtClean="0"/>
              <a:t>.  </a:t>
            </a:r>
            <a:r>
              <a:rPr lang="en-US" sz="2000" dirty="0" smtClean="0"/>
              <a:t>In here, we study the Greek language, Maths, Music, German, French, Art, Physical Education, Religion, Geography, History and English.</a:t>
            </a:r>
          </a:p>
          <a:p>
            <a:r>
              <a:rPr lang="en-US" sz="2000" dirty="0"/>
              <a:t> </a:t>
            </a:r>
            <a:r>
              <a:rPr lang="en-US" sz="2000" dirty="0" smtClean="0"/>
              <a:t> We have a lot of fun with our teachers and they are good to us. We haven’t got too much homework. So, we have a lot of free time.</a:t>
            </a:r>
          </a:p>
          <a:p>
            <a:r>
              <a:rPr lang="en-US" sz="2000" dirty="0"/>
              <a:t> </a:t>
            </a:r>
            <a:r>
              <a:rPr lang="en-US" sz="2000" dirty="0" smtClean="0"/>
              <a:t>  We also play games in the class when we </a:t>
            </a:r>
            <a:r>
              <a:rPr lang="en-US" sz="2000" smtClean="0"/>
              <a:t>finish our lessons early.</a:t>
            </a:r>
            <a:endParaRPr lang="el-GR" sz="2000" dirty="0"/>
          </a:p>
        </p:txBody>
      </p:sp>
      <p:pic>
        <p:nvPicPr>
          <p:cNvPr id="5" name="Picture 2" descr="C:\Users\user\Desktop\20161122_131844.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575050" y="1230393"/>
            <a:ext cx="5111750" cy="3938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863754"/>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3200" dirty="0" smtClean="0"/>
              <a:t>Our classroom 6</a:t>
            </a:r>
            <a:r>
              <a:rPr lang="en-US" sz="3200" baseline="30000" dirty="0" smtClean="0"/>
              <a:t>th</a:t>
            </a:r>
            <a:r>
              <a:rPr lang="en-US" sz="3200" dirty="0" smtClean="0"/>
              <a:t> Class (2)</a:t>
            </a:r>
            <a:endParaRPr lang="el-GR" sz="3200" dirty="0"/>
          </a:p>
        </p:txBody>
      </p:sp>
      <p:sp>
        <p:nvSpPr>
          <p:cNvPr id="4" name="Θέση κειμένου 3"/>
          <p:cNvSpPr>
            <a:spLocks noGrp="1"/>
          </p:cNvSpPr>
          <p:nvPr>
            <p:ph type="body" sz="half" idx="2"/>
          </p:nvPr>
        </p:nvSpPr>
        <p:spPr/>
        <p:txBody>
          <a:bodyPr>
            <a:normAutofit/>
          </a:bodyPr>
          <a:lstStyle/>
          <a:p>
            <a:r>
              <a:rPr lang="en-US" sz="2800" dirty="0" smtClean="0"/>
              <a:t>This is our classroom.  It has got 14 desks, 1 teacher’s desk and  a  bookcase. We also have drawings on the walls and a beautiful small tree. We have a computer, too!</a:t>
            </a:r>
            <a:endParaRPr lang="el-GR" sz="2800" dirty="0"/>
          </a:p>
        </p:txBody>
      </p:sp>
      <p:pic>
        <p:nvPicPr>
          <p:cNvPr id="5" name="Picture 3" descr="C:\Users\user\Desktop\20161125_160328.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575050" y="1666081"/>
            <a:ext cx="5111750" cy="306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9125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smtClean="0"/>
              <a:t>Flowers fade but friends are forever!</a:t>
            </a:r>
            <a:endParaRPr lang="el-GR"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5816" y="1484784"/>
            <a:ext cx="3316403" cy="4957509"/>
          </a:xfrm>
          <a:prstGeom prst="snip2DiagRect">
            <a:avLst/>
          </a:prstGeom>
          <a:solidFill>
            <a:srgbClr val="FFFFFF">
              <a:shade val="85000"/>
            </a:srgbClr>
          </a:solidFill>
          <a:ln w="88900" cap="sq">
            <a:solidFill>
              <a:schemeClr val="accent3">
                <a:lumMod val="60000"/>
                <a:lumOff val="40000"/>
              </a:schemeClr>
            </a:solidFill>
            <a:miter lim="800000"/>
          </a:ln>
          <a:effectLst>
            <a:innerShdw blurRad="63500" dist="50800" dir="8100000">
              <a:prstClr val="black">
                <a:alpha val="50000"/>
              </a:prstClr>
            </a:innerShdw>
            <a:reflection blurRad="6350" stA="52000" endA="300" endPos="35000" dir="5400000" sy="-100000" algn="bl" rotWithShape="0"/>
          </a:effectLst>
          <a:scene3d>
            <a:camera prst="perspectiveFront"/>
            <a:lightRig rig="brightRoom" dir="t">
              <a:rot lat="0" lon="0" rev="600000"/>
            </a:lightRig>
          </a:scene3d>
          <a:sp3d prstMaterial="metal">
            <a:bevelT w="38100" h="57150" prst="angle"/>
          </a:sp3d>
        </p:spPr>
      </p:pic>
    </p:spTree>
    <p:extLst>
      <p:ext uri="{BB962C8B-B14F-4D97-AF65-F5344CB8AC3E}">
        <p14:creationId xmlns:p14="http://schemas.microsoft.com/office/powerpoint/2010/main" val="28327929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We love e-Twinning!</a:t>
            </a:r>
            <a:endParaRPr lang="el-GR" dirty="0"/>
          </a:p>
        </p:txBody>
      </p:sp>
      <p:sp>
        <p:nvSpPr>
          <p:cNvPr id="3" name="Θέση περιεχομένου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 </a:t>
            </a:r>
          </a:p>
          <a:p>
            <a:pPr marL="0" indent="0">
              <a:buNone/>
            </a:pPr>
            <a:endParaRPr lang="en-US" sz="2000" dirty="0"/>
          </a:p>
          <a:p>
            <a:pPr marL="0" indent="0">
              <a:buNone/>
            </a:pPr>
            <a:endParaRPr lang="en-US" sz="2000" dirty="0" smtClean="0"/>
          </a:p>
          <a:p>
            <a:pPr marL="0" indent="0">
              <a:buNone/>
            </a:pPr>
            <a:r>
              <a:rPr lang="en-US" sz="2000" dirty="0" smtClean="0"/>
              <a:t>We </a:t>
            </a:r>
            <a:r>
              <a:rPr lang="en-US" sz="2000" dirty="0"/>
              <a:t>love e-Twinning, because we can take part in projects with other schools and that is exciting. Now, our class is writing about our school and it is sharing this information with other schools of all </a:t>
            </a:r>
            <a:r>
              <a:rPr lang="en-US" sz="2000"/>
              <a:t>over </a:t>
            </a:r>
            <a:r>
              <a:rPr lang="en-US" sz="2000" smtClean="0"/>
              <a:t>Europe.</a:t>
            </a:r>
            <a:endParaRPr lang="el-GR"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1484784"/>
            <a:ext cx="3312368"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0997074"/>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TotalTime>
  <Words>500</Words>
  <Application>Microsoft Office PowerPoint</Application>
  <PresentationFormat>Προβολή στην οθόνη (4:3)</PresentationFormat>
  <Paragraphs>30</Paragraphs>
  <Slides>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9</vt:i4>
      </vt:variant>
    </vt:vector>
  </HeadingPairs>
  <TitlesOfParts>
    <vt:vector size="10" baseType="lpstr">
      <vt:lpstr>Θέμα του Office</vt:lpstr>
      <vt:lpstr>Our school</vt:lpstr>
      <vt:lpstr>The playground</vt:lpstr>
      <vt:lpstr>The library and study hall</vt:lpstr>
      <vt:lpstr>The dining room and kitchen</vt:lpstr>
      <vt:lpstr>The theatre</vt:lpstr>
      <vt:lpstr>Our classroom 6th Class (1)</vt:lpstr>
      <vt:lpstr>Our classroom 6th Class (2)</vt:lpstr>
      <vt:lpstr>Flowers fade but friends are forever!</vt:lpstr>
      <vt:lpstr>We love e-Twinning!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1st Primary School of Peraias</dc:title>
  <dc:creator>user</dc:creator>
  <cp:lastModifiedBy>user</cp:lastModifiedBy>
  <cp:revision>35</cp:revision>
  <dcterms:created xsi:type="dcterms:W3CDTF">2016-11-19T07:11:51Z</dcterms:created>
  <dcterms:modified xsi:type="dcterms:W3CDTF">2016-12-03T06:45:09Z</dcterms:modified>
</cp:coreProperties>
</file>