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63" r:id="rId2"/>
    <p:sldId id="256" r:id="rId3"/>
    <p:sldId id="257" r:id="rId4"/>
    <p:sldId id="258" r:id="rId5"/>
    <p:sldId id="259" r:id="rId6"/>
    <p:sldId id="260" r:id="rId7"/>
    <p:sldId id="262" r:id="rId8"/>
    <p:sldId id="265" r:id="rId9"/>
    <p:sldId id="266" r:id="rId10"/>
    <p:sldId id="264" r:id="rId11"/>
    <p:sldId id="261"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2342CEA3-3058-4D43-AE35-B3DA76CB4003}" type="datetimeFigureOut">
              <a:rPr lang="el-GR" smtClean="0"/>
              <a:pPr/>
              <a:t>22/10/2017</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22/10/2017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22/10/2017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22/10/2017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22/10/2017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22/10/2017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22/10/2017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22/10/2017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22/10/2017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22/10/2017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22/10/2017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342CEA3-3058-4D43-AE35-B3DA76CB4003}" type="datetimeFigureOut">
              <a:rPr lang="el-GR" smtClean="0"/>
              <a:pPr/>
              <a:t>22/10/2017</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3F1D1C4-C2D9-4231-9FB2-B2D9D97AA41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O  </a:t>
            </a:r>
            <a:r>
              <a:rPr lang="el-GR" dirty="0" smtClean="0"/>
              <a:t>Μελισσόκοσμος</a:t>
            </a:r>
            <a:endParaRPr lang="el-GR" dirty="0"/>
          </a:p>
        </p:txBody>
      </p:sp>
      <p:sp>
        <p:nvSpPr>
          <p:cNvPr id="3" name="2 - Θέση περιεχομένου"/>
          <p:cNvSpPr>
            <a:spLocks noGrp="1"/>
          </p:cNvSpPr>
          <p:nvPr>
            <p:ph idx="1"/>
          </p:nvPr>
        </p:nvSpPr>
        <p:spPr/>
        <p:txBody>
          <a:bodyPr/>
          <a:lstStyle/>
          <a:p>
            <a:pPr>
              <a:buNone/>
            </a:pPr>
            <a:r>
              <a:rPr lang="en-US" dirty="0" smtClean="0"/>
              <a:t> </a:t>
            </a:r>
            <a:endParaRPr lang="el-GR" dirty="0"/>
          </a:p>
        </p:txBody>
      </p:sp>
      <p:sp>
        <p:nvSpPr>
          <p:cNvPr id="1030" name="AutoShape 6" descr="Αποτέλεσμα εικόνας για κυψελες καινουργιες ξυλιν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2" name="AutoShape 8" descr="Αποτέλεσμα εικόνας για κυψελες καινουργιες ξυλιν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4" name="AutoShape 10" descr="Αποτέλεσμα εικόνας για κυψελες καινουργιες ξυλιν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6" name="AutoShape 12" descr="Αποτέλεσμα εικόνας για κυψελες καινουργιες ξυλιν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8" name="AutoShape 14" descr="Αποτέλεσμα εικόνας για κυψελες καινουργιες ξυλιν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1268" name="Picture 4" descr="Αποτέλεσμα εικόνας για μελισσες"/>
          <p:cNvPicPr>
            <a:picLocks noChangeAspect="1" noChangeArrowheads="1"/>
          </p:cNvPicPr>
          <p:nvPr/>
        </p:nvPicPr>
        <p:blipFill>
          <a:blip r:embed="rId2"/>
          <a:srcRect/>
          <a:stretch>
            <a:fillRect/>
          </a:stretch>
        </p:blipFill>
        <p:spPr bwMode="auto">
          <a:xfrm>
            <a:off x="0" y="1357298"/>
            <a:ext cx="4401437" cy="2928958"/>
          </a:xfrm>
          <a:prstGeom prst="rect">
            <a:avLst/>
          </a:prstGeom>
          <a:noFill/>
        </p:spPr>
      </p:pic>
      <p:pic>
        <p:nvPicPr>
          <p:cNvPr id="11276" name="Picture 12" descr="Αποτέλεσμα εικόνας για μελισσια"/>
          <p:cNvPicPr>
            <a:picLocks noChangeAspect="1" noChangeArrowheads="1"/>
          </p:cNvPicPr>
          <p:nvPr/>
        </p:nvPicPr>
        <p:blipFill>
          <a:blip r:embed="rId3"/>
          <a:srcRect/>
          <a:stretch>
            <a:fillRect/>
          </a:stretch>
        </p:blipFill>
        <p:spPr bwMode="auto">
          <a:xfrm>
            <a:off x="4511758" y="3571876"/>
            <a:ext cx="4395465" cy="3091824"/>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endParaRPr lang="el-GR" dirty="0"/>
          </a:p>
        </p:txBody>
      </p:sp>
      <p:sp>
        <p:nvSpPr>
          <p:cNvPr id="3" name="2 - Θέση περιεχομένου"/>
          <p:cNvSpPr>
            <a:spLocks noGrp="1"/>
          </p:cNvSpPr>
          <p:nvPr>
            <p:ph idx="1"/>
          </p:nvPr>
        </p:nvSpPr>
        <p:spPr>
          <a:xfrm>
            <a:off x="0" y="0"/>
            <a:ext cx="9144000" cy="6858000"/>
          </a:xfrm>
        </p:spPr>
        <p:txBody>
          <a:bodyPr/>
          <a:lstStyle/>
          <a:p>
            <a:pPr>
              <a:buNone/>
            </a:pPr>
            <a:r>
              <a:rPr lang="el-GR" dirty="0" smtClean="0"/>
              <a:t>Ένα μελίσσι για να δώσει μέλι πρέπει να έχει πληθυσμό πάνο από 40.000</a:t>
            </a:r>
          </a:p>
          <a:p>
            <a:pPr>
              <a:buNone/>
            </a:pPr>
            <a:endParaRPr lang="el-GR" dirty="0" smtClean="0"/>
          </a:p>
          <a:p>
            <a:pPr>
              <a:buNone/>
            </a:pPr>
            <a:r>
              <a:rPr lang="el-GR" dirty="0" smtClean="0"/>
              <a:t>Κάθε μελίσσι μπορεί να </a:t>
            </a:r>
          </a:p>
          <a:p>
            <a:pPr>
              <a:buNone/>
            </a:pPr>
            <a:r>
              <a:rPr lang="el-GR" dirty="0" smtClean="0"/>
              <a:t>αποδώσει και 15 κιλά μέλι..</a:t>
            </a:r>
            <a:endParaRPr lang="el-GR" dirty="0"/>
          </a:p>
        </p:txBody>
      </p:sp>
      <p:sp>
        <p:nvSpPr>
          <p:cNvPr id="21508" name="AutoShape 4" descr="Αποτέλεσμα εικόνας για μελι σε κηρήθρ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1510" name="AutoShape 6" descr="Αποτέλεσμα εικόνας για μελι σε κηρήθρ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1512" name="AutoShape 8" descr="Αποτέλεσμα εικόνας για μελι σε κηρήθρ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1514" name="AutoShape 10" descr="Αποτέλεσμα εικόνας για μελι σε κηρήθρ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1516" name="AutoShape 12" descr="Αποτέλεσμα εικόνας για μελι σε κηρήθρ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1518" name="AutoShape 14" descr="Αποτέλεσμα εικόνας για μελι σε κηρήθρ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1520" name="AutoShape 16" descr="Αποτέλεσμα εικόνας για μελι σε κηρήθρ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1522" name="AutoShape 18" descr="Αποτέλεσμα εικόνας για μελι σε κηρήθρ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1524" name="AutoShape 20" descr="Αποτέλεσμα εικόνας για μελι σε κηρήθρ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1528" name="Picture 24" descr="Αποτέλεσμα εικόνας για μελι σε κηρήθρες"/>
          <p:cNvPicPr>
            <a:picLocks noChangeAspect="1" noChangeArrowheads="1"/>
          </p:cNvPicPr>
          <p:nvPr/>
        </p:nvPicPr>
        <p:blipFill>
          <a:blip r:embed="rId2"/>
          <a:srcRect/>
          <a:stretch>
            <a:fillRect/>
          </a:stretch>
        </p:blipFill>
        <p:spPr bwMode="auto">
          <a:xfrm>
            <a:off x="1285852" y="3500438"/>
            <a:ext cx="5429288" cy="2937157"/>
          </a:xfrm>
          <a:prstGeom prst="rect">
            <a:avLst/>
          </a:prstGeom>
          <a:noFill/>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endParaRPr lang="el-GR" dirty="0"/>
          </a:p>
        </p:txBody>
      </p:sp>
      <p:sp>
        <p:nvSpPr>
          <p:cNvPr id="3" name="2 - Θέση περιεχομένου"/>
          <p:cNvSpPr>
            <a:spLocks noGrp="1"/>
          </p:cNvSpPr>
          <p:nvPr>
            <p:ph idx="1"/>
          </p:nvPr>
        </p:nvSpPr>
        <p:spPr>
          <a:xfrm>
            <a:off x="214282" y="142852"/>
            <a:ext cx="8786874" cy="6500858"/>
          </a:xfrm>
        </p:spPr>
        <p:txBody>
          <a:bodyPr/>
          <a:lstStyle/>
          <a:p>
            <a:r>
              <a:rPr lang="el-GR" dirty="0" smtClean="0"/>
              <a:t>Εδώ βλέπουμε μέλι σφραγισμένο και ασφράγιστο επίσης βλέπουμε και γύρι.</a:t>
            </a:r>
            <a:endParaRPr lang="el-GR" dirty="0"/>
          </a:p>
        </p:txBody>
      </p:sp>
      <p:pic>
        <p:nvPicPr>
          <p:cNvPr id="2050" name="Picture 2" descr="Αποτέλεσμα εικόνας για κηρήθρα με μελι και γυρη"/>
          <p:cNvPicPr>
            <a:picLocks noChangeAspect="1" noChangeArrowheads="1"/>
          </p:cNvPicPr>
          <p:nvPr/>
        </p:nvPicPr>
        <p:blipFill>
          <a:blip r:embed="rId2"/>
          <a:srcRect/>
          <a:stretch>
            <a:fillRect/>
          </a:stretch>
        </p:blipFill>
        <p:spPr bwMode="auto">
          <a:xfrm>
            <a:off x="928662" y="2571744"/>
            <a:ext cx="7215206" cy="3786214"/>
          </a:xfrm>
          <a:prstGeom prst="rect">
            <a:avLst/>
          </a:prstGeom>
          <a:noFill/>
        </p:spPr>
      </p:pic>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28728" y="0"/>
            <a:ext cx="5286412" cy="1470025"/>
          </a:xfrm>
        </p:spPr>
        <p:txBody>
          <a:bodyPr/>
          <a:lstStyle/>
          <a:p>
            <a:r>
              <a:rPr lang="el-GR" dirty="0" smtClean="0"/>
              <a:t> </a:t>
            </a:r>
            <a:endParaRPr lang="el-GR" dirty="0"/>
          </a:p>
        </p:txBody>
      </p:sp>
      <p:sp>
        <p:nvSpPr>
          <p:cNvPr id="3" name="2 - Υπότιτλος"/>
          <p:cNvSpPr>
            <a:spLocks noGrp="1"/>
          </p:cNvSpPr>
          <p:nvPr>
            <p:ph type="subTitle" idx="1"/>
          </p:nvPr>
        </p:nvSpPr>
        <p:spPr>
          <a:xfrm>
            <a:off x="1071538" y="214290"/>
            <a:ext cx="6400800" cy="1752600"/>
          </a:xfrm>
        </p:spPr>
        <p:txBody>
          <a:bodyPr/>
          <a:lstStyle/>
          <a:p>
            <a:r>
              <a:rPr lang="el-GR" dirty="0" smtClean="0">
                <a:solidFill>
                  <a:schemeClr val="tx1">
                    <a:lumMod val="75000"/>
                    <a:lumOff val="25000"/>
                  </a:schemeClr>
                </a:solidFill>
              </a:rPr>
              <a:t>Όλα  ξεκινούν από το σπίτι της μέλισσας την κυψέλη    </a:t>
            </a:r>
          </a:p>
          <a:p>
            <a:endParaRPr lang="el-GR" dirty="0"/>
          </a:p>
        </p:txBody>
      </p:sp>
      <p:pic>
        <p:nvPicPr>
          <p:cNvPr id="10242" name="Picture 2" descr="Σχετική εικόνα"/>
          <p:cNvPicPr>
            <a:picLocks noChangeAspect="1" noChangeArrowheads="1"/>
          </p:cNvPicPr>
          <p:nvPr/>
        </p:nvPicPr>
        <p:blipFill>
          <a:blip r:embed="rId2"/>
          <a:srcRect/>
          <a:stretch>
            <a:fillRect/>
          </a:stretch>
        </p:blipFill>
        <p:spPr bwMode="auto">
          <a:xfrm>
            <a:off x="714348" y="2071678"/>
            <a:ext cx="6993736" cy="4238628"/>
          </a:xfrm>
          <a:prstGeom prst="rect">
            <a:avLst/>
          </a:prstGeom>
          <a:noFill/>
        </p:spPr>
      </p:pic>
    </p:spTree>
  </p:cSld>
  <p:clrMapOvr>
    <a:masterClrMapping/>
  </p:clrMapOvr>
  <p:transition>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 </a:t>
            </a:r>
            <a:endParaRPr lang="el-GR" dirty="0"/>
          </a:p>
        </p:txBody>
      </p:sp>
      <p:sp>
        <p:nvSpPr>
          <p:cNvPr id="3" name="2 - Θέση περιεχομένου"/>
          <p:cNvSpPr>
            <a:spLocks noGrp="1"/>
          </p:cNvSpPr>
          <p:nvPr>
            <p:ph idx="1"/>
          </p:nvPr>
        </p:nvSpPr>
        <p:spPr>
          <a:xfrm>
            <a:off x="285720" y="142852"/>
            <a:ext cx="8643998" cy="6500858"/>
          </a:xfrm>
        </p:spPr>
        <p:txBody>
          <a:bodyPr/>
          <a:lstStyle/>
          <a:p>
            <a:pPr>
              <a:buNone/>
            </a:pPr>
            <a:r>
              <a:rPr lang="el-GR" dirty="0" smtClean="0"/>
              <a:t>Η κυψέλη έχει στο εσωτερικό  της 10 τελάρα </a:t>
            </a:r>
            <a:endParaRPr lang="el-GR" dirty="0"/>
          </a:p>
        </p:txBody>
      </p:sp>
      <p:pic>
        <p:nvPicPr>
          <p:cNvPr id="4" name="3 - Εικόνα" descr="Αποτέλεσμα εικόνας για τελαρα μελισσοκομικα"/>
          <p:cNvPicPr/>
          <p:nvPr/>
        </p:nvPicPr>
        <p:blipFill>
          <a:blip r:embed="rId2"/>
          <a:srcRect/>
          <a:stretch>
            <a:fillRect/>
          </a:stretch>
        </p:blipFill>
        <p:spPr bwMode="auto">
          <a:xfrm>
            <a:off x="0" y="1857364"/>
            <a:ext cx="4500562" cy="2752734"/>
          </a:xfrm>
          <a:prstGeom prst="rect">
            <a:avLst/>
          </a:prstGeom>
          <a:noFill/>
          <a:ln w="9525">
            <a:noFill/>
            <a:miter lim="800000"/>
            <a:headEnd/>
            <a:tailEnd/>
          </a:ln>
        </p:spPr>
      </p:pic>
      <p:sp>
        <p:nvSpPr>
          <p:cNvPr id="5" name="4 - Ορθογώνιο"/>
          <p:cNvSpPr/>
          <p:nvPr/>
        </p:nvSpPr>
        <p:spPr>
          <a:xfrm>
            <a:off x="70619" y="5214950"/>
            <a:ext cx="9073381" cy="954107"/>
          </a:xfrm>
          <a:prstGeom prst="rect">
            <a:avLst/>
          </a:prstGeom>
        </p:spPr>
        <p:txBody>
          <a:bodyPr wrap="none">
            <a:spAutoFit/>
          </a:bodyPr>
          <a:lstStyle/>
          <a:p>
            <a:r>
              <a:rPr lang="el-GR" sz="2800" dirty="0" smtClean="0"/>
              <a:t>Κάθε τελάρο συρματώνεται και κολλάτε με αγνό μελισοκέρι.</a:t>
            </a:r>
          </a:p>
          <a:p>
            <a:r>
              <a:rPr lang="el-GR" sz="2800" dirty="0" smtClean="0"/>
              <a:t> </a:t>
            </a:r>
            <a:endParaRPr lang="el-GR" sz="2800" dirty="0"/>
          </a:p>
        </p:txBody>
      </p:sp>
      <p:pic>
        <p:nvPicPr>
          <p:cNvPr id="6" name="3 - Θέση περιεχομένου" descr="Σχετική εικόνα"/>
          <p:cNvPicPr>
            <a:picLocks/>
          </p:cNvPicPr>
          <p:nvPr/>
        </p:nvPicPr>
        <p:blipFill>
          <a:blip r:embed="rId3"/>
          <a:srcRect/>
          <a:stretch>
            <a:fillRect/>
          </a:stretch>
        </p:blipFill>
        <p:spPr bwMode="auto">
          <a:xfrm>
            <a:off x="4572000" y="1571612"/>
            <a:ext cx="4572000" cy="3714754"/>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endParaRPr lang="el-GR" dirty="0"/>
          </a:p>
        </p:txBody>
      </p:sp>
      <p:sp>
        <p:nvSpPr>
          <p:cNvPr id="9" name="8 - Θέση περιεχομένου"/>
          <p:cNvSpPr>
            <a:spLocks noGrp="1"/>
          </p:cNvSpPr>
          <p:nvPr>
            <p:ph idx="1"/>
          </p:nvPr>
        </p:nvSpPr>
        <p:spPr/>
        <p:txBody>
          <a:bodyPr/>
          <a:lstStyle/>
          <a:p>
            <a:pPr>
              <a:buNone/>
            </a:pPr>
            <a:r>
              <a:rPr lang="el-GR" dirty="0" smtClean="0"/>
              <a:t> </a:t>
            </a:r>
            <a:endParaRPr lang="el-GR" dirty="0"/>
          </a:p>
        </p:txBody>
      </p:sp>
      <p:sp>
        <p:nvSpPr>
          <p:cNvPr id="5" name="4 - Ορθογώνιο"/>
          <p:cNvSpPr/>
          <p:nvPr/>
        </p:nvSpPr>
        <p:spPr>
          <a:xfrm>
            <a:off x="714348" y="4929198"/>
            <a:ext cx="7500990" cy="1200329"/>
          </a:xfrm>
          <a:prstGeom prst="rect">
            <a:avLst/>
          </a:prstGeom>
        </p:spPr>
        <p:txBody>
          <a:bodyPr wrap="square">
            <a:spAutoFit/>
          </a:bodyPr>
          <a:lstStyle/>
          <a:p>
            <a:r>
              <a:rPr lang="el-GR" sz="2400" dirty="0" smtClean="0"/>
              <a:t>Αφού το βάλουμε μέσα στην κυψέλη θα μας το πλέξουν γρήγορα ή αργά ανάλογα με την εποχή , την μελιτοφορία που υπάρχει  και  ανάλογα με τον πληθυσμό που υπάρχει. </a:t>
            </a:r>
            <a:endParaRPr lang="el-GR" sz="2400" dirty="0"/>
          </a:p>
        </p:txBody>
      </p:sp>
      <p:sp>
        <p:nvSpPr>
          <p:cNvPr id="8194" name="AutoShape 2"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196" name="AutoShape 4"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198" name="AutoShape 6"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200" name="AutoShape 8" descr="Αποτέλεσμα εικόνας για κυψελες με μελισσ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202" name="AutoShape 10" descr="Αποτέλεσμα εικόνας για κυψελες με μελισσ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204" name="Picture 12" descr="Σχετική εικόνα"/>
          <p:cNvPicPr>
            <a:picLocks noChangeAspect="1" noChangeArrowheads="1"/>
          </p:cNvPicPr>
          <p:nvPr/>
        </p:nvPicPr>
        <p:blipFill>
          <a:blip r:embed="rId2"/>
          <a:srcRect/>
          <a:stretch>
            <a:fillRect/>
          </a:stretch>
        </p:blipFill>
        <p:spPr bwMode="auto">
          <a:xfrm>
            <a:off x="785786" y="642918"/>
            <a:ext cx="7215238" cy="4092409"/>
          </a:xfrm>
          <a:prstGeom prst="rect">
            <a:avLst/>
          </a:prstGeom>
          <a:noFill/>
        </p:spPr>
      </p:pic>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011222"/>
          </a:xfrm>
        </p:spPr>
        <p:txBody>
          <a:bodyPr>
            <a:normAutofit fontScale="90000"/>
          </a:bodyPr>
          <a:lstStyle/>
          <a:p>
            <a:r>
              <a:rPr lang="el-GR" sz="3600" dirty="0" smtClean="0"/>
              <a:t> Οι κοινωνία της μέλισσας αποτελείται από </a:t>
            </a:r>
            <a:br>
              <a:rPr lang="el-GR" sz="3600" dirty="0" smtClean="0"/>
            </a:br>
            <a:endParaRPr lang="el-GR" sz="3600" dirty="0"/>
          </a:p>
        </p:txBody>
      </p:sp>
      <p:pic>
        <p:nvPicPr>
          <p:cNvPr id="1026" name="Picture 2" descr="C:\Users\User\Downloads\media-share-0-02-05-e544ca11f459abe73aabbed1a4e3a53c632bd31aa0249e2ace8d59f8a3a395d6-9c4e1f24-1b2f-4b6a-82ae-7a5c92d3825a.jpg"/>
          <p:cNvPicPr>
            <a:picLocks noGrp="1" noChangeAspect="1" noChangeArrowheads="1"/>
          </p:cNvPicPr>
          <p:nvPr>
            <p:ph idx="1"/>
          </p:nvPr>
        </p:nvPicPr>
        <p:blipFill>
          <a:blip r:embed="rId2"/>
          <a:stretch>
            <a:fillRect/>
          </a:stretch>
        </p:blipFill>
        <p:spPr bwMode="auto">
          <a:xfrm>
            <a:off x="3262312" y="3082925"/>
            <a:ext cx="2619375" cy="1743075"/>
          </a:xfrm>
          <a:prstGeom prst="rect">
            <a:avLst/>
          </a:prstGeom>
          <a:noFill/>
        </p:spPr>
      </p:pic>
      <p:sp>
        <p:nvSpPr>
          <p:cNvPr id="5" name="4 - Ορθογώνιο"/>
          <p:cNvSpPr/>
          <p:nvPr/>
        </p:nvSpPr>
        <p:spPr>
          <a:xfrm>
            <a:off x="428596" y="1285860"/>
            <a:ext cx="4572000" cy="1200329"/>
          </a:xfrm>
          <a:prstGeom prst="rect">
            <a:avLst/>
          </a:prstGeom>
        </p:spPr>
        <p:txBody>
          <a:bodyPr>
            <a:spAutoFit/>
          </a:bodyPr>
          <a:lstStyle/>
          <a:p>
            <a:r>
              <a:rPr lang="el-GR" sz="2400" dirty="0" smtClean="0"/>
              <a:t>Την βασίλισσα </a:t>
            </a:r>
            <a:br>
              <a:rPr lang="el-GR" sz="2400" dirty="0" smtClean="0"/>
            </a:br>
            <a:r>
              <a:rPr lang="el-GR" sz="2400" dirty="0" smtClean="0"/>
              <a:t>Τον κηφήνα </a:t>
            </a:r>
            <a:br>
              <a:rPr lang="el-GR" sz="2400" dirty="0" smtClean="0"/>
            </a:br>
            <a:r>
              <a:rPr lang="el-GR" sz="2400" dirty="0" smtClean="0"/>
              <a:t>Την εργάτρια</a:t>
            </a:r>
            <a:endParaRPr lang="el-GR" sz="2400"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endParaRPr lang="el-GR" dirty="0"/>
          </a:p>
        </p:txBody>
      </p:sp>
      <p:sp>
        <p:nvSpPr>
          <p:cNvPr id="3" name="2 - Θέση περιεχομένου"/>
          <p:cNvSpPr>
            <a:spLocks noGrp="1"/>
          </p:cNvSpPr>
          <p:nvPr>
            <p:ph idx="1"/>
          </p:nvPr>
        </p:nvSpPr>
        <p:spPr>
          <a:xfrm>
            <a:off x="142844" y="142852"/>
            <a:ext cx="8858312" cy="6572296"/>
          </a:xfrm>
        </p:spPr>
        <p:txBody>
          <a:bodyPr>
            <a:normAutofit lnSpcReduction="10000"/>
          </a:bodyPr>
          <a:lstStyle/>
          <a:p>
            <a:pPr>
              <a:buNone/>
            </a:pPr>
            <a:r>
              <a:rPr lang="el-GR" dirty="0" smtClean="0"/>
              <a:t> </a:t>
            </a:r>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r>
              <a:rPr lang="el-GR" sz="2400" dirty="0" smtClean="0"/>
              <a:t>Αρχικά στο πρώτο κελί η βασίλισσα γεννά το αυγό . Στο δεύτερο κελί το αυγό έχει παραμορφωθεί σε προνύμφη . Σ ’αυτό το στάδιο τρέφεται με λίγο βασιλικό πολτό της πρώτες τρεις ημέρες και στη συνέχεια τρέφεται με μέλι και γύρη αν προορίζεται για εργάτρια προορίζεται για βασίλισσα τρέφεται αποκλειστικά με βασιλικό πολτό. Τα αυγά που δεν είναι γονιμοποιημένα εξελίσσονται σε κιφινες.Στο επόμενο στάδιο η προνύμφη γίνεται νύμφη. Σ ’αυτό το στάδιο οι μέλισσες βάζουν λίγο φαγητό στο κελί και το σφραγίζουν . Τέλος μετά από λίγες ημέρες ξεπροβάλει μια καινούρια μελισσούλα.</a:t>
            </a:r>
            <a:endParaRPr lang="el-GR" sz="2400" dirty="0"/>
          </a:p>
        </p:txBody>
      </p:sp>
      <p:pic>
        <p:nvPicPr>
          <p:cNvPr id="4" name="3 - Εικόνα" descr="Αποτέλεσμα εικόνας για μελισσα βασιλισσα κηφήνας"/>
          <p:cNvPicPr/>
          <p:nvPr/>
        </p:nvPicPr>
        <p:blipFill>
          <a:blip r:embed="rId2"/>
          <a:srcRect/>
          <a:stretch>
            <a:fillRect/>
          </a:stretch>
        </p:blipFill>
        <p:spPr bwMode="auto">
          <a:xfrm>
            <a:off x="1714480" y="285728"/>
            <a:ext cx="5272899" cy="2570672"/>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endParaRPr lang="el-GR" dirty="0"/>
          </a:p>
        </p:txBody>
      </p:sp>
      <p:sp>
        <p:nvSpPr>
          <p:cNvPr id="3" name="2 - Θέση περιεχομένου"/>
          <p:cNvSpPr>
            <a:spLocks noGrp="1"/>
          </p:cNvSpPr>
          <p:nvPr>
            <p:ph idx="1"/>
          </p:nvPr>
        </p:nvSpPr>
        <p:spPr>
          <a:xfrm>
            <a:off x="-64" y="0"/>
            <a:ext cx="9144064" cy="6858000"/>
          </a:xfrm>
        </p:spPr>
        <p:txBody>
          <a:bodyPr/>
          <a:lstStyle/>
          <a:p>
            <a:pPr>
              <a:buNone/>
            </a:pPr>
            <a:r>
              <a:rPr lang="el-GR" dirty="0" smtClean="0"/>
              <a:t>Εδώ βλέπουμε βασιλικά κελιά ,κελιά </a:t>
            </a:r>
            <a:r>
              <a:rPr lang="el-GR" dirty="0" err="1" smtClean="0"/>
              <a:t>εργάτριον</a:t>
            </a:r>
            <a:r>
              <a:rPr lang="el-GR" dirty="0" smtClean="0"/>
              <a:t> και κελιά κηφήνων.</a:t>
            </a:r>
          </a:p>
          <a:p>
            <a:pPr>
              <a:buNone/>
            </a:pPr>
            <a:r>
              <a:rPr lang="el-GR" dirty="0" smtClean="0"/>
              <a:t> </a:t>
            </a:r>
          </a:p>
        </p:txBody>
      </p:sp>
      <p:pic>
        <p:nvPicPr>
          <p:cNvPr id="4" name="3 - Εικόνα" descr="Αποτέλεσμα εικόνας για βασιλοκελια"/>
          <p:cNvPicPr/>
          <p:nvPr/>
        </p:nvPicPr>
        <p:blipFill>
          <a:blip r:embed="rId2"/>
          <a:srcRect/>
          <a:stretch>
            <a:fillRect/>
          </a:stretch>
        </p:blipFill>
        <p:spPr bwMode="auto">
          <a:xfrm>
            <a:off x="571472" y="1071546"/>
            <a:ext cx="5072098" cy="2643206"/>
          </a:xfrm>
          <a:prstGeom prst="rect">
            <a:avLst/>
          </a:prstGeom>
          <a:noFill/>
          <a:ln w="9525">
            <a:noFill/>
            <a:miter lim="800000"/>
            <a:headEnd/>
            <a:tailEnd/>
          </a:ln>
        </p:spPr>
      </p:pic>
      <p:pic>
        <p:nvPicPr>
          <p:cNvPr id="3074" name="Picture 2" descr="Σχετική εικόνα"/>
          <p:cNvPicPr>
            <a:picLocks noChangeAspect="1" noChangeArrowheads="1"/>
          </p:cNvPicPr>
          <p:nvPr/>
        </p:nvPicPr>
        <p:blipFill>
          <a:blip r:embed="rId3"/>
          <a:srcRect/>
          <a:stretch>
            <a:fillRect/>
          </a:stretch>
        </p:blipFill>
        <p:spPr bwMode="auto">
          <a:xfrm>
            <a:off x="4143372" y="3714728"/>
            <a:ext cx="4769358" cy="3143272"/>
          </a:xfrm>
          <a:prstGeom prst="rect">
            <a:avLst/>
          </a:prstGeom>
          <a:noFill/>
        </p:spPr>
      </p:pic>
    </p:spTree>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endParaRPr lang="el-GR" dirty="0"/>
          </a:p>
        </p:txBody>
      </p:sp>
      <p:sp>
        <p:nvSpPr>
          <p:cNvPr id="3" name="2 - Θέση περιεχομένου"/>
          <p:cNvSpPr>
            <a:spLocks noGrp="1"/>
          </p:cNvSpPr>
          <p:nvPr>
            <p:ph idx="1"/>
          </p:nvPr>
        </p:nvSpPr>
        <p:spPr>
          <a:xfrm>
            <a:off x="0" y="0"/>
            <a:ext cx="9144000" cy="6858000"/>
          </a:xfrm>
        </p:spPr>
        <p:txBody>
          <a:bodyPr/>
          <a:lstStyle/>
          <a:p>
            <a:pPr>
              <a:buNone/>
            </a:pPr>
            <a:r>
              <a:rPr lang="el-GR" dirty="0" smtClean="0"/>
              <a:t>Τα </a:t>
            </a:r>
            <a:r>
              <a:rPr lang="el-GR" dirty="0" err="1" smtClean="0"/>
              <a:t>προιόντα</a:t>
            </a:r>
            <a:r>
              <a:rPr lang="el-GR" dirty="0" smtClean="0"/>
              <a:t> της </a:t>
            </a:r>
            <a:r>
              <a:rPr lang="el-GR" dirty="0" err="1" smtClean="0"/>
              <a:t>μέλισας</a:t>
            </a:r>
            <a:r>
              <a:rPr lang="el-GR" dirty="0" smtClean="0"/>
              <a:t> είναι</a:t>
            </a:r>
          </a:p>
          <a:p>
            <a:pPr>
              <a:buNone/>
            </a:pPr>
            <a:r>
              <a:rPr lang="el-GR" dirty="0" smtClean="0"/>
              <a:t>Το μέλι </a:t>
            </a:r>
          </a:p>
          <a:p>
            <a:pPr>
              <a:buNone/>
            </a:pPr>
            <a:endParaRPr lang="el-GR" dirty="0" smtClean="0"/>
          </a:p>
          <a:p>
            <a:pPr>
              <a:buNone/>
            </a:pPr>
            <a:r>
              <a:rPr lang="el-GR" dirty="0" smtClean="0"/>
              <a:t>Η γύρη </a:t>
            </a:r>
          </a:p>
          <a:p>
            <a:pPr>
              <a:buNone/>
            </a:pPr>
            <a:endParaRPr lang="el-GR" dirty="0" smtClean="0"/>
          </a:p>
          <a:p>
            <a:pPr>
              <a:buNone/>
            </a:pPr>
            <a:r>
              <a:rPr lang="el-GR" dirty="0" smtClean="0"/>
              <a:t>Η πρόπολη </a:t>
            </a:r>
          </a:p>
          <a:p>
            <a:pPr>
              <a:buNone/>
            </a:pPr>
            <a:endParaRPr lang="el-GR" dirty="0" smtClean="0"/>
          </a:p>
          <a:p>
            <a:pPr>
              <a:buNone/>
            </a:pPr>
            <a:r>
              <a:rPr lang="el-GR" dirty="0" smtClean="0"/>
              <a:t>Ο βασιλικός πολτός</a:t>
            </a:r>
          </a:p>
          <a:p>
            <a:pPr>
              <a:buNone/>
            </a:pPr>
            <a:endParaRPr lang="el-GR" dirty="0" smtClean="0"/>
          </a:p>
          <a:p>
            <a:pPr>
              <a:buNone/>
            </a:pPr>
            <a:endParaRPr lang="el-GR" dirty="0" smtClean="0"/>
          </a:p>
        </p:txBody>
      </p:sp>
      <p:sp>
        <p:nvSpPr>
          <p:cNvPr id="22530" name="AutoShape 2" descr="Αποτέλεσμα εικόνας για μέλι γύρη πρόπολ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2532" name="AutoShape 4" descr="Αποτέλεσμα εικόνας για μέλι γύρη πρόπολ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2534" name="AutoShape 6" descr="Αποτέλεσμα εικόνας για μέλι γύρη πρόπολ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2536" name="AutoShape 8" descr="Αποτέλεσμα εικόνας για μέλι γύρη πρόπολ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2538" name="AutoShape 10" descr="Αποτέλεσμα εικόνας για μέλι γύρη πρόπολ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2540" name="AutoShape 12" descr="Αποτέλεσμα εικόνας για μέλι γύρη πρόπολ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2542" name="AutoShape 14" descr="Αποτέλεσμα εικόνας για μέλι γύρη πρόπολ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2544" name="AutoShape 16" descr="Αποτέλεσμα εικόνας για μέλι γύρη πρόπολ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098" name="AutoShape 2" descr="Αποτέλεσμα εικόνας για τα προιοντα της μελισσας και η προσφορα τους στην ιατρικ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0" name="AutoShape 4" descr="Αποτέλεσμα εικόνας για τα προιοντα της μελισσας και η προσφορα τους στην ιατρικ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2" name="AutoShape 6" descr="Αποτέλεσμα εικόνας για τα προιοντα της μελισ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4" name="AutoShape 8" descr="Αποτέλεσμα εικόνας για τα προιοντα της μελισ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6" name="AutoShape 10" descr="Αποτέλεσμα εικόνας για τα προιοντα της μελισ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108" name="Picture 12" descr="Αποτέλεσμα εικόνας για τα προιοντα της μελισσας"/>
          <p:cNvPicPr>
            <a:picLocks noChangeAspect="1" noChangeArrowheads="1"/>
          </p:cNvPicPr>
          <p:nvPr/>
        </p:nvPicPr>
        <p:blipFill>
          <a:blip r:embed="rId2"/>
          <a:srcRect/>
          <a:stretch>
            <a:fillRect/>
          </a:stretch>
        </p:blipFill>
        <p:spPr bwMode="auto">
          <a:xfrm>
            <a:off x="3500430" y="1071546"/>
            <a:ext cx="5486438" cy="4286280"/>
          </a:xfrm>
          <a:prstGeom prst="rect">
            <a:avLst/>
          </a:prstGeom>
          <a:noFill/>
        </p:spPr>
      </p:pic>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 </a:t>
            </a:r>
            <a:endParaRPr lang="el-GR" dirty="0"/>
          </a:p>
        </p:txBody>
      </p:sp>
      <p:sp>
        <p:nvSpPr>
          <p:cNvPr id="3" name="2 - Θέση περιεχομένου"/>
          <p:cNvSpPr>
            <a:spLocks noGrp="1"/>
          </p:cNvSpPr>
          <p:nvPr>
            <p:ph idx="1"/>
          </p:nvPr>
        </p:nvSpPr>
        <p:spPr>
          <a:xfrm>
            <a:off x="0" y="0"/>
            <a:ext cx="9144000" cy="6858000"/>
          </a:xfrm>
        </p:spPr>
        <p:txBody>
          <a:bodyPr/>
          <a:lstStyle/>
          <a:p>
            <a:pPr>
              <a:buNone/>
            </a:pPr>
            <a:r>
              <a:rPr lang="el-GR" dirty="0" smtClean="0"/>
              <a:t> Επίσης τα προϊόντα της μέλισσας βοηθάν πολύ στην ιατρική</a:t>
            </a:r>
            <a:endParaRPr lang="el-GR" dirty="0"/>
          </a:p>
        </p:txBody>
      </p:sp>
      <p:sp>
        <p:nvSpPr>
          <p:cNvPr id="1026" name="AutoShape 2" descr="Αποτέλεσμα εικόνας για τα προιοντα της μελισσας και η προσφορα τους στην ιατρικ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Αποτέλεσμα εικόνας για τα προιοντα της μελισσας και η προσφορα τους στην ιατρικ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0" name="Picture 6" descr="Αποτέλεσμα εικόνας για τα προιοντα της μελισσας και η προσφορα τους στην ιατρικη"/>
          <p:cNvPicPr>
            <a:picLocks noChangeAspect="1" noChangeArrowheads="1"/>
          </p:cNvPicPr>
          <p:nvPr/>
        </p:nvPicPr>
        <p:blipFill>
          <a:blip r:embed="rId2"/>
          <a:srcRect/>
          <a:stretch>
            <a:fillRect/>
          </a:stretch>
        </p:blipFill>
        <p:spPr bwMode="auto">
          <a:xfrm>
            <a:off x="1428728" y="3000372"/>
            <a:ext cx="6465350" cy="3077873"/>
          </a:xfrm>
          <a:prstGeom prst="rect">
            <a:avLst/>
          </a:prstGeom>
          <a:noFill/>
        </p:spPr>
      </p:pic>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Προσαρμοσμένος 17">
      <a:dk1>
        <a:sysClr val="windowText" lastClr="000000"/>
      </a:dk1>
      <a:lt1>
        <a:srgbClr val="FFFF00"/>
      </a:lt1>
      <a:dk2>
        <a:srgbClr val="5DD3FF"/>
      </a:dk2>
      <a:lt2>
        <a:srgbClr val="00B0F0"/>
      </a:lt2>
      <a:accent1>
        <a:srgbClr val="FFFF00"/>
      </a:accent1>
      <a:accent2>
        <a:srgbClr val="FFFF00"/>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TotalTime>
  <Words>245</Words>
  <PresentationFormat>Προβολή στην οθόνη (4:3)</PresentationFormat>
  <Paragraphs>42</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Αποκορύφωμα</vt:lpstr>
      <vt:lpstr>O  Μελισσόκοσμος</vt:lpstr>
      <vt:lpstr> </vt:lpstr>
      <vt:lpstr> </vt:lpstr>
      <vt:lpstr> </vt:lpstr>
      <vt:lpstr> Οι κοινωνία της μέλισσας αποτελείται από  </vt:lpstr>
      <vt:lpstr> </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Μελισόκοσμος</dc:title>
  <dc:creator>User</dc:creator>
  <cp:lastModifiedBy>User</cp:lastModifiedBy>
  <cp:revision>20</cp:revision>
  <dcterms:created xsi:type="dcterms:W3CDTF">2017-10-11T20:11:11Z</dcterms:created>
  <dcterms:modified xsi:type="dcterms:W3CDTF">2017-10-22T18:46:54Z</dcterms:modified>
</cp:coreProperties>
</file>