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5837A3-7C93-628E-27D2-EDB52060D7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93CB059-C824-F4BA-5F18-BFD00481E0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239F5D5-86C0-867E-AFAD-0186EED2A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905F-70D8-4D37-A9A0-E8DC6F3A9CC4}" type="datetimeFigureOut">
              <a:rPr lang="tr-TR" smtClean="0"/>
              <a:t>8.12.2025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C3ADD8E-828D-CC91-5559-2356FFE86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AFA4921-ECC2-F229-F182-0CF5A8D26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80F0-884E-44D6-A592-39C931814C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425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23BE29-0D1E-BF2C-775E-FD2EABD93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50DD897-9F99-EF33-12D9-EF5F18DE10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CF12B3F-00AF-9032-B098-492BE2727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905F-70D8-4D37-A9A0-E8DC6F3A9CC4}" type="datetimeFigureOut">
              <a:rPr lang="tr-TR" smtClean="0"/>
              <a:t>8.12.2025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8CAA038-E5AD-AD20-6C4B-D95ABF3AA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6A7FC51-C2F9-37BE-93C8-7274A1DCC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80F0-884E-44D6-A592-39C931814C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8631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1BBC751-C786-1550-D4F5-A11CE227FF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AE77B6A-6A9C-13C1-3F6E-C6120EF290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FECBFF4-FB8C-E148-F824-13020CE94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905F-70D8-4D37-A9A0-E8DC6F3A9CC4}" type="datetimeFigureOut">
              <a:rPr lang="tr-TR" smtClean="0"/>
              <a:t>8.12.2025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76D4DF1-9D93-CAC1-C27C-8375A21AE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B4EEBE-5614-4DB3-4A7B-BFDB7A120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80F0-884E-44D6-A592-39C931814C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6774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D73DD30-0602-A239-26D5-0557C45E4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E706C6-F73E-B1AE-447C-73E450E98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31900B0-E788-671C-692D-40D45CA59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905F-70D8-4D37-A9A0-E8DC6F3A9CC4}" type="datetimeFigureOut">
              <a:rPr lang="tr-TR" smtClean="0"/>
              <a:t>8.12.2025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D4A14E-B7D4-470C-9B88-2BC3E675D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F0F9921-B529-A2C8-9F1F-7571F6519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80F0-884E-44D6-A592-39C931814C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117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3139D1-3C60-1F0E-B648-A73397E3B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0A1B900-34E1-2CD8-32DF-801FC63026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C953578-5728-DE29-0364-FAD41EC77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905F-70D8-4D37-A9A0-E8DC6F3A9CC4}" type="datetimeFigureOut">
              <a:rPr lang="tr-TR" smtClean="0"/>
              <a:t>8.12.2025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158004-E611-3C6A-993E-F1E205D70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DB1519-5587-A4CA-3A12-0F69A5ACA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80F0-884E-44D6-A592-39C931814C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0251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BCB56F-3A29-277F-D5CB-F07D3E1D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FE34E9-2978-BF20-4837-0C6D01C008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A49083B-10EC-BD6E-E747-3FB4875583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82D8F9F-5403-7424-1F34-15D48BFB7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905F-70D8-4D37-A9A0-E8DC6F3A9CC4}" type="datetimeFigureOut">
              <a:rPr lang="tr-TR" smtClean="0"/>
              <a:t>8.12.2025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BB39130-6EA1-873E-3572-3627D6581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70D261A-8B7B-FB7D-397D-03A4EAE99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80F0-884E-44D6-A592-39C931814C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5182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EF1F0F-C120-79C7-4DA8-33DC334C0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237D929-C78D-9E66-A965-4EE94ADD7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7C5B2F-5711-0D5E-B0C8-9D2733CB13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A6DAF47-EBBF-F14D-0D62-A18C4267FC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C04C844-049F-98FD-268E-1CCC7CF9FF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30B638F-B264-5287-A25C-D6FC961B4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905F-70D8-4D37-A9A0-E8DC6F3A9CC4}" type="datetimeFigureOut">
              <a:rPr lang="tr-TR" smtClean="0"/>
              <a:t>8.12.2025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181C2EC-485F-AA92-6930-9AB974CA1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68C7BEA0-1712-99D6-0699-A31843C03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80F0-884E-44D6-A592-39C931814C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6964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FF1898-8CCF-7A33-8783-9DF553D7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6B6D709-C16D-06F3-745A-E7E9E0298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905F-70D8-4D37-A9A0-E8DC6F3A9CC4}" type="datetimeFigureOut">
              <a:rPr lang="tr-TR" smtClean="0"/>
              <a:t>8.12.2025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FC9C012-09D4-5090-4CDE-BB25B2940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CB9D3B3-3417-08E1-D08A-700EDAEAB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80F0-884E-44D6-A592-39C931814C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27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043FF06-50EB-1C8E-80FB-F6208C98C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905F-70D8-4D37-A9A0-E8DC6F3A9CC4}" type="datetimeFigureOut">
              <a:rPr lang="tr-TR" smtClean="0"/>
              <a:t>8.12.2025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4816976-D7C0-41F9-6615-28025392A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18CCC88-3F80-B605-3090-3BE897166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80F0-884E-44D6-A592-39C931814C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6510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2AD29E-0CBD-1818-D7C4-710C74F9F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10799A-5680-2EB3-5751-D9803D2F9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CF7A0AF-82B1-2C4C-D962-57A982D2F6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742B047-3FFC-3409-E0A7-73007C472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905F-70D8-4D37-A9A0-E8DC6F3A9CC4}" type="datetimeFigureOut">
              <a:rPr lang="tr-TR" smtClean="0"/>
              <a:t>8.12.2025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AEC4E87-86F6-B78A-7F00-DECD876F8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9EF20D4-7A3E-3772-7C2E-D2B2B2DEF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80F0-884E-44D6-A592-39C931814C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8546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4CBA81-6199-056D-9518-776AA03AD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130C126-C74E-4929-4EB2-D1F5E5A909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AA9BA88-68A6-6DAA-5F96-628F861E4A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8955E42-F663-23C3-992D-2ED06DB2E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905F-70D8-4D37-A9A0-E8DC6F3A9CC4}" type="datetimeFigureOut">
              <a:rPr lang="tr-TR" smtClean="0"/>
              <a:t>8.12.2025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55ADD5E-753B-2C4A-2D93-ADCC7DB07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B3CFDD0-D5B3-F85C-7E00-E2EA48530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80F0-884E-44D6-A592-39C931814C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4621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3B8165B-B8D6-FFD7-AB7E-64D831135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CD6D828-5476-40B6-C098-1DDEFF61D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6C3085E-2A87-6732-E604-ADFA890F14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41905F-70D8-4D37-A9A0-E8DC6F3A9CC4}" type="datetimeFigureOut">
              <a:rPr lang="tr-TR" smtClean="0"/>
              <a:t>8.12.2025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F3855EB-9425-8417-FC84-2A285AD5CC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AF61836-80C1-3296-3E05-C7E2DEA6B0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9E80F0-884E-44D6-A592-39C931814C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8228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20EBA419-4569-AF85-CFA0-CDBDE1D693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0"/>
            <a:ext cx="6858000" cy="5565058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BCFDDC88-B728-0FE4-DBF3-08FB28800D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490BB3D-6E31-A1F2-8C53-9C5E472B5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015072"/>
          </a:xfrm>
        </p:spPr>
        <p:txBody>
          <a:bodyPr/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,</a:t>
            </a:r>
          </a:p>
          <a:p>
            <a:r>
              <a:rPr lang="tr-TR" dirty="0"/>
              <a:t>ZİYA ESEN ANAOKULU</a:t>
            </a:r>
          </a:p>
          <a:p>
            <a:r>
              <a:rPr lang="tr-TR" dirty="0"/>
              <a:t>SAMSUN/TÜRKİYE</a:t>
            </a:r>
          </a:p>
        </p:txBody>
      </p:sp>
    </p:spTree>
    <p:extLst>
      <p:ext uri="{BB962C8B-B14F-4D97-AF65-F5344CB8AC3E}">
        <p14:creationId xmlns:p14="http://schemas.microsoft.com/office/powerpoint/2010/main" val="4193521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06962F-4200-E3A2-7FE4-B23DDDA04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67C9D68-8EAD-2E23-AB19-895BD4F07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Benefits for Students &amp; School Climate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Lower rates of bullying and victimization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Better emotional well-being: less anxiety/depression, higher self-esteem and peer-acceptance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Increased empathy, social responsibility, pro-victim attitudes 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Improved school atmosphere, safety, inclusiveness, trust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817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66FDF6-2462-3733-AD76-5A19D3616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41CA96E-2D1E-02CF-BC51-3FA14C908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Challenges &amp; What Matters for Success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Requires commitment from whole school: regular lessons, trained staff, follow-up. Sporadic or improper implementation can undermine effectiveness. 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Must adapt to local context: culture, language, school norms — but core principles remain universal.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Ongoing monitoring (surveys, feedback) is key to track progress and improve continuously.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8450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E7E96B-C3E6-8D02-A5F2-9B5B8A337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A29353-7031-76A1-55B8-DF41BE8B6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Conclusion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KiVa</a:t>
            </a:r>
            <a:r>
              <a:rPr lang="en-US" dirty="0"/>
              <a:t> is a </a:t>
            </a:r>
            <a:r>
              <a:rPr lang="en-US" b="1" dirty="0"/>
              <a:t>scientifically validated, comprehensive</a:t>
            </a:r>
            <a:r>
              <a:rPr lang="en-US" dirty="0"/>
              <a:t> </a:t>
            </a:r>
            <a:r>
              <a:rPr lang="en-US" dirty="0" err="1"/>
              <a:t>programme</a:t>
            </a:r>
            <a:r>
              <a:rPr lang="en-US" dirty="0"/>
              <a:t> targeting bullying in school via prevention, intervention, and monitoring.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By focusing on peer-group dynamics and empowering bystanders, </a:t>
            </a:r>
            <a:r>
              <a:rPr lang="en-US" dirty="0" err="1"/>
              <a:t>KiVa</a:t>
            </a:r>
            <a:r>
              <a:rPr lang="en-US" dirty="0"/>
              <a:t> changes school culture — making bullying socially unacceptable and supporting victims.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With proper implementation and commitment, </a:t>
            </a:r>
            <a:r>
              <a:rPr lang="en-US" dirty="0" err="1"/>
              <a:t>KiVa</a:t>
            </a:r>
            <a:r>
              <a:rPr lang="en-US" dirty="0"/>
              <a:t> can significantly reduce bullying and improve well-being and school climate.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2884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3052FD-0A09-3F61-0263-E5CB2669D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3FC79C9-F4A8-F877-BE30-2D6C99151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Discussion / Questions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What do you think: could </a:t>
            </a:r>
            <a:r>
              <a:rPr lang="en-US" dirty="0" err="1"/>
              <a:t>KiVa</a:t>
            </a:r>
            <a:r>
              <a:rPr lang="en-US" dirty="0"/>
              <a:t> work in our school/context?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What aspects would need adaptation?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How can teachers/parents/students be involved?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8654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D3DB4C-CEEE-02F1-16E5-61FC2CAB2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61B5F2-83CC-29F2-05CC-5AA99EC212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                Thank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attention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0055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E93FB0-B1DC-A0F9-454D-813C6ADE4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1F635C-CA44-B13F-CF45-8E534F085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 err="1"/>
              <a:t>KiVa</a:t>
            </a:r>
            <a:r>
              <a:rPr lang="en-US" dirty="0"/>
              <a:t>?</a:t>
            </a:r>
            <a:endParaRPr lang="tr-TR" dirty="0"/>
          </a:p>
          <a:p>
            <a:pPr marL="0" indent="0">
              <a:buNone/>
            </a:pPr>
            <a:r>
              <a:rPr lang="en-US" dirty="0" err="1"/>
              <a:t>KiVa</a:t>
            </a:r>
            <a:r>
              <a:rPr lang="en-US" dirty="0"/>
              <a:t> is a research- and evidence-based antibullying </a:t>
            </a:r>
            <a:r>
              <a:rPr lang="en-US" dirty="0" err="1"/>
              <a:t>programme</a:t>
            </a:r>
            <a:r>
              <a:rPr lang="en-US" dirty="0"/>
              <a:t> developed at University of Turku (Finland), funded by Finnish Ministry of Education and Culture.</a:t>
            </a:r>
            <a:endParaRPr lang="tr-TR" dirty="0"/>
          </a:p>
          <a:p>
            <a:r>
              <a:rPr lang="en-US" dirty="0" err="1"/>
              <a:t>KiVa</a:t>
            </a:r>
            <a:r>
              <a:rPr lang="en-US" dirty="0"/>
              <a:t> Program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en-US" dirty="0"/>
              <a:t> goal: to prevent bullying, address bullying when it occurs, and monitor school climate over time. </a:t>
            </a:r>
            <a:endParaRPr lang="tr-TR" dirty="0"/>
          </a:p>
          <a:p>
            <a:r>
              <a:rPr lang="en-US" dirty="0" err="1"/>
              <a:t>KiVa</a:t>
            </a:r>
            <a:r>
              <a:rPr lang="en-US" dirty="0"/>
              <a:t> Program provides a wide range of concrete tools and materials — lesson plans, games, parent guides, etc. — to help schools tackle bullying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0678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EF1703-994F-A53B-F1AC-557EC593A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6581"/>
            <a:ext cx="10515600" cy="5390382"/>
          </a:xfrm>
        </p:spPr>
        <p:txBody>
          <a:bodyPr/>
          <a:lstStyle/>
          <a:p>
            <a:r>
              <a:rPr lang="en-US" b="1" dirty="0"/>
              <a:t>Core Components of </a:t>
            </a:r>
            <a:r>
              <a:rPr lang="en-US" b="1" dirty="0" err="1"/>
              <a:t>KiVa</a:t>
            </a:r>
            <a:endParaRPr lang="tr-TR" b="1" dirty="0"/>
          </a:p>
          <a:p>
            <a:pPr marL="0" indent="0">
              <a:buNone/>
            </a:pPr>
            <a:r>
              <a:rPr lang="en-US" dirty="0" err="1"/>
              <a:t>KiVa</a:t>
            </a:r>
            <a:r>
              <a:rPr lang="en-US" dirty="0"/>
              <a:t> is built on three main pillars: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.</a:t>
            </a:r>
            <a:r>
              <a:rPr lang="en-US" dirty="0"/>
              <a:t> Prevention — universal actions to stop bullying before it starts (lessons for all students, digital materials, raising awareness)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.</a:t>
            </a:r>
            <a:r>
              <a:rPr lang="en-US" dirty="0"/>
              <a:t> Intervention — targeted support and structured response when bullying cases arise (meetings with victims &amp; perpetrators, follow-up, peer support)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.</a:t>
            </a:r>
            <a:r>
              <a:rPr lang="en-US" dirty="0"/>
              <a:t> Monitoring — yearly surveys for students and staff to track bullying, school climate, wellbeing etc.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6485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2EF716-7E6F-65D0-9E46-4078135BA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DC547C-1DBF-75BF-A6BD-2A958DF17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Whom &amp; How It’s Structured</a:t>
            </a:r>
            <a:endParaRPr lang="tr-TR" dirty="0"/>
          </a:p>
          <a:p>
            <a:r>
              <a:rPr lang="en-US" dirty="0" err="1"/>
              <a:t>KiVa</a:t>
            </a:r>
            <a:r>
              <a:rPr lang="en-US" dirty="0"/>
              <a:t> is designed for schoolchildren roughly aged 6–16 years (grades 1–9)</a:t>
            </a:r>
            <a:endParaRPr lang="tr-TR" dirty="0"/>
          </a:p>
          <a:p>
            <a:r>
              <a:rPr lang="en-US" dirty="0"/>
              <a:t>There are three age-appropriate versions: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.</a:t>
            </a:r>
            <a:r>
              <a:rPr lang="en-US" dirty="0"/>
              <a:t>Unit 1: Grades 1–3 (≈ 7–9 years)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.</a:t>
            </a:r>
            <a:r>
              <a:rPr lang="en-US" dirty="0"/>
              <a:t>Unit 2: Grades 4–6 (≈ 10–12 years)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.</a:t>
            </a:r>
            <a:r>
              <a:rPr lang="en-US" dirty="0"/>
              <a:t>Unit 3: Grades 7–9 (≈ 13–15 years)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5818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CA3CB1-EA11-13B1-DBB6-917643198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B186ADB-B67E-439A-93F0-070D119A5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Prevention</a:t>
            </a:r>
            <a:r>
              <a:rPr lang="tr-TR" dirty="0"/>
              <a:t> in </a:t>
            </a:r>
            <a:r>
              <a:rPr lang="tr-TR" dirty="0" err="1"/>
              <a:t>Practice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.Universal </a:t>
            </a:r>
            <a:r>
              <a:rPr lang="tr-TR" dirty="0" err="1"/>
              <a:t>student</a:t>
            </a:r>
            <a:r>
              <a:rPr lang="tr-TR" dirty="0"/>
              <a:t> </a:t>
            </a:r>
            <a:r>
              <a:rPr lang="tr-TR" dirty="0" err="1"/>
              <a:t>lessons</a:t>
            </a:r>
            <a:r>
              <a:rPr lang="tr-TR" dirty="0"/>
              <a:t> </a:t>
            </a:r>
            <a:r>
              <a:rPr lang="tr-TR" dirty="0" err="1"/>
              <a:t>across</a:t>
            </a:r>
            <a:r>
              <a:rPr lang="tr-TR" dirty="0"/>
              <a:t> </a:t>
            </a:r>
            <a:r>
              <a:rPr lang="tr-TR" dirty="0" err="1"/>
              <a:t>classrooms</a:t>
            </a:r>
            <a:r>
              <a:rPr lang="tr-TR" dirty="0"/>
              <a:t>: </a:t>
            </a:r>
            <a:r>
              <a:rPr lang="tr-TR" dirty="0" err="1"/>
              <a:t>discussions</a:t>
            </a:r>
            <a:r>
              <a:rPr lang="tr-TR" dirty="0"/>
              <a:t>, </a:t>
            </a:r>
            <a:r>
              <a:rPr lang="tr-TR" dirty="0" err="1"/>
              <a:t>group</a:t>
            </a:r>
            <a:r>
              <a:rPr lang="tr-TR" dirty="0"/>
              <a:t> </a:t>
            </a:r>
            <a:r>
              <a:rPr lang="tr-TR" dirty="0" err="1"/>
              <a:t>work</a:t>
            </a:r>
            <a:r>
              <a:rPr lang="tr-TR" dirty="0"/>
              <a:t>, role </a:t>
            </a:r>
            <a:r>
              <a:rPr lang="tr-TR" dirty="0" err="1"/>
              <a:t>plays</a:t>
            </a:r>
            <a:r>
              <a:rPr lang="tr-TR" dirty="0"/>
              <a:t>, </a:t>
            </a:r>
            <a:r>
              <a:rPr lang="tr-TR" dirty="0" err="1"/>
              <a:t>short</a:t>
            </a:r>
            <a:r>
              <a:rPr lang="tr-TR" dirty="0"/>
              <a:t> </a:t>
            </a:r>
            <a:r>
              <a:rPr lang="tr-TR" dirty="0" err="1"/>
              <a:t>films</a:t>
            </a:r>
            <a:r>
              <a:rPr lang="tr-TR" dirty="0"/>
              <a:t> —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raise</a:t>
            </a:r>
            <a:r>
              <a:rPr lang="tr-TR" dirty="0"/>
              <a:t> </a:t>
            </a:r>
            <a:r>
              <a:rPr lang="tr-TR" dirty="0" err="1"/>
              <a:t>awareness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bullying</a:t>
            </a:r>
            <a:r>
              <a:rPr lang="tr-TR" dirty="0"/>
              <a:t>, 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dynamics</a:t>
            </a:r>
            <a:r>
              <a:rPr lang="tr-TR" dirty="0"/>
              <a:t>, </a:t>
            </a:r>
            <a:r>
              <a:rPr lang="tr-TR" dirty="0" err="1"/>
              <a:t>empathy</a:t>
            </a:r>
            <a:r>
              <a:rPr lang="tr-TR" dirty="0"/>
              <a:t>, </a:t>
            </a:r>
            <a:r>
              <a:rPr lang="tr-TR" dirty="0" err="1"/>
              <a:t>bystander</a:t>
            </a:r>
            <a:r>
              <a:rPr lang="tr-TR" dirty="0"/>
              <a:t> </a:t>
            </a:r>
            <a:r>
              <a:rPr lang="tr-TR" dirty="0" err="1"/>
              <a:t>responsibility</a:t>
            </a:r>
            <a:r>
              <a:rPr lang="tr-TR" dirty="0"/>
              <a:t>. </a:t>
            </a:r>
          </a:p>
          <a:p>
            <a:pPr marL="0" indent="0">
              <a:buNone/>
            </a:pPr>
            <a:r>
              <a:rPr lang="tr-TR" dirty="0"/>
              <a:t>.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younger</a:t>
            </a:r>
            <a:r>
              <a:rPr lang="tr-TR" dirty="0"/>
              <a:t> </a:t>
            </a:r>
            <a:r>
              <a:rPr lang="tr-TR" dirty="0" err="1"/>
              <a:t>students</a:t>
            </a:r>
            <a:r>
              <a:rPr lang="tr-TR" dirty="0"/>
              <a:t>: </a:t>
            </a:r>
            <a:r>
              <a:rPr lang="tr-TR" dirty="0" err="1"/>
              <a:t>digital</a:t>
            </a:r>
            <a:r>
              <a:rPr lang="tr-TR" dirty="0"/>
              <a:t> </a:t>
            </a:r>
            <a:r>
              <a:rPr lang="tr-TR" dirty="0" err="1"/>
              <a:t>games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online </a:t>
            </a:r>
            <a:r>
              <a:rPr lang="tr-TR" dirty="0" err="1"/>
              <a:t>resources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reinforce</a:t>
            </a:r>
            <a:r>
              <a:rPr lang="tr-TR" dirty="0"/>
              <a:t> </a:t>
            </a:r>
            <a:r>
              <a:rPr lang="tr-TR" dirty="0" err="1"/>
              <a:t>learning</a:t>
            </a:r>
            <a:r>
              <a:rPr lang="tr-TR" dirty="0"/>
              <a:t>. </a:t>
            </a:r>
          </a:p>
          <a:p>
            <a:pPr marL="0" indent="0">
              <a:buNone/>
            </a:pPr>
            <a:r>
              <a:rPr lang="tr-TR" dirty="0"/>
              <a:t>.</a:t>
            </a:r>
            <a:r>
              <a:rPr lang="tr-TR" dirty="0" err="1"/>
              <a:t>Materials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provided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parents</a:t>
            </a:r>
            <a:r>
              <a:rPr lang="tr-TR" dirty="0"/>
              <a:t> &amp; </a:t>
            </a:r>
            <a:r>
              <a:rPr lang="tr-TR" dirty="0" err="1"/>
              <a:t>school</a:t>
            </a:r>
            <a:r>
              <a:rPr lang="tr-TR" dirty="0"/>
              <a:t> </a:t>
            </a:r>
            <a:r>
              <a:rPr lang="tr-TR" dirty="0" err="1"/>
              <a:t>community</a:t>
            </a:r>
            <a:r>
              <a:rPr lang="tr-TR" dirty="0"/>
              <a:t> (</a:t>
            </a:r>
            <a:r>
              <a:rPr lang="tr-TR" dirty="0" err="1"/>
              <a:t>guides</a:t>
            </a:r>
            <a:r>
              <a:rPr lang="tr-TR" dirty="0"/>
              <a:t>, </a:t>
            </a:r>
            <a:r>
              <a:rPr lang="tr-TR" dirty="0" err="1"/>
              <a:t>posters</a:t>
            </a:r>
            <a:r>
              <a:rPr lang="tr-TR" dirty="0"/>
              <a:t> </a:t>
            </a:r>
            <a:r>
              <a:rPr lang="tr-TR" dirty="0" err="1"/>
              <a:t>etc</a:t>
            </a:r>
            <a:r>
              <a:rPr lang="tr-TR" dirty="0"/>
              <a:t>.)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support</a:t>
            </a:r>
            <a:r>
              <a:rPr lang="tr-TR" dirty="0"/>
              <a:t> a </a:t>
            </a:r>
            <a:r>
              <a:rPr lang="tr-TR" dirty="0" err="1"/>
              <a:t>whole-school</a:t>
            </a:r>
            <a:r>
              <a:rPr lang="tr-TR" dirty="0"/>
              <a:t> </a:t>
            </a:r>
            <a:r>
              <a:rPr lang="tr-TR" dirty="0" err="1"/>
              <a:t>approach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5403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497A34B-2B86-9BEC-D756-F4101FC1C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B3009C-ED16-7912-692B-9C80DC1EA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Intervention: Handling Bullying Cases</a:t>
            </a:r>
            <a:endParaRPr lang="tr-TR" dirty="0"/>
          </a:p>
          <a:p>
            <a:r>
              <a:rPr lang="en-US" dirty="0"/>
              <a:t>When bullying is identified, a dedicated </a:t>
            </a:r>
            <a:r>
              <a:rPr lang="en-US" dirty="0" err="1"/>
              <a:t>KiVa</a:t>
            </a:r>
            <a:r>
              <a:rPr lang="en-US" dirty="0"/>
              <a:t>-Team (teachers / school staff) intervenes. </a:t>
            </a:r>
            <a:endParaRPr lang="tr-TR" dirty="0"/>
          </a:p>
          <a:p>
            <a:r>
              <a:rPr lang="en-US" dirty="0"/>
              <a:t>Actions include structured discussions with victim and bully, follow-up sessions, and involving a few supportive classmates to encourage peer support for the target student. </a:t>
            </a:r>
            <a:endParaRPr lang="tr-TR" dirty="0"/>
          </a:p>
          <a:p>
            <a:r>
              <a:rPr lang="en-US" dirty="0"/>
              <a:t>The emphasis is not only on punishing bullies, but on repairing relationships, supporting victims, and changing group norms.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9033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5F63A20-BA43-DD51-D9CA-463766386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87BF28-2112-BB8F-4E73-3DFF76753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It Works: </a:t>
            </a:r>
            <a:endParaRPr lang="tr-TR" dirty="0"/>
          </a:p>
          <a:p>
            <a:r>
              <a:rPr lang="en-US" dirty="0"/>
              <a:t>Evidence of </a:t>
            </a:r>
            <a:r>
              <a:rPr lang="en-US" dirty="0" err="1"/>
              <a:t>EffectivenessA</a:t>
            </a:r>
            <a:r>
              <a:rPr lang="en-US" dirty="0"/>
              <a:t> large randomized controlled trial with 8,237 students (Grades 4–6) showed that after 9 months, self- and peer-reported bullying and victimization significantly decreased. </a:t>
            </a:r>
            <a:endParaRPr lang="tr-TR" dirty="0"/>
          </a:p>
          <a:p>
            <a:r>
              <a:rPr lang="en-US" dirty="0"/>
              <a:t>The </a:t>
            </a:r>
            <a:r>
              <a:rPr lang="en-US" dirty="0" err="1"/>
              <a:t>programme</a:t>
            </a:r>
            <a:r>
              <a:rPr lang="en-US" dirty="0"/>
              <a:t> also led to reductions in internalizing problems (e.g. anxiety, depression) and improved peer-group perceptions among students. </a:t>
            </a:r>
            <a:endParaRPr lang="tr-TR" dirty="0"/>
          </a:p>
          <a:p>
            <a:r>
              <a:rPr lang="en-US" dirty="0" err="1"/>
              <a:t>KiVa</a:t>
            </a:r>
            <a:r>
              <a:rPr lang="en-US" dirty="0"/>
              <a:t> has been shown effective across multiple contexts (various countries), and works against different forms of bullying — verbal, physical, social, cyberbullying.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6619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0246C3-961A-2FD9-D41E-4C4241441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8CDC08-D437-4106-C107-0A1A6BC36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Key Principles &amp; </a:t>
            </a:r>
            <a:r>
              <a:rPr lang="en-US" dirty="0" err="1"/>
              <a:t>PhilosophyBullying</a:t>
            </a:r>
            <a:r>
              <a:rPr lang="en-US" dirty="0"/>
              <a:t> is not only about bully + victim — it’s often a group phenomenon; peer bystanders have a critical role. </a:t>
            </a:r>
            <a:r>
              <a:rPr lang="en-US" dirty="0" err="1"/>
              <a:t>KiVa</a:t>
            </a:r>
            <a:r>
              <a:rPr lang="en-US" dirty="0"/>
              <a:t> targets peer attitudes and group dynamics. </a:t>
            </a:r>
            <a:endParaRPr lang="tr-TR" dirty="0"/>
          </a:p>
          <a:p>
            <a:r>
              <a:rPr lang="en-US" dirty="0"/>
              <a:t>Instead of focusing only on “making victims stronger”, </a:t>
            </a:r>
            <a:r>
              <a:rPr lang="en-US" dirty="0" err="1"/>
              <a:t>KiVa</a:t>
            </a:r>
            <a:r>
              <a:rPr lang="en-US" dirty="0"/>
              <a:t> aims to make bullying socially unacceptable by shifting group norms. </a:t>
            </a:r>
            <a:endParaRPr lang="tr-TR" dirty="0"/>
          </a:p>
          <a:p>
            <a:r>
              <a:rPr lang="en-US" dirty="0"/>
              <a:t>The </a:t>
            </a:r>
            <a:r>
              <a:rPr lang="en-US" dirty="0" err="1"/>
              <a:t>programme</a:t>
            </a:r>
            <a:r>
              <a:rPr lang="en-US" dirty="0"/>
              <a:t> is a whole-school commitment: students, teachers, parents all participate — not a one-time project but an ongoing culture of respect and responsibility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716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D0BAEE1-787C-4AAF-01FF-574C71C24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9856AC-8EF1-F866-12E3-8B7B4E957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What Schools &amp; Families Do in </a:t>
            </a:r>
            <a:r>
              <a:rPr lang="en-US" b="1" dirty="0" err="1"/>
              <a:t>KiVa</a:t>
            </a:r>
            <a:endParaRPr lang="en-US" b="1" dirty="0"/>
          </a:p>
          <a:p>
            <a:r>
              <a:rPr lang="en-US" b="1" dirty="0"/>
              <a:t>Schools / Teachers: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Deliver the </a:t>
            </a:r>
            <a:r>
              <a:rPr lang="en-US" dirty="0" err="1"/>
              <a:t>KiVa</a:t>
            </a:r>
            <a:r>
              <a:rPr lang="en-US" dirty="0"/>
              <a:t> lessons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Form the </a:t>
            </a:r>
            <a:r>
              <a:rPr lang="en-US" dirty="0" err="1"/>
              <a:t>KiVa</a:t>
            </a:r>
            <a:r>
              <a:rPr lang="en-US" dirty="0"/>
              <a:t>-Team for intervention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Monitor and follow up incidents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Use provided materials (posters, games, parent guides)</a:t>
            </a:r>
          </a:p>
          <a:p>
            <a:r>
              <a:rPr lang="en-US" b="1" dirty="0"/>
              <a:t>Families / Parents: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Receive guidance on understanding bullying, different forms, and how to support children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Work with school to foster empathy, respect, and open communication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7340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800</Words>
  <Application>Microsoft Office PowerPoint</Application>
  <PresentationFormat>Geniş ekran</PresentationFormat>
  <Paragraphs>63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</dc:creator>
  <cp:lastModifiedBy>ASUS</cp:lastModifiedBy>
  <cp:revision>1</cp:revision>
  <dcterms:created xsi:type="dcterms:W3CDTF">2025-12-08T13:35:42Z</dcterms:created>
  <dcterms:modified xsi:type="dcterms:W3CDTF">2025-12-08T13:35:48Z</dcterms:modified>
</cp:coreProperties>
</file>