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5349E48-F494-475A-97EF-462809F09EBD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4A09C0C-B1F4-45EB-8E58-F0B6799FD94D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9E48-F494-475A-97EF-462809F09EBD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9C0C-B1F4-45EB-8E58-F0B6799FD9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9E48-F494-475A-97EF-462809F09EBD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9C0C-B1F4-45EB-8E58-F0B6799FD9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5349E48-F494-475A-97EF-462809F09EBD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4A09C0C-B1F4-45EB-8E58-F0B6799FD94D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5349E48-F494-475A-97EF-462809F09EBD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4A09C0C-B1F4-45EB-8E58-F0B6799FD94D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9E48-F494-475A-97EF-462809F09EBD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9C0C-B1F4-45EB-8E58-F0B6799FD94D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9E48-F494-475A-97EF-462809F09EBD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9C0C-B1F4-45EB-8E58-F0B6799FD94D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5349E48-F494-475A-97EF-462809F09EBD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4A09C0C-B1F4-45EB-8E58-F0B6799FD94D}" type="slidenum">
              <a:rPr lang="el-GR" smtClean="0"/>
              <a:t>‹#›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9E48-F494-475A-97EF-462809F09EBD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9C0C-B1F4-45EB-8E58-F0B6799FD9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5349E48-F494-475A-97EF-462809F09EBD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4A09C0C-B1F4-45EB-8E58-F0B6799FD94D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5349E48-F494-475A-97EF-462809F09EBD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4A09C0C-B1F4-45EB-8E58-F0B6799FD94D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5349E48-F494-475A-97EF-462809F09EBD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4A09C0C-B1F4-45EB-8E58-F0B6799FD94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ΜΑΘΗΜΑΤΙΚΑ!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Εισαγωγή στον πολλαπλασιασμό.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38877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0000">
        <p:checker/>
      </p:transition>
    </mc:Choice>
    <mc:Fallback>
      <p:transition spd="slow" advTm="10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ειναι ο πολλαπλασιασμοσ;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sz="1800" dirty="0" smtClean="0">
                <a:latin typeface="+mj-lt"/>
              </a:rPr>
              <a:t>Όταν θέλω να μάθω πόσο κάνουν όλα μαζί,μάθαμε ότι κάνουμε </a:t>
            </a:r>
            <a:r>
              <a:rPr lang="el-GR" sz="1800" b="1" i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πρόσθεση</a:t>
            </a:r>
            <a:r>
              <a:rPr lang="el-GR" sz="1800" dirty="0" smtClean="0">
                <a:latin typeface="+mj-lt"/>
              </a:rPr>
              <a:t>. </a:t>
            </a:r>
            <a:r>
              <a:rPr lang="el-GR" sz="1800" dirty="0">
                <a:latin typeface="+mj-lt"/>
              </a:rPr>
              <a:t>π</a:t>
            </a:r>
            <a:r>
              <a:rPr lang="el-GR" sz="1800" dirty="0" smtClean="0">
                <a:latin typeface="+mj-lt"/>
              </a:rPr>
              <a:t>χ 5 ντομάτες και 3 ντομάτες= 8 ντομάτες. </a:t>
            </a:r>
            <a:r>
              <a:rPr lang="el-GR" sz="1800" dirty="0" smtClean="0">
                <a:latin typeface="+mj-lt"/>
                <a:cs typeface="Calibri"/>
              </a:rPr>
              <a:t>→5</a:t>
            </a:r>
            <a:r>
              <a:rPr lang="el-GR" sz="1800" b="1" i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+</a:t>
            </a:r>
            <a:r>
              <a:rPr lang="el-GR" sz="1800" dirty="0" smtClean="0">
                <a:latin typeface="+mj-lt"/>
                <a:cs typeface="Calibri"/>
              </a:rPr>
              <a:t>3=8</a:t>
            </a:r>
          </a:p>
          <a:p>
            <a:r>
              <a:rPr lang="el-GR" sz="1800" dirty="0" smtClean="0">
                <a:latin typeface="+mj-lt"/>
                <a:cs typeface="Calibri"/>
              </a:rPr>
              <a:t>Όταν όμως έχουμε πολλά ίδια πράγματα και θέλουμε να μάθουμε πόσο κάνουν όλα,τότε κάνουμε </a:t>
            </a:r>
            <a:r>
              <a:rPr lang="el-GR" sz="1800" b="1" i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πολλαπλασιασμό</a:t>
            </a:r>
            <a:r>
              <a:rPr lang="el-GR" sz="1800" dirty="0" smtClean="0">
                <a:latin typeface="+mj-lt"/>
                <a:cs typeface="Calibri"/>
              </a:rPr>
              <a:t>. </a:t>
            </a:r>
          </a:p>
          <a:p>
            <a:pPr marL="0" indent="0">
              <a:buNone/>
            </a:pPr>
            <a:r>
              <a:rPr lang="el-GR" sz="1800" dirty="0">
                <a:latin typeface="+mj-lt"/>
              </a:rPr>
              <a:t>παράδειγμα: κάθε σακούλα έχει 5 ντομάτες. </a:t>
            </a:r>
            <a:r>
              <a:rPr lang="el-GR" sz="1800" dirty="0">
                <a:latin typeface="+mj-lt"/>
              </a:rPr>
              <a:t>Πόσες είναι όλες μαζί</a:t>
            </a:r>
            <a:r>
              <a:rPr lang="el-GR" sz="1800" dirty="0" smtClean="0">
                <a:latin typeface="+mj-lt"/>
              </a:rPr>
              <a:t>;</a:t>
            </a:r>
          </a:p>
          <a:p>
            <a:pPr marL="0" indent="0">
              <a:buNone/>
            </a:pPr>
            <a:r>
              <a:rPr lang="el-GR" sz="1800" dirty="0" smtClean="0">
                <a:latin typeface="+mj-lt"/>
              </a:rPr>
              <a:t>5+5+5=15.</a:t>
            </a:r>
            <a:r>
              <a:rPr lang="el-GR" sz="1800" dirty="0">
                <a:latin typeface="+mj-lt"/>
                <a:cs typeface="Calibri"/>
              </a:rPr>
              <a:t> </a:t>
            </a:r>
            <a:r>
              <a:rPr lang="el-GR" sz="1800" dirty="0" smtClean="0">
                <a:latin typeface="+mj-lt"/>
                <a:cs typeface="Calibri"/>
              </a:rPr>
              <a:t>→πόσες φορές έβαλα(πρόσθεσα) το 5; →το πρόσθεσα 3 φορές→ άρα 3 φορές το 5 μου κάνει 15.</a:t>
            </a:r>
            <a:endParaRPr lang="el-GR" sz="18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52" t="5486" r="28175" b="13636"/>
          <a:stretch/>
        </p:blipFill>
        <p:spPr>
          <a:xfrm>
            <a:off x="417297" y="4121792"/>
            <a:ext cx="1347401" cy="24480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52" t="5486" r="28175" b="13636"/>
          <a:stretch/>
        </p:blipFill>
        <p:spPr>
          <a:xfrm>
            <a:off x="2211135" y="4010727"/>
            <a:ext cx="1347401" cy="244809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445" y="4018335"/>
            <a:ext cx="1347787" cy="245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648" y="5504127"/>
            <a:ext cx="954697" cy="95469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378" y="5401032"/>
            <a:ext cx="950913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0372" y="5456450"/>
            <a:ext cx="950913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6412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40000">
        <p:checker/>
      </p:transition>
    </mc:Choice>
    <mc:Fallback>
      <p:transition spd="slow" advTm="40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Προσοχη!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Ο πολλαπλασιασμός μου λέει πόσες φορές βάζω/χρησιμοποιώ κάτι. </a:t>
            </a:r>
          </a:p>
          <a:p>
            <a:r>
              <a:rPr lang="el-GR" dirty="0" smtClean="0"/>
              <a:t>Για να κάνω πολλαπλασιασμό πρέπει να έχω όμοια πράγματα. πχ:σακούλες με ντομάτες,όμοια κέρματα του ευρώ κλπ.</a:t>
            </a:r>
          </a:p>
          <a:p>
            <a:endParaRPr lang="el-GR" dirty="0"/>
          </a:p>
          <a:p>
            <a:endParaRPr lang="el-GR" dirty="0" smtClean="0"/>
          </a:p>
          <a:p>
            <a:pPr marL="0" indent="0">
              <a:buNone/>
            </a:pPr>
            <a:r>
              <a:rPr lang="el-GR" dirty="0"/>
              <a:t>πχ: 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Πόσα πορτοφόλια έχω;</a:t>
            </a:r>
            <a:r>
              <a:rPr lang="el-GR" dirty="0" smtClean="0">
                <a:latin typeface="Calibri"/>
                <a:cs typeface="Calibri"/>
              </a:rPr>
              <a:t>→3</a:t>
            </a:r>
          </a:p>
          <a:p>
            <a:pPr marL="0" indent="0">
              <a:buNone/>
            </a:pPr>
            <a:r>
              <a:rPr lang="el-GR" dirty="0" smtClean="0">
                <a:latin typeface="Calibri"/>
                <a:cs typeface="Calibri"/>
              </a:rPr>
              <a:t>Πόσα ευρώ έχει το καθένα;→2</a:t>
            </a:r>
          </a:p>
          <a:p>
            <a:pPr marL="0" indent="0">
              <a:buNone/>
            </a:pPr>
            <a:r>
              <a:rPr lang="el-GR" dirty="0" smtClean="0">
                <a:latin typeface="Calibri"/>
                <a:cs typeface="Calibri"/>
              </a:rPr>
              <a:t>Πόσα χρήματα είναι όλα;→ 2+2+2=6 ή 3 φορές το 2 =6</a:t>
            </a: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09" t="10981" r="8256" b="19428"/>
          <a:stretch/>
        </p:blipFill>
        <p:spPr>
          <a:xfrm>
            <a:off x="1115616" y="3573016"/>
            <a:ext cx="1662546" cy="1537854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426" y="3573016"/>
            <a:ext cx="1663700" cy="153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549321"/>
            <a:ext cx="1663700" cy="153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9" t="6436" r="9272" b="3813"/>
          <a:stretch/>
        </p:blipFill>
        <p:spPr>
          <a:xfrm>
            <a:off x="1400889" y="3933056"/>
            <a:ext cx="1092000" cy="9585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969" y="3906838"/>
            <a:ext cx="1090613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934315"/>
            <a:ext cx="1090613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4594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45000">
        <p:checker/>
      </p:transition>
    </mc:Choice>
    <mc:Fallback>
      <p:transition spd="slow" advTm="45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500"/>
                            </p:stCondLst>
                            <p:childTnLst>
                              <p:par>
                                <p:cTn id="2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-243408"/>
            <a:ext cx="7467600" cy="1143000"/>
          </a:xfrm>
        </p:spPr>
        <p:txBody>
          <a:bodyPr/>
          <a:lstStyle/>
          <a:p>
            <a:r>
              <a:rPr lang="el-GR" dirty="0" smtClean="0"/>
              <a:t>Ώρα για το βιβλιο μασ!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82" y="836712"/>
            <a:ext cx="3758646" cy="5904656"/>
          </a:xfrm>
        </p:spPr>
      </p:pic>
      <p:sp>
        <p:nvSpPr>
          <p:cNvPr id="7" name="Text Placeholder 6"/>
          <p:cNvSpPr>
            <a:spLocks noGrp="1"/>
          </p:cNvSpPr>
          <p:nvPr>
            <p:ph sz="quarter" idx="2"/>
          </p:nvPr>
        </p:nvSpPr>
        <p:spPr>
          <a:xfrm>
            <a:off x="4270248" y="1196752"/>
            <a:ext cx="3830144" cy="5400600"/>
          </a:xfrm>
        </p:spPr>
        <p:txBody>
          <a:bodyPr>
            <a:normAutofit fontScale="70000" lnSpcReduction="20000"/>
          </a:bodyPr>
          <a:lstStyle/>
          <a:p>
            <a:endParaRPr lang="el-GR" dirty="0" smtClean="0"/>
          </a:p>
          <a:p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    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sz="1800" dirty="0" smtClean="0"/>
              <a:t>          5</a:t>
            </a:r>
          </a:p>
          <a:p>
            <a:pPr marL="0" indent="0">
              <a:buNone/>
            </a:pPr>
            <a:r>
              <a:rPr lang="el-GR" sz="1800" dirty="0" smtClean="0"/>
              <a:t>              </a:t>
            </a:r>
          </a:p>
          <a:p>
            <a:pPr marL="0" indent="0">
              <a:buNone/>
            </a:pPr>
            <a:r>
              <a:rPr lang="el-GR" sz="1800" dirty="0" smtClean="0"/>
              <a:t>          5+5=10  2 φορές το 5=10</a:t>
            </a:r>
          </a:p>
          <a:p>
            <a:pPr marL="0" indent="0">
              <a:buNone/>
            </a:pPr>
            <a:r>
              <a:rPr lang="el-GR" dirty="0" smtClean="0"/>
              <a:t>                                                                         </a:t>
            </a:r>
          </a:p>
          <a:p>
            <a:pPr marL="0" indent="0">
              <a:buNone/>
            </a:pPr>
            <a:r>
              <a:rPr lang="el-GR" sz="1800" dirty="0"/>
              <a:t> </a:t>
            </a:r>
            <a:r>
              <a:rPr lang="el-GR" sz="1800" dirty="0" smtClean="0"/>
              <a:t>         5+5+5=15 3 φορές το 5 =15</a:t>
            </a:r>
            <a:endParaRPr lang="el-GR" sz="1800" dirty="0"/>
          </a:p>
          <a:p>
            <a:pPr marL="0" indent="0">
              <a:buNone/>
            </a:pPr>
            <a:r>
              <a:rPr lang="el-GR" sz="1800" dirty="0"/>
              <a:t> </a:t>
            </a:r>
            <a:r>
              <a:rPr lang="el-GR" sz="1800" dirty="0" smtClean="0"/>
              <a:t>                                                         </a:t>
            </a:r>
          </a:p>
          <a:p>
            <a:pPr marL="0" indent="0">
              <a:buNone/>
            </a:pPr>
            <a:r>
              <a:rPr lang="el-GR" sz="1800" dirty="0"/>
              <a:t> </a:t>
            </a:r>
            <a:r>
              <a:rPr lang="el-GR" sz="1800" dirty="0" smtClean="0"/>
              <a:t>         5+5+5+5=20 4 φορές το 5 =20</a:t>
            </a:r>
            <a:endParaRPr lang="el-GR" sz="1800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sz="1800" dirty="0" smtClean="0"/>
              <a:t>                                                        </a:t>
            </a:r>
          </a:p>
          <a:p>
            <a:pPr marL="0" indent="0">
              <a:buNone/>
            </a:pPr>
            <a:endParaRPr lang="el-GR" sz="1800" dirty="0"/>
          </a:p>
          <a:p>
            <a:pPr marL="0" indent="0">
              <a:buNone/>
            </a:pPr>
            <a:r>
              <a:rPr lang="el-GR" sz="1800" dirty="0" smtClean="0"/>
              <a:t>          10+10=20</a:t>
            </a:r>
            <a:endParaRPr lang="el-GR" sz="1800" dirty="0"/>
          </a:p>
          <a:p>
            <a:pPr marL="0" indent="0">
              <a:buNone/>
            </a:pPr>
            <a:r>
              <a:rPr lang="el-GR" sz="1800" dirty="0" smtClean="0"/>
              <a:t>        </a:t>
            </a:r>
          </a:p>
          <a:p>
            <a:pPr marL="0" indent="0">
              <a:buNone/>
            </a:pPr>
            <a:r>
              <a:rPr lang="el-GR" sz="1800" dirty="0" smtClean="0"/>
              <a:t>          10+10+10+10=40</a:t>
            </a:r>
            <a:endParaRPr lang="el-GR" sz="1800" dirty="0"/>
          </a:p>
          <a:p>
            <a:pPr marL="0" indent="0">
              <a:buNone/>
            </a:pPr>
            <a:r>
              <a:rPr lang="el-GR" sz="1800" dirty="0" smtClean="0"/>
              <a:t>          10+10+10+10+10=50</a:t>
            </a:r>
            <a:endParaRPr lang="el-GR" sz="18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655625" y="3123100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876" y="3507797"/>
            <a:ext cx="1090613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114" y="3996270"/>
            <a:ext cx="1090613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115" y="4365104"/>
            <a:ext cx="1090613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375" y="5373216"/>
            <a:ext cx="1090613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909" y="5871873"/>
            <a:ext cx="1090613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9881" y="6094261"/>
            <a:ext cx="1090613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4139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45000">
        <p:checker/>
      </p:transition>
    </mc:Choice>
    <mc:Fallback>
      <p:transition spd="slow" advTm="45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60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8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20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4000"/>
                            </p:stCondLst>
                            <p:childTnLst>
                              <p:par>
                                <p:cTn id="6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6000"/>
                            </p:stCondLst>
                            <p:childTnLst>
                              <p:par>
                                <p:cTn id="6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8000"/>
                            </p:stCondLst>
                            <p:childTnLst>
                              <p:par>
                                <p:cTn id="7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1"/>
            <a:ext cx="3960439" cy="6709387"/>
          </a:xfrm>
        </p:spPr>
      </p:pic>
      <p:sp>
        <p:nvSpPr>
          <p:cNvPr id="6" name="TextBox 5"/>
          <p:cNvSpPr txBox="1"/>
          <p:nvPr/>
        </p:nvSpPr>
        <p:spPr>
          <a:xfrm>
            <a:off x="1979712" y="1988840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solidFill>
                  <a:schemeClr val="accent3">
                    <a:lumMod val="50000"/>
                  </a:schemeClr>
                </a:solidFill>
              </a:rPr>
              <a:t>2+2+2+2+2+2+2=14      ή        7 φορές το 2 =14 </a:t>
            </a:r>
            <a:endParaRPr lang="el-GR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3770" y="482851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6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1481447" y="5050619"/>
            <a:ext cx="2112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3">
                    <a:lumMod val="50000"/>
                  </a:schemeClr>
                </a:solidFill>
              </a:rPr>
              <a:t>2+2+2+2=8</a:t>
            </a:r>
            <a:endParaRPr lang="el-G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81447" y="5419951"/>
            <a:ext cx="1984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3">
                    <a:lumMod val="50000"/>
                  </a:schemeClr>
                </a:solidFill>
              </a:rPr>
              <a:t>2+2+2+2+2=10</a:t>
            </a:r>
            <a:endParaRPr lang="el-G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81447" y="5789283"/>
            <a:ext cx="2226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3">
                    <a:lumMod val="50000"/>
                  </a:schemeClr>
                </a:solidFill>
              </a:rPr>
              <a:t>2+2+2+2+2+2=12</a:t>
            </a:r>
            <a:endParaRPr lang="el-G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Cloud Callout 10"/>
          <p:cNvSpPr/>
          <p:nvPr/>
        </p:nvSpPr>
        <p:spPr>
          <a:xfrm>
            <a:off x="3995936" y="188640"/>
            <a:ext cx="4536504" cy="2304256"/>
          </a:xfrm>
          <a:prstGeom prst="cloud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10 20 30 40 50 60 70 80 90 100</a:t>
            </a:r>
            <a:endParaRPr lang="el-GR" dirty="0"/>
          </a:p>
        </p:txBody>
      </p:sp>
      <p:sp>
        <p:nvSpPr>
          <p:cNvPr id="12" name="Oval Callout 11"/>
          <p:cNvSpPr/>
          <p:nvPr/>
        </p:nvSpPr>
        <p:spPr>
          <a:xfrm>
            <a:off x="4355976" y="3140968"/>
            <a:ext cx="3744416" cy="2463649"/>
          </a:xfrm>
          <a:prstGeom prst="wedgeEllipse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5 10 15 20 25 30 35 40 45 50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7681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90000">
        <p:checker/>
      </p:transition>
    </mc:Choice>
    <mc:Fallback>
      <p:transition spd="slow" advTm="90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Χτυπαει κουδουνι!!!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Καλό μεσημέρι!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9900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86</TotalTime>
  <Words>228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ΜΑΘΗΜΑΤΙΚΑ!</vt:lpstr>
      <vt:lpstr>Τι ειναι ο πολλαπλασιασμοσ;</vt:lpstr>
      <vt:lpstr>Προσοχη!</vt:lpstr>
      <vt:lpstr>Ώρα για το βιβλιο μασ!</vt:lpstr>
      <vt:lpstr>PowerPoint Presentation</vt:lpstr>
      <vt:lpstr>Χτυπαει κουδουνι!!!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ΜΑΘΗΜΑΤΙΚΑ!</dc:title>
  <dc:creator>Matoy</dc:creator>
  <cp:lastModifiedBy>Matoy</cp:lastModifiedBy>
  <cp:revision>11</cp:revision>
  <dcterms:created xsi:type="dcterms:W3CDTF">2020-04-29T10:11:03Z</dcterms:created>
  <dcterms:modified xsi:type="dcterms:W3CDTF">2020-04-29T11:37:18Z</dcterms:modified>
</cp:coreProperties>
</file>