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85" r:id="rId4"/>
    <p:sldId id="284" r:id="rId5"/>
    <p:sldId id="277" r:id="rId6"/>
    <p:sldId id="287" r:id="rId7"/>
    <p:sldId id="288" r:id="rId8"/>
    <p:sldId id="289" r:id="rId9"/>
    <p:sldId id="290" r:id="rId10"/>
    <p:sldId id="292" r:id="rId11"/>
    <p:sldId id="286" r:id="rId12"/>
    <p:sldId id="299" r:id="rId13"/>
    <p:sldId id="298" r:id="rId14"/>
    <p:sldId id="259" r:id="rId15"/>
    <p:sldId id="260" r:id="rId16"/>
    <p:sldId id="280" r:id="rId17"/>
    <p:sldId id="282" r:id="rId18"/>
    <p:sldId id="293" r:id="rId19"/>
    <p:sldId id="263" r:id="rId20"/>
    <p:sldId id="266" r:id="rId21"/>
    <p:sldId id="267" r:id="rId22"/>
    <p:sldId id="268" r:id="rId23"/>
    <p:sldId id="269" r:id="rId24"/>
    <p:sldId id="294" r:id="rId25"/>
    <p:sldId id="272" r:id="rId26"/>
    <p:sldId id="300"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1/10/2023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1/10/2023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1/10/2023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1/10/2023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ASO6Zd29-LY?si=lxg4dBrDVNO6xava"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minedu.gov.gr/publications/docs2020/2_%CE%A0%CE%B1%CE%BD%CE%B5%CE%BB%CE%BB%CE%B1%CE%B4%CE%B9%CE%BA%CE%AE_%CE%A3%CF%87%CE%BF%CE%BB%CE%B9%CE%BA%CE%AE_%CE%A3%CE%BA%CF%85%CF%84%CE%B1%CE%BB%CE%BF%CE%B4%CF%81%CE%BF%CE%BC%CE%AF%CE%B1-1.pdf" TargetMode="External"/><Relationship Id="rId2" Type="http://schemas.openxmlformats.org/officeDocument/2006/relationships/hyperlink" Target="https://www.minedu.gov.gr/publications/docs2020/2_10%CE%97_%CE%A0%CE%91%CE%9D%CE%95%CE%9B%CE%9B%CE%97%CE%9D%CE%99%CE%91_%CE%97%CE%9C%CE%95%CE%A1%CE%91_%CE%91%CE%98%CE%9B%CE%97%CE%A4%CE%99%CE%A3%CE%9C%CE%9F%CE%A5_2023.pdf"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hyperlink" Target="https://beactive.hoa.org.gr/"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hdZv-waEjo" TargetMode="External"/><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28662" y="571480"/>
            <a:ext cx="7558086" cy="5857916"/>
          </a:xfrm>
          <a:solidFill>
            <a:schemeClr val="accent3"/>
          </a:solidFill>
          <a:ln>
            <a:solidFill>
              <a:srgbClr val="00B050"/>
            </a:solidFill>
          </a:ln>
        </p:spPr>
        <p:txBody>
          <a:bodyPr>
            <a:normAutofit/>
          </a:bodyPr>
          <a:lstStyle/>
          <a:p>
            <a:r>
              <a:rPr lang="el-GR" dirty="0" smtClean="0"/>
              <a:t/>
            </a:r>
            <a:br>
              <a:rPr lang="el-GR" dirty="0" smtClean="0"/>
            </a:br>
            <a:r>
              <a:rPr lang="el-GR" dirty="0" smtClean="0"/>
              <a:t> </a:t>
            </a:r>
            <a:br>
              <a:rPr lang="el-GR" dirty="0" smtClean="0"/>
            </a:br>
            <a:r>
              <a:rPr lang="el-GR" b="1" dirty="0" smtClean="0">
                <a:solidFill>
                  <a:schemeClr val="accent2">
                    <a:lumMod val="75000"/>
                  </a:schemeClr>
                </a:solidFill>
              </a:rPr>
              <a:t>7</a:t>
            </a:r>
            <a:r>
              <a:rPr lang="el-GR" b="1" baseline="30000" dirty="0" smtClean="0">
                <a:solidFill>
                  <a:schemeClr val="accent2">
                    <a:lumMod val="75000"/>
                  </a:schemeClr>
                </a:solidFill>
              </a:rPr>
              <a:t>ο</a:t>
            </a:r>
            <a:r>
              <a:rPr lang="el-GR" b="1" dirty="0" smtClean="0">
                <a:solidFill>
                  <a:schemeClr val="accent2">
                    <a:lumMod val="75000"/>
                  </a:schemeClr>
                </a:solidFill>
              </a:rPr>
              <a:t> ΔΗΜΟΤΙΚΟ ΣΧΟΛΕΙΟ ΙΛΙΟΥ</a:t>
            </a:r>
            <a:br>
              <a:rPr lang="el-GR" b="1" dirty="0" smtClean="0">
                <a:solidFill>
                  <a:schemeClr val="accent2">
                    <a:lumMod val="75000"/>
                  </a:schemeClr>
                </a:solidFill>
              </a:rPr>
            </a:br>
            <a:r>
              <a:rPr lang="el-GR" b="1" dirty="0" smtClean="0">
                <a:solidFill>
                  <a:schemeClr val="accent2">
                    <a:lumMod val="75000"/>
                  </a:schemeClr>
                </a:solidFill>
              </a:rPr>
              <a:t/>
            </a:r>
            <a:br>
              <a:rPr lang="el-GR" b="1" dirty="0" smtClean="0">
                <a:solidFill>
                  <a:schemeClr val="accent2">
                    <a:lumMod val="75000"/>
                  </a:schemeClr>
                </a:solidFill>
              </a:rPr>
            </a:br>
            <a:r>
              <a:rPr lang="el-GR" sz="2700" b="1" dirty="0" smtClean="0">
                <a:solidFill>
                  <a:schemeClr val="accent2">
                    <a:lumMod val="75000"/>
                  </a:schemeClr>
                </a:solidFill>
              </a:rPr>
              <a:t>ΔΕΥΤΕΡΑ 2 ΟΚΤΩΒΡΙΟΥ 2023</a:t>
            </a:r>
            <a:br>
              <a:rPr lang="el-GR" sz="2700" b="1" dirty="0" smtClean="0">
                <a:solidFill>
                  <a:schemeClr val="accent2">
                    <a:lumMod val="75000"/>
                  </a:schemeClr>
                </a:solidFill>
              </a:rPr>
            </a:br>
            <a:r>
              <a:rPr lang="el-GR" dirty="0" smtClean="0"/>
              <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428604"/>
            <a:ext cx="8143932" cy="6000792"/>
          </a:xfrm>
          <a:solidFill>
            <a:schemeClr val="accent3"/>
          </a:solidFill>
        </p:spPr>
        <p:txBody>
          <a:bodyPr>
            <a:normAutofit fontScale="90000"/>
          </a:bodyPr>
          <a:lstStyle/>
          <a:p>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b="1" dirty="0" smtClean="0">
                <a:solidFill>
                  <a:schemeClr val="accent2"/>
                </a:solidFill>
              </a:rPr>
              <a:t>15΄ΠΕΡΠΑΤΗΜΑ</a:t>
            </a:r>
            <a:br>
              <a:rPr lang="el-GR" b="1" dirty="0" smtClean="0">
                <a:solidFill>
                  <a:schemeClr val="accent2"/>
                </a:solidFill>
              </a:rPr>
            </a:br>
            <a:r>
              <a:rPr lang="el-GR" b="1" dirty="0" smtClean="0">
                <a:solidFill>
                  <a:schemeClr val="accent2"/>
                </a:solidFill>
              </a:rPr>
              <a:t>(Περιμετρικά του σχολείου)</a:t>
            </a:r>
            <a:br>
              <a:rPr lang="el-GR" b="1" dirty="0" smtClean="0">
                <a:solidFill>
                  <a:schemeClr val="accent2"/>
                </a:solidFill>
              </a:rPr>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b="1" dirty="0" smtClean="0">
                <a:solidFill>
                  <a:schemeClr val="tx2"/>
                </a:solidFill>
              </a:rPr>
              <a:t>«Τρέχω για το ΕΥ»</a:t>
            </a:r>
            <a:br>
              <a:rPr lang="el-GR" b="1" dirty="0" smtClean="0">
                <a:solidFill>
                  <a:schemeClr val="tx2"/>
                </a:solidFill>
              </a:rPr>
            </a:br>
            <a:r>
              <a:rPr lang="el-GR" b="1" dirty="0" smtClean="0">
                <a:solidFill>
                  <a:schemeClr val="tx2"/>
                </a:solidFill>
              </a:rPr>
              <a:t>Δρόμος υγείας και ευεξίας…</a:t>
            </a:r>
            <a:br>
              <a:rPr lang="el-GR" b="1" dirty="0" smtClean="0">
                <a:solidFill>
                  <a:schemeClr val="tx2"/>
                </a:solidFill>
              </a:rPr>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endParaRPr lang="el-GR" dirty="0"/>
          </a:p>
        </p:txBody>
      </p:sp>
      <p:pic>
        <p:nvPicPr>
          <p:cNvPr id="32770" name="Picture 2" descr="C:\Users\chris\ΣΠΥΡΙΔΟΥΛΑ\Όλα για την κυψέλη\ΦΩΤΟΓΡΑΦΙΕΣ\περπατημα\3 figoyrew.png"/>
          <p:cNvPicPr>
            <a:picLocks noChangeAspect="1" noChangeArrowheads="1"/>
          </p:cNvPicPr>
          <p:nvPr/>
        </p:nvPicPr>
        <p:blipFill>
          <a:blip r:embed="rId2" cstate="print"/>
          <a:srcRect/>
          <a:stretch>
            <a:fillRect/>
          </a:stretch>
        </p:blipFill>
        <p:spPr bwMode="auto">
          <a:xfrm>
            <a:off x="3500430" y="2643182"/>
            <a:ext cx="2609850" cy="17526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chris\Desktop\Καταγραφή.PNG"/>
          <p:cNvPicPr>
            <a:picLocks noChangeAspect="1" noChangeArrowheads="1"/>
          </p:cNvPicPr>
          <p:nvPr/>
        </p:nvPicPr>
        <p:blipFill>
          <a:blip r:embed="rId2" cstate="print"/>
          <a:srcRect/>
          <a:stretch>
            <a:fillRect/>
          </a:stretch>
        </p:blipFill>
        <p:spPr bwMode="auto">
          <a:xfrm>
            <a:off x="1571604" y="1571612"/>
            <a:ext cx="5778517" cy="3891598"/>
          </a:xfrm>
          <a:prstGeom prst="rect">
            <a:avLst/>
          </a:prstGeom>
          <a:noFill/>
        </p:spPr>
      </p:pic>
      <p:sp>
        <p:nvSpPr>
          <p:cNvPr id="3" name="2 - Τίτλος"/>
          <p:cNvSpPr>
            <a:spLocks noGrp="1"/>
          </p:cNvSpPr>
          <p:nvPr>
            <p:ph type="title"/>
          </p:nvPr>
        </p:nvSpPr>
        <p:spPr>
          <a:xfrm>
            <a:off x="457200" y="274638"/>
            <a:ext cx="8229600" cy="1654164"/>
          </a:xfrm>
        </p:spPr>
        <p:txBody>
          <a:bodyPr/>
          <a:lstStyle/>
          <a:p>
            <a:r>
              <a:rPr lang="el-GR" dirty="0" smtClean="0"/>
              <a:t>Περπατήσαμε για την </a:t>
            </a:r>
            <a:r>
              <a:rPr lang="el-GR" dirty="0" err="1" smtClean="0"/>
              <a:t>ευζωΐα</a:t>
            </a:r>
            <a:endParaRPr lang="el-GR" dirty="0"/>
          </a:p>
        </p:txBody>
      </p:sp>
      <p:sp>
        <p:nvSpPr>
          <p:cNvPr id="4" name="1 - Τίτλος"/>
          <p:cNvSpPr txBox="1">
            <a:spLocks/>
          </p:cNvSpPr>
          <p:nvPr/>
        </p:nvSpPr>
        <p:spPr>
          <a:xfrm>
            <a:off x="428596" y="557214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1"/>
                </a:solidFill>
                <a:effectLst/>
                <a:uLnTx/>
                <a:uFillTx/>
                <a:latin typeface="+mj-lt"/>
                <a:ea typeface="+mj-ea"/>
                <a:cs typeface="+mj-cs"/>
              </a:rPr>
              <a:t>Στο σώμα, στο μυαλό και τη ψυχή μας … </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3200" dirty="0" smtClean="0">
                <a:latin typeface="+mj-lt"/>
                <a:ea typeface="+mj-ea"/>
                <a:cs typeface="+mj-cs"/>
              </a:rPr>
              <a:t>Να είμαστε και να νιώθουμε καλά!</a:t>
            </a:r>
            <a:endParaRPr kumimoji="0" lang="el-GR"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3"/>
          </a:solidFill>
        </p:spPr>
        <p:txBody>
          <a:bodyPr/>
          <a:lstStyle/>
          <a:p>
            <a:r>
              <a:rPr lang="el-GR" b="1" dirty="0" smtClean="0">
                <a:solidFill>
                  <a:srgbClr val="C00000"/>
                </a:solidFill>
              </a:rPr>
              <a:t>ΤΑ ΩΦΕΛΗ ΤΟΥ ΠΕΡΠΑΤΗΜΑΤΟΣ</a:t>
            </a:r>
            <a:endParaRPr lang="el-GR" b="1" dirty="0">
              <a:solidFill>
                <a:srgbClr val="C00000"/>
              </a:solidFill>
            </a:endParaRPr>
          </a:p>
        </p:txBody>
      </p:sp>
      <p:sp>
        <p:nvSpPr>
          <p:cNvPr id="4" name="3 - Ορθογώνιο"/>
          <p:cNvSpPr/>
          <p:nvPr/>
        </p:nvSpPr>
        <p:spPr>
          <a:xfrm>
            <a:off x="571472" y="-11858732"/>
            <a:ext cx="9215502" cy="4801314"/>
          </a:xfrm>
          <a:prstGeom prst="rect">
            <a:avLst/>
          </a:prstGeom>
        </p:spPr>
        <p:txBody>
          <a:bodyPr wrap="square">
            <a:spAutoFit/>
          </a:bodyPr>
          <a:lstStyle/>
          <a:p>
            <a:r>
              <a:rPr lang="el-GR" b="1" dirty="0" smtClean="0"/>
              <a:t>1. Το περπάτημα ενεργοποιεί το μεταβολισμό μας</a:t>
            </a:r>
            <a:endParaRPr lang="el-GR" dirty="0" smtClean="0"/>
          </a:p>
          <a:p>
            <a:endParaRPr lang="el-GR" dirty="0" smtClean="0"/>
          </a:p>
          <a:p>
            <a:r>
              <a:rPr lang="el-GR" b="1" dirty="0" smtClean="0"/>
              <a:t>2. Αυξάνει την ενέργειά μας</a:t>
            </a:r>
            <a:endParaRPr lang="el-GR" dirty="0" smtClean="0"/>
          </a:p>
          <a:p>
            <a:r>
              <a:rPr lang="el-GR" b="1" dirty="0" smtClean="0"/>
              <a:t>3. Το περπάτημα προσφέρει σημαντικά οφέλη για την ψυχική μας υγεία</a:t>
            </a:r>
            <a:endParaRPr lang="el-GR" dirty="0" smtClean="0"/>
          </a:p>
          <a:p>
            <a:r>
              <a:rPr lang="el-GR" b="1" dirty="0" smtClean="0"/>
              <a:t>4. Το περπάτημα ενισχύει την δημιουργικότητά μας</a:t>
            </a:r>
            <a:endParaRPr lang="el-GR" dirty="0" smtClean="0"/>
          </a:p>
          <a:p>
            <a:r>
              <a:rPr lang="el-GR" b="1" dirty="0" smtClean="0"/>
              <a:t>5. Καταπολεμά τις επιπτώσεις της καθιστικής ζωής</a:t>
            </a:r>
            <a:r>
              <a:rPr lang="el-GR" dirty="0" smtClean="0"/>
              <a:t>.</a:t>
            </a:r>
          </a:p>
          <a:p>
            <a:r>
              <a:rPr lang="el-GR" b="1" dirty="0" smtClean="0"/>
              <a:t>6. Κάνει καλό στην υγεία της καρδιάς μας</a:t>
            </a:r>
            <a:endParaRPr lang="el-GR" dirty="0" smtClean="0"/>
          </a:p>
          <a:p>
            <a:r>
              <a:rPr lang="el-GR" b="1" dirty="0" smtClean="0"/>
              <a:t>7. Το περπάτημα προσφέρει σημαντικά οφέλη για το αναπνευστικό μας</a:t>
            </a:r>
            <a:endParaRPr lang="el-GR" dirty="0" smtClean="0"/>
          </a:p>
          <a:p>
            <a:r>
              <a:rPr lang="el-GR" b="1" dirty="0" smtClean="0"/>
              <a:t>8. Τονώνει το ανοσοποιητικό μας</a:t>
            </a:r>
            <a:endParaRPr lang="el-GR" dirty="0" smtClean="0"/>
          </a:p>
          <a:p>
            <a:r>
              <a:rPr lang="el-GR" dirty="0" smtClean="0"/>
              <a:t>.</a:t>
            </a:r>
          </a:p>
          <a:p>
            <a:r>
              <a:rPr lang="el-GR" b="1" dirty="0" smtClean="0"/>
              <a:t>9. Το περπάτημα ενισχύει τα οστά μας και προστατεύει από την οστεοπόρωση</a:t>
            </a:r>
            <a:endParaRPr lang="el-GR" dirty="0" smtClean="0"/>
          </a:p>
          <a:p>
            <a:r>
              <a:rPr lang="el-GR" b="1" dirty="0" smtClean="0"/>
              <a:t>Το περπάτημα και τα οφέλη του για όλες τις ηλικίες</a:t>
            </a:r>
            <a:endParaRPr lang="el-GR" dirty="0" smtClean="0"/>
          </a:p>
          <a:p>
            <a:r>
              <a:rPr lang="el-GR" dirty="0" smtClean="0"/>
              <a:t>Το περπάτημα είναι ωφέλιμο σε όλα τα στάδια της ζωής μας. Στα παιδιά, βοηθά στην ανάπτυξη των οστών για να γίνουν πιο δυνατά και στην ελαχιστοποίηση των επιπτώσεων της οστικής απώλειας καθώς μεγαλώνουν. Στους ενήλικες προσφέρει όλα τα παραπάνω οφέλη στα οποία αναφερθήκαμε. Τέλος, είναι πολύτιμο και για τους ηλικιωμένους, καθώς τους κρατά σε φόρμα, βελτιώνει την ισορροπία τους και μειώνει τον κίνδυνο πτώσεων.</a:t>
            </a:r>
            <a:endParaRPr lang="el-GR" dirty="0"/>
          </a:p>
        </p:txBody>
      </p:sp>
      <p:sp>
        <p:nvSpPr>
          <p:cNvPr id="6" name="5 - Ορθογώνιο"/>
          <p:cNvSpPr/>
          <p:nvPr/>
        </p:nvSpPr>
        <p:spPr>
          <a:xfrm>
            <a:off x="214282" y="1571612"/>
            <a:ext cx="8643998" cy="3785652"/>
          </a:xfrm>
          <a:prstGeom prst="rect">
            <a:avLst/>
          </a:prstGeom>
          <a:solidFill>
            <a:schemeClr val="tx2">
              <a:lumMod val="20000"/>
              <a:lumOff val="80000"/>
            </a:schemeClr>
          </a:solidFill>
        </p:spPr>
        <p:txBody>
          <a:bodyPr wrap="square">
            <a:spAutoFit/>
          </a:bodyPr>
          <a:lstStyle/>
          <a:p>
            <a:pPr marL="342900" indent="-342900">
              <a:buFont typeface="Wingdings" pitchFamily="2" charset="2"/>
              <a:buChar char="Ø"/>
            </a:pPr>
            <a:r>
              <a:rPr lang="el-GR" sz="2400" b="1" dirty="0" smtClean="0"/>
              <a:t>Το περπάτημα βοηθά στην καλύτερη λειτουργία όλων των οργάνων μας (καρδιά, πνεύμονες, έντερο, εγκέφαλο, κλπ).</a:t>
            </a:r>
          </a:p>
          <a:p>
            <a:pPr marL="342900" indent="-342900">
              <a:buFont typeface="Wingdings" pitchFamily="2" charset="2"/>
              <a:buChar char="Ø"/>
            </a:pPr>
            <a:r>
              <a:rPr lang="el-GR" sz="2400" b="1" dirty="0" smtClean="0"/>
              <a:t>Δυναμώνει τα οστά μας.</a:t>
            </a:r>
          </a:p>
          <a:p>
            <a:pPr marL="342900" indent="-342900">
              <a:buFont typeface="Wingdings" pitchFamily="2" charset="2"/>
              <a:buChar char="Ø"/>
            </a:pPr>
            <a:r>
              <a:rPr lang="el-GR" sz="2400" b="1" dirty="0" smtClean="0"/>
              <a:t>Αυξάνει τον μεταβολισμό μας και την ενέργειά μας.</a:t>
            </a:r>
          </a:p>
          <a:p>
            <a:pPr marL="342900" indent="-342900">
              <a:buFont typeface="Wingdings" pitchFamily="2" charset="2"/>
              <a:buChar char="Ø"/>
            </a:pPr>
            <a:r>
              <a:rPr lang="el-GR" sz="2400" b="1" dirty="0" smtClean="0"/>
              <a:t>Τονώνει το ανοσοποιητικό μας.</a:t>
            </a:r>
          </a:p>
          <a:p>
            <a:pPr marL="342900" indent="-342900">
              <a:buFont typeface="Wingdings" pitchFamily="2" charset="2"/>
              <a:buChar char="Ø"/>
            </a:pPr>
            <a:r>
              <a:rPr lang="el-GR" sz="2400" b="1" dirty="0" smtClean="0"/>
              <a:t>Ωφελεί την ψυχική μας υγεία και ενισχύει την δημιουργικότητά μας.</a:t>
            </a:r>
          </a:p>
          <a:p>
            <a:pPr marL="342900" indent="-342900">
              <a:buFont typeface="Wingdings" pitchFamily="2" charset="2"/>
              <a:buChar char="Ø"/>
            </a:pPr>
            <a:r>
              <a:rPr lang="el-GR" sz="2400" b="1" dirty="0" smtClean="0"/>
              <a:t> Καταπολεμά τις επιπτώσεις της καθιστικής ζωής και βοηθά στη διατήρηση ενός υγιούς βάρους.</a:t>
            </a:r>
          </a:p>
          <a:p>
            <a:pPr marL="342900" indent="-342900">
              <a:buFont typeface="Wingdings" pitchFamily="2" charset="2"/>
              <a:buChar char="Ø"/>
            </a:pPr>
            <a:r>
              <a:rPr lang="el-GR" sz="2400" b="1" dirty="0" smtClean="0"/>
              <a:t>Συμβάλλει  στην καλύτερη ποιότητα της ζωής μας (</a:t>
            </a:r>
            <a:r>
              <a:rPr lang="el-GR" sz="2400" b="1" dirty="0" err="1" smtClean="0"/>
              <a:t>ευζωΐα</a:t>
            </a:r>
            <a:r>
              <a:rPr lang="el-GR" sz="2400" b="1" dirty="0" smtClean="0"/>
              <a:t>).</a:t>
            </a:r>
            <a:endParaRPr lang="el-GR" dirty="0" smtClean="0"/>
          </a:p>
        </p:txBody>
      </p:sp>
      <p:sp>
        <p:nvSpPr>
          <p:cNvPr id="7" name="6 - Ορθογώνιο"/>
          <p:cNvSpPr/>
          <p:nvPr/>
        </p:nvSpPr>
        <p:spPr>
          <a:xfrm>
            <a:off x="214282" y="5715016"/>
            <a:ext cx="8501154" cy="923330"/>
          </a:xfrm>
          <a:prstGeom prst="rect">
            <a:avLst/>
          </a:prstGeom>
          <a:solidFill>
            <a:schemeClr val="accent3"/>
          </a:solidFill>
        </p:spPr>
        <p:txBody>
          <a:bodyPr wrap="square">
            <a:spAutoFit/>
          </a:bodyPr>
          <a:lstStyle/>
          <a:p>
            <a:r>
              <a:rPr lang="el-GR" b="1" dirty="0" smtClean="0">
                <a:solidFill>
                  <a:srgbClr val="C00000"/>
                </a:solidFill>
              </a:rPr>
              <a:t>Βίντεο «Οφέλη της σωματικής άσκησης»: </a:t>
            </a:r>
          </a:p>
          <a:p>
            <a:r>
              <a:rPr lang="el-GR" b="1" dirty="0" smtClean="0">
                <a:solidFill>
                  <a:srgbClr val="C00000"/>
                </a:solidFill>
              </a:rPr>
              <a:t> </a:t>
            </a:r>
            <a:r>
              <a:rPr lang="en-US" b="1" dirty="0" smtClean="0">
                <a:solidFill>
                  <a:srgbClr val="C00000"/>
                </a:solidFill>
                <a:hlinkClick r:id="rId2"/>
              </a:rPr>
              <a:t>https://youtu.be/ASO6Zd29-LY?si=lxg4dBrDVNO6xava</a:t>
            </a:r>
            <a:endParaRPr lang="el-GR" b="1" dirty="0" smtClean="0">
              <a:solidFill>
                <a:srgbClr val="C00000"/>
              </a:solidFill>
            </a:endParaRPr>
          </a:p>
          <a:p>
            <a:r>
              <a:rPr lang="el-GR" b="1" dirty="0" smtClean="0">
                <a:solidFill>
                  <a:srgbClr val="C00000"/>
                </a:solidFill>
              </a:rPr>
              <a:t> </a:t>
            </a:r>
            <a:endParaRPr lang="el-GR" b="1" dirty="0">
              <a:solidFill>
                <a:srgbClr val="C0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0" fill="hold"/>
                                        <p:tgtEl>
                                          <p:spTgt spid="6">
                                            <p:bg/>
                                          </p:spTgt>
                                        </p:tgtEl>
                                        <p:attrNameLst>
                                          <p:attrName>ppt_x</p:attrName>
                                        </p:attrNameLst>
                                      </p:cBhvr>
                                      <p:tavLst>
                                        <p:tav tm="0">
                                          <p:val>
                                            <p:strVal val="1+#ppt_w/2"/>
                                          </p:val>
                                        </p:tav>
                                        <p:tav tm="100000">
                                          <p:val>
                                            <p:strVal val="#ppt_x"/>
                                          </p:val>
                                        </p:tav>
                                      </p:tavLst>
                                    </p:anim>
                                    <p:anim calcmode="lin" valueType="num">
                                      <p:cBhvr additive="base">
                                        <p:cTn id="8" dur="5000" fill="hold"/>
                                        <p:tgtEl>
                                          <p:spTgt spid="6">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6" dur="5000" fill="hold"/>
                                        <p:tgtEl>
                                          <p:spTgt spid="6">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0" fill="hold"/>
                                        <p:tgtEl>
                                          <p:spTgt spid="6">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4" dur="5000" fill="hold"/>
                                        <p:tgtEl>
                                          <p:spTgt spid="6">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8" dur="5000" fill="hold"/>
                                        <p:tgtEl>
                                          <p:spTgt spid="6">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2" dur="5000" fill="hold"/>
                                        <p:tgtEl>
                                          <p:spTgt spid="6">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6" dur="5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42852"/>
            <a:ext cx="8229600" cy="1143000"/>
          </a:xfrm>
          <a:solidFill>
            <a:schemeClr val="accent3"/>
          </a:solidFill>
        </p:spPr>
        <p:txBody>
          <a:bodyPr>
            <a:normAutofit/>
          </a:bodyPr>
          <a:lstStyle/>
          <a:p>
            <a:r>
              <a:rPr lang="el-GR" sz="2800" b="1" dirty="0" smtClean="0">
                <a:solidFill>
                  <a:srgbClr val="C00000"/>
                </a:solidFill>
              </a:rPr>
              <a:t>Επιδιώκω την υγεία μου και την </a:t>
            </a:r>
            <a:r>
              <a:rPr lang="el-GR" sz="2800" b="1" dirty="0" err="1" smtClean="0">
                <a:solidFill>
                  <a:srgbClr val="C00000"/>
                </a:solidFill>
              </a:rPr>
              <a:t>ευζωΐα</a:t>
            </a:r>
            <a:r>
              <a:rPr lang="el-GR" sz="2800" b="1" dirty="0" smtClean="0">
                <a:solidFill>
                  <a:srgbClr val="C00000"/>
                </a:solidFill>
              </a:rPr>
              <a:t> σημαίνει:</a:t>
            </a:r>
            <a:endParaRPr lang="el-GR" sz="2800" b="1" dirty="0">
              <a:solidFill>
                <a:srgbClr val="C00000"/>
              </a:solidFill>
            </a:endParaRPr>
          </a:p>
        </p:txBody>
      </p:sp>
      <p:sp>
        <p:nvSpPr>
          <p:cNvPr id="3" name="2 - Ορθογώνιο"/>
          <p:cNvSpPr/>
          <p:nvPr/>
        </p:nvSpPr>
        <p:spPr>
          <a:xfrm>
            <a:off x="142844" y="1142985"/>
            <a:ext cx="9001156" cy="6986528"/>
          </a:xfrm>
          <a:prstGeom prst="rect">
            <a:avLst/>
          </a:prstGeom>
        </p:spPr>
        <p:txBody>
          <a:bodyPr wrap="square">
            <a:spAutoFit/>
          </a:bodyPr>
          <a:lstStyle/>
          <a:p>
            <a:r>
              <a:rPr lang="el-GR" sz="2800" b="1" dirty="0" smtClean="0"/>
              <a:t>                           </a:t>
            </a:r>
          </a:p>
          <a:p>
            <a:pPr>
              <a:buFont typeface="Wingdings" pitchFamily="2" charset="2"/>
              <a:buChar char="Ø"/>
            </a:pPr>
            <a:r>
              <a:rPr lang="el-GR" sz="2800" b="1" dirty="0" smtClean="0"/>
              <a:t>                           Φροντίζω τον ύπνο μου</a:t>
            </a:r>
          </a:p>
          <a:p>
            <a:r>
              <a:rPr lang="el-GR" sz="2800" b="1" dirty="0" smtClean="0"/>
              <a:t>       </a:t>
            </a:r>
          </a:p>
          <a:p>
            <a:pPr>
              <a:buFont typeface="Wingdings" pitchFamily="2" charset="2"/>
              <a:buChar char="Ø"/>
            </a:pPr>
            <a:r>
              <a:rPr lang="el-GR" sz="2800" b="1" dirty="0" smtClean="0"/>
              <a:t>                                   Ενυδατώνομαι καλά</a:t>
            </a:r>
          </a:p>
          <a:p>
            <a:endParaRPr lang="el-GR" sz="2800" b="1" dirty="0" smtClean="0"/>
          </a:p>
          <a:p>
            <a:r>
              <a:rPr lang="el-GR" sz="2800" b="1" dirty="0" smtClean="0"/>
              <a:t>                              Κινούμαι και γυμνάζομαι</a:t>
            </a:r>
          </a:p>
          <a:p>
            <a:pPr>
              <a:buFont typeface="Wingdings" pitchFamily="2" charset="2"/>
              <a:buChar char="Ø"/>
            </a:pPr>
            <a:endParaRPr lang="el-GR" sz="2800" b="1" dirty="0" smtClean="0"/>
          </a:p>
          <a:p>
            <a:pPr>
              <a:buFont typeface="Wingdings" pitchFamily="2" charset="2"/>
              <a:buChar char="Ø"/>
            </a:pPr>
            <a:r>
              <a:rPr lang="el-GR" sz="2800" b="1" dirty="0" smtClean="0"/>
              <a:t>       Έχω κοινωνική ζωή</a:t>
            </a:r>
          </a:p>
          <a:p>
            <a:pPr>
              <a:buFont typeface="Wingdings" pitchFamily="2" charset="2"/>
              <a:buChar char="Ø"/>
            </a:pPr>
            <a:endParaRPr lang="el-GR" sz="2800" b="1" dirty="0" smtClean="0"/>
          </a:p>
          <a:p>
            <a:r>
              <a:rPr lang="el-GR" sz="2800" b="1" dirty="0" smtClean="0"/>
              <a:t>                                                              </a:t>
            </a:r>
          </a:p>
          <a:p>
            <a:pPr lvl="8">
              <a:buFont typeface="Wingdings" pitchFamily="2" charset="2"/>
              <a:buChar char="Ø"/>
            </a:pPr>
            <a:r>
              <a:rPr lang="el-GR" sz="2800" b="1" dirty="0" smtClean="0"/>
              <a:t>                              Τρώω τακτικά</a:t>
            </a:r>
          </a:p>
          <a:p>
            <a:pPr>
              <a:buFont typeface="Wingdings" pitchFamily="2" charset="2"/>
              <a:buChar char="Ø"/>
            </a:pPr>
            <a:r>
              <a:rPr lang="el-GR" sz="2800" b="1" dirty="0" smtClean="0"/>
              <a:t>                                                      Προσέχω τη διατροφή μου </a:t>
            </a:r>
          </a:p>
          <a:p>
            <a:pPr>
              <a:buFont typeface="Wingdings" pitchFamily="2" charset="2"/>
              <a:buChar char="Ø"/>
            </a:pPr>
            <a:r>
              <a:rPr lang="el-GR" sz="2800" b="1" dirty="0" smtClean="0"/>
              <a:t>Φροντίζω την υγεία μου</a:t>
            </a:r>
          </a:p>
          <a:p>
            <a:pPr>
              <a:buFont typeface="Wingdings" pitchFamily="2" charset="2"/>
              <a:buChar char="Ø"/>
            </a:pPr>
            <a:endParaRPr lang="el-GR" sz="2800" b="1" dirty="0" smtClean="0"/>
          </a:p>
          <a:p>
            <a:pPr>
              <a:buFont typeface="Wingdings" pitchFamily="2" charset="2"/>
              <a:buChar char="Ø"/>
            </a:pPr>
            <a:endParaRPr lang="el-GR" sz="2800" b="1" dirty="0" smtClean="0"/>
          </a:p>
          <a:p>
            <a:pPr>
              <a:buFont typeface="Wingdings" pitchFamily="2" charset="2"/>
              <a:buChar char="Ø"/>
            </a:pPr>
            <a:r>
              <a:rPr lang="el-GR" sz="2800" b="1" dirty="0" smtClean="0"/>
              <a:t>Προσέχω τη διατροφή μου</a:t>
            </a:r>
            <a:endParaRPr lang="el-GR" sz="2800" dirty="0"/>
          </a:p>
        </p:txBody>
      </p:sp>
      <p:pic>
        <p:nvPicPr>
          <p:cNvPr id="4" name="Picture 2" descr="C:\Users\chris\Desktop\ΤΡΕΧΩ ΓΙΑ ΤΟ ΕΥ\ύπνος.jpg"/>
          <p:cNvPicPr>
            <a:picLocks noChangeAspect="1" noChangeArrowheads="1"/>
          </p:cNvPicPr>
          <p:nvPr/>
        </p:nvPicPr>
        <p:blipFill>
          <a:blip r:embed="rId2" cstate="print"/>
          <a:srcRect/>
          <a:stretch>
            <a:fillRect/>
          </a:stretch>
        </p:blipFill>
        <p:spPr bwMode="auto">
          <a:xfrm>
            <a:off x="571472" y="1357298"/>
            <a:ext cx="2078160" cy="1295191"/>
          </a:xfrm>
          <a:prstGeom prst="rect">
            <a:avLst/>
          </a:prstGeom>
          <a:noFill/>
        </p:spPr>
      </p:pic>
      <p:pic>
        <p:nvPicPr>
          <p:cNvPr id="5" name="Picture 3" descr="C:\Users\chris\Desktop\ΤΡΕΧΩ ΓΙΑ ΤΟ ΕΥ\νερο.jpg"/>
          <p:cNvPicPr>
            <a:picLocks noChangeAspect="1" noChangeArrowheads="1"/>
          </p:cNvPicPr>
          <p:nvPr/>
        </p:nvPicPr>
        <p:blipFill>
          <a:blip r:embed="rId3" cstate="print"/>
          <a:srcRect/>
          <a:stretch>
            <a:fillRect/>
          </a:stretch>
        </p:blipFill>
        <p:spPr bwMode="auto">
          <a:xfrm>
            <a:off x="6572264" y="1571612"/>
            <a:ext cx="2147044" cy="1428760"/>
          </a:xfrm>
          <a:prstGeom prst="rect">
            <a:avLst/>
          </a:prstGeom>
          <a:noFill/>
        </p:spPr>
      </p:pic>
      <p:pic>
        <p:nvPicPr>
          <p:cNvPr id="33794" name="Picture 2" descr="C:\Users\chris\Desktop\ΤΡΕΧΩ ΓΙΑ ΤΟ ΕΥ\γυμναστικη.jpg"/>
          <p:cNvPicPr>
            <a:picLocks noChangeAspect="1" noChangeArrowheads="1"/>
          </p:cNvPicPr>
          <p:nvPr/>
        </p:nvPicPr>
        <p:blipFill>
          <a:blip r:embed="rId4" cstate="print"/>
          <a:srcRect/>
          <a:stretch>
            <a:fillRect/>
          </a:stretch>
        </p:blipFill>
        <p:spPr bwMode="auto">
          <a:xfrm>
            <a:off x="714348" y="2714620"/>
            <a:ext cx="1907468" cy="1428760"/>
          </a:xfrm>
          <a:prstGeom prst="rect">
            <a:avLst/>
          </a:prstGeom>
          <a:noFill/>
        </p:spPr>
      </p:pic>
      <p:pic>
        <p:nvPicPr>
          <p:cNvPr id="33795" name="Picture 3" descr="C:\Users\chris\Desktop\ΤΡΕΧΩ ΓΙΑ ΤΟ ΕΥ\φιλοι.jpg"/>
          <p:cNvPicPr>
            <a:picLocks noChangeAspect="1" noChangeArrowheads="1"/>
          </p:cNvPicPr>
          <p:nvPr/>
        </p:nvPicPr>
        <p:blipFill>
          <a:blip r:embed="rId5" cstate="print"/>
          <a:srcRect/>
          <a:stretch>
            <a:fillRect/>
          </a:stretch>
        </p:blipFill>
        <p:spPr bwMode="auto">
          <a:xfrm>
            <a:off x="3929058" y="3786190"/>
            <a:ext cx="1857388" cy="1378874"/>
          </a:xfrm>
          <a:prstGeom prst="rect">
            <a:avLst/>
          </a:prstGeom>
          <a:noFill/>
        </p:spPr>
      </p:pic>
      <p:pic>
        <p:nvPicPr>
          <p:cNvPr id="33796" name="Picture 4" descr="C:\Users\chris\Desktop\ΤΡΕΧΩ ΓΙΑ ΤΟ ΕΥ\διατροφη.jpg"/>
          <p:cNvPicPr>
            <a:picLocks noChangeAspect="1" noChangeArrowheads="1"/>
          </p:cNvPicPr>
          <p:nvPr/>
        </p:nvPicPr>
        <p:blipFill>
          <a:blip r:embed="rId6" cstate="print"/>
          <a:srcRect/>
          <a:stretch>
            <a:fillRect/>
          </a:stretch>
        </p:blipFill>
        <p:spPr bwMode="auto">
          <a:xfrm>
            <a:off x="6643702" y="3286124"/>
            <a:ext cx="2143125" cy="2143125"/>
          </a:xfrm>
          <a:prstGeom prst="rect">
            <a:avLst/>
          </a:prstGeom>
          <a:noFill/>
        </p:spPr>
      </p:pic>
      <p:pic>
        <p:nvPicPr>
          <p:cNvPr id="33797" name="Picture 5" descr="C:\Users\chris\Desktop\ΤΡΕΧΩ ΓΙΑ ΤΟ ΕΥ\υγεια.jpg"/>
          <p:cNvPicPr>
            <a:picLocks noChangeAspect="1" noChangeArrowheads="1"/>
          </p:cNvPicPr>
          <p:nvPr/>
        </p:nvPicPr>
        <p:blipFill>
          <a:blip r:embed="rId7" cstate="print"/>
          <a:srcRect/>
          <a:stretch>
            <a:fillRect/>
          </a:stretch>
        </p:blipFill>
        <p:spPr bwMode="auto">
          <a:xfrm>
            <a:off x="857224" y="5072074"/>
            <a:ext cx="2371730" cy="118586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000" fill="hold"/>
                                        <p:tgtEl>
                                          <p:spTgt spid="5"/>
                                        </p:tgtEl>
                                        <p:attrNameLst>
                                          <p:attrName>ppt_x</p:attrName>
                                        </p:attrNameLst>
                                      </p:cBhvr>
                                      <p:tavLst>
                                        <p:tav tm="0">
                                          <p:val>
                                            <p:strVal val="0-#ppt_w/2"/>
                                          </p:val>
                                        </p:tav>
                                        <p:tav tm="100000">
                                          <p:val>
                                            <p:strVal val="#ppt_x"/>
                                          </p:val>
                                        </p:tav>
                                      </p:tavLst>
                                    </p:anim>
                                    <p:anim calcmode="lin" valueType="num">
                                      <p:cBhvr additive="base">
                                        <p:cTn id="22"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3794"/>
                                        </p:tgtEl>
                                        <p:attrNameLst>
                                          <p:attrName>style.visibility</p:attrName>
                                        </p:attrNameLst>
                                      </p:cBhvr>
                                      <p:to>
                                        <p:strVal val="visible"/>
                                      </p:to>
                                    </p:set>
                                    <p:anim calcmode="lin" valueType="num">
                                      <p:cBhvr additive="base">
                                        <p:cTn id="27" dur="2000" fill="hold"/>
                                        <p:tgtEl>
                                          <p:spTgt spid="33794"/>
                                        </p:tgtEl>
                                        <p:attrNameLst>
                                          <p:attrName>ppt_x</p:attrName>
                                        </p:attrNameLst>
                                      </p:cBhvr>
                                      <p:tavLst>
                                        <p:tav tm="0">
                                          <p:val>
                                            <p:strVal val="0-#ppt_w/2"/>
                                          </p:val>
                                        </p:tav>
                                        <p:tav tm="100000">
                                          <p:val>
                                            <p:strVal val="#ppt_x"/>
                                          </p:val>
                                        </p:tav>
                                      </p:tavLst>
                                    </p:anim>
                                    <p:anim calcmode="lin" valueType="num">
                                      <p:cBhvr additive="base">
                                        <p:cTn id="28" dur="2000" fill="hold"/>
                                        <p:tgtEl>
                                          <p:spTgt spid="3379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3795"/>
                                        </p:tgtEl>
                                        <p:attrNameLst>
                                          <p:attrName>style.visibility</p:attrName>
                                        </p:attrNameLst>
                                      </p:cBhvr>
                                      <p:to>
                                        <p:strVal val="visible"/>
                                      </p:to>
                                    </p:set>
                                    <p:anim calcmode="lin" valueType="num">
                                      <p:cBhvr additive="base">
                                        <p:cTn id="41" dur="2000" fill="hold"/>
                                        <p:tgtEl>
                                          <p:spTgt spid="33795"/>
                                        </p:tgtEl>
                                        <p:attrNameLst>
                                          <p:attrName>ppt_x</p:attrName>
                                        </p:attrNameLst>
                                      </p:cBhvr>
                                      <p:tavLst>
                                        <p:tav tm="0">
                                          <p:val>
                                            <p:strVal val="0-#ppt_w/2"/>
                                          </p:val>
                                        </p:tav>
                                        <p:tav tm="100000">
                                          <p:val>
                                            <p:strVal val="#ppt_x"/>
                                          </p:val>
                                        </p:tav>
                                      </p:tavLst>
                                    </p:anim>
                                    <p:anim calcmode="lin" valueType="num">
                                      <p:cBhvr additive="base">
                                        <p:cTn id="42" dur="2000" fill="hold"/>
                                        <p:tgtEl>
                                          <p:spTgt spid="3379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3797"/>
                                        </p:tgtEl>
                                        <p:attrNameLst>
                                          <p:attrName>style.visibility</p:attrName>
                                        </p:attrNameLst>
                                      </p:cBhvr>
                                      <p:to>
                                        <p:strVal val="visible"/>
                                      </p:to>
                                    </p:set>
                                    <p:anim calcmode="lin" valueType="num">
                                      <p:cBhvr additive="base">
                                        <p:cTn id="47" dur="2000" fill="hold"/>
                                        <p:tgtEl>
                                          <p:spTgt spid="33797"/>
                                        </p:tgtEl>
                                        <p:attrNameLst>
                                          <p:attrName>ppt_x</p:attrName>
                                        </p:attrNameLst>
                                      </p:cBhvr>
                                      <p:tavLst>
                                        <p:tav tm="0">
                                          <p:val>
                                            <p:strVal val="0-#ppt_w/2"/>
                                          </p:val>
                                        </p:tav>
                                        <p:tav tm="100000">
                                          <p:val>
                                            <p:strVal val="#ppt_x"/>
                                          </p:val>
                                        </p:tav>
                                      </p:tavLst>
                                    </p:anim>
                                    <p:anim calcmode="lin" valueType="num">
                                      <p:cBhvr additive="base">
                                        <p:cTn id="48" dur="2000" fill="hold"/>
                                        <p:tgtEl>
                                          <p:spTgt spid="33797"/>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8" fill="hold" nodeType="after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 calcmode="lin" valueType="num">
                                      <p:cBhvr additive="base">
                                        <p:cTn id="52" dur="20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53" dur="20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3796"/>
                                        </p:tgtEl>
                                        <p:attrNameLst>
                                          <p:attrName>style.visibility</p:attrName>
                                        </p:attrNameLst>
                                      </p:cBhvr>
                                      <p:to>
                                        <p:strVal val="visible"/>
                                      </p:to>
                                    </p:set>
                                    <p:anim calcmode="lin" valueType="num">
                                      <p:cBhvr additive="base">
                                        <p:cTn id="58" dur="2000" fill="hold"/>
                                        <p:tgtEl>
                                          <p:spTgt spid="33796"/>
                                        </p:tgtEl>
                                        <p:attrNameLst>
                                          <p:attrName>ppt_x</p:attrName>
                                        </p:attrNameLst>
                                      </p:cBhvr>
                                      <p:tavLst>
                                        <p:tav tm="0">
                                          <p:val>
                                            <p:strVal val="#ppt_x"/>
                                          </p:val>
                                        </p:tav>
                                        <p:tav tm="100000">
                                          <p:val>
                                            <p:strVal val="#ppt_x"/>
                                          </p:val>
                                        </p:tav>
                                      </p:tavLst>
                                    </p:anim>
                                    <p:anim calcmode="lin" valueType="num">
                                      <p:cBhvr additive="base">
                                        <p:cTn id="59" dur="2000" fill="hold"/>
                                        <p:tgtEl>
                                          <p:spTgt spid="33796"/>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 calcmode="lin" valueType="num">
                                      <p:cBhvr additive="base">
                                        <p:cTn id="62"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3" dur="2000" fill="hold"/>
                                        <p:tgtEl>
                                          <p:spTgt spid="3">
                                            <p:txEl>
                                              <p:pRg st="10" end="10"/>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 calcmode="lin" valueType="num">
                                      <p:cBhvr additive="base">
                                        <p:cTn id="66"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7" dur="2000" fill="hold"/>
                                        <p:tgtEl>
                                          <p:spTgt spid="3">
                                            <p:txEl>
                                              <p:pRg st="11" end="11"/>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 calcmode="lin" valueType="num">
                                      <p:cBhvr additive="base">
                                        <p:cTn id="70"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1" dur="2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ris\Desktop\ΤΡΕΧΩ ΓΙΑ ΤΟ ΕΥ\slide_3.jpg"/>
          <p:cNvPicPr>
            <a:picLocks noChangeAspect="1" noChangeArrowheads="1"/>
          </p:cNvPicPr>
          <p:nvPr/>
        </p:nvPicPr>
        <p:blipFill>
          <a:blip r:embed="rId2" cstate="print"/>
          <a:srcRect/>
          <a:stretch>
            <a:fillRect/>
          </a:stretch>
        </p:blipFill>
        <p:spPr bwMode="auto">
          <a:xfrm>
            <a:off x="285720" y="213332"/>
            <a:ext cx="8572560" cy="6430148"/>
          </a:xfrm>
          <a:prstGeom prst="rect">
            <a:avLst/>
          </a:prstGeom>
          <a:noFill/>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ris\Desktop\ΤΡΕΧΩ ΓΙΑ ΤΟ ΕΥ\slide_6.jpg"/>
          <p:cNvPicPr>
            <a:picLocks noChangeAspect="1" noChangeArrowheads="1"/>
          </p:cNvPicPr>
          <p:nvPr/>
        </p:nvPicPr>
        <p:blipFill>
          <a:blip r:embed="rId2" cstate="print"/>
          <a:srcRect/>
          <a:stretch>
            <a:fillRect/>
          </a:stretch>
        </p:blipFill>
        <p:spPr bwMode="auto">
          <a:xfrm>
            <a:off x="761611" y="642008"/>
            <a:ext cx="7525165" cy="5644512"/>
          </a:xfrm>
          <a:prstGeom prst="rect">
            <a:avLst/>
          </a:prstGeom>
          <a:noFill/>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chris\Desktop\Καταγραφή.PNG"/>
          <p:cNvPicPr>
            <a:picLocks noChangeAspect="1" noChangeArrowheads="1"/>
          </p:cNvPicPr>
          <p:nvPr/>
        </p:nvPicPr>
        <p:blipFill>
          <a:blip r:embed="rId2" cstate="print"/>
          <a:srcRect/>
          <a:stretch>
            <a:fillRect/>
          </a:stretch>
        </p:blipFill>
        <p:spPr bwMode="auto">
          <a:xfrm>
            <a:off x="428596" y="357166"/>
            <a:ext cx="8501122" cy="6218240"/>
          </a:xfrm>
          <a:prstGeom prst="rect">
            <a:avLst/>
          </a:prstGeom>
          <a:noFill/>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Κι ακόμη, η άσκηση</a:t>
            </a:r>
            <a:endParaRPr lang="el-GR" dirty="0"/>
          </a:p>
        </p:txBody>
      </p:sp>
      <p:pic>
        <p:nvPicPr>
          <p:cNvPr id="3" name="Picture 2" descr="C:\Users\chris\Desktop\Καταγραφή 2.PNG"/>
          <p:cNvPicPr>
            <a:picLocks noChangeAspect="1" noChangeArrowheads="1"/>
          </p:cNvPicPr>
          <p:nvPr/>
        </p:nvPicPr>
        <p:blipFill>
          <a:blip r:embed="rId2" cstate="print"/>
          <a:srcRect/>
          <a:stretch>
            <a:fillRect/>
          </a:stretch>
        </p:blipFill>
        <p:spPr bwMode="auto">
          <a:xfrm>
            <a:off x="142844" y="1357298"/>
            <a:ext cx="8786874" cy="5329241"/>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ris\Desktop\ΤΡΕΧΩ ΓΙΑ ΤΟ ΕΥ\slide_23.jpg"/>
          <p:cNvPicPr>
            <a:picLocks noChangeAspect="1" noChangeArrowheads="1"/>
          </p:cNvPicPr>
          <p:nvPr/>
        </p:nvPicPr>
        <p:blipFill>
          <a:blip r:embed="rId2" cstate="print"/>
          <a:srcRect/>
          <a:stretch>
            <a:fillRect/>
          </a:stretch>
        </p:blipFill>
        <p:spPr bwMode="auto">
          <a:xfrm>
            <a:off x="785786" y="500042"/>
            <a:ext cx="7715304" cy="5787133"/>
          </a:xfrm>
          <a:prstGeom prst="rect">
            <a:avLst/>
          </a:prstGeom>
          <a:noFill/>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chris\Desktop\Καταγραφή1.PNG"/>
          <p:cNvPicPr>
            <a:picLocks noChangeAspect="1" noChangeArrowheads="1"/>
          </p:cNvPicPr>
          <p:nvPr/>
        </p:nvPicPr>
        <p:blipFill>
          <a:blip r:embed="rId2" cstate="print"/>
          <a:srcRect/>
          <a:stretch>
            <a:fillRect/>
          </a:stretch>
        </p:blipFill>
        <p:spPr bwMode="auto">
          <a:xfrm>
            <a:off x="52388" y="285728"/>
            <a:ext cx="8948768" cy="6000792"/>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19742"/>
            <a:ext cx="8143932" cy="2923877"/>
          </a:xfrm>
          <a:prstGeom prst="rect">
            <a:avLst/>
          </a:prstGeom>
          <a:solidFill>
            <a:srgbClr val="FAFAFA"/>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Wingdings" pitchFamily="2" charset="2"/>
              <a:buChar char="Ø"/>
            </a:pPr>
            <a:r>
              <a:rPr kumimoji="0" lang="el-GR" sz="2400" b="0" i="0" u="none" strike="noStrike" cap="none" normalizeH="0" baseline="0" dirty="0" smtClean="0">
                <a:ln>
                  <a:noFill/>
                </a:ln>
                <a:solidFill>
                  <a:srgbClr val="0070C0"/>
                </a:solidFill>
                <a:effectLst/>
                <a:latin typeface="Tahoma" pitchFamily="34" charset="0"/>
                <a:cs typeface="Tahoma" pitchFamily="34" charset="0"/>
              </a:rPr>
              <a:t>  </a:t>
            </a:r>
            <a:r>
              <a:rPr kumimoji="0" lang="el-GR" sz="2400" b="1" i="0" u="none" strike="noStrike" cap="none" normalizeH="0" baseline="0" dirty="0" smtClean="0">
                <a:ln>
                  <a:noFill/>
                </a:ln>
                <a:solidFill>
                  <a:srgbClr val="0070C0"/>
                </a:solidFill>
                <a:effectLst/>
                <a:latin typeface="Tahoma" pitchFamily="34" charset="0"/>
                <a:cs typeface="Tahoma" pitchFamily="34" charset="0"/>
              </a:rPr>
              <a:t>10η Πανελλήνια Ημέρα Σχολικού Αθλητισμού - Ευρωπαϊκή Ημέρα Σχολικού Αθλητισμού 2023 </a:t>
            </a:r>
            <a:r>
              <a:rPr lang="el-GR" sz="2400" b="1" dirty="0" smtClean="0">
                <a:solidFill>
                  <a:srgbClr val="0070C0"/>
                </a:solidFill>
                <a:latin typeface="Tahoma" pitchFamily="34" charset="0"/>
                <a:cs typeface="Tahoma" pitchFamily="34" charset="0"/>
              </a:rPr>
              <a:t>ΣΥΝΘΗΜΑ: «Η κίνηση δίνει ζωή»</a:t>
            </a:r>
            <a:r>
              <a:rPr kumimoji="0" lang="el-GR" sz="2400" b="1" i="0" u="none" strike="noStrike" cap="none" normalizeH="0" baseline="0" dirty="0" smtClean="0">
                <a:ln>
                  <a:noFill/>
                </a:ln>
                <a:solidFill>
                  <a:srgbClr val="0070C0"/>
                </a:solidFill>
                <a:effectLst/>
                <a:latin typeface="Tahoma" pitchFamily="34" charset="0"/>
                <a:cs typeface="Tahoma" pitchFamily="34" charset="0"/>
              </a:rPr>
              <a:t> </a:t>
            </a:r>
            <a:endParaRPr kumimoji="0" lang="el-GR" sz="2400" b="0" i="0" u="none" strike="noStrike" cap="none" normalizeH="0" baseline="0" dirty="0" smtClean="0">
              <a:ln>
                <a:noFill/>
              </a:ln>
              <a:solidFill>
                <a:srgbClr val="0070C0"/>
              </a:solidFill>
              <a:effectLst/>
              <a:latin typeface="Tahoma" pitchFamily="34" charset="0"/>
              <a:cs typeface="Tahoma" pitchFamily="34" charset="0"/>
            </a:endParaRPr>
          </a:p>
          <a:p>
            <a:pPr lvl="0" eaLnBrk="0" fontAlgn="base" hangingPunct="0">
              <a:spcBef>
                <a:spcPct val="0"/>
              </a:spcBef>
              <a:spcAft>
                <a:spcPct val="0"/>
              </a:spcAft>
              <a:buFont typeface="Arial" pitchFamily="34" charset="0"/>
              <a:buChar char="•"/>
            </a:pPr>
            <a:r>
              <a:rPr kumimoji="0" lang="el-GR" sz="1600" b="0" i="0" u="none" strike="noStrike" cap="none" normalizeH="0" baseline="0" dirty="0" smtClean="0">
                <a:ln>
                  <a:noFill/>
                </a:ln>
                <a:solidFill>
                  <a:srgbClr val="333333"/>
                </a:solidFill>
                <a:effectLst/>
                <a:latin typeface="Tahoma" pitchFamily="34" charset="0"/>
                <a:cs typeface="Tahoma" pitchFamily="34" charset="0"/>
              </a:rPr>
              <a:t>Το </a:t>
            </a:r>
            <a:r>
              <a:rPr kumimoji="0" lang="el-GR" sz="1600" b="1" i="0" u="none" strike="noStrike" cap="none" normalizeH="0" baseline="0" dirty="0" smtClean="0">
                <a:ln>
                  <a:noFill/>
                </a:ln>
                <a:solidFill>
                  <a:srgbClr val="333333"/>
                </a:solidFill>
                <a:effectLst/>
                <a:latin typeface="Tahoma" pitchFamily="34" charset="0"/>
                <a:cs typeface="Tahoma" pitchFamily="34" charset="0"/>
              </a:rPr>
              <a:t>έγγραφο </a:t>
            </a:r>
            <a:r>
              <a:rPr kumimoji="0" lang="el-GR" sz="1600" b="1" i="0" u="none" strike="noStrike" cap="none" normalizeH="0" baseline="0" dirty="0" smtClean="0">
                <a:ln>
                  <a:noFill/>
                </a:ln>
                <a:solidFill>
                  <a:srgbClr val="008080"/>
                </a:solidFill>
                <a:effectLst/>
                <a:latin typeface="Arial" pitchFamily="34" charset="0"/>
                <a:cs typeface="Arial" pitchFamily="34" charset="0"/>
                <a:hlinkClick r:id="rId2"/>
              </a:rPr>
              <a:t>ΕΔΩ:</a:t>
            </a:r>
            <a:endParaRPr kumimoji="0" lang="el-GR" sz="1600" b="1" i="0" u="none" strike="noStrike" cap="none" normalizeH="0" baseline="0" dirty="0" smtClean="0">
              <a:ln>
                <a:noFill/>
              </a:ln>
              <a:solidFill>
                <a:srgbClr val="008080"/>
              </a:solidFill>
              <a:effectLst/>
              <a:latin typeface="Arial" pitchFamily="34" charset="0"/>
              <a:cs typeface="Arial" pitchFamily="34" charset="0"/>
            </a:endParaRPr>
          </a:p>
          <a:p>
            <a:pPr lvl="0" eaLnBrk="0" fontAlgn="base" hangingPunct="0">
              <a:spcBef>
                <a:spcPct val="0"/>
              </a:spcBef>
              <a:spcAft>
                <a:spcPct val="0"/>
              </a:spcAft>
            </a:pPr>
            <a:endParaRPr kumimoji="0" lang="el-GR" sz="1600" b="1" i="0" u="none" strike="noStrike" cap="none" normalizeH="0" baseline="0" dirty="0" smtClean="0">
              <a:ln>
                <a:noFill/>
              </a:ln>
              <a:solidFill>
                <a:srgbClr val="00808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l-GR" sz="2400" b="1" i="0" u="none" strike="noStrike" cap="none" normalizeH="0" baseline="0" dirty="0" smtClean="0">
                <a:ln>
                  <a:noFill/>
                </a:ln>
                <a:solidFill>
                  <a:schemeClr val="accent6"/>
                </a:solidFill>
                <a:effectLst/>
                <a:latin typeface="Tahoma" pitchFamily="34" charset="0"/>
                <a:cs typeface="Tahoma" pitchFamily="34" charset="0"/>
              </a:rPr>
              <a:t>Πανελλαδική Σχολική Σκυταλοδρομία 2023</a:t>
            </a:r>
            <a:endParaRPr lang="el-GR" sz="2400" b="1" baseline="30000" dirty="0" smtClean="0">
              <a:solidFill>
                <a:schemeClr val="accent6"/>
              </a:solidFill>
              <a:latin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sz="2400" b="1" i="0" u="none" strike="noStrike" cap="none" normalizeH="0" baseline="0" dirty="0" smtClean="0">
                <a:ln>
                  <a:noFill/>
                </a:ln>
                <a:solidFill>
                  <a:schemeClr val="accent6"/>
                </a:solidFill>
                <a:effectLst/>
                <a:latin typeface="Tahoma" pitchFamily="34" charset="0"/>
                <a:cs typeface="Tahoma" pitchFamily="34" charset="0"/>
              </a:rPr>
              <a:t>ΚΟΙΝΟ ΣΥΝΘΗΜΑ: «Τρέχω για το ΕΥ» </a:t>
            </a:r>
            <a:r>
              <a:rPr kumimoji="0" lang="el-GR" sz="1600" b="1" i="0" u="none" strike="noStrike" cap="none" normalizeH="0" baseline="0" dirty="0" smtClean="0">
                <a:ln>
                  <a:noFill/>
                </a:ln>
                <a:solidFill>
                  <a:schemeClr val="accent6"/>
                </a:solidFill>
                <a:effectLst/>
                <a:latin typeface="Tahoma" pitchFamily="34" charset="0"/>
                <a:cs typeface="Tahoma" pitchFamily="34" charset="0"/>
              </a:rPr>
              <a:t>(</a:t>
            </a:r>
            <a:r>
              <a:rPr kumimoji="0" lang="el-GR" sz="1600" b="1" i="0" u="none" strike="noStrike" cap="none" normalizeH="0" baseline="0" dirty="0" err="1" smtClean="0">
                <a:ln>
                  <a:noFill/>
                </a:ln>
                <a:solidFill>
                  <a:schemeClr val="accent6"/>
                </a:solidFill>
                <a:effectLst/>
                <a:latin typeface="Tahoma" pitchFamily="34" charset="0"/>
                <a:cs typeface="Tahoma" pitchFamily="34" charset="0"/>
              </a:rPr>
              <a:t>Ευζείν</a:t>
            </a:r>
            <a:r>
              <a:rPr kumimoji="0" lang="el-GR" sz="1600" b="1" i="0" u="none" strike="noStrike" cap="none" normalizeH="0" baseline="0" dirty="0" smtClean="0">
                <a:ln>
                  <a:noFill/>
                </a:ln>
                <a:solidFill>
                  <a:schemeClr val="accent6"/>
                </a:solidFill>
                <a:effectLst/>
                <a:latin typeface="Tahoma" pitchFamily="34" charset="0"/>
                <a:cs typeface="Tahoma" pitchFamily="34" charset="0"/>
              </a:rPr>
              <a:t>, Ευτυχία, Ευσυνειδησία, </a:t>
            </a:r>
            <a:r>
              <a:rPr kumimoji="0" lang="el-GR" sz="1600" b="1" i="0" u="none" strike="noStrike" cap="none" normalizeH="0" baseline="0" dirty="0" err="1" smtClean="0">
                <a:ln>
                  <a:noFill/>
                </a:ln>
                <a:solidFill>
                  <a:schemeClr val="accent6"/>
                </a:solidFill>
                <a:effectLst/>
                <a:latin typeface="Tahoma" pitchFamily="34" charset="0"/>
                <a:cs typeface="Tahoma" pitchFamily="34" charset="0"/>
              </a:rPr>
              <a:t>Ευαγωνίζεσθαι</a:t>
            </a:r>
            <a:r>
              <a:rPr kumimoji="0" lang="el-GR" sz="1600" b="1" i="0" u="none" strike="noStrike" cap="none" normalizeH="0" baseline="0" dirty="0" smtClean="0">
                <a:ln>
                  <a:noFill/>
                </a:ln>
                <a:solidFill>
                  <a:schemeClr val="accent6"/>
                </a:solidFill>
                <a:effectLst/>
                <a:latin typeface="Tahoma" pitchFamily="34" charset="0"/>
                <a:cs typeface="Tahoma" pitchFamily="34" charset="0"/>
              </a:rPr>
              <a:t>, Ευρωστία, Ευημερία, Ευθύνη, Ευγένεια)</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sz="1600" b="0" i="0" u="none" strike="noStrike" cap="none" normalizeH="0" baseline="0" dirty="0" smtClean="0">
                <a:ln>
                  <a:noFill/>
                </a:ln>
                <a:solidFill>
                  <a:srgbClr val="333333"/>
                </a:solidFill>
                <a:effectLst/>
                <a:latin typeface="Tahoma" pitchFamily="34" charset="0"/>
                <a:cs typeface="Tahoma" pitchFamily="34" charset="0"/>
              </a:rPr>
              <a:t> Το </a:t>
            </a:r>
            <a:r>
              <a:rPr kumimoji="0" lang="el-GR" sz="1600" b="1" i="0" u="none" strike="noStrike" cap="none" normalizeH="0" baseline="0" dirty="0" smtClean="0">
                <a:ln>
                  <a:noFill/>
                </a:ln>
                <a:solidFill>
                  <a:srgbClr val="333333"/>
                </a:solidFill>
                <a:effectLst/>
                <a:latin typeface="Tahoma" pitchFamily="34" charset="0"/>
                <a:cs typeface="Tahoma" pitchFamily="34" charset="0"/>
              </a:rPr>
              <a:t>έγγραφο</a:t>
            </a:r>
            <a:r>
              <a:rPr kumimoji="0" lang="el-GR" sz="1600" b="1" i="0" u="sng" strike="noStrike" cap="none" normalizeH="0" baseline="0" dirty="0" smtClean="0">
                <a:ln>
                  <a:noFill/>
                </a:ln>
                <a:solidFill>
                  <a:srgbClr val="008080"/>
                </a:solidFill>
                <a:effectLst/>
                <a:latin typeface="Arial" pitchFamily="34" charset="0"/>
                <a:cs typeface="Arial" pitchFamily="34" charset="0"/>
                <a:hlinkClick r:id="rId3"/>
              </a:rPr>
              <a:t> ΕΔ</a:t>
            </a:r>
            <a:r>
              <a:rPr lang="el-GR" sz="1600" b="1" u="sng" dirty="0" smtClean="0">
                <a:solidFill>
                  <a:srgbClr val="008080"/>
                </a:solidFill>
                <a:latin typeface="Arial" pitchFamily="34" charset="0"/>
                <a:cs typeface="Arial" pitchFamily="34" charset="0"/>
              </a:rPr>
              <a:t>Ώ</a:t>
            </a:r>
            <a:r>
              <a:rPr kumimoji="0" lang="el-GR" sz="1600" b="1" i="0" u="none" strike="noStrike" cap="none" normalizeH="0" baseline="0" dirty="0" smtClean="0">
                <a:ln>
                  <a:noFill/>
                </a:ln>
                <a:solidFill>
                  <a:srgbClr val="008080"/>
                </a:solidFill>
                <a:effectLst/>
                <a:latin typeface="Arial" pitchFamily="34" charset="0"/>
                <a:cs typeface="Arial" pitchFamily="34" charset="0"/>
              </a:rPr>
              <a:t>:</a:t>
            </a:r>
            <a:endParaRPr kumimoji="0" lang="el-GR" sz="1600" b="0" i="0" u="none" strike="noStrike" cap="none" normalizeH="0" baseline="0" dirty="0" smtClean="0">
              <a:ln>
                <a:noFill/>
              </a:ln>
              <a:solidFill>
                <a:srgbClr val="333333"/>
              </a:solidFill>
              <a:effectLst/>
              <a:latin typeface="Tahoma" pitchFamily="34" charset="0"/>
              <a:cs typeface="Tahoma" pitchFamily="34" charset="0"/>
            </a:endParaRPr>
          </a:p>
        </p:txBody>
      </p:sp>
      <p:pic>
        <p:nvPicPr>
          <p:cNvPr id="1026" name="Picture 2" descr="25 01 16 sports 550 400"/>
          <p:cNvPicPr>
            <a:picLocks noChangeAspect="1" noChangeArrowheads="1"/>
          </p:cNvPicPr>
          <p:nvPr/>
        </p:nvPicPr>
        <p:blipFill>
          <a:blip r:embed="rId4" cstate="print"/>
          <a:srcRect/>
          <a:stretch>
            <a:fillRect/>
          </a:stretch>
        </p:blipFill>
        <p:spPr bwMode="auto">
          <a:xfrm>
            <a:off x="2000231" y="2945254"/>
            <a:ext cx="5572165" cy="391274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chris\Desktop\Καταγραφή3.PNG"/>
          <p:cNvPicPr>
            <a:picLocks noChangeAspect="1" noChangeArrowheads="1"/>
          </p:cNvPicPr>
          <p:nvPr/>
        </p:nvPicPr>
        <p:blipFill>
          <a:blip r:embed="rId2" cstate="print"/>
          <a:srcRect/>
          <a:stretch>
            <a:fillRect/>
          </a:stretch>
        </p:blipFill>
        <p:spPr bwMode="auto">
          <a:xfrm>
            <a:off x="44450" y="1973263"/>
            <a:ext cx="9099550" cy="4884737"/>
          </a:xfrm>
          <a:prstGeom prst="rect">
            <a:avLst/>
          </a:prstGeom>
          <a:noFill/>
        </p:spPr>
      </p:pic>
      <p:sp>
        <p:nvSpPr>
          <p:cNvPr id="5" name="4 - Τίτλος"/>
          <p:cNvSpPr>
            <a:spLocks noGrp="1"/>
          </p:cNvSpPr>
          <p:nvPr>
            <p:ph type="title"/>
          </p:nvPr>
        </p:nvSpPr>
        <p:spPr/>
        <p:txBody>
          <a:bodyPr/>
          <a:lstStyle/>
          <a:p>
            <a:r>
              <a:rPr lang="el-GR" dirty="0" smtClean="0"/>
              <a:t>Άρα, ασκούμαι σημαίνει…</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Άρα, ασκούμαι σημαίνει…</a:t>
            </a:r>
            <a:endParaRPr lang="el-GR" dirty="0"/>
          </a:p>
        </p:txBody>
      </p:sp>
      <p:pic>
        <p:nvPicPr>
          <p:cNvPr id="8194" name="Picture 2" descr="C:\Users\chris\Desktop\Καταγραφή4.PNG"/>
          <p:cNvPicPr>
            <a:picLocks noChangeAspect="1" noChangeArrowheads="1"/>
          </p:cNvPicPr>
          <p:nvPr/>
        </p:nvPicPr>
        <p:blipFill>
          <a:blip r:embed="rId2" cstate="print"/>
          <a:srcRect/>
          <a:stretch>
            <a:fillRect/>
          </a:stretch>
        </p:blipFill>
        <p:spPr bwMode="auto">
          <a:xfrm>
            <a:off x="214282" y="1714488"/>
            <a:ext cx="8748742" cy="4876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hris\Desktop\Καταγραφή5.PNG"/>
          <p:cNvPicPr>
            <a:picLocks noChangeAspect="1" noChangeArrowheads="1"/>
          </p:cNvPicPr>
          <p:nvPr/>
        </p:nvPicPr>
        <p:blipFill>
          <a:blip r:embed="rId2" cstate="print"/>
          <a:srcRect/>
          <a:stretch>
            <a:fillRect/>
          </a:stretch>
        </p:blipFill>
        <p:spPr bwMode="auto">
          <a:xfrm>
            <a:off x="52387" y="1571612"/>
            <a:ext cx="9091613" cy="4922837"/>
          </a:xfrm>
          <a:prstGeom prst="rect">
            <a:avLst/>
          </a:prstGeom>
          <a:noFill/>
        </p:spPr>
      </p:pic>
      <p:sp>
        <p:nvSpPr>
          <p:cNvPr id="3" name="2 - Τίτλος"/>
          <p:cNvSpPr>
            <a:spLocks noGrp="1"/>
          </p:cNvSpPr>
          <p:nvPr>
            <p:ph type="title"/>
          </p:nvPr>
        </p:nvSpPr>
        <p:spPr/>
        <p:txBody>
          <a:bodyPr/>
          <a:lstStyle/>
          <a:p>
            <a:r>
              <a:rPr lang="el-GR" dirty="0" smtClean="0"/>
              <a:t>Αλλά και …</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hris\Desktop\Καταγραφή6.PNG"/>
          <p:cNvPicPr>
            <a:picLocks noChangeAspect="1" noChangeArrowheads="1"/>
          </p:cNvPicPr>
          <p:nvPr/>
        </p:nvPicPr>
        <p:blipFill>
          <a:blip r:embed="rId2" cstate="print"/>
          <a:srcRect/>
          <a:stretch>
            <a:fillRect/>
          </a:stretch>
        </p:blipFill>
        <p:spPr bwMode="auto">
          <a:xfrm>
            <a:off x="25400" y="985838"/>
            <a:ext cx="9091613" cy="4884737"/>
          </a:xfrm>
          <a:prstGeom prst="rect">
            <a:avLst/>
          </a:prstGeom>
          <a:noFill/>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chris\Desktop\ΤΡΕΧΩ ΓΙΑ ΤΟ ΕΥ\slide_15.jpg"/>
          <p:cNvPicPr>
            <a:picLocks noChangeAspect="1" noChangeArrowheads="1"/>
          </p:cNvPicPr>
          <p:nvPr/>
        </p:nvPicPr>
        <p:blipFill>
          <a:blip r:embed="rId2" cstate="print"/>
          <a:srcRect/>
          <a:stretch>
            <a:fillRect/>
          </a:stretch>
        </p:blipFill>
        <p:spPr bwMode="auto">
          <a:xfrm>
            <a:off x="3500430" y="1571612"/>
            <a:ext cx="5286412" cy="4697925"/>
          </a:xfrm>
          <a:prstGeom prst="rect">
            <a:avLst/>
          </a:prstGeom>
          <a:noFill/>
        </p:spPr>
      </p:pic>
      <p:sp>
        <p:nvSpPr>
          <p:cNvPr id="3" name="2 - Τίτλος"/>
          <p:cNvSpPr>
            <a:spLocks noGrp="1"/>
          </p:cNvSpPr>
          <p:nvPr>
            <p:ph type="title"/>
          </p:nvPr>
        </p:nvSpPr>
        <p:spPr>
          <a:solidFill>
            <a:schemeClr val="accent3"/>
          </a:solidFill>
        </p:spPr>
        <p:txBody>
          <a:bodyPr>
            <a:normAutofit fontScale="90000"/>
          </a:bodyPr>
          <a:lstStyle/>
          <a:p>
            <a:r>
              <a:rPr lang="el-GR" sz="3600" b="1" dirty="0" smtClean="0"/>
              <a:t>Η Πυραμίδα της Φυσικής Δραστηριότητας</a:t>
            </a:r>
            <a:endParaRPr lang="el-GR" sz="3600" b="1" dirty="0"/>
          </a:p>
        </p:txBody>
      </p:sp>
      <p:pic>
        <p:nvPicPr>
          <p:cNvPr id="32770" name="Picture 2" descr="C:\Users\chris\Desktop\ΤΡΕΧΩ ΓΙΑ ΤΟ ΕΥ\pyramid.jpg"/>
          <p:cNvPicPr>
            <a:picLocks noChangeAspect="1" noChangeArrowheads="1"/>
          </p:cNvPicPr>
          <p:nvPr/>
        </p:nvPicPr>
        <p:blipFill>
          <a:blip r:embed="rId3" cstate="print"/>
          <a:srcRect/>
          <a:stretch>
            <a:fillRect/>
          </a:stretch>
        </p:blipFill>
        <p:spPr bwMode="auto">
          <a:xfrm>
            <a:off x="142844" y="3429000"/>
            <a:ext cx="3566085" cy="3214710"/>
          </a:xfrm>
          <a:prstGeom prst="rect">
            <a:avLst/>
          </a:prstGeom>
          <a:noFill/>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chris\Desktop\Καταγραφή8.PNG"/>
          <p:cNvPicPr>
            <a:picLocks noChangeAspect="1" noChangeArrowheads="1"/>
          </p:cNvPicPr>
          <p:nvPr/>
        </p:nvPicPr>
        <p:blipFill>
          <a:blip r:embed="rId2" cstate="print"/>
          <a:srcRect/>
          <a:stretch>
            <a:fillRect/>
          </a:stretch>
        </p:blipFill>
        <p:spPr bwMode="auto">
          <a:xfrm>
            <a:off x="136525" y="2071687"/>
            <a:ext cx="9007475" cy="4786313"/>
          </a:xfrm>
          <a:prstGeom prst="rect">
            <a:avLst/>
          </a:prstGeom>
          <a:noFill/>
        </p:spPr>
      </p:pic>
      <p:sp>
        <p:nvSpPr>
          <p:cNvPr id="3" name="2 - Τίτλος"/>
          <p:cNvSpPr>
            <a:spLocks noGrp="1"/>
          </p:cNvSpPr>
          <p:nvPr>
            <p:ph type="title"/>
          </p:nvPr>
        </p:nvSpPr>
        <p:spPr/>
        <p:txBody>
          <a:bodyPr/>
          <a:lstStyle/>
          <a:p>
            <a:r>
              <a:rPr lang="el-GR" dirty="0" smtClean="0"/>
              <a:t>Για να τα θυμάμαι …</a:t>
            </a:r>
            <a:endParaRPr lang="el-GR"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3"/>
          </a:solidFill>
        </p:spPr>
        <p:txBody>
          <a:bodyPr/>
          <a:lstStyle/>
          <a:p>
            <a:r>
              <a:rPr lang="el-GR" b="1" dirty="0" smtClean="0">
                <a:solidFill>
                  <a:srgbClr val="C00000"/>
                </a:solidFill>
              </a:rPr>
              <a:t>Γιατί η κίνηση δίνει ζωή!</a:t>
            </a:r>
            <a:endParaRPr lang="el-GR" b="1" dirty="0">
              <a:solidFill>
                <a:srgbClr val="C00000"/>
              </a:solidFill>
            </a:endParaRPr>
          </a:p>
        </p:txBody>
      </p:sp>
      <p:pic>
        <p:nvPicPr>
          <p:cNvPr id="34819" name="Picture 3" descr="C:\Users\chris\ΣΠΥΡΙΔΟΥΛΑ\Όλα για την κυψέλη\ΦΩΤΟΓΡΑΦΙΕΣ\εμοτζι.jpg"/>
          <p:cNvPicPr>
            <a:picLocks noChangeAspect="1" noChangeArrowheads="1"/>
          </p:cNvPicPr>
          <p:nvPr/>
        </p:nvPicPr>
        <p:blipFill>
          <a:blip r:embed="rId2" cstate="print"/>
          <a:srcRect/>
          <a:stretch>
            <a:fillRect/>
          </a:stretch>
        </p:blipFill>
        <p:spPr bwMode="auto">
          <a:xfrm>
            <a:off x="2143108" y="1714488"/>
            <a:ext cx="4929222" cy="472840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circle(in)">
                                      <p:cBhvr>
                                        <p:cTn id="7"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428596" y="1571612"/>
            <a:ext cx="8358246" cy="4832092"/>
          </a:xfrm>
          <a:prstGeom prst="rect">
            <a:avLst/>
          </a:prstGeom>
          <a:solidFill>
            <a:schemeClr val="accent3"/>
          </a:solidFill>
        </p:spPr>
        <p:txBody>
          <a:bodyPr wrap="square">
            <a:spAutoFit/>
          </a:bodyPr>
          <a:lstStyle/>
          <a:p>
            <a:endParaRPr lang="el-GR" sz="2000" b="1" dirty="0" smtClean="0">
              <a:solidFill>
                <a:srgbClr val="0070C0"/>
              </a:solidFill>
              <a:latin typeface="Tahoma" pitchFamily="34" charset="0"/>
              <a:cs typeface="Tahoma" pitchFamily="34" charset="0"/>
            </a:endParaRPr>
          </a:p>
          <a:p>
            <a:pPr algn="ctr"/>
            <a:endParaRPr lang="el-GR" sz="2400" b="1" dirty="0" smtClean="0">
              <a:solidFill>
                <a:schemeClr val="accent6">
                  <a:lumMod val="75000"/>
                </a:schemeClr>
              </a:solidFill>
              <a:latin typeface="Tahoma" pitchFamily="34" charset="0"/>
              <a:cs typeface="Tahoma" pitchFamily="34" charset="0"/>
            </a:endParaRPr>
          </a:p>
          <a:p>
            <a:pPr algn="ctr"/>
            <a:r>
              <a:rPr lang="el-GR" sz="2400" b="1" dirty="0" smtClean="0">
                <a:solidFill>
                  <a:schemeClr val="accent6">
                    <a:lumMod val="75000"/>
                  </a:schemeClr>
                </a:solidFill>
                <a:latin typeface="Tahoma" pitchFamily="34" charset="0"/>
                <a:cs typeface="Tahoma" pitchFamily="34" charset="0"/>
              </a:rPr>
              <a:t>Για ποιο ΕΥ θα τρέξουμε; </a:t>
            </a:r>
          </a:p>
          <a:p>
            <a:pPr algn="ctr"/>
            <a:endParaRPr lang="el-GR" sz="2400" b="1" dirty="0" smtClean="0">
              <a:solidFill>
                <a:schemeClr val="accent6">
                  <a:lumMod val="75000"/>
                </a:schemeClr>
              </a:solidFill>
              <a:latin typeface="Tahoma" pitchFamily="34" charset="0"/>
              <a:cs typeface="Tahoma" pitchFamily="34" charset="0"/>
            </a:endParaRPr>
          </a:p>
          <a:p>
            <a:pPr algn="ctr"/>
            <a:r>
              <a:rPr lang="el-GR" sz="2400" b="1" dirty="0" smtClean="0">
                <a:solidFill>
                  <a:schemeClr val="accent6">
                    <a:lumMod val="75000"/>
                  </a:schemeClr>
                </a:solidFill>
                <a:latin typeface="Tahoma" pitchFamily="34" charset="0"/>
                <a:cs typeface="Tahoma" pitchFamily="34" charset="0"/>
              </a:rPr>
              <a:t>Το ΕΥ του </a:t>
            </a:r>
            <a:r>
              <a:rPr lang="el-GR" sz="2400" b="1" dirty="0" err="1" smtClean="0">
                <a:solidFill>
                  <a:schemeClr val="accent6">
                    <a:lumMod val="75000"/>
                  </a:schemeClr>
                </a:solidFill>
                <a:latin typeface="Tahoma" pitchFamily="34" charset="0"/>
                <a:cs typeface="Tahoma" pitchFamily="34" charset="0"/>
              </a:rPr>
              <a:t>Ευζώ</a:t>
            </a:r>
            <a:r>
              <a:rPr lang="el-GR" sz="2400" b="1" dirty="0" smtClean="0">
                <a:solidFill>
                  <a:schemeClr val="accent6">
                    <a:lumMod val="75000"/>
                  </a:schemeClr>
                </a:solidFill>
                <a:latin typeface="Tahoma" pitchFamily="34" charset="0"/>
                <a:cs typeface="Tahoma" pitchFamily="34" charset="0"/>
              </a:rPr>
              <a:t> (</a:t>
            </a:r>
            <a:r>
              <a:rPr lang="el-GR" sz="2400" b="1" dirty="0" err="1" smtClean="0">
                <a:solidFill>
                  <a:schemeClr val="accent6">
                    <a:lumMod val="75000"/>
                  </a:schemeClr>
                </a:solidFill>
                <a:latin typeface="Tahoma" pitchFamily="34" charset="0"/>
                <a:cs typeface="Tahoma" pitchFamily="34" charset="0"/>
              </a:rPr>
              <a:t>Ευζωΐα</a:t>
            </a:r>
            <a:r>
              <a:rPr lang="el-GR" sz="2400" b="1" dirty="0" smtClean="0">
                <a:solidFill>
                  <a:schemeClr val="accent6">
                    <a:lumMod val="75000"/>
                  </a:schemeClr>
                </a:solidFill>
                <a:latin typeface="Tahoma" pitchFamily="34" charset="0"/>
                <a:cs typeface="Tahoma" pitchFamily="34" charset="0"/>
              </a:rPr>
              <a:t>, Ευρωστία, Ευεξία)</a:t>
            </a:r>
          </a:p>
          <a:p>
            <a:pPr algn="ctr"/>
            <a:endParaRPr lang="el-GR" sz="2400" b="1" dirty="0" smtClean="0">
              <a:solidFill>
                <a:schemeClr val="accent6">
                  <a:lumMod val="75000"/>
                </a:schemeClr>
              </a:solidFill>
              <a:latin typeface="Tahoma" pitchFamily="34" charset="0"/>
              <a:cs typeface="Tahoma" pitchFamily="34" charset="0"/>
            </a:endParaRPr>
          </a:p>
          <a:p>
            <a:pPr algn="ctr"/>
            <a:endParaRPr lang="el-GR" sz="2400" b="1" dirty="0" smtClean="0">
              <a:solidFill>
                <a:schemeClr val="accent6">
                  <a:lumMod val="75000"/>
                </a:schemeClr>
              </a:solidFill>
              <a:latin typeface="Tahoma" pitchFamily="34" charset="0"/>
              <a:cs typeface="Tahoma" pitchFamily="34" charset="0"/>
            </a:endParaRPr>
          </a:p>
          <a:p>
            <a:endParaRPr lang="el-GR" b="1" dirty="0" smtClean="0">
              <a:solidFill>
                <a:srgbClr val="0070C0"/>
              </a:solidFill>
              <a:latin typeface="Tahoma" pitchFamily="34" charset="0"/>
              <a:cs typeface="Tahoma" pitchFamily="34" charset="0"/>
            </a:endParaRPr>
          </a:p>
          <a:p>
            <a:endParaRPr lang="el-GR" b="1" dirty="0" smtClean="0">
              <a:solidFill>
                <a:srgbClr val="0070C0"/>
              </a:solidFill>
              <a:latin typeface="Tahoma" pitchFamily="34" charset="0"/>
              <a:cs typeface="Tahoma" pitchFamily="34" charset="0"/>
            </a:endParaRPr>
          </a:p>
          <a:p>
            <a:endParaRPr lang="el-GR" b="1" dirty="0" smtClean="0">
              <a:solidFill>
                <a:srgbClr val="0070C0"/>
              </a:solidFill>
              <a:latin typeface="Tahoma" pitchFamily="34" charset="0"/>
              <a:cs typeface="Tahoma" pitchFamily="34" charset="0"/>
            </a:endParaRPr>
          </a:p>
          <a:p>
            <a:endParaRPr lang="el-GR" b="1" dirty="0" smtClean="0">
              <a:solidFill>
                <a:srgbClr val="0070C0"/>
              </a:solidFill>
              <a:latin typeface="Tahoma" pitchFamily="34" charset="0"/>
              <a:cs typeface="Tahoma" pitchFamily="34" charset="0"/>
            </a:endParaRPr>
          </a:p>
          <a:p>
            <a:endParaRPr lang="el-GR" b="1" dirty="0" smtClean="0">
              <a:solidFill>
                <a:srgbClr val="0070C0"/>
              </a:solidFill>
              <a:latin typeface="Tahoma" pitchFamily="34" charset="0"/>
              <a:cs typeface="Tahoma" pitchFamily="34" charset="0"/>
            </a:endParaRPr>
          </a:p>
          <a:p>
            <a:endParaRPr lang="el-GR" b="1" dirty="0" smtClean="0">
              <a:solidFill>
                <a:srgbClr val="0070C0"/>
              </a:solidFill>
              <a:latin typeface="Tahoma" pitchFamily="34" charset="0"/>
              <a:cs typeface="Tahoma" pitchFamily="34" charset="0"/>
            </a:endParaRPr>
          </a:p>
          <a:p>
            <a:endParaRPr lang="el-GR" b="1" dirty="0" smtClean="0">
              <a:solidFill>
                <a:srgbClr val="0070C0"/>
              </a:solidFill>
              <a:latin typeface="Tahoma" pitchFamily="34" charset="0"/>
              <a:cs typeface="Tahoma" pitchFamily="34" charset="0"/>
            </a:endParaRPr>
          </a:p>
          <a:p>
            <a:endParaRPr lang="el-GR" dirty="0"/>
          </a:p>
        </p:txBody>
      </p:sp>
      <p:sp>
        <p:nvSpPr>
          <p:cNvPr id="6" name="5 - Ορθογώνιο"/>
          <p:cNvSpPr/>
          <p:nvPr/>
        </p:nvSpPr>
        <p:spPr>
          <a:xfrm>
            <a:off x="785786" y="3857628"/>
            <a:ext cx="7929618" cy="923330"/>
          </a:xfrm>
          <a:prstGeom prst="rect">
            <a:avLst/>
          </a:prstGeom>
        </p:spPr>
        <p:txBody>
          <a:bodyPr wrap="square">
            <a:spAutoFit/>
          </a:bodyPr>
          <a:lstStyle/>
          <a:p>
            <a:r>
              <a:rPr lang="el-GR" dirty="0" smtClean="0"/>
              <a:t>Ευζωία: μια κατάσταση σωματικής, πνευματικής, ψυχικής και κοινωνικής υγείας και ευεξίας  που οδηγεί στη βελτίωση της ποιότητας της ζωής μας σε όλους τους τομείς.</a:t>
            </a:r>
            <a:endParaRPr lang="el-GR" dirty="0"/>
          </a:p>
        </p:txBody>
      </p:sp>
      <p:sp>
        <p:nvSpPr>
          <p:cNvPr id="7" name="2 - Τίτλος"/>
          <p:cNvSpPr>
            <a:spLocks noGrp="1"/>
          </p:cNvSpPr>
          <p:nvPr>
            <p:ph type="title"/>
          </p:nvPr>
        </p:nvSpPr>
        <p:spPr/>
        <p:txBody>
          <a:bodyPr>
            <a:normAutofit/>
          </a:bodyPr>
          <a:lstStyle/>
          <a:p>
            <a:r>
              <a:rPr lang="el-GR" sz="3200" b="1" dirty="0" smtClean="0">
                <a:solidFill>
                  <a:schemeClr val="accent6">
                    <a:lumMod val="75000"/>
                  </a:schemeClr>
                </a:solidFill>
                <a:latin typeface="Tahoma" pitchFamily="34" charset="0"/>
                <a:cs typeface="Tahoma" pitchFamily="34" charset="0"/>
              </a:rPr>
              <a:t>Πανελλαδική Σχολική Σκυταλοδρομία «Τρέχω για το ΕΥ»</a:t>
            </a:r>
            <a:endParaRPr lang="el-GR" sz="3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9" name="Object 3"/>
          <p:cNvGraphicFramePr>
            <a:graphicFrameLocks noChangeAspect="1"/>
          </p:cNvGraphicFramePr>
          <p:nvPr/>
        </p:nvGraphicFramePr>
        <p:xfrm>
          <a:off x="642910" y="5929330"/>
          <a:ext cx="825500" cy="584200"/>
        </p:xfrm>
        <a:graphic>
          <a:graphicData uri="http://schemas.openxmlformats.org/presentationml/2006/ole">
            <p:oleObj spid="_x0000_s16386" name="Αντικείμενο κελύφους συσκευασίας" showAsIcon="1" r:id="rId3" imgW="825120" imgH="584640" progId="Package">
              <p:embed/>
            </p:oleObj>
          </a:graphicData>
        </a:graphic>
      </p:graphicFrame>
      <p:sp>
        <p:nvSpPr>
          <p:cNvPr id="11" name="10 - Τίτλος"/>
          <p:cNvSpPr>
            <a:spLocks noGrp="1"/>
          </p:cNvSpPr>
          <p:nvPr>
            <p:ph type="ctrTitle"/>
          </p:nvPr>
        </p:nvSpPr>
        <p:spPr>
          <a:xfrm>
            <a:off x="714348" y="1500174"/>
            <a:ext cx="7500990" cy="1041397"/>
          </a:xfrm>
          <a:solidFill>
            <a:schemeClr val="accent3"/>
          </a:solidFill>
        </p:spPr>
        <p:txBody>
          <a:bodyPr/>
          <a:lstStyle/>
          <a:p>
            <a:r>
              <a:rPr lang="el-GR" dirty="0" smtClean="0"/>
              <a:t>Τι θα κάνουμε;</a:t>
            </a:r>
            <a:endParaRPr lang="el-GR" dirty="0"/>
          </a:p>
        </p:txBody>
      </p:sp>
      <p:sp>
        <p:nvSpPr>
          <p:cNvPr id="14" name="13 - Υπότιτλος"/>
          <p:cNvSpPr>
            <a:spLocks noGrp="1"/>
          </p:cNvSpPr>
          <p:nvPr>
            <p:ph type="subTitle" idx="1"/>
          </p:nvPr>
        </p:nvSpPr>
        <p:spPr>
          <a:xfrm>
            <a:off x="285720" y="4143380"/>
            <a:ext cx="8501122" cy="1428760"/>
          </a:xfrm>
          <a:solidFill>
            <a:schemeClr val="accent3"/>
          </a:solidFill>
        </p:spPr>
        <p:txBody>
          <a:bodyPr>
            <a:normAutofit fontScale="25000" lnSpcReduction="20000"/>
          </a:bodyPr>
          <a:lstStyle/>
          <a:p>
            <a:endParaRPr lang="el-GR" dirty="0" smtClean="0"/>
          </a:p>
          <a:p>
            <a:r>
              <a:rPr lang="el-GR" sz="12800" b="1" dirty="0" smtClean="0">
                <a:solidFill>
                  <a:schemeClr val="accent2"/>
                </a:solidFill>
              </a:rPr>
              <a:t>Θα περπατήσουμε συμβολικά, όλοι μαζί -σαν μία ομάδα- για ένα τέταρτο με στάδιο το σχολείο μας!</a:t>
            </a:r>
            <a:endParaRPr lang="el-GR" sz="12800" b="1" dirty="0">
              <a:solidFill>
                <a:schemeClr val="accent2"/>
              </a:solidFill>
            </a:endParaRPr>
          </a:p>
        </p:txBody>
      </p:sp>
      <p:sp>
        <p:nvSpPr>
          <p:cNvPr id="13" name="2 - Τίτλος"/>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200" b="1" i="0" u="none" strike="noStrike" kern="1200" cap="none" spc="0" normalizeH="0" baseline="0" noProof="0" dirty="0" smtClean="0">
                <a:ln>
                  <a:noFill/>
                </a:ln>
                <a:solidFill>
                  <a:schemeClr val="accent6">
                    <a:lumMod val="75000"/>
                  </a:schemeClr>
                </a:solidFill>
                <a:effectLst/>
                <a:uLnTx/>
                <a:uFillTx/>
                <a:latin typeface="Tahoma" pitchFamily="34" charset="0"/>
                <a:ea typeface="+mj-ea"/>
                <a:cs typeface="Tahoma" pitchFamily="34" charset="0"/>
              </a:rPr>
              <a:t>Πανελλαδική Σχολική Σκυταλοδρομία «Τρέχω για το ΕΥ»</a:t>
            </a:r>
            <a:endParaRPr kumimoji="0" lang="el-GR"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16387" name="Picture 3" descr="C:\Users\chris\Desktop\ΤΡΕΧΩ ΓΙΑ ΤΟ ΕΥ\walking.jpg"/>
          <p:cNvPicPr>
            <a:picLocks noChangeAspect="1" noChangeArrowheads="1"/>
          </p:cNvPicPr>
          <p:nvPr/>
        </p:nvPicPr>
        <p:blipFill>
          <a:blip r:embed="rId4" cstate="print"/>
          <a:srcRect/>
          <a:stretch>
            <a:fillRect/>
          </a:stretch>
        </p:blipFill>
        <p:spPr bwMode="auto">
          <a:xfrm>
            <a:off x="3143240" y="2500306"/>
            <a:ext cx="2971800" cy="1543050"/>
          </a:xfrm>
          <a:prstGeom prst="rect">
            <a:avLst/>
          </a:prstGeom>
          <a:noFill/>
        </p:spPr>
      </p:pic>
      <p:pic>
        <p:nvPicPr>
          <p:cNvPr id="16388" name="Picture 4" descr="C:\Users\chris\Desktop\ΤΡΕΧΩ ΓΙΑ ΤΟ ΕΥ\πόδια με αθλητικά παπούτσια.jpg"/>
          <p:cNvPicPr>
            <a:picLocks noChangeAspect="1" noChangeArrowheads="1"/>
          </p:cNvPicPr>
          <p:nvPr/>
        </p:nvPicPr>
        <p:blipFill>
          <a:blip r:embed="rId5" cstate="print"/>
          <a:srcRect/>
          <a:stretch>
            <a:fillRect/>
          </a:stretch>
        </p:blipFill>
        <p:spPr bwMode="auto">
          <a:xfrm>
            <a:off x="4357686" y="5666778"/>
            <a:ext cx="4500594" cy="119122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 calcmode="lin" valueType="num">
                                      <p:cBhvr additive="base">
                                        <p:cTn id="12" dur="5000" fill="hold"/>
                                        <p:tgtEl>
                                          <p:spTgt spid="16387"/>
                                        </p:tgtEl>
                                        <p:attrNameLst>
                                          <p:attrName>ppt_x</p:attrName>
                                        </p:attrNameLst>
                                      </p:cBhvr>
                                      <p:tavLst>
                                        <p:tav tm="0">
                                          <p:val>
                                            <p:strVal val="1+#ppt_w/2"/>
                                          </p:val>
                                        </p:tav>
                                        <p:tav tm="100000">
                                          <p:val>
                                            <p:strVal val="#ppt_x"/>
                                          </p:val>
                                        </p:tav>
                                      </p:tavLst>
                                    </p:anim>
                                    <p:anim calcmode="lin" valueType="num">
                                      <p:cBhvr additive="base">
                                        <p:cTn id="13" dur="5000" fill="hold"/>
                                        <p:tgtEl>
                                          <p:spTgt spid="16387"/>
                                        </p:tgtEl>
                                        <p:attrNameLst>
                                          <p:attrName>ppt_y</p:attrName>
                                        </p:attrNameLst>
                                      </p:cBhvr>
                                      <p:tavLst>
                                        <p:tav tm="0">
                                          <p:val>
                                            <p:strVal val="#ppt_y"/>
                                          </p:val>
                                        </p:tav>
                                        <p:tav tm="100000">
                                          <p:val>
                                            <p:strVal val="#ppt_y"/>
                                          </p:val>
                                        </p:tav>
                                      </p:tavLst>
                                    </p:anim>
                                  </p:childTnLst>
                                </p:cTn>
                              </p:par>
                              <p:par>
                                <p:cTn id="14" presetID="6" presetClass="entr" presetSubtype="16" fill="hold" grpId="0" nodeType="withEffect">
                                  <p:stCondLst>
                                    <p:cond delay="0"/>
                                  </p:stCondLst>
                                  <p:childTnLst>
                                    <p:set>
                                      <p:cBhvr>
                                        <p:cTn id="15" dur="1" fill="hold">
                                          <p:stCondLst>
                                            <p:cond delay="0"/>
                                          </p:stCondLst>
                                        </p:cTn>
                                        <p:tgtEl>
                                          <p:spTgt spid="14">
                                            <p:bg/>
                                          </p:spTgt>
                                        </p:tgtEl>
                                        <p:attrNameLst>
                                          <p:attrName>style.visibility</p:attrName>
                                        </p:attrNameLst>
                                      </p:cBhvr>
                                      <p:to>
                                        <p:strVal val="visible"/>
                                      </p:to>
                                    </p:set>
                                    <p:animEffect transition="in" filter="circle(in)">
                                      <p:cBhvr>
                                        <p:cTn id="16" dur="2000"/>
                                        <p:tgtEl>
                                          <p:spTgt spid="14">
                                            <p:bg/>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ircle(in)">
                                      <p:cBhvr>
                                        <p:cTn id="19" dur="2000"/>
                                        <p:tgtEl>
                                          <p:spTgt spid="14">
                                            <p:txEl>
                                              <p:pRg st="1" end="1"/>
                                            </p:txEl>
                                          </p:spTgt>
                                        </p:tgtEl>
                                      </p:cBhvr>
                                    </p:animEffect>
                                  </p:childTnLst>
                                </p:cTn>
                              </p:par>
                              <p:par>
                                <p:cTn id="20" presetID="2" presetClass="entr" presetSubtype="2" fill="hold" nodeType="withEffect">
                                  <p:stCondLst>
                                    <p:cond delay="0"/>
                                  </p:stCondLst>
                                  <p:childTnLst>
                                    <p:set>
                                      <p:cBhvr>
                                        <p:cTn id="21" dur="1" fill="hold">
                                          <p:stCondLst>
                                            <p:cond delay="0"/>
                                          </p:stCondLst>
                                        </p:cTn>
                                        <p:tgtEl>
                                          <p:spTgt spid="16388"/>
                                        </p:tgtEl>
                                        <p:attrNameLst>
                                          <p:attrName>style.visibility</p:attrName>
                                        </p:attrNameLst>
                                      </p:cBhvr>
                                      <p:to>
                                        <p:strVal val="visible"/>
                                      </p:to>
                                    </p:set>
                                    <p:anim calcmode="lin" valueType="num">
                                      <p:cBhvr additive="base">
                                        <p:cTn id="22" dur="5000" fill="hold"/>
                                        <p:tgtEl>
                                          <p:spTgt spid="16388"/>
                                        </p:tgtEl>
                                        <p:attrNameLst>
                                          <p:attrName>ppt_x</p:attrName>
                                        </p:attrNameLst>
                                      </p:cBhvr>
                                      <p:tavLst>
                                        <p:tav tm="0">
                                          <p:val>
                                            <p:strVal val="1+#ppt_w/2"/>
                                          </p:val>
                                        </p:tav>
                                        <p:tav tm="100000">
                                          <p:val>
                                            <p:strVal val="#ppt_x"/>
                                          </p:val>
                                        </p:tav>
                                      </p:tavLst>
                                    </p:anim>
                                    <p:anim calcmode="lin" valueType="num">
                                      <p:cBhvr additive="base">
                                        <p:cTn id="23" dur="5000" fill="hold"/>
                                        <p:tgtEl>
                                          <p:spTgt spid="163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1357298"/>
            <a:ext cx="8429684" cy="5139869"/>
          </a:xfrm>
          <a:prstGeom prst="rect">
            <a:avLst/>
          </a:prstGeom>
          <a:solidFill>
            <a:schemeClr val="accent3"/>
          </a:solidFill>
          <a:ln>
            <a:noFill/>
          </a:ln>
        </p:spPr>
        <p:txBody>
          <a:bodyPr wrap="square">
            <a:spAutoFit/>
          </a:bodyPr>
          <a:lstStyle/>
          <a:p>
            <a:endParaRPr lang="el-GR" sz="2000" b="1" dirty="0" smtClean="0">
              <a:solidFill>
                <a:srgbClr val="0070C0"/>
              </a:solidFill>
              <a:latin typeface="Tahoma" pitchFamily="34" charset="0"/>
              <a:cs typeface="Tahoma" pitchFamily="34" charset="0"/>
            </a:endParaRPr>
          </a:p>
          <a:p>
            <a:pPr algn="ctr">
              <a:buFont typeface="Wingdings" pitchFamily="2" charset="2"/>
              <a:buChar char="Ø"/>
            </a:pPr>
            <a:r>
              <a:rPr lang="el-GR" b="1" dirty="0" smtClean="0">
                <a:solidFill>
                  <a:srgbClr val="0070C0"/>
                </a:solidFill>
                <a:latin typeface="Tahoma" pitchFamily="34" charset="0"/>
                <a:cs typeface="Tahoma" pitchFamily="34" charset="0"/>
              </a:rPr>
              <a:t> </a:t>
            </a:r>
            <a:r>
              <a:rPr lang="el-GR" sz="2400" b="1" dirty="0" smtClean="0"/>
              <a:t>Μπορείτε να δείτε τη συμμετοχή των σχολείων </a:t>
            </a:r>
            <a:r>
              <a:rPr lang="el-GR" sz="2400" b="1" dirty="0" err="1" smtClean="0"/>
              <a:t>διαδραστικά</a:t>
            </a:r>
            <a:r>
              <a:rPr lang="el-GR" sz="2400" b="1" dirty="0" smtClean="0"/>
              <a:t> στον “χάρτη της ΣΚΥΤΑΛΟΔΡΟΜΙΑΣ ΤΟΥ ΕΥ” στην ιστοσελίδα του BE ACTIVE </a:t>
            </a:r>
            <a:r>
              <a:rPr lang="el-GR" sz="2400" b="1" dirty="0" smtClean="0">
                <a:hlinkClick r:id="rId2"/>
              </a:rPr>
              <a:t> https://beactive.hoa.org.gr</a:t>
            </a:r>
            <a:r>
              <a:rPr lang="el-GR" sz="2400" b="1" dirty="0" smtClean="0"/>
              <a:t>  .</a:t>
            </a:r>
          </a:p>
          <a:p>
            <a:pPr>
              <a:buFont typeface="Wingdings" pitchFamily="2" charset="2"/>
              <a:buChar char="Ø"/>
            </a:pPr>
            <a:endParaRPr lang="el-GR" sz="2000" b="1" dirty="0" smtClean="0"/>
          </a:p>
          <a:p>
            <a:pPr>
              <a:buFont typeface="Wingdings" pitchFamily="2" charset="2"/>
              <a:buChar char="Ø"/>
            </a:pPr>
            <a:r>
              <a:rPr lang="el-GR" sz="2400" b="1" dirty="0" smtClean="0"/>
              <a:t>Θα δοθούν 3 βραβεία (για κάθε κατηγορία) με τα εξής κριτήρια:</a:t>
            </a:r>
          </a:p>
          <a:p>
            <a:r>
              <a:rPr lang="el-GR" sz="2400" b="1" dirty="0" smtClean="0"/>
              <a:t>1. Για τη μεγαλύτερη διαδρομή</a:t>
            </a:r>
          </a:p>
          <a:p>
            <a:r>
              <a:rPr lang="el-GR" sz="2400" b="1" dirty="0" smtClean="0"/>
              <a:t> 2. Για τη μεγαλύτερη συμμετοχή (αναλογία αριθμού συμμετεχόντων/συνολικό αριθμό μαθητών της Σχολικής μονάδας) </a:t>
            </a:r>
          </a:p>
          <a:p>
            <a:r>
              <a:rPr lang="el-GR" sz="2400" b="1" dirty="0" smtClean="0"/>
              <a:t>3. Για τα καλύτερα </a:t>
            </a:r>
            <a:r>
              <a:rPr lang="el-GR" sz="2400" b="1" dirty="0" err="1" smtClean="0"/>
              <a:t>motto</a:t>
            </a:r>
            <a:r>
              <a:rPr lang="el-GR" sz="2400" b="1" dirty="0" smtClean="0"/>
              <a:t> </a:t>
            </a:r>
          </a:p>
          <a:p>
            <a:r>
              <a:rPr lang="el-GR" sz="2400" b="1" dirty="0" smtClean="0"/>
              <a:t>4. Για τις καλύτερες φωτογραφίες </a:t>
            </a:r>
          </a:p>
          <a:p>
            <a:r>
              <a:rPr lang="el-GR" sz="2400" b="1" dirty="0" smtClean="0"/>
              <a:t>5. Για τα καλύτερα </a:t>
            </a:r>
            <a:r>
              <a:rPr lang="el-GR" sz="2400" b="1" dirty="0" err="1" smtClean="0"/>
              <a:t>video</a:t>
            </a:r>
            <a:endParaRPr lang="el-GR" dirty="0"/>
          </a:p>
        </p:txBody>
      </p:sp>
      <p:sp>
        <p:nvSpPr>
          <p:cNvPr id="3" name="2 - Τίτλος"/>
          <p:cNvSpPr>
            <a:spLocks noGrp="1"/>
          </p:cNvSpPr>
          <p:nvPr>
            <p:ph type="title"/>
          </p:nvPr>
        </p:nvSpPr>
        <p:spPr/>
        <p:txBody>
          <a:bodyPr>
            <a:normAutofit/>
          </a:bodyPr>
          <a:lstStyle/>
          <a:p>
            <a:r>
              <a:rPr lang="el-GR" sz="3200" b="1" dirty="0" smtClean="0">
                <a:solidFill>
                  <a:schemeClr val="accent6">
                    <a:lumMod val="75000"/>
                  </a:schemeClr>
                </a:solidFill>
                <a:latin typeface="Tahoma" pitchFamily="34" charset="0"/>
                <a:cs typeface="Tahoma" pitchFamily="34" charset="0"/>
              </a:rPr>
              <a:t>Πανελλαδική Σχολική Σκυταλοδρομία «Τρέχω για το ΕΥ»</a:t>
            </a:r>
            <a:endParaRPr lang="el-GR" sz="3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57290" y="1571612"/>
            <a:ext cx="6515088" cy="785818"/>
          </a:xfrm>
          <a:solidFill>
            <a:schemeClr val="accent3"/>
          </a:solidFill>
        </p:spPr>
        <p:txBody>
          <a:bodyPr/>
          <a:lstStyle/>
          <a:p>
            <a:r>
              <a:rPr lang="el-GR" dirty="0" smtClean="0"/>
              <a:t>Γιατί περπάτημα;</a:t>
            </a:r>
            <a:endParaRPr lang="el-GR" dirty="0"/>
          </a:p>
        </p:txBody>
      </p:sp>
      <p:sp>
        <p:nvSpPr>
          <p:cNvPr id="3" name="2 - Τίτλος"/>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200" b="1" i="0" u="none" strike="noStrike" kern="1200" cap="none" spc="0" normalizeH="0" baseline="0" noProof="0" dirty="0" smtClean="0">
                <a:ln>
                  <a:noFill/>
                </a:ln>
                <a:solidFill>
                  <a:schemeClr val="accent6">
                    <a:lumMod val="75000"/>
                  </a:schemeClr>
                </a:solidFill>
                <a:effectLst/>
                <a:uLnTx/>
                <a:uFillTx/>
                <a:latin typeface="Tahoma" pitchFamily="34" charset="0"/>
                <a:ea typeface="+mj-ea"/>
                <a:cs typeface="Tahoma" pitchFamily="34" charset="0"/>
              </a:rPr>
              <a:t>Πανελλαδική Σχολική Σκυταλοδρομία «Τρέχω για το ΕΥ»</a:t>
            </a:r>
            <a:endParaRPr kumimoji="0" lang="el-GR"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17410" name="Picture 2" descr="C:\Users\chris\Desktop\ΤΡΕΧΩ ΓΙΑ ΤΟ ΕΥ\όλες οι ηλικίες.jpg"/>
          <p:cNvPicPr>
            <a:picLocks noChangeAspect="1" noChangeArrowheads="1"/>
          </p:cNvPicPr>
          <p:nvPr/>
        </p:nvPicPr>
        <p:blipFill>
          <a:blip r:embed="rId2" cstate="print"/>
          <a:srcRect/>
          <a:stretch>
            <a:fillRect/>
          </a:stretch>
        </p:blipFill>
        <p:spPr bwMode="auto">
          <a:xfrm>
            <a:off x="357158" y="2500306"/>
            <a:ext cx="4718077" cy="1975569"/>
          </a:xfrm>
          <a:prstGeom prst="rect">
            <a:avLst/>
          </a:prstGeom>
          <a:noFill/>
        </p:spPr>
      </p:pic>
      <p:pic>
        <p:nvPicPr>
          <p:cNvPr id="17411" name="Picture 3" descr="C:\Users\chris\Desktop\ΤΡΕΧΩ ΓΙΑ ΤΟ ΕΥ\animated-walking-image-0022.gif"/>
          <p:cNvPicPr>
            <a:picLocks noChangeAspect="1" noChangeArrowheads="1" noCrop="1"/>
          </p:cNvPicPr>
          <p:nvPr/>
        </p:nvPicPr>
        <p:blipFill>
          <a:blip r:embed="rId3" cstate="print"/>
          <a:srcRect/>
          <a:stretch>
            <a:fillRect/>
          </a:stretch>
        </p:blipFill>
        <p:spPr bwMode="auto">
          <a:xfrm>
            <a:off x="7500958" y="2357430"/>
            <a:ext cx="1409700" cy="1400175"/>
          </a:xfrm>
          <a:prstGeom prst="rect">
            <a:avLst/>
          </a:prstGeom>
          <a:noFill/>
        </p:spPr>
      </p:pic>
      <p:pic>
        <p:nvPicPr>
          <p:cNvPr id="17417" name="Picture 9" descr="C:\Users\chris\Desktop\ΤΡΕΧΩ ΓΙΑ ΤΟ ΕΥ\animated-walking-image-0004.gif"/>
          <p:cNvPicPr>
            <a:picLocks noChangeAspect="1" noChangeArrowheads="1" noCrop="1"/>
          </p:cNvPicPr>
          <p:nvPr/>
        </p:nvPicPr>
        <p:blipFill>
          <a:blip r:embed="rId4" cstate="print"/>
          <a:srcRect/>
          <a:stretch>
            <a:fillRect/>
          </a:stretch>
        </p:blipFill>
        <p:spPr bwMode="auto">
          <a:xfrm>
            <a:off x="0" y="4500570"/>
            <a:ext cx="2030499" cy="1785950"/>
          </a:xfrm>
          <a:prstGeom prst="rect">
            <a:avLst/>
          </a:prstGeom>
          <a:noFill/>
        </p:spPr>
      </p:pic>
      <p:pic>
        <p:nvPicPr>
          <p:cNvPr id="17418" name="Picture 10" descr="C:\Users\chris\Desktop\ΤΡΕΧΩ ΓΙΑ ΤΟ ΕΥ\animated-walking-image-0019.gif"/>
          <p:cNvPicPr>
            <a:picLocks noChangeAspect="1" noChangeArrowheads="1" noCrop="1"/>
          </p:cNvPicPr>
          <p:nvPr/>
        </p:nvPicPr>
        <p:blipFill>
          <a:blip r:embed="rId5" cstate="print"/>
          <a:srcRect/>
          <a:stretch>
            <a:fillRect/>
          </a:stretch>
        </p:blipFill>
        <p:spPr bwMode="auto">
          <a:xfrm>
            <a:off x="2285984" y="4273044"/>
            <a:ext cx="1500198" cy="2584956"/>
          </a:xfrm>
          <a:prstGeom prst="rect">
            <a:avLst/>
          </a:prstGeom>
          <a:noFill/>
        </p:spPr>
      </p:pic>
      <p:pic>
        <p:nvPicPr>
          <p:cNvPr id="17419" name="Picture 11" descr="C:\Users\chris\Desktop\ΤΡΕΧΩ ΓΙΑ ΤΟ ΕΥ\animated-walking-image-0074.gif"/>
          <p:cNvPicPr>
            <a:picLocks noChangeAspect="1" noChangeArrowheads="1" noCrop="1"/>
          </p:cNvPicPr>
          <p:nvPr/>
        </p:nvPicPr>
        <p:blipFill>
          <a:blip r:embed="rId6" cstate="print"/>
          <a:srcRect/>
          <a:stretch>
            <a:fillRect/>
          </a:stretch>
        </p:blipFill>
        <p:spPr bwMode="auto">
          <a:xfrm>
            <a:off x="3786182" y="4118092"/>
            <a:ext cx="1357322" cy="2544584"/>
          </a:xfrm>
          <a:prstGeom prst="rect">
            <a:avLst/>
          </a:prstGeom>
          <a:noFill/>
        </p:spPr>
      </p:pic>
      <p:pic>
        <p:nvPicPr>
          <p:cNvPr id="17420" name="Picture 12" descr="C:\Users\chris\Desktop\ΤΡΕΧΩ ΓΙΑ ΤΟ ΕΥ\animated-walking-image-0035.gif"/>
          <p:cNvPicPr>
            <a:picLocks noChangeAspect="1" noChangeArrowheads="1" noCrop="1"/>
          </p:cNvPicPr>
          <p:nvPr/>
        </p:nvPicPr>
        <p:blipFill>
          <a:blip r:embed="rId7" cstate="print"/>
          <a:srcRect/>
          <a:stretch>
            <a:fillRect/>
          </a:stretch>
        </p:blipFill>
        <p:spPr bwMode="auto">
          <a:xfrm>
            <a:off x="5000628" y="4357694"/>
            <a:ext cx="3786182" cy="2371565"/>
          </a:xfrm>
          <a:prstGeom prst="rect">
            <a:avLst/>
          </a:prstGeom>
          <a:noFill/>
        </p:spPr>
      </p:pic>
      <p:pic>
        <p:nvPicPr>
          <p:cNvPr id="17421" name="Picture 13" descr="C:\Users\chris\ΣΠΥΡΙΔΟΥΛΑ\Όλα για την κυψέλη\ΦΩΤΟΓΡΑΦΙΕΣ\σύνθημα.jpg"/>
          <p:cNvPicPr>
            <a:picLocks noChangeAspect="1" noChangeArrowheads="1"/>
          </p:cNvPicPr>
          <p:nvPr/>
        </p:nvPicPr>
        <p:blipFill>
          <a:blip r:embed="rId8" cstate="print"/>
          <a:srcRect/>
          <a:stretch>
            <a:fillRect/>
          </a:stretch>
        </p:blipFill>
        <p:spPr bwMode="auto">
          <a:xfrm>
            <a:off x="5786446" y="2500306"/>
            <a:ext cx="1785950" cy="17859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410"/>
                                        </p:tgtEl>
                                        <p:attrNameLst>
                                          <p:attrName>style.visibility</p:attrName>
                                        </p:attrNameLst>
                                      </p:cBhvr>
                                      <p:to>
                                        <p:strVal val="visible"/>
                                      </p:to>
                                    </p:set>
                                    <p:anim calcmode="lin" valueType="num">
                                      <p:cBhvr additive="base">
                                        <p:cTn id="13" dur="5000" fill="hold"/>
                                        <p:tgtEl>
                                          <p:spTgt spid="17410"/>
                                        </p:tgtEl>
                                        <p:attrNameLst>
                                          <p:attrName>ppt_x</p:attrName>
                                        </p:attrNameLst>
                                      </p:cBhvr>
                                      <p:tavLst>
                                        <p:tav tm="0">
                                          <p:val>
                                            <p:strVal val="0-#ppt_w/2"/>
                                          </p:val>
                                        </p:tav>
                                        <p:tav tm="100000">
                                          <p:val>
                                            <p:strVal val="#ppt_x"/>
                                          </p:val>
                                        </p:tav>
                                      </p:tavLst>
                                    </p:anim>
                                    <p:anim calcmode="lin" valueType="num">
                                      <p:cBhvr additive="base">
                                        <p:cTn id="14" dur="50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7421"/>
                                        </p:tgtEl>
                                        <p:attrNameLst>
                                          <p:attrName>style.visibility</p:attrName>
                                        </p:attrNameLst>
                                      </p:cBhvr>
                                      <p:to>
                                        <p:strVal val="visible"/>
                                      </p:to>
                                    </p:set>
                                    <p:animEffect transition="in" filter="diamond(in)">
                                      <p:cBhvr>
                                        <p:cTn id="19" dur="30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chris\Desktop\ΤΡΕΧΩ ΓΙΑ ΤΟ ΕΥ\άντρας που περπατά.jpg"/>
          <p:cNvPicPr>
            <a:picLocks noChangeAspect="1" noChangeArrowheads="1"/>
          </p:cNvPicPr>
          <p:nvPr/>
        </p:nvPicPr>
        <p:blipFill>
          <a:blip r:embed="rId2" cstate="print"/>
          <a:srcRect/>
          <a:stretch>
            <a:fillRect/>
          </a:stretch>
        </p:blipFill>
        <p:spPr bwMode="auto">
          <a:xfrm>
            <a:off x="357158" y="1643050"/>
            <a:ext cx="8519324" cy="1857388"/>
          </a:xfrm>
          <a:prstGeom prst="rect">
            <a:avLst/>
          </a:prstGeom>
          <a:noFill/>
        </p:spPr>
      </p:pic>
      <p:sp>
        <p:nvSpPr>
          <p:cNvPr id="4" name="2 - Τίτλος"/>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200" b="1" i="0" u="none" strike="noStrike" kern="1200" cap="none" spc="0" normalizeH="0" baseline="0" noProof="0" dirty="0" smtClean="0">
                <a:ln>
                  <a:noFill/>
                </a:ln>
                <a:solidFill>
                  <a:schemeClr val="accent6">
                    <a:lumMod val="75000"/>
                  </a:schemeClr>
                </a:solidFill>
                <a:effectLst/>
                <a:uLnTx/>
                <a:uFillTx/>
                <a:latin typeface="Tahoma" pitchFamily="34" charset="0"/>
                <a:ea typeface="+mj-ea"/>
                <a:cs typeface="Tahoma" pitchFamily="34" charset="0"/>
              </a:rPr>
              <a:t>Πανελλαδική Σχολική Σκυταλοδρομία «Τρέχω για το ΕΥ»</a:t>
            </a:r>
            <a:endParaRPr kumimoji="0" lang="el-GR"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 Ορθογώνιο"/>
          <p:cNvSpPr/>
          <p:nvPr/>
        </p:nvSpPr>
        <p:spPr>
          <a:xfrm>
            <a:off x="428596" y="3286124"/>
            <a:ext cx="8715404" cy="369332"/>
          </a:xfrm>
          <a:prstGeom prst="rect">
            <a:avLst/>
          </a:prstGeom>
        </p:spPr>
        <p:txBody>
          <a:bodyPr wrap="square">
            <a:spAutoFit/>
          </a:bodyPr>
          <a:lstStyle/>
          <a:p>
            <a:r>
              <a:rPr lang="en-US" dirty="0" smtClean="0">
                <a:hlinkClick r:id="rId3"/>
              </a:rPr>
              <a:t>https://www.youtube.com/watch?v=UhdZv-waEjo</a:t>
            </a:r>
            <a:r>
              <a:rPr lang="el-GR" dirty="0" smtClean="0"/>
              <a:t> </a:t>
            </a:r>
            <a:endParaRPr lang="el-GR" dirty="0"/>
          </a:p>
        </p:txBody>
      </p:sp>
      <p:sp>
        <p:nvSpPr>
          <p:cNvPr id="6" name="5 - Ορθογώνιο"/>
          <p:cNvSpPr/>
          <p:nvPr/>
        </p:nvSpPr>
        <p:spPr>
          <a:xfrm>
            <a:off x="5214942" y="3286124"/>
            <a:ext cx="2637389" cy="369332"/>
          </a:xfrm>
          <a:prstGeom prst="rect">
            <a:avLst/>
          </a:prstGeom>
        </p:spPr>
        <p:txBody>
          <a:bodyPr wrap="square">
            <a:spAutoFit/>
          </a:bodyPr>
          <a:lstStyle/>
          <a:p>
            <a:r>
              <a:rPr lang="el-GR" b="1" dirty="0" smtClean="0"/>
              <a:t>Πώς να περπατάς σωστά </a:t>
            </a:r>
            <a:endParaRPr lang="el-GR" b="1" dirty="0"/>
          </a:p>
        </p:txBody>
      </p:sp>
      <p:pic>
        <p:nvPicPr>
          <p:cNvPr id="18435" name="Picture 3" descr="C:\Users\chris\Desktop\ΤΡΕΧΩ ΓΙΑ ΤΟ ΕΥ\smiley.jpg"/>
          <p:cNvPicPr>
            <a:picLocks noChangeAspect="1" noChangeArrowheads="1"/>
          </p:cNvPicPr>
          <p:nvPr/>
        </p:nvPicPr>
        <p:blipFill>
          <a:blip r:embed="rId4" cstate="print"/>
          <a:srcRect/>
          <a:stretch>
            <a:fillRect/>
          </a:stretch>
        </p:blipFill>
        <p:spPr bwMode="auto">
          <a:xfrm>
            <a:off x="571472" y="3714752"/>
            <a:ext cx="5715040" cy="2923974"/>
          </a:xfrm>
          <a:prstGeom prst="rect">
            <a:avLst/>
          </a:prstGeom>
          <a:noFill/>
        </p:spPr>
      </p:pic>
      <p:pic>
        <p:nvPicPr>
          <p:cNvPr id="18436" name="Picture 4" descr="C:\Users\chris\Desktop\ΤΡΕΧΩ ΓΙΑ ΤΟ ΕΥ\istockphoto-864435922-640x640.jpg"/>
          <p:cNvPicPr>
            <a:picLocks noChangeAspect="1" noChangeArrowheads="1"/>
          </p:cNvPicPr>
          <p:nvPr/>
        </p:nvPicPr>
        <p:blipFill>
          <a:blip r:embed="rId5" cstate="print"/>
          <a:srcRect/>
          <a:stretch>
            <a:fillRect/>
          </a:stretch>
        </p:blipFill>
        <p:spPr bwMode="auto">
          <a:xfrm>
            <a:off x="6286512" y="4572008"/>
            <a:ext cx="2668223" cy="150019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0" fill="hold"/>
                                        <p:tgtEl>
                                          <p:spTgt spid="18434"/>
                                        </p:tgtEl>
                                        <p:attrNameLst>
                                          <p:attrName>ppt_x</p:attrName>
                                        </p:attrNameLst>
                                      </p:cBhvr>
                                      <p:tavLst>
                                        <p:tav tm="0">
                                          <p:val>
                                            <p:strVal val="0-#ppt_w/2"/>
                                          </p:val>
                                        </p:tav>
                                        <p:tav tm="100000">
                                          <p:val>
                                            <p:strVal val="#ppt_x"/>
                                          </p:val>
                                        </p:tav>
                                      </p:tavLst>
                                    </p:anim>
                                    <p:anim calcmode="lin" valueType="num">
                                      <p:cBhvr additive="base">
                                        <p:cTn id="8" dur="5000" fill="hold"/>
                                        <p:tgtEl>
                                          <p:spTgt spid="184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0" fill="hold"/>
                                        <p:tgtEl>
                                          <p:spTgt spid="5"/>
                                        </p:tgtEl>
                                        <p:attrNameLst>
                                          <p:attrName>ppt_x</p:attrName>
                                        </p:attrNameLst>
                                      </p:cBhvr>
                                      <p:tavLst>
                                        <p:tav tm="0">
                                          <p:val>
                                            <p:strVal val="0-#ppt_w/2"/>
                                          </p:val>
                                        </p:tav>
                                        <p:tav tm="100000">
                                          <p:val>
                                            <p:strVal val="#ppt_x"/>
                                          </p:val>
                                        </p:tav>
                                      </p:tavLst>
                                    </p:anim>
                                    <p:anim calcmode="lin" valueType="num">
                                      <p:cBhvr additive="base">
                                        <p:cTn id="12" dur="5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0" fill="hold"/>
                                        <p:tgtEl>
                                          <p:spTgt spid="6"/>
                                        </p:tgtEl>
                                        <p:attrNameLst>
                                          <p:attrName>ppt_x</p:attrName>
                                        </p:attrNameLst>
                                      </p:cBhvr>
                                      <p:tavLst>
                                        <p:tav tm="0">
                                          <p:val>
                                            <p:strVal val="0-#ppt_w/2"/>
                                          </p:val>
                                        </p:tav>
                                        <p:tav tm="100000">
                                          <p:val>
                                            <p:strVal val="#ppt_x"/>
                                          </p:val>
                                        </p:tav>
                                      </p:tavLst>
                                    </p:anim>
                                    <p:anim calcmode="lin" valueType="num">
                                      <p:cBhvr additive="base">
                                        <p:cTn id="16" dur="5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18435"/>
                                        </p:tgtEl>
                                        <p:attrNameLst>
                                          <p:attrName>style.visibility</p:attrName>
                                        </p:attrNameLst>
                                      </p:cBhvr>
                                      <p:to>
                                        <p:strVal val="visible"/>
                                      </p:to>
                                    </p:set>
                                    <p:animEffect transition="in" filter="diamond(in)">
                                      <p:cBhvr>
                                        <p:cTn id="21" dur="2000"/>
                                        <p:tgtEl>
                                          <p:spTgt spid="18435"/>
                                        </p:tgtEl>
                                      </p:cBhvr>
                                    </p:animEffect>
                                  </p:childTnLst>
                                </p:cTn>
                              </p:par>
                              <p:par>
                                <p:cTn id="22" presetID="8" presetClass="entr" presetSubtype="16" fill="hold" nodeType="withEffect">
                                  <p:stCondLst>
                                    <p:cond delay="0"/>
                                  </p:stCondLst>
                                  <p:childTnLst>
                                    <p:set>
                                      <p:cBhvr>
                                        <p:cTn id="23" dur="1" fill="hold">
                                          <p:stCondLst>
                                            <p:cond delay="0"/>
                                          </p:stCondLst>
                                        </p:cTn>
                                        <p:tgtEl>
                                          <p:spTgt spid="18436"/>
                                        </p:tgtEl>
                                        <p:attrNameLst>
                                          <p:attrName>style.visibility</p:attrName>
                                        </p:attrNameLst>
                                      </p:cBhvr>
                                      <p:to>
                                        <p:strVal val="visible"/>
                                      </p:to>
                                    </p:set>
                                    <p:animEffect transition="in" filter="diamond(in)">
                                      <p:cBhvr>
                                        <p:cTn id="24"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chris\Desktop\ΤΡΕΧΩ ΓΙΑ ΤΟ ΕΥ\Μαραθώνιος αφετηρία.jpg"/>
          <p:cNvPicPr>
            <a:picLocks noChangeAspect="1" noChangeArrowheads="1"/>
          </p:cNvPicPr>
          <p:nvPr/>
        </p:nvPicPr>
        <p:blipFill>
          <a:blip r:embed="rId2" cstate="print"/>
          <a:srcRect/>
          <a:stretch>
            <a:fillRect/>
          </a:stretch>
        </p:blipFill>
        <p:spPr bwMode="auto">
          <a:xfrm>
            <a:off x="285720" y="1643050"/>
            <a:ext cx="4943049" cy="2357454"/>
          </a:xfrm>
          <a:prstGeom prst="rect">
            <a:avLst/>
          </a:prstGeom>
          <a:noFill/>
        </p:spPr>
      </p:pic>
      <p:sp>
        <p:nvSpPr>
          <p:cNvPr id="3" name="2 - Τίτλος"/>
          <p:cNvSpPr>
            <a:spLocks noGrp="1"/>
          </p:cNvSpPr>
          <p:nvPr>
            <p:ph type="title"/>
          </p:nvPr>
        </p:nvSpPr>
        <p:spPr>
          <a:solidFill>
            <a:schemeClr val="accent3"/>
          </a:solidFill>
        </p:spPr>
        <p:txBody>
          <a:bodyPr/>
          <a:lstStyle/>
          <a:p>
            <a:r>
              <a:rPr lang="el-GR" dirty="0" smtClean="0"/>
              <a:t>Όπως στον Μαραθώνιο… </a:t>
            </a:r>
            <a:endParaRPr lang="el-GR" dirty="0"/>
          </a:p>
        </p:txBody>
      </p:sp>
      <p:pic>
        <p:nvPicPr>
          <p:cNvPr id="19459" name="Picture 3" descr="C:\Users\chris\Desktop\ΤΡΕΧΩ ΓΙΑ ΤΟ ΕΥ\Μαραθώνιος στην αρχή.jpg"/>
          <p:cNvPicPr>
            <a:picLocks noChangeAspect="1" noChangeArrowheads="1"/>
          </p:cNvPicPr>
          <p:nvPr/>
        </p:nvPicPr>
        <p:blipFill>
          <a:blip r:embed="rId3" cstate="print"/>
          <a:srcRect/>
          <a:stretch>
            <a:fillRect/>
          </a:stretch>
        </p:blipFill>
        <p:spPr bwMode="auto">
          <a:xfrm>
            <a:off x="5286380" y="1571612"/>
            <a:ext cx="3643306" cy="2424454"/>
          </a:xfrm>
          <a:prstGeom prst="rect">
            <a:avLst/>
          </a:prstGeom>
          <a:noFill/>
        </p:spPr>
      </p:pic>
      <p:pic>
        <p:nvPicPr>
          <p:cNvPr id="19460" name="Picture 4" descr="C:\Users\chris\Desktop\ΤΡΕΧΩ ΓΙΑ ΤΟ ΕΥ\Μαραθώνιος.jpg"/>
          <p:cNvPicPr>
            <a:picLocks noChangeAspect="1" noChangeArrowheads="1"/>
          </p:cNvPicPr>
          <p:nvPr/>
        </p:nvPicPr>
        <p:blipFill>
          <a:blip r:embed="rId4" cstate="print"/>
          <a:srcRect/>
          <a:stretch>
            <a:fillRect/>
          </a:stretch>
        </p:blipFill>
        <p:spPr bwMode="auto">
          <a:xfrm>
            <a:off x="285720" y="4071942"/>
            <a:ext cx="3857652" cy="2567092"/>
          </a:xfrm>
          <a:prstGeom prst="rect">
            <a:avLst/>
          </a:prstGeom>
          <a:noFill/>
        </p:spPr>
      </p:pic>
      <p:pic>
        <p:nvPicPr>
          <p:cNvPr id="6" name="Picture 2" descr="20191009 204611"/>
          <p:cNvPicPr>
            <a:picLocks noChangeAspect="1" noChangeArrowheads="1"/>
          </p:cNvPicPr>
          <p:nvPr/>
        </p:nvPicPr>
        <p:blipFill>
          <a:blip r:embed="rId5" cstate="print"/>
          <a:srcRect/>
          <a:stretch>
            <a:fillRect/>
          </a:stretch>
        </p:blipFill>
        <p:spPr bwMode="auto">
          <a:xfrm>
            <a:off x="4286248" y="4214818"/>
            <a:ext cx="2571748" cy="1448752"/>
          </a:xfrm>
          <a:prstGeom prst="rect">
            <a:avLst/>
          </a:prstGeom>
          <a:noFill/>
        </p:spPr>
      </p:pic>
      <p:pic>
        <p:nvPicPr>
          <p:cNvPr id="7" name="Picture 4" descr="20191009 204640"/>
          <p:cNvPicPr>
            <a:picLocks noChangeAspect="1" noChangeArrowheads="1"/>
          </p:cNvPicPr>
          <p:nvPr/>
        </p:nvPicPr>
        <p:blipFill>
          <a:blip r:embed="rId6" cstate="print"/>
          <a:srcRect/>
          <a:stretch>
            <a:fillRect/>
          </a:stretch>
        </p:blipFill>
        <p:spPr bwMode="auto">
          <a:xfrm>
            <a:off x="6572264" y="5286388"/>
            <a:ext cx="2357434" cy="1328022"/>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85720" y="142852"/>
            <a:ext cx="8643998" cy="1274786"/>
          </a:xfrm>
          <a:solidFill>
            <a:schemeClr val="accent3"/>
          </a:solidFill>
        </p:spPr>
        <p:txBody>
          <a:bodyPr>
            <a:normAutofit fontScale="90000"/>
          </a:bodyPr>
          <a:lstStyle/>
          <a:p>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Θα φωνάξουμε και συνθήματα…</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endParaRPr lang="el-GR" dirty="0"/>
          </a:p>
        </p:txBody>
      </p:sp>
      <p:sp>
        <p:nvSpPr>
          <p:cNvPr id="6" name="5 - Ορθογώνιο"/>
          <p:cNvSpPr/>
          <p:nvPr/>
        </p:nvSpPr>
        <p:spPr>
          <a:xfrm>
            <a:off x="357126" y="1841242"/>
            <a:ext cx="8572592" cy="4524315"/>
          </a:xfrm>
          <a:prstGeom prst="rect">
            <a:avLst/>
          </a:prstGeom>
          <a:solidFill>
            <a:schemeClr val="accent3">
              <a:lumMod val="40000"/>
              <a:lumOff val="60000"/>
            </a:schemeClr>
          </a:solidFill>
        </p:spPr>
        <p:txBody>
          <a:bodyPr wrap="square">
            <a:spAutoFit/>
          </a:bodyPr>
          <a:lstStyle/>
          <a:p>
            <a:r>
              <a:rPr lang="el-GR" sz="3200" b="1" dirty="0" smtClean="0"/>
              <a:t>1/ Όλοι μαζί: «Τρέχουμε για το ΕΥ»</a:t>
            </a:r>
          </a:p>
          <a:p>
            <a:r>
              <a:rPr lang="el-GR" sz="3200" b="1" dirty="0" smtClean="0"/>
              <a:t/>
            </a:r>
            <a:br>
              <a:rPr lang="el-GR" sz="3200" b="1" dirty="0" smtClean="0"/>
            </a:br>
            <a:r>
              <a:rPr lang="el-GR" sz="3200" b="1" dirty="0" smtClean="0"/>
              <a:t>2/ Ε και ΣΤ τάξη: «ΕΥ από το </a:t>
            </a:r>
            <a:r>
              <a:rPr lang="el-GR" sz="3200" b="1" dirty="0" err="1" smtClean="0"/>
              <a:t>ΕΥζώ</a:t>
            </a:r>
            <a:r>
              <a:rPr lang="el-GR" sz="3200" b="1" dirty="0" smtClean="0"/>
              <a:t>»</a:t>
            </a:r>
          </a:p>
          <a:p>
            <a:r>
              <a:rPr lang="el-GR" sz="3200" b="1" dirty="0" smtClean="0"/>
              <a:t/>
            </a:r>
            <a:br>
              <a:rPr lang="el-GR" sz="3200" b="1" dirty="0" smtClean="0"/>
            </a:br>
            <a:r>
              <a:rPr lang="el-GR" sz="3200" b="1" dirty="0" smtClean="0"/>
              <a:t>3/ Γ και Δ τάξη: «</a:t>
            </a:r>
            <a:r>
              <a:rPr lang="el-GR" sz="3200" b="1" dirty="0" err="1" smtClean="0"/>
              <a:t>ΕΥζώ</a:t>
            </a:r>
            <a:r>
              <a:rPr lang="el-GR" sz="3200" b="1" dirty="0" smtClean="0"/>
              <a:t>, εγώ περπατώ!»</a:t>
            </a:r>
          </a:p>
          <a:p>
            <a:r>
              <a:rPr lang="el-GR" sz="3200" b="1" dirty="0" smtClean="0"/>
              <a:t/>
            </a:r>
            <a:br>
              <a:rPr lang="el-GR" sz="3200" b="1" dirty="0" smtClean="0"/>
            </a:br>
            <a:r>
              <a:rPr lang="el-GR" sz="3200" b="1" dirty="0" smtClean="0"/>
              <a:t>4/ Α και Β τάξη: «</a:t>
            </a:r>
            <a:r>
              <a:rPr lang="el-GR" sz="3200" b="1" dirty="0" err="1" smtClean="0"/>
              <a:t>ΕΥζώ</a:t>
            </a:r>
            <a:r>
              <a:rPr lang="el-GR" sz="3200" b="1" dirty="0" smtClean="0"/>
              <a:t>, κι εγώ περπατώ!» </a:t>
            </a:r>
          </a:p>
          <a:p>
            <a:r>
              <a:rPr lang="el-GR" sz="3200" b="1" dirty="0" smtClean="0"/>
              <a:t/>
            </a:r>
            <a:br>
              <a:rPr lang="el-GR" sz="3200" b="1" dirty="0" smtClean="0"/>
            </a:br>
            <a:r>
              <a:rPr lang="el-GR" sz="3200" b="1" dirty="0" smtClean="0"/>
              <a:t>5/ Όλοι μαζί: «Περπατούμε , ΕΥ να ζούμε!»</a:t>
            </a:r>
            <a:endParaRPr lang="el-GR" sz="32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2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2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2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2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507</Words>
  <Application>Microsoft Office PowerPoint</Application>
  <PresentationFormat>Προβολή στην οθόνη (4:3)</PresentationFormat>
  <Paragraphs>100</Paragraphs>
  <Slides>26</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26</vt:i4>
      </vt:variant>
    </vt:vector>
  </HeadingPairs>
  <TitlesOfParts>
    <vt:vector size="28" baseType="lpstr">
      <vt:lpstr>Θέμα του Office</vt:lpstr>
      <vt:lpstr>Αντικείμενο κελύφους συσκευασίας</vt:lpstr>
      <vt:lpstr>   7ο ΔΗΜΟΤΙΚΟ ΣΧΟΛΕΙΟ ΙΛΙΟΥ  ΔΕΥΤΕΡΑ 2 ΟΚΤΩΒΡΙΟΥ 2023   </vt:lpstr>
      <vt:lpstr>Διαφάνεια 2</vt:lpstr>
      <vt:lpstr>Πανελλαδική Σχολική Σκυταλοδρομία «Τρέχω για το ΕΥ»</vt:lpstr>
      <vt:lpstr>Τι θα κάνουμε;</vt:lpstr>
      <vt:lpstr>Πανελλαδική Σχολική Σκυταλοδρομία «Τρέχω για το ΕΥ»</vt:lpstr>
      <vt:lpstr>Γιατί περπάτημα;</vt:lpstr>
      <vt:lpstr>Διαφάνεια 7</vt:lpstr>
      <vt:lpstr>Όπως στον Μαραθώνιο… </vt:lpstr>
      <vt:lpstr>    Θα φωνάξουμε και συνθήματα…    </vt:lpstr>
      <vt:lpstr>     15΄ΠΕΡΠΑΤΗΜΑ (Περιμετρικά του σχολείου)      «Τρέχω για το ΕΥ» Δρόμος υγείας και ευεξίας…     </vt:lpstr>
      <vt:lpstr>Περπατήσαμε για την ευζωΐα</vt:lpstr>
      <vt:lpstr>ΤΑ ΩΦΕΛΗ ΤΟΥ ΠΕΡΠΑΤΗΜΑΤΟΣ</vt:lpstr>
      <vt:lpstr>Επιδιώκω την υγεία μου και την ευζωΐα σημαίνει:</vt:lpstr>
      <vt:lpstr>Διαφάνεια 14</vt:lpstr>
      <vt:lpstr>Διαφάνεια 15</vt:lpstr>
      <vt:lpstr>Διαφάνεια 16</vt:lpstr>
      <vt:lpstr>Κι ακόμη, η άσκηση</vt:lpstr>
      <vt:lpstr>Διαφάνεια 18</vt:lpstr>
      <vt:lpstr>Διαφάνεια 19</vt:lpstr>
      <vt:lpstr>Άρα, ασκούμαι σημαίνει…</vt:lpstr>
      <vt:lpstr>Άρα, ασκούμαι σημαίνει…</vt:lpstr>
      <vt:lpstr>Αλλά και …</vt:lpstr>
      <vt:lpstr>Διαφάνεια 23</vt:lpstr>
      <vt:lpstr>Η Πυραμίδα της Φυσικής Δραστηριότητας</vt:lpstr>
      <vt:lpstr>Για να τα θυμάμαι …</vt:lpstr>
      <vt:lpstr>Γιατί η κίνηση δίνει ζωή!</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Χρήστος Καραθανάσης</dc:creator>
  <cp:lastModifiedBy>Χρήστος Καραθανάσης</cp:lastModifiedBy>
  <cp:revision>65</cp:revision>
  <dcterms:created xsi:type="dcterms:W3CDTF">2023-09-30T09:45:33Z</dcterms:created>
  <dcterms:modified xsi:type="dcterms:W3CDTF">2023-10-01T21:01:17Z</dcterms:modified>
</cp:coreProperties>
</file>