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 id="260" r:id="rId8"/>
    <p:sldId id="263" r:id="rId9"/>
    <p:sldId id="264" r:id="rId10"/>
    <p:sldId id="268" r:id="rId11"/>
    <p:sldId id="267" r:id="rId12"/>
    <p:sldId id="265" r:id="rId13"/>
    <p:sldId id="266" r:id="rId14"/>
    <p:sldId id="273" r:id="rId15"/>
    <p:sldId id="269" r:id="rId16"/>
    <p:sldId id="271" r:id="rId17"/>
    <p:sldId id="272" r:id="rId18"/>
    <p:sldId id="274"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80" d="100"/>
          <a:sy n="80" d="100"/>
        </p:scale>
        <p:origin x="-1608"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8AABA796-BA5F-417D-BF22-18D77F51A6AB}" type="datetimeFigureOut">
              <a:rPr lang="el-GR" smtClean="0"/>
              <a:pPr/>
              <a:t>3/12/2014</a:t>
            </a:fld>
            <a:endParaRPr lang="el-GR"/>
          </a:p>
        </p:txBody>
      </p:sp>
      <p:sp>
        <p:nvSpPr>
          <p:cNvPr id="17" name="16 - Θέση υποσέλιδου"/>
          <p:cNvSpPr>
            <a:spLocks noGrp="1"/>
          </p:cNvSpPr>
          <p:nvPr>
            <p:ph type="ftr" sz="quarter" idx="11"/>
          </p:nvPr>
        </p:nvSpPr>
        <p:spPr/>
        <p:txBody>
          <a:bodyPr/>
          <a:lstStyle>
            <a:extLst/>
          </a:lstStyle>
          <a:p>
            <a:endParaRPr lang="el-GR"/>
          </a:p>
        </p:txBody>
      </p:sp>
      <p:sp>
        <p:nvSpPr>
          <p:cNvPr id="29" name="28 - Θέση αριθμού διαφάνειας"/>
          <p:cNvSpPr>
            <a:spLocks noGrp="1"/>
          </p:cNvSpPr>
          <p:nvPr>
            <p:ph type="sldNum" sz="quarter" idx="12"/>
          </p:nvPr>
        </p:nvSpPr>
        <p:spPr/>
        <p:txBody>
          <a:bodyPr/>
          <a:lstStyle>
            <a:extLst/>
          </a:lstStyle>
          <a:p>
            <a:fld id="{05A4016E-E394-4C16-85D9-CC3C587B3412}" type="slidenum">
              <a:rPr lang="el-GR" smtClean="0"/>
              <a:pPr/>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AABA796-BA5F-417D-BF22-18D77F51A6AB}" type="datetimeFigureOut">
              <a:rPr lang="el-GR" smtClean="0"/>
              <a:pPr/>
              <a:t>3/12/2014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5A4016E-E394-4C16-85D9-CC3C587B341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AABA796-BA5F-417D-BF22-18D77F51A6AB}" type="datetimeFigureOut">
              <a:rPr lang="el-GR" smtClean="0"/>
              <a:pPr/>
              <a:t>3/12/2014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5A4016E-E394-4C16-85D9-CC3C587B341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AABA796-BA5F-417D-BF22-18D77F51A6AB}" type="datetimeFigureOut">
              <a:rPr lang="el-GR" smtClean="0"/>
              <a:pPr/>
              <a:t>3/12/2014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5A4016E-E394-4C16-85D9-CC3C587B341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8AABA796-BA5F-417D-BF22-18D77F51A6AB}" type="datetimeFigureOut">
              <a:rPr lang="el-GR" smtClean="0"/>
              <a:pPr/>
              <a:t>3/12/2014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5A4016E-E394-4C16-85D9-CC3C587B3412}" type="slidenum">
              <a:rPr lang="el-GR" smtClean="0"/>
              <a:pPr/>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8AABA796-BA5F-417D-BF22-18D77F51A6AB}" type="datetimeFigureOut">
              <a:rPr lang="el-GR" smtClean="0"/>
              <a:pPr/>
              <a:t>3/12/2014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5A4016E-E394-4C16-85D9-CC3C587B341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8AABA796-BA5F-417D-BF22-18D77F51A6AB}" type="datetimeFigureOut">
              <a:rPr lang="el-GR" smtClean="0"/>
              <a:pPr/>
              <a:t>3/12/2014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05A4016E-E394-4C16-85D9-CC3C587B3412}" type="slidenum">
              <a:rPr lang="el-GR" smtClean="0"/>
              <a:pPr/>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8AABA796-BA5F-417D-BF22-18D77F51A6AB}" type="datetimeFigureOut">
              <a:rPr lang="el-GR" smtClean="0"/>
              <a:pPr/>
              <a:t>3/12/2014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05A4016E-E394-4C16-85D9-CC3C587B341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8AABA796-BA5F-417D-BF22-18D77F51A6AB}" type="datetimeFigureOut">
              <a:rPr lang="el-GR" smtClean="0"/>
              <a:pPr/>
              <a:t>3/12/2014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05A4016E-E394-4C16-85D9-CC3C587B341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8AABA796-BA5F-417D-BF22-18D77F51A6AB}" type="datetimeFigureOut">
              <a:rPr lang="el-GR" smtClean="0"/>
              <a:pPr/>
              <a:t>3/12/2014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5A4016E-E394-4C16-85D9-CC3C587B341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8AABA796-BA5F-417D-BF22-18D77F51A6AB}" type="datetimeFigureOut">
              <a:rPr lang="el-GR" smtClean="0"/>
              <a:pPr/>
              <a:t>3/12/2014</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05A4016E-E394-4C16-85D9-CC3C587B341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AABA796-BA5F-417D-BF22-18D77F51A6AB}" type="datetimeFigureOut">
              <a:rPr lang="el-GR" smtClean="0"/>
              <a:pPr/>
              <a:t>3/12/2014</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5A4016E-E394-4C16-85D9-CC3C587B3412}"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parembasis.gr/2005/im/05_12_18.jpg"/>
          <p:cNvPicPr>
            <a:picLocks noChangeAspect="1" noChangeArrowheads="1"/>
          </p:cNvPicPr>
          <p:nvPr/>
        </p:nvPicPr>
        <p:blipFill>
          <a:blip r:embed="rId2" cstate="print"/>
          <a:srcRect/>
          <a:stretch>
            <a:fillRect/>
          </a:stretch>
        </p:blipFill>
        <p:spPr bwMode="auto">
          <a:xfrm>
            <a:off x="4067944" y="0"/>
            <a:ext cx="5076056" cy="6858000"/>
          </a:xfrm>
          <a:prstGeom prst="rect">
            <a:avLst/>
          </a:prstGeom>
          <a:noFill/>
          <a:effectLst>
            <a:softEdge rad="635000"/>
          </a:effectLst>
        </p:spPr>
      </p:pic>
      <p:sp>
        <p:nvSpPr>
          <p:cNvPr id="4" name="3 - Ορθογώνιο"/>
          <p:cNvSpPr/>
          <p:nvPr/>
        </p:nvSpPr>
        <p:spPr>
          <a:xfrm>
            <a:off x="179512" y="476672"/>
            <a:ext cx="4608512" cy="5940088"/>
          </a:xfrm>
          <a:prstGeom prst="rect">
            <a:avLst/>
          </a:prstGeom>
          <a:ln w="76200">
            <a:solidFill>
              <a:schemeClr val="accent2">
                <a:lumMod val="50000"/>
              </a:schemeClr>
            </a:solidFill>
            <a:prstDash val="sysDot"/>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1002">
            <a:schemeClr val="dk2"/>
          </a:fillRef>
          <a:effectRef idx="0">
            <a:scrgbClr r="0" g="0" b="0"/>
          </a:effectRef>
          <a:fontRef idx="major"/>
        </p:style>
        <p:txBody>
          <a:bodyPr wrap="square">
            <a:spAutoFit/>
          </a:bodyPr>
          <a:lstStyle/>
          <a:p>
            <a:pPr algn="just"/>
            <a:r>
              <a:rPr lang="el-GR" sz="2000" b="1" dirty="0">
                <a:latin typeface="Cambria" pitchFamily="18" charset="0"/>
                <a:cs typeface="Times New Roman" pitchFamily="18" charset="0"/>
              </a:rPr>
              <a:t>Οι </a:t>
            </a:r>
            <a:r>
              <a:rPr lang="el-GR" sz="2000" b="1" dirty="0" smtClean="0">
                <a:latin typeface="Cambria" pitchFamily="18" charset="0"/>
                <a:cs typeface="Times New Roman" pitchFamily="18" charset="0"/>
              </a:rPr>
              <a:t>Κατακόμβες </a:t>
            </a:r>
            <a:r>
              <a:rPr lang="el-GR" sz="2000" b="1" dirty="0">
                <a:latin typeface="Cambria" pitchFamily="18" charset="0"/>
                <a:cs typeface="Times New Roman" pitchFamily="18" charset="0"/>
              </a:rPr>
              <a:t>ήταν υπόγεια </a:t>
            </a:r>
            <a:r>
              <a:rPr lang="el-GR" sz="2000" b="1" dirty="0" smtClean="0">
                <a:latin typeface="Cambria" pitchFamily="18" charset="0"/>
                <a:cs typeface="Times New Roman" pitchFamily="18" charset="0"/>
              </a:rPr>
              <a:t>νεκροταφεία </a:t>
            </a:r>
            <a:r>
              <a:rPr lang="el-GR" sz="2000" b="1" dirty="0">
                <a:latin typeface="Cambria" pitchFamily="18" charset="0"/>
                <a:cs typeface="Times New Roman" pitchFamily="18" charset="0"/>
              </a:rPr>
              <a:t>και οστεοθήκες των χριστιανών και </a:t>
            </a:r>
            <a:r>
              <a:rPr lang="el-GR" sz="2000" b="1" dirty="0" smtClean="0">
                <a:latin typeface="Cambria" pitchFamily="18" charset="0"/>
                <a:cs typeface="Times New Roman" pitchFamily="18" charset="0"/>
              </a:rPr>
              <a:t>γενικά </a:t>
            </a:r>
            <a:r>
              <a:rPr lang="el-GR" sz="2000" b="1" dirty="0">
                <a:latin typeface="Cambria" pitchFamily="18" charset="0"/>
                <a:cs typeface="Times New Roman" pitchFamily="18" charset="0"/>
              </a:rPr>
              <a:t>κάθε βαθύς και σκοτεινός υπόγειος χώρος. Η ονομασία αυτή χρησιμοποιήθηκε για πρώτη φορά για το υπόγειο κοιμητήριο του </a:t>
            </a:r>
            <a:r>
              <a:rPr lang="el-GR" sz="2000" b="1" dirty="0" smtClean="0">
                <a:latin typeface="Cambria" pitchFamily="18" charset="0"/>
                <a:cs typeface="Times New Roman" pitchFamily="18" charset="0"/>
              </a:rPr>
              <a:t>Αγίου</a:t>
            </a:r>
            <a:r>
              <a:rPr lang="en-US" sz="2000" b="1" u="sng" dirty="0" smtClean="0">
                <a:latin typeface="Cambria" pitchFamily="18" charset="0"/>
                <a:cs typeface="Times New Roman" pitchFamily="18" charset="0"/>
              </a:rPr>
              <a:t> </a:t>
            </a:r>
            <a:r>
              <a:rPr lang="el-GR" sz="2000" b="1" dirty="0" smtClean="0">
                <a:latin typeface="Cambria" pitchFamily="18" charset="0"/>
                <a:cs typeface="Times New Roman" pitchFamily="18" charset="0"/>
              </a:rPr>
              <a:t>Σεβαστιανού </a:t>
            </a:r>
            <a:r>
              <a:rPr lang="el-GR" sz="2000" b="1" dirty="0">
                <a:latin typeface="Cambria" pitchFamily="18" charset="0"/>
                <a:cs typeface="Times New Roman" pitchFamily="18" charset="0"/>
              </a:rPr>
              <a:t>της </a:t>
            </a:r>
            <a:r>
              <a:rPr lang="el-GR" sz="2000" b="1" dirty="0" smtClean="0">
                <a:latin typeface="Cambria" pitchFamily="18" charset="0"/>
                <a:cs typeface="Times New Roman" pitchFamily="18" charset="0"/>
              </a:rPr>
              <a:t>Αππίας</a:t>
            </a:r>
            <a:r>
              <a:rPr lang="en-US" sz="2000" b="1" u="sng" dirty="0" smtClean="0">
                <a:latin typeface="Cambria" pitchFamily="18" charset="0"/>
                <a:cs typeface="Times New Roman" pitchFamily="18" charset="0"/>
              </a:rPr>
              <a:t> </a:t>
            </a:r>
            <a:r>
              <a:rPr lang="el-GR" sz="2000" b="1" dirty="0" smtClean="0">
                <a:latin typeface="Cambria" pitchFamily="18" charset="0"/>
                <a:cs typeface="Times New Roman" pitchFamily="18" charset="0"/>
              </a:rPr>
              <a:t>Οδού</a:t>
            </a:r>
            <a:r>
              <a:rPr lang="el-GR" sz="2000" b="1" dirty="0">
                <a:latin typeface="Cambria" pitchFamily="18" charset="0"/>
                <a:cs typeface="Times New Roman" pitchFamily="18" charset="0"/>
              </a:rPr>
              <a:t>, στη Ρώμη. Σ' αυτό </a:t>
            </a:r>
            <a:r>
              <a:rPr lang="el-GR" sz="2000" b="1" dirty="0" smtClean="0">
                <a:latin typeface="Cambria" pitchFamily="18" charset="0"/>
                <a:cs typeface="Times New Roman" pitchFamily="18" charset="0"/>
              </a:rPr>
              <a:t>πιστεύεται</a:t>
            </a:r>
            <a:r>
              <a:rPr lang="en-US" sz="2000" b="1" dirty="0" smtClean="0">
                <a:latin typeface="Cambria" pitchFamily="18" charset="0"/>
                <a:cs typeface="Times New Roman" pitchFamily="18" charset="0"/>
              </a:rPr>
              <a:t> </a:t>
            </a:r>
            <a:r>
              <a:rPr lang="el-GR" sz="2000" b="1" dirty="0" smtClean="0">
                <a:latin typeface="Cambria" pitchFamily="18" charset="0"/>
                <a:cs typeface="Times New Roman" pitchFamily="18" charset="0"/>
              </a:rPr>
              <a:t>ότι </a:t>
            </a:r>
            <a:r>
              <a:rPr lang="el-GR" sz="2000" b="1" dirty="0">
                <a:latin typeface="Cambria" pitchFamily="18" charset="0"/>
                <a:cs typeface="Times New Roman" pitchFamily="18" charset="0"/>
              </a:rPr>
              <a:t>φύλαξαν και τα λείψανα των αποστόλων Πέτρου και Παύλου. </a:t>
            </a:r>
            <a:r>
              <a:rPr lang="el-GR" sz="2000" b="1" dirty="0" smtClean="0">
                <a:latin typeface="Cambria" pitchFamily="18" charset="0"/>
                <a:cs typeface="Times New Roman" pitchFamily="18" charset="0"/>
              </a:rPr>
              <a:t>Ο όρος χρησιμοποιήθηκε </a:t>
            </a:r>
            <a:r>
              <a:rPr lang="el-GR" sz="2000" b="1" dirty="0">
                <a:latin typeface="Cambria" pitchFamily="18" charset="0"/>
                <a:cs typeface="Times New Roman" pitchFamily="18" charset="0"/>
              </a:rPr>
              <a:t>για όλα τα υπόγεια </a:t>
            </a:r>
            <a:r>
              <a:rPr lang="el-GR" sz="2000" b="1" dirty="0" smtClean="0">
                <a:latin typeface="Cambria" pitchFamily="18" charset="0"/>
                <a:cs typeface="Times New Roman" pitchFamily="18" charset="0"/>
              </a:rPr>
              <a:t>κοιμητήρια </a:t>
            </a:r>
            <a:r>
              <a:rPr lang="el-GR" sz="2000" b="1" dirty="0">
                <a:latin typeface="Cambria" pitchFamily="18" charset="0"/>
                <a:cs typeface="Times New Roman" pitchFamily="18" charset="0"/>
              </a:rPr>
              <a:t>γύρω από τη Ρώμη. Οι κατακόμβες χρησιμοποιούνταν ως τόποι ταφής των κατώτερων τάξεων που δεν ήταν σε θέση να αγοράσουν γη για το σκοπό </a:t>
            </a:r>
            <a:r>
              <a:rPr lang="el-GR" sz="2000" b="1" dirty="0" smtClean="0">
                <a:latin typeface="Cambria" pitchFamily="18" charset="0"/>
                <a:cs typeface="Times New Roman" pitchFamily="18" charset="0"/>
              </a:rPr>
              <a:t>αυτό </a:t>
            </a:r>
            <a:r>
              <a:rPr lang="el-GR" sz="2000" b="1" dirty="0">
                <a:latin typeface="Cambria" pitchFamily="18" charset="0"/>
                <a:cs typeface="Times New Roman" pitchFamily="18" charset="0"/>
              </a:rPr>
              <a:t>και αποτελούν από αυτήν την άποψη φαινόμενο οικονομικό.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2.bp.blogspot.com/-lAlKmgyU85E/T_MI9dybKrI/AAAAAAAAAn8/jC_cKbi7Jwk/s400/%CE%BA%CE%B1%CF%84%CE%B1%CE%BA%CE%BF%CE%BC%CE%B2%CE%B7+%CE%91%CE%B3%CE%B9%CE%BF%CF%85+%CE%A3%CE%B5%CE%B2%CE%B1%CF%83%CF%84%CE%B9%CE%B1%CE%BD%CE%BF%CF%85+%CE%A3%CF%84%CE%B1%CF%85%CF%81%CE%BF%CF%82.jpg"/>
          <p:cNvPicPr>
            <a:picLocks noChangeAspect="1" noChangeArrowheads="1"/>
          </p:cNvPicPr>
          <p:nvPr/>
        </p:nvPicPr>
        <p:blipFill>
          <a:blip r:embed="rId2" cstate="print"/>
          <a:srcRect/>
          <a:stretch>
            <a:fillRect/>
          </a:stretch>
        </p:blipFill>
        <p:spPr bwMode="auto">
          <a:xfrm>
            <a:off x="0" y="260648"/>
            <a:ext cx="4283968" cy="5733256"/>
          </a:xfrm>
          <a:prstGeom prst="rect">
            <a:avLst/>
          </a:prstGeom>
          <a:noFill/>
        </p:spPr>
      </p:pic>
      <p:pic>
        <p:nvPicPr>
          <p:cNvPr id="24580" name="Picture 4" descr="http://1.bp.blogspot.com/-21M1HWeqN48/T_LoFT-WvkI/AAAAAAAAAlQ/GDgQaBq4Jko/s400/%CE%B1%CF%89+%CE%BA%CE%B1%CF%84%CE%B1%CE%BA%CF%8C%CE%BC%CE%B2%CE%B7+%CE%9C%CE%AE%CE%BB%CE%BF%CF%85.jpg"/>
          <p:cNvPicPr>
            <a:picLocks noChangeAspect="1" noChangeArrowheads="1"/>
          </p:cNvPicPr>
          <p:nvPr/>
        </p:nvPicPr>
        <p:blipFill>
          <a:blip r:embed="rId3" cstate="print"/>
          <a:srcRect/>
          <a:stretch>
            <a:fillRect/>
          </a:stretch>
        </p:blipFill>
        <p:spPr bwMode="auto">
          <a:xfrm>
            <a:off x="4572000" y="260648"/>
            <a:ext cx="4248472" cy="5760640"/>
          </a:xfrm>
          <a:prstGeom prst="rect">
            <a:avLst/>
          </a:prstGeom>
          <a:noFill/>
        </p:spPr>
      </p:pic>
      <p:sp>
        <p:nvSpPr>
          <p:cNvPr id="4" name="3 - Ορθογώνιο"/>
          <p:cNvSpPr/>
          <p:nvPr/>
        </p:nvSpPr>
        <p:spPr>
          <a:xfrm>
            <a:off x="4499992" y="6165304"/>
            <a:ext cx="4388830" cy="369332"/>
          </a:xfrm>
          <a:prstGeom prst="rect">
            <a:avLst/>
          </a:prstGeom>
        </p:spPr>
        <p:txBody>
          <a:bodyPr wrap="none">
            <a:spAutoFit/>
          </a:bodyPr>
          <a:lstStyle/>
          <a:p>
            <a:r>
              <a:rPr lang="el-GR" b="1" dirty="0" smtClean="0">
                <a:latin typeface="Cambria" pitchFamily="18" charset="0"/>
                <a:cs typeface="Times New Roman" pitchFamily="18" charset="0"/>
              </a:rPr>
              <a:t>Κατακόμβη της Μήλου 2ος </a:t>
            </a:r>
            <a:r>
              <a:rPr lang="el-GR" b="1" dirty="0" err="1" smtClean="0">
                <a:latin typeface="Cambria" pitchFamily="18" charset="0"/>
                <a:cs typeface="Times New Roman" pitchFamily="18" charset="0"/>
              </a:rPr>
              <a:t>μ.Χ</a:t>
            </a:r>
            <a:r>
              <a:rPr lang="el-GR" b="1" dirty="0" smtClean="0">
                <a:latin typeface="Cambria" pitchFamily="18" charset="0"/>
                <a:cs typeface="Times New Roman" pitchFamily="18" charset="0"/>
              </a:rPr>
              <a:t>. αιώνας.</a:t>
            </a:r>
            <a:endParaRPr lang="el-GR" b="1" dirty="0">
              <a:latin typeface="Cambria" pitchFamily="18" charset="0"/>
              <a:cs typeface="Times New Roman" pitchFamily="18" charset="0"/>
            </a:endParaRPr>
          </a:p>
        </p:txBody>
      </p:sp>
      <p:sp>
        <p:nvSpPr>
          <p:cNvPr id="5" name="4 - Ορθογώνιο"/>
          <p:cNvSpPr/>
          <p:nvPr/>
        </p:nvSpPr>
        <p:spPr>
          <a:xfrm>
            <a:off x="251520" y="6021288"/>
            <a:ext cx="3600400" cy="646331"/>
          </a:xfrm>
          <a:prstGeom prst="rect">
            <a:avLst/>
          </a:prstGeom>
        </p:spPr>
        <p:txBody>
          <a:bodyPr wrap="square">
            <a:spAutoFit/>
          </a:bodyPr>
          <a:lstStyle/>
          <a:p>
            <a:r>
              <a:rPr lang="el-GR" b="1" dirty="0" smtClean="0">
                <a:latin typeface="Cambria" pitchFamily="18" charset="0"/>
                <a:cs typeface="Times New Roman" pitchFamily="18" charset="0"/>
              </a:rPr>
              <a:t>Άγκυρα με Σταυρό, κατακόμβη Αγίου Σεβαστιανού.</a:t>
            </a:r>
            <a:endParaRPr lang="el-GR" b="1" dirty="0">
              <a:latin typeface="Cambria"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users.sch.gr/geioanni/sel-ekpaideusi/sxolikes_ergasies/TRITH-GYMNASIOY-THRHSKEYTIKA/EIKONES_ENOTHTA_12-13/ENOTHTA-13-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effectLst>
            <a:softEdge rad="127000"/>
          </a:effectLst>
        </p:spPr>
      </p:pic>
      <p:sp>
        <p:nvSpPr>
          <p:cNvPr id="3" name="2 - Ορθογώνιο"/>
          <p:cNvSpPr/>
          <p:nvPr/>
        </p:nvSpPr>
        <p:spPr>
          <a:xfrm>
            <a:off x="1403648" y="5949280"/>
            <a:ext cx="5976664" cy="646331"/>
          </a:xfrm>
          <a:prstGeom prst="rect">
            <a:avLst/>
          </a:prstGeom>
          <a:ln w="76200">
            <a:solidFill>
              <a:schemeClr val="accent2">
                <a:lumMod val="75000"/>
              </a:schemeClr>
            </a:solidFill>
          </a:ln>
        </p:spPr>
        <p:style>
          <a:lnRef idx="0">
            <a:scrgbClr r="0" g="0" b="0"/>
          </a:lnRef>
          <a:fillRef idx="1002">
            <a:schemeClr val="dk2"/>
          </a:fillRef>
          <a:effectRef idx="0">
            <a:scrgbClr r="0" g="0" b="0"/>
          </a:effectRef>
          <a:fontRef idx="major"/>
        </p:style>
        <p:txBody>
          <a:bodyPr wrap="square">
            <a:spAutoFit/>
          </a:bodyPr>
          <a:lstStyle/>
          <a:p>
            <a:pPr algn="ctr"/>
            <a:r>
              <a:rPr lang="el-GR" b="1" dirty="0" smtClean="0">
                <a:latin typeface="Cambria" pitchFamily="18" charset="0"/>
                <a:cs typeface="Times New Roman" pitchFamily="18" charset="0"/>
              </a:rPr>
              <a:t>«Ο Αριστοτέλης διδάσκει ανατομία τους μαθητές του» Κατακόμβη Αγίας </a:t>
            </a:r>
            <a:r>
              <a:rPr lang="el-GR" b="1" dirty="0" err="1" smtClean="0">
                <a:latin typeface="Cambria" pitchFamily="18" charset="0"/>
                <a:cs typeface="Times New Roman" pitchFamily="18" charset="0"/>
              </a:rPr>
              <a:t>Δομιτίλης</a:t>
            </a:r>
            <a:r>
              <a:rPr lang="el-GR" b="1" dirty="0" smtClean="0">
                <a:latin typeface="Cambria" pitchFamily="18" charset="0"/>
                <a:cs typeface="Times New Roman" pitchFamily="18" charset="0"/>
              </a:rPr>
              <a:t> στη Ρώμη (3ος αιώνας)</a:t>
            </a:r>
            <a:endParaRPr lang="el-GR" b="1" dirty="0">
              <a:latin typeface="Cambria"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http://misha.pblogs.gr/files/f/236079-good_shepherd.jpg"/>
          <p:cNvPicPr>
            <a:picLocks noChangeAspect="1" noChangeArrowheads="1"/>
          </p:cNvPicPr>
          <p:nvPr/>
        </p:nvPicPr>
        <p:blipFill>
          <a:blip r:embed="rId2" cstate="print"/>
          <a:srcRect/>
          <a:stretch>
            <a:fillRect/>
          </a:stretch>
        </p:blipFill>
        <p:spPr bwMode="auto">
          <a:xfrm>
            <a:off x="251520" y="-243408"/>
            <a:ext cx="3672408" cy="4464496"/>
          </a:xfrm>
          <a:prstGeom prst="rect">
            <a:avLst/>
          </a:prstGeom>
          <a:noFill/>
          <a:effectLst>
            <a:softEdge rad="635000"/>
          </a:effectLst>
        </p:spPr>
      </p:pic>
      <p:sp>
        <p:nvSpPr>
          <p:cNvPr id="2" name="1 - Ορθογώνιο"/>
          <p:cNvSpPr/>
          <p:nvPr/>
        </p:nvSpPr>
        <p:spPr>
          <a:xfrm>
            <a:off x="179512" y="2996952"/>
            <a:ext cx="4032448" cy="3693319"/>
          </a:xfrm>
          <a:prstGeom prst="rect">
            <a:avLst/>
          </a:prstGeom>
          <a:ln w="76200">
            <a:solidFill>
              <a:schemeClr val="accent2">
                <a:lumMod val="60000"/>
                <a:lumOff val="40000"/>
              </a:schemeClr>
            </a:solidFill>
          </a:ln>
        </p:spPr>
        <p:style>
          <a:lnRef idx="0">
            <a:scrgbClr r="0" g="0" b="0"/>
          </a:lnRef>
          <a:fillRef idx="1002">
            <a:schemeClr val="dk2"/>
          </a:fillRef>
          <a:effectRef idx="0">
            <a:scrgbClr r="0" g="0" b="0"/>
          </a:effectRef>
          <a:fontRef idx="major"/>
        </p:style>
        <p:txBody>
          <a:bodyPr wrap="square">
            <a:spAutoFit/>
          </a:bodyPr>
          <a:lstStyle/>
          <a:p>
            <a:pPr algn="just"/>
            <a:r>
              <a:rPr lang="el-GR" b="1" dirty="0" smtClean="0">
                <a:latin typeface="Cambria" pitchFamily="18" charset="0"/>
                <a:cs typeface="Times New Roman" pitchFamily="18" charset="0"/>
              </a:rPr>
              <a:t>Οι αξιολογότερες χριστιανικές συμβολικές παραστάσεις είχαν ως θέματα :</a:t>
            </a:r>
          </a:p>
          <a:p>
            <a:pPr algn="just"/>
            <a:r>
              <a:rPr lang="el-GR" b="1" dirty="0" smtClean="0">
                <a:latin typeface="Cambria" pitchFamily="18" charset="0"/>
                <a:cs typeface="Times New Roman" pitchFamily="18" charset="0"/>
              </a:rPr>
              <a:t> α) ΤΟΝ ΙΧΘΥΝ </a:t>
            </a:r>
            <a:r>
              <a:rPr lang="el-GR" b="1" dirty="0" smtClean="0">
                <a:latin typeface="Cambria" pitchFamily="18" charset="0"/>
                <a:cs typeface="Times New Roman" pitchFamily="18" charset="0"/>
              </a:rPr>
              <a:t>Ή </a:t>
            </a:r>
            <a:r>
              <a:rPr lang="el-GR" b="1" dirty="0" smtClean="0">
                <a:latin typeface="Cambria" pitchFamily="18" charset="0"/>
                <a:cs typeface="Times New Roman" pitchFamily="18" charset="0"/>
              </a:rPr>
              <a:t>ΤΟΥΣ ΙΧΘΕΙΣ ο οποίος στη μεγαλογράμματη γραφή έδινε τη συνοπτική ομολογία του ονόματος του Χριστού και ήταν συμβολικός τύπος του </a:t>
            </a:r>
            <a:r>
              <a:rPr lang="el-GR" b="1" dirty="0" smtClean="0">
                <a:latin typeface="Cambria" pitchFamily="18" charset="0"/>
                <a:cs typeface="Times New Roman" pitchFamily="18" charset="0"/>
              </a:rPr>
              <a:t>Χριστού.</a:t>
            </a:r>
            <a:endParaRPr lang="el-GR" b="1" dirty="0" smtClean="0">
              <a:latin typeface="Cambria" pitchFamily="18" charset="0"/>
              <a:cs typeface="Times New Roman" pitchFamily="18" charset="0"/>
            </a:endParaRPr>
          </a:p>
          <a:p>
            <a:pPr algn="just"/>
            <a:r>
              <a:rPr lang="el-GR" b="1" dirty="0" smtClean="0">
                <a:latin typeface="Cambria" pitchFamily="18" charset="0"/>
                <a:cs typeface="Times New Roman" pitchFamily="18" charset="0"/>
              </a:rPr>
              <a:t> β) ΤΟΝ ΑΜΝΟ ΚΑΙ ΤΑ ΠΡΟΒΑΤΑ για να συμβολισθεί ο Χριστός ως ο Αμνός και οι πιστοί ως τα πρόβατα, απαντά δε σε κατακόμβες, σαρκοφάγους, </a:t>
            </a:r>
            <a:r>
              <a:rPr lang="el-GR" b="1" dirty="0" smtClean="0">
                <a:latin typeface="Cambria" pitchFamily="18" charset="0"/>
                <a:cs typeface="Times New Roman" pitchFamily="18" charset="0"/>
              </a:rPr>
              <a:t>λύχνους.</a:t>
            </a:r>
            <a:endParaRPr lang="el-GR" b="1" dirty="0" smtClean="0">
              <a:latin typeface="Cambria" pitchFamily="18" charset="0"/>
              <a:cs typeface="Times New Roman" pitchFamily="18" charset="0"/>
            </a:endParaRPr>
          </a:p>
        </p:txBody>
      </p:sp>
      <p:pic>
        <p:nvPicPr>
          <p:cNvPr id="22530" name="Picture 2" descr="http://3.bp.blogspot.com/-yu2rCQPrXi8/T_Lo9yUliWI/AAAAAAAAAlY/yw2mVG0ey2A/s400/ts++The+fish+and+loaves+fresco,+Catacombs+of+San+Callisto.jpg"/>
          <p:cNvPicPr>
            <a:picLocks noChangeAspect="1" noChangeArrowheads="1"/>
          </p:cNvPicPr>
          <p:nvPr/>
        </p:nvPicPr>
        <p:blipFill>
          <a:blip r:embed="rId3" cstate="print"/>
          <a:srcRect/>
          <a:stretch>
            <a:fillRect/>
          </a:stretch>
        </p:blipFill>
        <p:spPr bwMode="auto">
          <a:xfrm>
            <a:off x="4572000" y="0"/>
            <a:ext cx="4572000" cy="3356992"/>
          </a:xfrm>
          <a:prstGeom prst="rect">
            <a:avLst/>
          </a:prstGeom>
          <a:noFill/>
          <a:effectLst>
            <a:softEdge rad="317500"/>
          </a:effectLst>
        </p:spPr>
      </p:pic>
      <p:sp>
        <p:nvSpPr>
          <p:cNvPr id="5" name="4 - Ορθογώνιο"/>
          <p:cNvSpPr/>
          <p:nvPr/>
        </p:nvSpPr>
        <p:spPr>
          <a:xfrm>
            <a:off x="4788024" y="3068960"/>
            <a:ext cx="4355976" cy="646331"/>
          </a:xfrm>
          <a:prstGeom prst="rect">
            <a:avLst/>
          </a:prstGeom>
        </p:spPr>
        <p:txBody>
          <a:bodyPr wrap="square">
            <a:spAutoFit/>
          </a:bodyPr>
          <a:lstStyle/>
          <a:p>
            <a:r>
              <a:rPr lang="el-GR" b="1" dirty="0" smtClean="0">
                <a:latin typeface="Cambria" pitchFamily="18" charset="0"/>
                <a:cs typeface="Times New Roman" pitchFamily="18" charset="0"/>
              </a:rPr>
              <a:t>Ευχαριστιακό σύμβολο, κατακόμβη Αγίου Καλλίστου, Ρώμη 2ος </a:t>
            </a:r>
            <a:r>
              <a:rPr lang="el-GR" b="1" dirty="0" err="1" smtClean="0">
                <a:latin typeface="Cambria" pitchFamily="18" charset="0"/>
                <a:cs typeface="Times New Roman" pitchFamily="18" charset="0"/>
              </a:rPr>
              <a:t>μ.Χ</a:t>
            </a:r>
            <a:r>
              <a:rPr lang="el-GR" b="1" dirty="0" smtClean="0">
                <a:latin typeface="Cambria" pitchFamily="18" charset="0"/>
                <a:cs typeface="Times New Roman" pitchFamily="18" charset="0"/>
              </a:rPr>
              <a:t>. αιών.</a:t>
            </a:r>
            <a:endParaRPr lang="el-GR" b="1" dirty="0">
              <a:latin typeface="Cambria" pitchFamily="18" charset="0"/>
              <a:cs typeface="Times New Roman" pitchFamily="18" charset="0"/>
            </a:endParaRPr>
          </a:p>
        </p:txBody>
      </p:sp>
      <p:pic>
        <p:nvPicPr>
          <p:cNvPr id="22532" name="Picture 4" descr="http://3.bp.blogspot.com/-GFR3QMe2UHI/T_L0HUGH-qI/AAAAAAAAAmE/09jHRYX_gc4/s400/simboli_+%CE%B9%CF%87%CE%B8%CF%85%CF%82+%CE%A1%CF%89%CE%BC%CE%B7+%CE%BA%CE%B1%CF%85%CE%B1%CE%BA%CE%BF%CE%BC%CE%B2%CE%B7+%CE%91%CE%B3%CE%B9%CE%BF%CF%85+%CE%A3%CE%B5%CE%B2%CE%B1%CF%83%CF%84%CE%B9%CE%B1%CE%BD%CE%BF%CF%8D.jpg"/>
          <p:cNvPicPr>
            <a:picLocks noChangeAspect="1" noChangeArrowheads="1"/>
          </p:cNvPicPr>
          <p:nvPr/>
        </p:nvPicPr>
        <p:blipFill>
          <a:blip r:embed="rId4" cstate="print"/>
          <a:srcRect/>
          <a:stretch>
            <a:fillRect/>
          </a:stretch>
        </p:blipFill>
        <p:spPr bwMode="auto">
          <a:xfrm>
            <a:off x="4716016" y="3573016"/>
            <a:ext cx="4427984" cy="2952328"/>
          </a:xfrm>
          <a:prstGeom prst="rect">
            <a:avLst/>
          </a:prstGeom>
          <a:noFill/>
          <a:effectLst>
            <a:softEdge rad="317500"/>
          </a:effectLst>
        </p:spPr>
      </p:pic>
      <p:sp>
        <p:nvSpPr>
          <p:cNvPr id="7" name="6 - Ορθογώνιο"/>
          <p:cNvSpPr/>
          <p:nvPr/>
        </p:nvSpPr>
        <p:spPr>
          <a:xfrm>
            <a:off x="4700539" y="6309320"/>
            <a:ext cx="4443461" cy="369332"/>
          </a:xfrm>
          <a:prstGeom prst="rect">
            <a:avLst/>
          </a:prstGeom>
        </p:spPr>
        <p:txBody>
          <a:bodyPr wrap="none">
            <a:spAutoFit/>
          </a:bodyPr>
          <a:lstStyle/>
          <a:p>
            <a:r>
              <a:rPr lang="el-GR" b="1" dirty="0" smtClean="0">
                <a:latin typeface="Cambria" pitchFamily="18" charset="0"/>
                <a:cs typeface="Times New Roman" pitchFamily="18" charset="0"/>
              </a:rPr>
              <a:t>ΙΧΘΥΣ - Κατακόμβη Αγίου Σεβαστιανού</a:t>
            </a:r>
            <a:r>
              <a:rPr lang="el-GR" b="1" dirty="0" smtClean="0">
                <a:latin typeface="Cambria" pitchFamily="18" charset="0"/>
              </a:rPr>
              <a:t>.</a:t>
            </a:r>
            <a:endParaRPr lang="el-GR" b="1" dirty="0">
              <a:latin typeface="Cambr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3.bp.blogspot.com/-NEoOoYO6LdE/T_L28NGA6aI/AAAAAAAAAmk/eAVwOVwTbwM/s400/goodshepherd1+%CE%BA%CE%B1%CF%84%CE%B1%CE%BA%CF%8C%CE%BC%CE%B2%CE%B7+Domatillas+3%CE%BF%CF%82+%CE%B1%CE%B9%CF%8E%CE%BD%CE%B1%CF%8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effectLst>
            <a:softEdge rad="317500"/>
          </a:effectLst>
        </p:spPr>
      </p:pic>
      <p:sp>
        <p:nvSpPr>
          <p:cNvPr id="2" name="1 - Ορθογώνιο"/>
          <p:cNvSpPr/>
          <p:nvPr/>
        </p:nvSpPr>
        <p:spPr>
          <a:xfrm>
            <a:off x="323528" y="5661248"/>
            <a:ext cx="8640960" cy="972000"/>
          </a:xfrm>
          <a:prstGeom prst="rect">
            <a:avLst/>
          </a:prstGeom>
          <a:ln w="76200">
            <a:solidFill>
              <a:schemeClr val="accent2">
                <a:lumMod val="60000"/>
                <a:lumOff val="40000"/>
              </a:schemeClr>
            </a:solidFill>
          </a:ln>
        </p:spPr>
        <p:style>
          <a:lnRef idx="0">
            <a:scrgbClr r="0" g="0" b="0"/>
          </a:lnRef>
          <a:fillRef idx="1002">
            <a:schemeClr val="dk2"/>
          </a:fillRef>
          <a:effectRef idx="0">
            <a:scrgbClr r="0" g="0" b="0"/>
          </a:effectRef>
          <a:fontRef idx="major"/>
        </p:style>
        <p:txBody>
          <a:bodyPr wrap="square">
            <a:spAutoFit/>
          </a:bodyPr>
          <a:lstStyle/>
          <a:p>
            <a:pPr algn="just"/>
            <a:r>
              <a:rPr lang="el-GR" sz="2000" dirty="0" smtClean="0">
                <a:latin typeface="Times New Roman" pitchFamily="18" charset="0"/>
                <a:cs typeface="Times New Roman" pitchFamily="18" charset="0"/>
              </a:rPr>
              <a:t>γ</a:t>
            </a:r>
            <a:r>
              <a:rPr lang="el-GR" b="1" dirty="0" smtClean="0">
                <a:latin typeface="Cambria" pitchFamily="18" charset="0"/>
                <a:cs typeface="Times New Roman" pitchFamily="18" charset="0"/>
              </a:rPr>
              <a:t>) ΤΟΝ ΚΑΛΟ ΠΟΙΜΕΝΑ ο οποίος συμβόλιζε τον Χριστό ως λυτρωτή του "απολωλότος" προβάτου και ήταν η προσφιλέστερη ίσως παράσταση στην παλαιοχριστιανική </a:t>
            </a:r>
            <a:r>
              <a:rPr lang="el-GR" b="1" dirty="0" smtClean="0">
                <a:latin typeface="Cambria" pitchFamily="18" charset="0"/>
                <a:cs typeface="Times New Roman" pitchFamily="18" charset="0"/>
              </a:rPr>
              <a:t>περίοδο.</a:t>
            </a:r>
            <a:endParaRPr lang="el-GR" b="1" dirty="0" smtClean="0">
              <a:latin typeface="Cambria" pitchFamily="18" charset="0"/>
              <a:cs typeface="Times New Roman" pitchFamily="18" charset="0"/>
            </a:endParaRPr>
          </a:p>
          <a:p>
            <a:pPr algn="just"/>
            <a:r>
              <a:rPr lang="el-GR" sz="2000" dirty="0" smtClean="0">
                <a:latin typeface="Times New Roman" pitchFamily="18" charset="0"/>
                <a:cs typeface="Times New Roman" pitchFamily="18" charset="0"/>
              </a:rPr>
              <a:t> </a:t>
            </a:r>
            <a:endParaRPr lang="el-GR" sz="2000" dirty="0">
              <a:latin typeface="Times New Roman" pitchFamily="18" charset="0"/>
              <a:cs typeface="Times New Roman" pitchFamily="18" charset="0"/>
            </a:endParaRPr>
          </a:p>
        </p:txBody>
      </p:sp>
      <p:sp>
        <p:nvSpPr>
          <p:cNvPr id="6" name="5 - Ορθογώνιο"/>
          <p:cNvSpPr/>
          <p:nvPr/>
        </p:nvSpPr>
        <p:spPr>
          <a:xfrm>
            <a:off x="5796136" y="260648"/>
            <a:ext cx="3024336" cy="584775"/>
          </a:xfrm>
          <a:prstGeom prst="rect">
            <a:avLst/>
          </a:prstGeom>
          <a:solidFill>
            <a:schemeClr val="bg2"/>
          </a:solidFill>
          <a:ln>
            <a:solidFill>
              <a:schemeClr val="accent2">
                <a:lumMod val="60000"/>
                <a:lumOff val="40000"/>
              </a:schemeClr>
            </a:solidFill>
          </a:ln>
        </p:spPr>
        <p:txBody>
          <a:bodyPr wrap="square">
            <a:spAutoFit/>
          </a:bodyPr>
          <a:lstStyle/>
          <a:p>
            <a:r>
              <a:rPr lang="el-GR" sz="1600" b="1" dirty="0" smtClean="0">
                <a:latin typeface="Cambria" pitchFamily="18" charset="0"/>
                <a:cs typeface="Times New Roman" pitchFamily="18" charset="0"/>
              </a:rPr>
              <a:t>Ο Ποιμήν ο Καλός, κατακόμβη </a:t>
            </a:r>
            <a:r>
              <a:rPr lang="el-GR" sz="1600" b="1" dirty="0" err="1" smtClean="0">
                <a:latin typeface="Cambria" pitchFamily="18" charset="0"/>
                <a:cs typeface="Times New Roman" pitchFamily="18" charset="0"/>
              </a:rPr>
              <a:t>Domatillas</a:t>
            </a:r>
            <a:r>
              <a:rPr lang="el-GR" sz="1600" b="1" dirty="0" smtClean="0">
                <a:latin typeface="Cambria" pitchFamily="18" charset="0"/>
                <a:cs typeface="Times New Roman" pitchFamily="18" charset="0"/>
              </a:rPr>
              <a:t> 3ος μ. Χ. αιώνας.</a:t>
            </a:r>
            <a:endParaRPr lang="el-GR" sz="1600" b="1" dirty="0">
              <a:latin typeface="Cambria"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4.bp.blogspot.com/-RodD9aHct8M/T_Mat9_dDdI/AAAAAAAAApg/mBJk5hvMtKg/s1600/Christ-Orpheus_from_Rome_catacombe.jpg"/>
          <p:cNvPicPr>
            <a:picLocks noChangeAspect="1" noChangeArrowheads="1"/>
          </p:cNvPicPr>
          <p:nvPr/>
        </p:nvPicPr>
        <p:blipFill>
          <a:blip r:embed="rId2" cstate="print"/>
          <a:srcRect/>
          <a:stretch>
            <a:fillRect/>
          </a:stretch>
        </p:blipFill>
        <p:spPr bwMode="auto">
          <a:xfrm>
            <a:off x="0" y="-171400"/>
            <a:ext cx="9144000" cy="7029400"/>
          </a:xfrm>
          <a:prstGeom prst="rect">
            <a:avLst/>
          </a:prstGeom>
          <a:noFill/>
          <a:effectLst>
            <a:softEdge rad="635000"/>
          </a:effectLst>
        </p:spPr>
      </p:pic>
      <p:sp>
        <p:nvSpPr>
          <p:cNvPr id="2" name="1 - Ορθογώνιο"/>
          <p:cNvSpPr/>
          <p:nvPr/>
        </p:nvSpPr>
        <p:spPr>
          <a:xfrm>
            <a:off x="251520" y="4941168"/>
            <a:ext cx="8640960" cy="1754326"/>
          </a:xfrm>
          <a:prstGeom prst="rect">
            <a:avLst/>
          </a:prstGeom>
          <a:ln w="76200">
            <a:solidFill>
              <a:schemeClr val="accent2">
                <a:lumMod val="40000"/>
                <a:lumOff val="60000"/>
              </a:schemeClr>
            </a:solidFill>
          </a:ln>
        </p:spPr>
        <p:style>
          <a:lnRef idx="0">
            <a:scrgbClr r="0" g="0" b="0"/>
          </a:lnRef>
          <a:fillRef idx="1002">
            <a:schemeClr val="dk2"/>
          </a:fillRef>
          <a:effectRef idx="0">
            <a:scrgbClr r="0" g="0" b="0"/>
          </a:effectRef>
          <a:fontRef idx="major"/>
        </p:style>
        <p:txBody>
          <a:bodyPr wrap="square">
            <a:spAutoFit/>
          </a:bodyPr>
          <a:lstStyle/>
          <a:p>
            <a:pPr algn="just"/>
            <a:r>
              <a:rPr lang="el-GR" b="1" dirty="0" smtClean="0">
                <a:latin typeface="Cambria" pitchFamily="18" charset="0"/>
                <a:cs typeface="Times New Roman" pitchFamily="18" charset="0"/>
              </a:rPr>
              <a:t>δ) ΤΟΝ ΟΡΦΕΑ ΝΑ ΠΑΙΖΕΙ ΛΥΡΑ, που συμβόλιζε τον Χριστό (κατακόμβες Ρώμης αγίου Καλλίστου, αγίας </a:t>
            </a:r>
            <a:r>
              <a:rPr lang="el-GR" b="1" dirty="0" err="1" smtClean="0">
                <a:latin typeface="Cambria" pitchFamily="18" charset="0"/>
                <a:cs typeface="Times New Roman" pitchFamily="18" charset="0"/>
              </a:rPr>
              <a:t>Δομιτίλλας</a:t>
            </a:r>
            <a:r>
              <a:rPr lang="el-GR" b="1" dirty="0" smtClean="0">
                <a:latin typeface="Cambria" pitchFamily="18" charset="0"/>
                <a:cs typeface="Times New Roman" pitchFamily="18" charset="0"/>
              </a:rPr>
              <a:t> και αλλού). Παράλληλα με τα θέματα αυτά, τα οποία είχαν έντονο συμβολικό χαρακτήρα, αναπτύχθηκαν σε τοιχογραφίες διάφορα γεγονότα ή σκηνές της Παλαιάς ή της Καινής Διαθήκης, τα οποία προβάλλουν αλληγορικά τις θρησκευτικές ιδέες για τον θάνατο, τη λύτρωση και τη μακαριότητα της ψυχής στον παράδεισο.</a:t>
            </a:r>
            <a:endParaRPr lang="el-GR" b="1" dirty="0">
              <a:latin typeface="Cambria" pitchFamily="18" charset="0"/>
              <a:cs typeface="Times New Roman" pitchFamily="18" charset="0"/>
            </a:endParaRPr>
          </a:p>
        </p:txBody>
      </p:sp>
      <p:sp>
        <p:nvSpPr>
          <p:cNvPr id="4" name="3 - Ορθογώνιο"/>
          <p:cNvSpPr/>
          <p:nvPr/>
        </p:nvSpPr>
        <p:spPr>
          <a:xfrm>
            <a:off x="251520" y="404664"/>
            <a:ext cx="4824536" cy="646331"/>
          </a:xfrm>
          <a:prstGeom prst="rect">
            <a:avLst/>
          </a:prstGeom>
          <a:ln w="76200">
            <a:solidFill>
              <a:schemeClr val="accent2">
                <a:lumMod val="60000"/>
                <a:lumOff val="40000"/>
              </a:schemeClr>
            </a:solidFill>
          </a:ln>
        </p:spPr>
        <p:style>
          <a:lnRef idx="0">
            <a:scrgbClr r="0" g="0" b="0"/>
          </a:lnRef>
          <a:fillRef idx="1002">
            <a:schemeClr val="dk2"/>
          </a:fillRef>
          <a:effectRef idx="0">
            <a:scrgbClr r="0" g="0" b="0"/>
          </a:effectRef>
          <a:fontRef idx="major"/>
        </p:style>
        <p:txBody>
          <a:bodyPr wrap="square">
            <a:spAutoFit/>
          </a:bodyPr>
          <a:lstStyle/>
          <a:p>
            <a:r>
              <a:rPr lang="el-GR" b="1" dirty="0" smtClean="0">
                <a:latin typeface="Cambria" pitchFamily="18" charset="0"/>
                <a:cs typeface="Times New Roman" pitchFamily="18" charset="0"/>
              </a:rPr>
              <a:t>Ο Χριστός ως Ορφέας, κατακόμβη Αγίων </a:t>
            </a:r>
            <a:r>
              <a:rPr lang="el-GR" b="1" dirty="0" err="1" smtClean="0">
                <a:latin typeface="Cambria" pitchFamily="18" charset="0"/>
                <a:cs typeface="Times New Roman" pitchFamily="18" charset="0"/>
              </a:rPr>
              <a:t>Μερκελίνου</a:t>
            </a:r>
            <a:r>
              <a:rPr lang="el-GR" b="1" dirty="0" smtClean="0">
                <a:latin typeface="Cambria" pitchFamily="18" charset="0"/>
                <a:cs typeface="Times New Roman" pitchFamily="18" charset="0"/>
              </a:rPr>
              <a:t> και Πέτρου, Ρώμη 4ος </a:t>
            </a:r>
            <a:r>
              <a:rPr lang="el-GR" b="1" dirty="0" smtClean="0">
                <a:latin typeface="Cambria" pitchFamily="18" charset="0"/>
                <a:cs typeface="Times New Roman" pitchFamily="18" charset="0"/>
              </a:rPr>
              <a:t>αιώνας. </a:t>
            </a:r>
            <a:endParaRPr lang="el-GR" b="1" dirty="0">
              <a:latin typeface="Cambria"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2.bp.blogspot.com/-V-o-Z5XOtUQ/T_MNY5yiMnI/AAAAAAAAAok/dXr18B-vX4U/s400/Jonah_catacomb++prophet+Jonah+being+thrown+into+the+Sea,+catacombe+di+Priscilla.jpg"/>
          <p:cNvPicPr>
            <a:picLocks noChangeAspect="1" noChangeArrowheads="1"/>
          </p:cNvPicPr>
          <p:nvPr/>
        </p:nvPicPr>
        <p:blipFill>
          <a:blip r:embed="rId2" cstate="print"/>
          <a:srcRect/>
          <a:stretch>
            <a:fillRect/>
          </a:stretch>
        </p:blipFill>
        <p:spPr bwMode="auto">
          <a:xfrm>
            <a:off x="0" y="0"/>
            <a:ext cx="4860032" cy="6858000"/>
          </a:xfrm>
          <a:prstGeom prst="rect">
            <a:avLst/>
          </a:prstGeom>
          <a:noFill/>
          <a:effectLst>
            <a:softEdge rad="317500"/>
          </a:effectLst>
        </p:spPr>
      </p:pic>
      <p:sp>
        <p:nvSpPr>
          <p:cNvPr id="5" name="4 - Ορθογώνιο"/>
          <p:cNvSpPr/>
          <p:nvPr/>
        </p:nvSpPr>
        <p:spPr>
          <a:xfrm>
            <a:off x="467544" y="6021288"/>
            <a:ext cx="3744416" cy="646331"/>
          </a:xfrm>
          <a:prstGeom prst="rect">
            <a:avLst/>
          </a:prstGeom>
          <a:ln w="76200">
            <a:solidFill>
              <a:schemeClr val="bg2">
                <a:lumMod val="60000"/>
                <a:lumOff val="40000"/>
              </a:schemeClr>
            </a:solidFill>
          </a:ln>
        </p:spPr>
        <p:style>
          <a:lnRef idx="0">
            <a:scrgbClr r="0" g="0" b="0"/>
          </a:lnRef>
          <a:fillRef idx="1002">
            <a:schemeClr val="dk2"/>
          </a:fillRef>
          <a:effectRef idx="0">
            <a:scrgbClr r="0" g="0" b="0"/>
          </a:effectRef>
          <a:fontRef idx="major"/>
        </p:style>
        <p:txBody>
          <a:bodyPr wrap="square">
            <a:spAutoFit/>
          </a:bodyPr>
          <a:lstStyle/>
          <a:p>
            <a:r>
              <a:rPr lang="el-GR" b="1" dirty="0" smtClean="0">
                <a:latin typeface="Cambria" pitchFamily="18" charset="0"/>
                <a:cs typeface="Times New Roman" pitchFamily="18" charset="0"/>
              </a:rPr>
              <a:t>Ο Προφήτης Ιωνάς στη θάλασσα, κατακόμβη Αγίας </a:t>
            </a:r>
            <a:r>
              <a:rPr lang="el-GR" b="1" dirty="0" err="1" smtClean="0">
                <a:latin typeface="Cambria" pitchFamily="18" charset="0"/>
                <a:cs typeface="Times New Roman" pitchFamily="18" charset="0"/>
              </a:rPr>
              <a:t>Πρισκίλλας</a:t>
            </a:r>
            <a:r>
              <a:rPr lang="el-GR" b="1" dirty="0" smtClean="0">
                <a:latin typeface="Cambria" pitchFamily="18" charset="0"/>
                <a:cs typeface="Times New Roman" pitchFamily="18" charset="0"/>
              </a:rPr>
              <a:t>.</a:t>
            </a:r>
            <a:endParaRPr lang="el-GR" b="1" dirty="0">
              <a:latin typeface="Cambria" pitchFamily="18" charset="0"/>
              <a:cs typeface="Times New Roman" pitchFamily="18" charset="0"/>
            </a:endParaRPr>
          </a:p>
        </p:txBody>
      </p:sp>
      <p:pic>
        <p:nvPicPr>
          <p:cNvPr id="27652" name="Picture 4" descr="http://4.bp.blogspot.com/-h-PctgSC8-U/T_MO9O0ztKI/AAAAAAAAAo0/lYeV-OkG8CM/s400/534px-Catacomb_Via_Latina_Jacob_ladder.jpg"/>
          <p:cNvPicPr>
            <a:picLocks noChangeAspect="1" noChangeArrowheads="1"/>
          </p:cNvPicPr>
          <p:nvPr/>
        </p:nvPicPr>
        <p:blipFill>
          <a:blip r:embed="rId3" cstate="print"/>
          <a:srcRect/>
          <a:stretch>
            <a:fillRect/>
          </a:stretch>
        </p:blipFill>
        <p:spPr bwMode="auto">
          <a:xfrm>
            <a:off x="4427984" y="0"/>
            <a:ext cx="4716016" cy="6858000"/>
          </a:xfrm>
          <a:prstGeom prst="rect">
            <a:avLst/>
          </a:prstGeom>
          <a:noFill/>
          <a:effectLst>
            <a:softEdge rad="317500"/>
          </a:effectLst>
        </p:spPr>
      </p:pic>
      <p:sp>
        <p:nvSpPr>
          <p:cNvPr id="7" name="6 - Ορθογώνιο"/>
          <p:cNvSpPr/>
          <p:nvPr/>
        </p:nvSpPr>
        <p:spPr>
          <a:xfrm>
            <a:off x="4860032" y="6021288"/>
            <a:ext cx="3996952" cy="646331"/>
          </a:xfrm>
          <a:prstGeom prst="rect">
            <a:avLst/>
          </a:prstGeom>
          <a:ln w="76200">
            <a:solidFill>
              <a:schemeClr val="bg2">
                <a:lumMod val="60000"/>
                <a:lumOff val="40000"/>
              </a:schemeClr>
            </a:solidFill>
          </a:ln>
        </p:spPr>
        <p:style>
          <a:lnRef idx="0">
            <a:scrgbClr r="0" g="0" b="0"/>
          </a:lnRef>
          <a:fillRef idx="1002">
            <a:schemeClr val="dk2"/>
          </a:fillRef>
          <a:effectRef idx="0">
            <a:scrgbClr r="0" g="0" b="0"/>
          </a:effectRef>
          <a:fontRef idx="major"/>
        </p:style>
        <p:txBody>
          <a:bodyPr wrap="square">
            <a:spAutoFit/>
          </a:bodyPr>
          <a:lstStyle/>
          <a:p>
            <a:r>
              <a:rPr lang="el-GR" b="1" dirty="0" smtClean="0">
                <a:latin typeface="Cambria" pitchFamily="18" charset="0"/>
                <a:cs typeface="Times New Roman" pitchFamily="18" charset="0"/>
              </a:rPr>
              <a:t>Η σκάλα του Ιακώβ, κατακόμβη </a:t>
            </a:r>
            <a:r>
              <a:rPr lang="el-GR" b="1" dirty="0" err="1" smtClean="0">
                <a:latin typeface="Cambria" pitchFamily="18" charset="0"/>
                <a:cs typeface="Times New Roman" pitchFamily="18" charset="0"/>
              </a:rPr>
              <a:t>Via</a:t>
            </a:r>
            <a:r>
              <a:rPr lang="el-GR" b="1" dirty="0" smtClean="0">
                <a:latin typeface="Cambria" pitchFamily="18" charset="0"/>
                <a:cs typeface="Times New Roman" pitchFamily="18" charset="0"/>
              </a:rPr>
              <a:t> </a:t>
            </a:r>
            <a:r>
              <a:rPr lang="el-GR" b="1" dirty="0" err="1" smtClean="0">
                <a:latin typeface="Cambria" pitchFamily="18" charset="0"/>
                <a:cs typeface="Times New Roman" pitchFamily="18" charset="0"/>
              </a:rPr>
              <a:t>Latina</a:t>
            </a:r>
            <a:r>
              <a:rPr lang="el-GR" b="1" dirty="0" smtClean="0">
                <a:latin typeface="Cambria" pitchFamily="18" charset="0"/>
                <a:cs typeface="Times New Roman" pitchFamily="18" charset="0"/>
              </a:rPr>
              <a:t>.</a:t>
            </a:r>
            <a:endParaRPr lang="el-GR" b="1" dirty="0">
              <a:latin typeface="Cambria"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3.bp.blogspot.com/-LG-5zXK2qqw/TohNay5RYxI/AAAAAAAAEyA/V0vlNg0-wiU/s1600/4676077922_5bdf59b445_b.jpg"/>
          <p:cNvPicPr>
            <a:picLocks noChangeAspect="1" noChangeArrowheads="1"/>
          </p:cNvPicPr>
          <p:nvPr/>
        </p:nvPicPr>
        <p:blipFill>
          <a:blip r:embed="rId2" cstate="print"/>
          <a:srcRect/>
          <a:stretch>
            <a:fillRect/>
          </a:stretch>
        </p:blipFill>
        <p:spPr bwMode="auto">
          <a:xfrm>
            <a:off x="4139952" y="0"/>
            <a:ext cx="5004048" cy="3761655"/>
          </a:xfrm>
          <a:prstGeom prst="rect">
            <a:avLst/>
          </a:prstGeom>
          <a:noFill/>
          <a:effectLst>
            <a:softEdge rad="635000"/>
          </a:effectLst>
        </p:spPr>
      </p:pic>
      <p:pic>
        <p:nvPicPr>
          <p:cNvPr id="2056" name="Picture 8" descr="http://4.bp.blogspot.com/-t-cy1cBpTZQ/T_LzlqnMuWI/AAAAAAAAAl8/FbAS5RXYxNY/s1600/catacomb4++%CE%BA%CE%B1%CF%84%CE%B1%CE%BA%CF%8C%CE%BC%CE%B2%CE%B7+%CE%9C%CF%8D%CE%BB%CE%BF%CF%85.jpg"/>
          <p:cNvPicPr>
            <a:picLocks noChangeAspect="1" noChangeArrowheads="1"/>
          </p:cNvPicPr>
          <p:nvPr/>
        </p:nvPicPr>
        <p:blipFill>
          <a:blip r:embed="rId3" cstate="print"/>
          <a:srcRect/>
          <a:stretch>
            <a:fillRect/>
          </a:stretch>
        </p:blipFill>
        <p:spPr bwMode="auto">
          <a:xfrm>
            <a:off x="3203848" y="2924944"/>
            <a:ext cx="5940152" cy="4221088"/>
          </a:xfrm>
          <a:prstGeom prst="rect">
            <a:avLst/>
          </a:prstGeom>
          <a:noFill/>
          <a:effectLst>
            <a:softEdge rad="635000"/>
          </a:effectLst>
        </p:spPr>
      </p:pic>
      <p:sp>
        <p:nvSpPr>
          <p:cNvPr id="2" name="1 - Ορθογώνιο"/>
          <p:cNvSpPr/>
          <p:nvPr/>
        </p:nvSpPr>
        <p:spPr>
          <a:xfrm>
            <a:off x="179512" y="548680"/>
            <a:ext cx="4680520" cy="5632311"/>
          </a:xfrm>
          <a:prstGeom prst="rect">
            <a:avLst/>
          </a:prstGeom>
          <a:ln w="76200">
            <a:solidFill>
              <a:schemeClr val="accent2">
                <a:lumMod val="60000"/>
                <a:lumOff val="40000"/>
              </a:schemeClr>
            </a:solidFill>
          </a:ln>
        </p:spPr>
        <p:style>
          <a:lnRef idx="0">
            <a:scrgbClr r="0" g="0" b="0"/>
          </a:lnRef>
          <a:fillRef idx="1002">
            <a:schemeClr val="dk2"/>
          </a:fillRef>
          <a:effectRef idx="0">
            <a:scrgbClr r="0" g="0" b="0"/>
          </a:effectRef>
          <a:fontRef idx="major"/>
        </p:style>
        <p:txBody>
          <a:bodyPr wrap="square">
            <a:spAutoFit/>
          </a:bodyPr>
          <a:lstStyle/>
          <a:p>
            <a:pPr algn="just"/>
            <a:r>
              <a:rPr lang="el-GR" b="1" dirty="0" smtClean="0">
                <a:latin typeface="Cambria" pitchFamily="18" charset="0"/>
                <a:cs typeface="Times New Roman" pitchFamily="18" charset="0"/>
              </a:rPr>
              <a:t>Οι κατακόμβες της Μήλου είναι ένα ξεχωριστό χριστιανικό μνημείο με μεγάλη ιστορική σημασία. Οι κατακόμβες ήταν το κοινοτικό νεκροταφείο στην Μήλο στα πρώτα χριστιανικά χρόνια. Τους επόμενους αιώνες χρησίμευσαν ως καταφύγιο για τους κατοίκους της γύρω περιοχής. Εκτός από νεκροταφείο οι Κατακόμβες ήταν και τόπος λατρείας για τους πρώτους χριστιανούς που ήταν αναγκασμένοι να κρύβουν την πίστη τους. Η αρχική μορφή που είχαν οι Κατακόμβες ήταν τρεις ανεξάρτητες μεταξύ τους υπόγειες στοές Α, Β και Γ, που η κάθε μια από αυτές επικοινωνούσε με μικρότερες πλευρικές στοές. Σήμερα οι Κατακόμβες αποτελούν ένα ενιαίο σύμπλεγμα καθώς διάφορες διανοίξεις που έγιναν τους επόμενους αιώνες ακόμη και τον 20ο τις ένωσαν μεταξύ τους.</a:t>
            </a:r>
            <a:endParaRPr lang="el-GR" b="1" dirty="0">
              <a:latin typeface="Cambria"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c548106.r6.cf2.rackcdn.com/parko6.jpg"/>
          <p:cNvPicPr>
            <a:picLocks noChangeAspect="1" noChangeArrowheads="1"/>
          </p:cNvPicPr>
          <p:nvPr/>
        </p:nvPicPr>
        <p:blipFill>
          <a:blip r:embed="rId2" cstate="print"/>
          <a:srcRect/>
          <a:stretch>
            <a:fillRect/>
          </a:stretch>
        </p:blipFill>
        <p:spPr bwMode="auto">
          <a:xfrm>
            <a:off x="4572000" y="3501008"/>
            <a:ext cx="4932040" cy="3356992"/>
          </a:xfrm>
          <a:prstGeom prst="rect">
            <a:avLst/>
          </a:prstGeom>
          <a:noFill/>
          <a:effectLst>
            <a:softEdge rad="635000"/>
          </a:effectLst>
        </p:spPr>
      </p:pic>
      <p:pic>
        <p:nvPicPr>
          <p:cNvPr id="1027" name="Picture 3" descr="http://thessaloniki-gold.com/images/thessaloniki-guide/thessaloniki-attractions/thessaloniki-agios-ioannis-catacombs/agios-ioannis-catacombs-big.jpg"/>
          <p:cNvPicPr>
            <a:picLocks noChangeAspect="1" noChangeArrowheads="1"/>
          </p:cNvPicPr>
          <p:nvPr/>
        </p:nvPicPr>
        <p:blipFill>
          <a:blip r:embed="rId3" cstate="print">
            <a:lum bright="20000"/>
          </a:blip>
          <a:srcRect/>
          <a:stretch>
            <a:fillRect/>
          </a:stretch>
        </p:blipFill>
        <p:spPr bwMode="auto">
          <a:xfrm>
            <a:off x="4860032" y="0"/>
            <a:ext cx="4283968" cy="4005064"/>
          </a:xfrm>
          <a:prstGeom prst="rect">
            <a:avLst/>
          </a:prstGeom>
          <a:noFill/>
          <a:effectLst>
            <a:softEdge rad="317500"/>
          </a:effectLst>
        </p:spPr>
      </p:pic>
      <p:graphicFrame>
        <p:nvGraphicFramePr>
          <p:cNvPr id="2" name="1 - Πίνακας"/>
          <p:cNvGraphicFramePr>
            <a:graphicFrameLocks noGrp="1"/>
          </p:cNvGraphicFramePr>
          <p:nvPr/>
        </p:nvGraphicFramePr>
        <p:xfrm>
          <a:off x="251520" y="188640"/>
          <a:ext cx="5256584" cy="6451380"/>
        </p:xfrm>
        <a:graphic>
          <a:graphicData uri="http://schemas.openxmlformats.org/drawingml/2006/table">
            <a:tbl>
              <a:tblPr/>
              <a:tblGrid>
                <a:gridCol w="5256584"/>
              </a:tblGrid>
              <a:tr h="6437668">
                <a:tc>
                  <a:txBody>
                    <a:bodyPr/>
                    <a:lstStyle/>
                    <a:p>
                      <a:pPr algn="just"/>
                      <a:r>
                        <a:rPr lang="el-GR" sz="700" dirty="0"/>
                        <a:t> </a:t>
                      </a:r>
                      <a:endParaRPr lang="el-GR" sz="1800" b="1" dirty="0">
                        <a:latin typeface="Cambria" pitchFamily="18" charset="0"/>
                      </a:endParaRPr>
                    </a:p>
                    <a:p>
                      <a:pPr algn="just"/>
                      <a:endParaRPr lang="en-US" sz="1800" b="1" dirty="0" smtClean="0">
                        <a:latin typeface="Cambria" pitchFamily="18" charset="0"/>
                      </a:endParaRPr>
                    </a:p>
                    <a:p>
                      <a:pPr algn="just"/>
                      <a:r>
                        <a:rPr lang="el-GR" sz="1800" b="1" dirty="0" smtClean="0">
                          <a:latin typeface="Cambria" pitchFamily="18" charset="0"/>
                        </a:rPr>
                        <a:t>Ένα </a:t>
                      </a:r>
                      <a:r>
                        <a:rPr lang="el-GR" sz="1800" b="1" dirty="0">
                          <a:latin typeface="Cambria" pitchFamily="18" charset="0"/>
                        </a:rPr>
                        <a:t>σημείο αναφοράς του υπόγειου δικτύου </a:t>
                      </a:r>
                      <a:r>
                        <a:rPr lang="el-GR" sz="1800" b="1" dirty="0" smtClean="0">
                          <a:latin typeface="Cambria" pitchFamily="18" charset="0"/>
                        </a:rPr>
                        <a:t>κατακομβών </a:t>
                      </a:r>
                      <a:r>
                        <a:rPr lang="el-GR" sz="1800" b="1" dirty="0">
                          <a:latin typeface="Cambria" pitchFamily="18" charset="0"/>
                        </a:rPr>
                        <a:t>και στοών ήταν αυτές του Αγίου Ιωάννη του Προδρόμου, </a:t>
                      </a:r>
                      <a:r>
                        <a:rPr lang="el-GR" sz="1800" b="1" dirty="0" smtClean="0">
                          <a:latin typeface="Cambria" pitchFamily="18" charset="0"/>
                        </a:rPr>
                        <a:t>η </a:t>
                      </a:r>
                      <a:r>
                        <a:rPr lang="el-GR" sz="1800" b="1" dirty="0">
                          <a:latin typeface="Cambria" pitchFamily="18" charset="0"/>
                        </a:rPr>
                        <a:t>οποία βρίσκεται πίσω από την Αγία </a:t>
                      </a:r>
                      <a:r>
                        <a:rPr lang="el-GR" sz="1800" b="1" dirty="0" smtClean="0">
                          <a:latin typeface="Cambria" pitchFamily="18" charset="0"/>
                        </a:rPr>
                        <a:t>Σοφία. </a:t>
                      </a:r>
                      <a:r>
                        <a:rPr lang="el-GR" sz="1800" b="1" dirty="0">
                          <a:latin typeface="Cambria" pitchFamily="18" charset="0"/>
                        </a:rPr>
                        <a:t>Στο κέντρο της αυλής υπάρχουν τα ερείπια ενός ναού πανομοιότυπου με αυτόν της Ροτόντας. </a:t>
                      </a:r>
                      <a:r>
                        <a:rPr lang="el-GR" sz="1800" b="1" dirty="0" smtClean="0">
                          <a:latin typeface="Cambria" pitchFamily="18" charset="0"/>
                        </a:rPr>
                        <a:t>Στο </a:t>
                      </a:r>
                      <a:r>
                        <a:rPr lang="el-GR" sz="1800" b="1" dirty="0">
                          <a:latin typeface="Cambria" pitchFamily="18" charset="0"/>
                        </a:rPr>
                        <a:t>εσωτερικό της εκκλησίας υπάρχουν σκαλοπάτια που οδηγούν στις κατακόμβες. Οι ιστορίες που ακούγονται για τις κατακόμβες είναι πολλές, ενώ οι επίσημες ιστορικές καταγραφές είναι ελάχιστες. Λέγεται ότι οι κατακόμβες του Αγίου Ιωάννη είχαν επικοινωνία με την Κρύπτη του Αγίου Δημητρίου (απόσταση σε ευθεία πάνω από 2 </a:t>
                      </a:r>
                      <a:r>
                        <a:rPr lang="el-GR" sz="1800" b="1" dirty="0" err="1">
                          <a:latin typeface="Cambria" pitchFamily="18" charset="0"/>
                        </a:rPr>
                        <a:t>χλμ</a:t>
                      </a:r>
                      <a:r>
                        <a:rPr lang="el-GR" sz="1800" b="1" dirty="0">
                          <a:latin typeface="Cambria" pitchFamily="18" charset="0"/>
                        </a:rPr>
                        <a:t> και υψομετρική διαφορά γύρω στα 50 μέτρα), μέσω ενός υπόγειου δρόμου, ο οποίος μέχρι τις αρχές του 20 αιώνα διασωζόταν αλλά αργότερα με την κατασκευή του διπλανού </a:t>
                      </a:r>
                      <a:r>
                        <a:rPr lang="el-GR" sz="1800" b="1" dirty="0" smtClean="0">
                          <a:latin typeface="Cambria" pitchFamily="18" charset="0"/>
                        </a:rPr>
                        <a:t>δρόμου</a:t>
                      </a:r>
                      <a:r>
                        <a:rPr lang="el-GR" sz="1800" b="1" baseline="0" dirty="0" smtClean="0">
                          <a:latin typeface="Cambria" pitchFamily="18" charset="0"/>
                        </a:rPr>
                        <a:t> </a:t>
                      </a:r>
                      <a:r>
                        <a:rPr lang="el-GR" sz="1800" b="1" dirty="0" smtClean="0">
                          <a:latin typeface="Cambria" pitchFamily="18" charset="0"/>
                        </a:rPr>
                        <a:t>και </a:t>
                      </a:r>
                      <a:r>
                        <a:rPr lang="el-GR" sz="1800" b="1" dirty="0">
                          <a:latin typeface="Cambria" pitchFamily="18" charset="0"/>
                        </a:rPr>
                        <a:t>με την μεγάλη </a:t>
                      </a:r>
                      <a:r>
                        <a:rPr lang="el-GR" sz="1800" b="1" dirty="0" smtClean="0">
                          <a:latin typeface="Cambria" pitchFamily="18" charset="0"/>
                        </a:rPr>
                        <a:t>ανοικοδόμηση </a:t>
                      </a:r>
                      <a:r>
                        <a:rPr lang="el-GR" sz="1800" b="1" dirty="0">
                          <a:latin typeface="Cambria" pitchFamily="18" charset="0"/>
                        </a:rPr>
                        <a:t>τα </a:t>
                      </a:r>
                      <a:r>
                        <a:rPr lang="el-GR" sz="1800" b="1" dirty="0" smtClean="0">
                          <a:latin typeface="Cambria" pitchFamily="18" charset="0"/>
                        </a:rPr>
                        <a:t>θεμέλια </a:t>
                      </a:r>
                      <a:r>
                        <a:rPr lang="el-GR" sz="1800" b="1" dirty="0">
                          <a:latin typeface="Cambria" pitchFamily="18" charset="0"/>
                        </a:rPr>
                        <a:t>έκοψαν οριστικά αυτό το σοκάκι και έριξαν ένα πέπλο μυστηρίου στο όλο θέμα. του μοναστηριού, το οποίο αποτελεί μία όαση πρασίνου στην καρδιά της πόλης.</a:t>
                      </a:r>
                      <a:endParaRPr lang="el-GR" sz="1800" b="1" dirty="0">
                        <a:latin typeface="Cambria" pitchFamily="18" charset="0"/>
                        <a:cs typeface="Times New Roman" pitchFamily="18" charset="0"/>
                      </a:endParaRPr>
                    </a:p>
                  </a:txBody>
                  <a:tcPr marL="35339" marR="35339" marT="17670" marB="17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683568" y="25150"/>
            <a:ext cx="45365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Cambria" pitchFamily="18" charset="0"/>
                <a:cs typeface="Arial" charset="0"/>
              </a:rPr>
              <a:t>ΚΑΤΑΚΟΜΒΗ </a:t>
            </a:r>
            <a:r>
              <a:rPr kumimoji="0" lang="el-GR" b="1" i="0" u="none" strike="noStrike" cap="none" normalizeH="0" baseline="0" dirty="0" smtClean="0">
                <a:ln>
                  <a:noFill/>
                </a:ln>
                <a:solidFill>
                  <a:schemeClr val="tx1"/>
                </a:solidFill>
                <a:effectLst/>
                <a:latin typeface="Cambria" pitchFamily="18" charset="0"/>
                <a:cs typeface="Arial" charset="0"/>
              </a:rPr>
              <a:t>Α. ΙΩΑΝΝΗ ΠΡΟΔΡΟΜΟΥ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cyberotsarka.gr/images/stories/tsarkes_thesnikis/krypti_aidimitris/krypti.jpg"/>
          <p:cNvPicPr>
            <a:picLocks noChangeAspect="1" noChangeArrowheads="1"/>
          </p:cNvPicPr>
          <p:nvPr/>
        </p:nvPicPr>
        <p:blipFill>
          <a:blip r:embed="rId2" cstate="print">
            <a:lum bright="10000"/>
          </a:blip>
          <a:srcRect b="8669"/>
          <a:stretch>
            <a:fillRect/>
          </a:stretch>
        </p:blipFill>
        <p:spPr bwMode="auto">
          <a:xfrm>
            <a:off x="0" y="0"/>
            <a:ext cx="9144000" cy="6858000"/>
          </a:xfrm>
          <a:prstGeom prst="rect">
            <a:avLst/>
          </a:prstGeom>
          <a:noFill/>
          <a:effectLst>
            <a:softEdge rad="317500"/>
          </a:effectLst>
        </p:spPr>
      </p:pic>
      <p:sp>
        <p:nvSpPr>
          <p:cNvPr id="2" name="1 - Ορθογώνιο"/>
          <p:cNvSpPr/>
          <p:nvPr/>
        </p:nvSpPr>
        <p:spPr>
          <a:xfrm>
            <a:off x="251520" y="4365104"/>
            <a:ext cx="8640960" cy="2308324"/>
          </a:xfrm>
          <a:prstGeom prst="rect">
            <a:avLst/>
          </a:prstGeom>
          <a:ln w="76200">
            <a:solidFill>
              <a:schemeClr val="accent2">
                <a:lumMod val="60000"/>
                <a:lumOff val="40000"/>
              </a:schemeClr>
            </a:solidFill>
          </a:ln>
        </p:spPr>
        <p:style>
          <a:lnRef idx="0">
            <a:scrgbClr r="0" g="0" b="0"/>
          </a:lnRef>
          <a:fillRef idx="1002">
            <a:schemeClr val="dk2"/>
          </a:fillRef>
          <a:effectRef idx="0">
            <a:scrgbClr r="0" g="0" b="0"/>
          </a:effectRef>
          <a:fontRef idx="major"/>
        </p:style>
        <p:txBody>
          <a:bodyPr wrap="square">
            <a:spAutoFit/>
          </a:bodyPr>
          <a:lstStyle/>
          <a:p>
            <a:pPr algn="just"/>
            <a:r>
              <a:rPr lang="el-GR" b="1" dirty="0" smtClean="0">
                <a:latin typeface="Cambria" pitchFamily="18" charset="0"/>
                <a:cs typeface="Times New Roman" pitchFamily="18" charset="0"/>
              </a:rPr>
              <a:t>Η γνωστή σήμερα ως "Κρύπτη" αποτελούσε αρχικά ρωμαϊκά λουτρά. Ο Άγιος Δημήτριος είχε φυλακισθεί στα λουτρά καθώς δεν ήταν ένας απλός κρατούμενος. Γύρω στο 300 </a:t>
            </a:r>
            <a:r>
              <a:rPr lang="el-GR" b="1" dirty="0" smtClean="0">
                <a:latin typeface="Cambria" pitchFamily="18" charset="0"/>
                <a:cs typeface="Times New Roman" pitchFamily="18" charset="0"/>
              </a:rPr>
              <a:t>μ .Χ . </a:t>
            </a:r>
            <a:r>
              <a:rPr lang="el-GR" b="1" dirty="0" smtClean="0">
                <a:latin typeface="Cambria" pitchFamily="18" charset="0"/>
                <a:cs typeface="Times New Roman" pitchFamily="18" charset="0"/>
              </a:rPr>
              <a:t>ο Άγιος Δημήτριος εκτελέσθηκε στο σημείο όπου ήταν φυλακισμένος, μέσα στα δημόσια λουτρά. Οι γονείς του Αγίου Δημητρίου πήραν άδεια και έχτισαν σε εκείνο το σημείο ένα εκκλησάκι-μνημείο για τον γιο τους. Όταν τα λουτρά έκλεισαν και με τα χρόνια θάφτηκαν το εκκλησάκι αυτό αποτέλεσε την απαρχή της δημιουργίας μίας υπόγειας κοινότητας γνωστή σε εμάς ως χριστιανική κατακόμβη.</a:t>
            </a:r>
            <a:endParaRPr lang="el-GR" b="1" dirty="0">
              <a:latin typeface="Cambria"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emptousia-2.wpengine.netdna-cdn.com/wp-content/uploads/2012/01/kat_04copy.jpg"/>
          <p:cNvPicPr>
            <a:picLocks noChangeAspect="1" noChangeArrowheads="1"/>
          </p:cNvPicPr>
          <p:nvPr/>
        </p:nvPicPr>
        <p:blipFill>
          <a:blip r:embed="rId2" cstate="print"/>
          <a:srcRect l="9646" t="4638" r="4748" b="19608"/>
          <a:stretch>
            <a:fillRect/>
          </a:stretch>
        </p:blipFill>
        <p:spPr bwMode="auto">
          <a:xfrm>
            <a:off x="0" y="0"/>
            <a:ext cx="9144000" cy="6858000"/>
          </a:xfrm>
          <a:prstGeom prst="rect">
            <a:avLst/>
          </a:prstGeom>
          <a:noFill/>
          <a:effectLst>
            <a:softEdge rad="635000"/>
          </a:effectLst>
        </p:spPr>
      </p:pic>
      <p:sp>
        <p:nvSpPr>
          <p:cNvPr id="2" name="1 - Ορθογώνιο"/>
          <p:cNvSpPr/>
          <p:nvPr/>
        </p:nvSpPr>
        <p:spPr>
          <a:xfrm>
            <a:off x="179512" y="4149080"/>
            <a:ext cx="8784976" cy="2554545"/>
          </a:xfrm>
          <a:prstGeom prst="rect">
            <a:avLst/>
          </a:prstGeom>
          <a:ln w="76200">
            <a:solidFill>
              <a:schemeClr val="accent2">
                <a:lumMod val="60000"/>
                <a:lumOff val="40000"/>
              </a:schemeClr>
            </a:solidFill>
          </a:ln>
        </p:spPr>
        <p:style>
          <a:lnRef idx="0">
            <a:scrgbClr r="0" g="0" b="0"/>
          </a:lnRef>
          <a:fillRef idx="1002">
            <a:schemeClr val="dk2"/>
          </a:fillRef>
          <a:effectRef idx="0">
            <a:scrgbClr r="0" g="0" b="0"/>
          </a:effectRef>
          <a:fontRef idx="major"/>
        </p:style>
        <p:txBody>
          <a:bodyPr wrap="square">
            <a:spAutoFit/>
          </a:bodyPr>
          <a:lstStyle/>
          <a:p>
            <a:pPr algn="just"/>
            <a:r>
              <a:rPr lang="el-GR" sz="2000" b="1" dirty="0">
                <a:latin typeface="Cambria" pitchFamily="18" charset="0"/>
                <a:cs typeface="Times New Roman" pitchFamily="18" charset="0"/>
              </a:rPr>
              <a:t>Ως κατακόμβες χρησιμοποιήθηκαν τα υπόγεια λατομεία γύρω από τη Ρώμη και χρησίμευαν επανειλημμένα ως καταφύγια των πρώτων χριστιανών κατά την εποχή των διωγμών</a:t>
            </a:r>
            <a:r>
              <a:rPr lang="el-GR" sz="2000" b="1" dirty="0" smtClean="0">
                <a:latin typeface="Cambria" pitchFamily="18" charset="0"/>
                <a:cs typeface="Times New Roman" pitchFamily="18" charset="0"/>
              </a:rPr>
              <a:t>.</a:t>
            </a:r>
            <a:r>
              <a:rPr lang="en-US" sz="2000" b="1" dirty="0" smtClean="0">
                <a:latin typeface="Cambria" pitchFamily="18" charset="0"/>
                <a:cs typeface="Times New Roman" pitchFamily="18" charset="0"/>
              </a:rPr>
              <a:t> </a:t>
            </a:r>
            <a:r>
              <a:rPr lang="el-GR" sz="2000" b="1" dirty="0" smtClean="0">
                <a:latin typeface="Cambria" pitchFamily="18" charset="0"/>
                <a:cs typeface="Times New Roman" pitchFamily="18" charset="0"/>
              </a:rPr>
              <a:t>Επίσης </a:t>
            </a:r>
            <a:r>
              <a:rPr lang="el-GR" sz="2000" b="1" dirty="0">
                <a:latin typeface="Cambria" pitchFamily="18" charset="0"/>
                <a:cs typeface="Times New Roman" pitchFamily="18" charset="0"/>
              </a:rPr>
              <a:t>μέσα στις κατακόμβες τελούσαν τις νεκρώσιμες τελετές που επέβαλε η θρησκεία τους, σε αντίθεση με την ειδωλολατρία, κατά την οποία οι νεκροί έπρεπε να καίγονται και όχι να θάβονται. Οι ζωγραφικές απεικονίσεις που υπάρχουν στις κατακόμβες που ανακαλύφτηκαν, παρουσιάζουν την πρώτη ιστορία του </a:t>
            </a:r>
            <a:r>
              <a:rPr lang="el-GR" sz="2000" b="1" dirty="0" smtClean="0">
                <a:latin typeface="Cambria" pitchFamily="18" charset="0"/>
                <a:cs typeface="Times New Roman" pitchFamily="18" charset="0"/>
              </a:rPr>
              <a:t>Χριστιανισμού</a:t>
            </a:r>
            <a:r>
              <a:rPr lang="en-US" sz="2000" b="1" dirty="0" smtClean="0">
                <a:latin typeface="Cambria" pitchFamily="18" charset="0"/>
                <a:cs typeface="Times New Roman" pitchFamily="18" charset="0"/>
              </a:rPr>
              <a:t>.</a:t>
            </a:r>
            <a:endParaRPr lang="el-GR" sz="2000" b="1" dirty="0">
              <a:latin typeface="Cambr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vatopaidi.files.wordpress.com/2009/05/cf80ceb1cebdceb1ceb3ceafceb11.jpg?w=780"/>
          <p:cNvPicPr>
            <a:picLocks noChangeAspect="1" noChangeArrowheads="1"/>
          </p:cNvPicPr>
          <p:nvPr/>
        </p:nvPicPr>
        <p:blipFill>
          <a:blip r:embed="rId2" cstate="print"/>
          <a:srcRect/>
          <a:stretch>
            <a:fillRect/>
          </a:stretch>
        </p:blipFill>
        <p:spPr bwMode="auto">
          <a:xfrm>
            <a:off x="4355976" y="0"/>
            <a:ext cx="4788024" cy="6858000"/>
          </a:xfrm>
          <a:prstGeom prst="rect">
            <a:avLst/>
          </a:prstGeom>
          <a:noFill/>
          <a:effectLst>
            <a:softEdge rad="317500"/>
          </a:effectLst>
        </p:spPr>
      </p:pic>
      <p:sp>
        <p:nvSpPr>
          <p:cNvPr id="2" name="1 - Ορθογώνιο"/>
          <p:cNvSpPr/>
          <p:nvPr/>
        </p:nvSpPr>
        <p:spPr>
          <a:xfrm>
            <a:off x="179512" y="188640"/>
            <a:ext cx="4536504" cy="6555641"/>
          </a:xfrm>
          <a:prstGeom prst="rect">
            <a:avLst/>
          </a:prstGeom>
          <a:ln w="76200">
            <a:solidFill>
              <a:schemeClr val="accent2">
                <a:lumMod val="60000"/>
                <a:lumOff val="40000"/>
              </a:schemeClr>
            </a:solidFill>
          </a:ln>
        </p:spPr>
        <p:style>
          <a:lnRef idx="0">
            <a:scrgbClr r="0" g="0" b="0"/>
          </a:lnRef>
          <a:fillRef idx="1002">
            <a:schemeClr val="dk2"/>
          </a:fillRef>
          <a:effectRef idx="0">
            <a:scrgbClr r="0" g="0" b="0"/>
          </a:effectRef>
          <a:fontRef idx="major"/>
        </p:style>
        <p:txBody>
          <a:bodyPr wrap="square">
            <a:spAutoFit/>
          </a:bodyPr>
          <a:lstStyle/>
          <a:p>
            <a:pPr algn="just"/>
            <a:r>
              <a:rPr lang="el-GR" sz="2000" b="1" dirty="0">
                <a:latin typeface="Cambria" pitchFamily="18" charset="0"/>
                <a:cs typeface="Times New Roman" pitchFamily="18" charset="0"/>
              </a:rPr>
              <a:t>Οι κατακόμβες λαξεύονταν σε πορώδες έδαφος περιέχοντας περίπλοκα συμπλέγματα διαδρόμων και κεντρικών θαλάμων στα τοιχώματα των οποίων ανοίγονται τάφοι σε επάλληλες σειρές και σε διάφορα σχήματα. </a:t>
            </a:r>
            <a:r>
              <a:rPr lang="el-GR" sz="2000" b="1" dirty="0" smtClean="0">
                <a:latin typeface="Cambria" pitchFamily="18" charset="0"/>
                <a:cs typeface="Times New Roman" pitchFamily="18" charset="0"/>
              </a:rPr>
              <a:t>Στην </a:t>
            </a:r>
            <a:r>
              <a:rPr lang="el-GR" sz="2000" b="1" dirty="0">
                <a:latin typeface="Cambria" pitchFamily="18" charset="0"/>
                <a:cs typeface="Times New Roman" pitchFamily="18" charset="0"/>
              </a:rPr>
              <a:t>διαμόρφωση των “ιερών αυτών τόπων” όπως ονομάστηκαν στην Ρώμη, σπουδαίο ρόλο έπαιξαν και οι πρώτοι χριστιανοί καλλιτέχνες, που περνούν σε μία νέα φάση εικαστικής δημιουργίας, την απεικόνιση του ανθρώπου και της φύσης γενικότερα, δίνοντας νέο νόημα και χαρακτήρα στα έργα τους. Κύριο μέλημά τους ήταν να καταστήσουν ορατή την ιερή ιστορία που ήθελαν και όχι τόσο να διακοσμήσουν τους υπόγειους αυτούς </a:t>
            </a:r>
            <a:r>
              <a:rPr lang="el-GR" sz="2000" b="1" dirty="0" smtClean="0">
                <a:latin typeface="Cambria" pitchFamily="18" charset="0"/>
                <a:cs typeface="Times New Roman" pitchFamily="18" charset="0"/>
              </a:rPr>
              <a:t>τάφους</a:t>
            </a:r>
            <a:r>
              <a:rPr lang="en-US" sz="2000" b="1" dirty="0" smtClean="0">
                <a:latin typeface="Cambria" pitchFamily="18" charset="0"/>
                <a:cs typeface="Times New Roman" pitchFamily="18" charset="0"/>
              </a:rPr>
              <a:t>.</a:t>
            </a:r>
            <a:endParaRPr lang="el-GR" sz="2000" b="1" dirty="0">
              <a:latin typeface="Cambr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3.bp.blogspot.com/-iWkqs4nmJK8/Tc7NShX8U2I/AAAAAAAABHI/VOjHNtxqlq4/s1600/EarlyChrCatacomb3HebrewsFie.jpg"/>
          <p:cNvPicPr>
            <a:picLocks noChangeAspect="1" noChangeArrowheads="1"/>
          </p:cNvPicPr>
          <p:nvPr/>
        </p:nvPicPr>
        <p:blipFill>
          <a:blip r:embed="rId2" cstate="print"/>
          <a:srcRect/>
          <a:stretch>
            <a:fillRect/>
          </a:stretch>
        </p:blipFill>
        <p:spPr bwMode="auto">
          <a:xfrm>
            <a:off x="4644008" y="0"/>
            <a:ext cx="4499992" cy="6858000"/>
          </a:xfrm>
          <a:prstGeom prst="rect">
            <a:avLst/>
          </a:prstGeom>
          <a:noFill/>
          <a:effectLst>
            <a:softEdge rad="317500"/>
          </a:effectLst>
        </p:spPr>
      </p:pic>
      <p:sp>
        <p:nvSpPr>
          <p:cNvPr id="2" name="1 - Ορθογώνιο"/>
          <p:cNvSpPr/>
          <p:nvPr/>
        </p:nvSpPr>
        <p:spPr>
          <a:xfrm>
            <a:off x="179512" y="188640"/>
            <a:ext cx="4680520" cy="6463308"/>
          </a:xfrm>
          <a:prstGeom prst="rect">
            <a:avLst/>
          </a:prstGeom>
          <a:ln w="76200">
            <a:solidFill>
              <a:schemeClr val="accent2">
                <a:lumMod val="60000"/>
                <a:lumOff val="40000"/>
              </a:schemeClr>
            </a:solidFill>
          </a:ln>
        </p:spPr>
        <p:style>
          <a:lnRef idx="0">
            <a:scrgbClr r="0" g="0" b="0"/>
          </a:lnRef>
          <a:fillRef idx="1002">
            <a:schemeClr val="dk2"/>
          </a:fillRef>
          <a:effectRef idx="0">
            <a:scrgbClr r="0" g="0" b="0"/>
          </a:effectRef>
          <a:fontRef idx="major"/>
        </p:style>
        <p:txBody>
          <a:bodyPr wrap="square">
            <a:spAutoFit/>
          </a:bodyPr>
          <a:lstStyle/>
          <a:p>
            <a:pPr algn="just"/>
            <a:r>
              <a:rPr lang="el-GR" b="1" dirty="0" smtClean="0">
                <a:latin typeface="Cambria" pitchFamily="18" charset="0"/>
                <a:cs typeface="Times New Roman" pitchFamily="18" charset="0"/>
              </a:rPr>
              <a:t>Τέτοιο </a:t>
            </a:r>
            <a:r>
              <a:rPr lang="el-GR" b="1" dirty="0">
                <a:latin typeface="Cambria" pitchFamily="18" charset="0"/>
                <a:cs typeface="Times New Roman" pitchFamily="18" charset="0"/>
              </a:rPr>
              <a:t>παράδειγμα </a:t>
            </a:r>
            <a:r>
              <a:rPr lang="el-GR" b="1" dirty="0" smtClean="0">
                <a:latin typeface="Cambria" pitchFamily="18" charset="0"/>
                <a:cs typeface="Times New Roman" pitchFamily="18" charset="0"/>
              </a:rPr>
              <a:t>είναι </a:t>
            </a:r>
            <a:r>
              <a:rPr lang="el-GR" b="1" dirty="0">
                <a:latin typeface="Cambria" pitchFamily="18" charset="0"/>
                <a:cs typeface="Times New Roman" pitchFamily="18" charset="0"/>
              </a:rPr>
              <a:t>η </a:t>
            </a:r>
            <a:r>
              <a:rPr lang="el-GR" b="1" dirty="0" smtClean="0">
                <a:latin typeface="Cambria" pitchFamily="18" charset="0"/>
                <a:cs typeface="Times New Roman" pitchFamily="18" charset="0"/>
              </a:rPr>
              <a:t>διπλανή παράσταση που προέρχεται </a:t>
            </a:r>
            <a:r>
              <a:rPr lang="el-GR" b="1" dirty="0">
                <a:latin typeface="Cambria" pitchFamily="18" charset="0"/>
                <a:cs typeface="Times New Roman" pitchFamily="18" charset="0"/>
              </a:rPr>
              <a:t>από την κατακόμβη της </a:t>
            </a:r>
            <a:r>
              <a:rPr lang="el-GR" b="1" dirty="0" smtClean="0">
                <a:latin typeface="Cambria" pitchFamily="18" charset="0"/>
                <a:cs typeface="Times New Roman" pitchFamily="18" charset="0"/>
              </a:rPr>
              <a:t>Αγίας </a:t>
            </a:r>
            <a:r>
              <a:rPr lang="el-GR" b="1" dirty="0" err="1" smtClean="0">
                <a:latin typeface="Cambria" pitchFamily="18" charset="0"/>
                <a:cs typeface="Times New Roman" pitchFamily="18" charset="0"/>
              </a:rPr>
              <a:t>Πρίσκιλλας</a:t>
            </a:r>
            <a:r>
              <a:rPr lang="el-GR" b="1" dirty="0" smtClean="0">
                <a:latin typeface="Cambria" pitchFamily="18" charset="0"/>
                <a:cs typeface="Times New Roman" pitchFamily="18" charset="0"/>
              </a:rPr>
              <a:t> στη </a:t>
            </a:r>
            <a:r>
              <a:rPr lang="el-GR" b="1" dirty="0">
                <a:latin typeface="Cambria" pitchFamily="18" charset="0"/>
                <a:cs typeface="Times New Roman" pitchFamily="18" charset="0"/>
              </a:rPr>
              <a:t>Ρώμη. Πρόκειται για τους τρεις παίδες στην κάμινο </a:t>
            </a:r>
            <a:r>
              <a:rPr lang="el-GR" b="1" dirty="0" smtClean="0">
                <a:latin typeface="Cambria" pitchFamily="18" charset="0"/>
                <a:cs typeface="Times New Roman" pitchFamily="18" charset="0"/>
              </a:rPr>
              <a:t> </a:t>
            </a:r>
            <a:r>
              <a:rPr lang="el-GR" b="1" dirty="0">
                <a:latin typeface="Cambria" pitchFamily="18" charset="0"/>
                <a:cs typeface="Times New Roman" pitchFamily="18" charset="0"/>
              </a:rPr>
              <a:t>που ανήκει πιθανόν στον τρίτο αιώνα </a:t>
            </a:r>
            <a:r>
              <a:rPr lang="el-GR" b="1" dirty="0" smtClean="0">
                <a:latin typeface="Cambria" pitchFamily="18" charset="0"/>
                <a:cs typeface="Times New Roman" pitchFamily="18" charset="0"/>
              </a:rPr>
              <a:t>μ .Χ . </a:t>
            </a:r>
            <a:r>
              <a:rPr lang="el-GR" b="1" dirty="0">
                <a:latin typeface="Cambria" pitchFamily="18" charset="0"/>
                <a:cs typeface="Times New Roman" pitchFamily="18" charset="0"/>
              </a:rPr>
              <a:t>Ο ζωγράφος που φιλοτέχνησε το </a:t>
            </a:r>
            <a:r>
              <a:rPr lang="el-GR" b="1" dirty="0" smtClean="0">
                <a:latin typeface="Cambria" pitchFamily="18" charset="0"/>
                <a:cs typeface="Times New Roman" pitchFamily="18" charset="0"/>
              </a:rPr>
              <a:t>έργο </a:t>
            </a:r>
            <a:r>
              <a:rPr lang="el-GR" b="1" dirty="0">
                <a:latin typeface="Cambria" pitchFamily="18" charset="0"/>
                <a:cs typeface="Times New Roman" pitchFamily="18" charset="0"/>
              </a:rPr>
              <a:t>δεν θεωρούσε αυτοσκοπό την παράσταση μιας δραματικής σκηνής. Τον ενδιέφερε να παρουσιάσει το </a:t>
            </a:r>
            <a:r>
              <a:rPr lang="el-GR" b="1" dirty="0" smtClean="0">
                <a:latin typeface="Cambria" pitchFamily="18" charset="0"/>
                <a:cs typeface="Times New Roman" pitchFamily="18" charset="0"/>
              </a:rPr>
              <a:t>παρήγορο </a:t>
            </a:r>
            <a:r>
              <a:rPr lang="el-GR" b="1" dirty="0">
                <a:latin typeface="Cambria" pitchFamily="18" charset="0"/>
                <a:cs typeface="Times New Roman" pitchFamily="18" charset="0"/>
              </a:rPr>
              <a:t>δείγμα πίστεως και για να το κατορθώσει </a:t>
            </a:r>
            <a:r>
              <a:rPr lang="el-GR" b="1" dirty="0" smtClean="0">
                <a:latin typeface="Cambria" pitchFamily="18" charset="0"/>
                <a:cs typeface="Times New Roman" pitchFamily="18" charset="0"/>
              </a:rPr>
              <a:t> </a:t>
            </a:r>
            <a:r>
              <a:rPr lang="el-GR" b="1" dirty="0">
                <a:latin typeface="Cambria" pitchFamily="18" charset="0"/>
                <a:cs typeface="Times New Roman" pitchFamily="18" charset="0"/>
              </a:rPr>
              <a:t>του αρκούσε να μπορεί να αναγνωρίσει κανείς τους τρεις άντρες με το περσικό τους ένδυμα, τις φλόγες και το περιστέρι-σύμβολο της Θείας συμπαράστασης. Αποτελεί και αυτό ένα δείγμα ότι οι άνθρωποι είχαν αρχίσει να ενδιαφέρονται και για άλλα πράγματα πέρα από την εγκόσμια ομορφιά. Μπορεί δηλαδή οι κατακόμβες να φιλοξενούσαν στις οπές τους </a:t>
            </a:r>
            <a:r>
              <a:rPr lang="el-GR" b="1" dirty="0" smtClean="0">
                <a:latin typeface="Cambria" pitchFamily="18" charset="0"/>
                <a:cs typeface="Times New Roman" pitchFamily="18" charset="0"/>
              </a:rPr>
              <a:t>νεκρούς </a:t>
            </a:r>
            <a:r>
              <a:rPr lang="el-GR" b="1" dirty="0">
                <a:latin typeface="Cambria" pitchFamily="18" charset="0"/>
                <a:cs typeface="Times New Roman" pitchFamily="18" charset="0"/>
              </a:rPr>
              <a:t>ταυτόχρονα όμως έπνεε ένας αέρας νέας ζωής που ανέβλυζε από αυτούς τους </a:t>
            </a:r>
            <a:r>
              <a:rPr lang="el-GR" b="1" dirty="0" smtClean="0">
                <a:latin typeface="Cambria" pitchFamily="18" charset="0"/>
                <a:cs typeface="Times New Roman" pitchFamily="18" charset="0"/>
              </a:rPr>
              <a:t> </a:t>
            </a:r>
            <a:r>
              <a:rPr lang="el-GR" b="1" dirty="0">
                <a:latin typeface="Cambria" pitchFamily="18" charset="0"/>
                <a:cs typeface="Times New Roman" pitchFamily="18" charset="0"/>
              </a:rPr>
              <a:t>τάφους.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norfid.files.wordpress.com/2012/01/st-priscilla-fresco.jpg"/>
          <p:cNvPicPr>
            <a:picLocks noChangeAspect="1" noChangeArrowheads="1"/>
          </p:cNvPicPr>
          <p:nvPr/>
        </p:nvPicPr>
        <p:blipFill>
          <a:blip r:embed="rId2" cstate="print">
            <a:lum bright="20000" contrast="20000"/>
          </a:blip>
          <a:srcRect/>
          <a:stretch>
            <a:fillRect/>
          </a:stretch>
        </p:blipFill>
        <p:spPr bwMode="auto">
          <a:xfrm>
            <a:off x="0" y="0"/>
            <a:ext cx="9324528"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ownloads\katak3.jpg"/>
          <p:cNvPicPr>
            <a:picLocks noChangeAspect="1" noChangeArrowheads="1"/>
          </p:cNvPicPr>
          <p:nvPr/>
        </p:nvPicPr>
        <p:blipFill>
          <a:blip r:embed="rId2" cstate="print"/>
          <a:srcRect/>
          <a:stretch>
            <a:fillRect/>
          </a:stretch>
        </p:blipFill>
        <p:spPr bwMode="auto">
          <a:xfrm>
            <a:off x="0" y="449288"/>
            <a:ext cx="9144000" cy="6408712"/>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norfid.files.wordpress.com/2012/01/catacomb-of-priscilla.jpg"/>
          <p:cNvPicPr>
            <a:picLocks noChangeAspect="1" noChangeArrowheads="1"/>
          </p:cNvPicPr>
          <p:nvPr/>
        </p:nvPicPr>
        <p:blipFill>
          <a:blip r:embed="rId2" cstate="print">
            <a:lum bright="10000" contrast="10000"/>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9512" y="476672"/>
            <a:ext cx="4104456" cy="5940088"/>
          </a:xfrm>
          <a:prstGeom prst="rect">
            <a:avLst/>
          </a:prstGeom>
          <a:ln w="76200">
            <a:solidFill>
              <a:schemeClr val="accent2">
                <a:lumMod val="60000"/>
                <a:lumOff val="40000"/>
              </a:schemeClr>
            </a:solidFill>
          </a:ln>
        </p:spPr>
        <p:style>
          <a:lnRef idx="0">
            <a:scrgbClr r="0" g="0" b="0"/>
          </a:lnRef>
          <a:fillRef idx="1002">
            <a:schemeClr val="dk2"/>
          </a:fillRef>
          <a:effectRef idx="0">
            <a:scrgbClr r="0" g="0" b="0"/>
          </a:effectRef>
          <a:fontRef idx="major"/>
        </p:style>
        <p:txBody>
          <a:bodyPr wrap="square">
            <a:spAutoFit/>
          </a:bodyPr>
          <a:lstStyle/>
          <a:p>
            <a:pPr algn="just"/>
            <a:r>
              <a:rPr lang="el-GR" sz="2000" b="1" dirty="0" smtClean="0">
                <a:latin typeface="Cambria" pitchFamily="18" charset="0"/>
                <a:cs typeface="Times New Roman" pitchFamily="18" charset="0"/>
              </a:rPr>
              <a:t>Οι κατακόμβες της Ρώμης αποτελούν αναπόσπαστο μέρος της ιστορίας της πόλης, αλλά και του χριστιανισμού. Σε ολόκληρη την πόλη υπάρχουν περίπου </a:t>
            </a:r>
            <a:r>
              <a:rPr lang="el-GR" sz="2000" b="1" dirty="0" smtClean="0">
                <a:latin typeface="Cambria" pitchFamily="18" charset="0"/>
                <a:cs typeface="Times New Roman" pitchFamily="18" charset="0"/>
              </a:rPr>
              <a:t>40 </a:t>
            </a:r>
            <a:r>
              <a:rPr lang="el-GR" sz="2000" b="1" dirty="0" smtClean="0">
                <a:latin typeface="Cambria" pitchFamily="18" charset="0"/>
                <a:cs typeface="Times New Roman" pitchFamily="18" charset="0"/>
              </a:rPr>
              <a:t>χρονολογούμενες από τον 2ο αιώνα και είχαν τη χρήση </a:t>
            </a:r>
            <a:r>
              <a:rPr lang="el-GR" sz="2000" b="1" dirty="0" smtClean="0">
                <a:latin typeface="Cambria" pitchFamily="18" charset="0"/>
                <a:cs typeface="Times New Roman" pitchFamily="18" charset="0"/>
              </a:rPr>
              <a:t>νεκροταφείων και </a:t>
            </a:r>
            <a:r>
              <a:rPr lang="el-GR" sz="2000" b="1" dirty="0" smtClean="0">
                <a:latin typeface="Cambria" pitchFamily="18" charset="0"/>
                <a:cs typeface="Times New Roman" pitchFamily="18" charset="0"/>
              </a:rPr>
              <a:t>χώρων λατρείας. Οι κατακόμβες του Αγίου Καλλίστου θεωρούνται από τις σημαντικότερες της Ρώμης </a:t>
            </a:r>
            <a:r>
              <a:rPr lang="el-GR" sz="2000" b="1" dirty="0">
                <a:latin typeface="Cambria" pitchFamily="18" charset="0"/>
                <a:cs typeface="Times New Roman" pitchFamily="18" charset="0"/>
              </a:rPr>
              <a:t>π</a:t>
            </a:r>
            <a:r>
              <a:rPr lang="el-GR" sz="2000" b="1" dirty="0" smtClean="0">
                <a:latin typeface="Cambria" pitchFamily="18" charset="0"/>
                <a:cs typeface="Times New Roman" pitchFamily="18" charset="0"/>
              </a:rPr>
              <a:t>ήραν το όνομά τους από το διάκονο </a:t>
            </a:r>
            <a:r>
              <a:rPr lang="el-GR" sz="2000" b="1" dirty="0" err="1" smtClean="0">
                <a:latin typeface="Cambria" pitchFamily="18" charset="0"/>
                <a:cs typeface="Times New Roman" pitchFamily="18" charset="0"/>
              </a:rPr>
              <a:t>Callistus</a:t>
            </a:r>
            <a:r>
              <a:rPr lang="el-GR" sz="2000" b="1" dirty="0" smtClean="0">
                <a:latin typeface="Cambria" pitchFamily="18" charset="0"/>
                <a:cs typeface="Times New Roman" pitchFamily="18" charset="0"/>
              </a:rPr>
              <a:t> και εδώ θάφτηκαν στις αρχές του 3ου </a:t>
            </a:r>
            <a:r>
              <a:rPr lang="el-GR" sz="2000" b="1" dirty="0" smtClean="0">
                <a:latin typeface="Cambria" pitchFamily="18" charset="0"/>
                <a:cs typeface="Times New Roman" pitchFamily="18" charset="0"/>
              </a:rPr>
              <a:t>αιώνα </a:t>
            </a:r>
            <a:r>
              <a:rPr lang="el-GR" sz="2000" b="1" dirty="0" smtClean="0">
                <a:latin typeface="Cambria" pitchFamily="18" charset="0"/>
                <a:cs typeface="Times New Roman" pitchFamily="18" charset="0"/>
              </a:rPr>
              <a:t>δεκάδες μάρτυρες, 16 πάπες και πολλοί Χριστιανοί. Οι κατακόμβες έχουν τέσσερα επίπεδα και συνολικό μήκος 20 χμ.</a:t>
            </a:r>
            <a:endParaRPr lang="el-GR" sz="2000" b="1" dirty="0">
              <a:latin typeface="Cambria" pitchFamily="18" charset="0"/>
              <a:cs typeface="Times New Roman" pitchFamily="18" charset="0"/>
            </a:endParaRPr>
          </a:p>
        </p:txBody>
      </p:sp>
      <p:pic>
        <p:nvPicPr>
          <p:cNvPr id="20482" name="Picture 2" descr="http://www2.e-yliko.gr/htmls/Fyyl/Istoria/ByzNaodomia/naodom1catkomb/catacombicon/catacRomCallistlrg.jpg"/>
          <p:cNvPicPr>
            <a:picLocks noChangeAspect="1" noChangeArrowheads="1"/>
          </p:cNvPicPr>
          <p:nvPr/>
        </p:nvPicPr>
        <p:blipFill>
          <a:blip r:embed="rId2" cstate="print"/>
          <a:srcRect/>
          <a:stretch>
            <a:fillRect/>
          </a:stretch>
        </p:blipFill>
        <p:spPr bwMode="auto">
          <a:xfrm>
            <a:off x="3995936" y="0"/>
            <a:ext cx="5148064" cy="6597352"/>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404664"/>
            <a:ext cx="4608512" cy="6192000"/>
          </a:xfrm>
          <a:prstGeom prst="rect">
            <a:avLst/>
          </a:prstGeom>
          <a:ln w="76200">
            <a:solidFill>
              <a:schemeClr val="accent2">
                <a:lumMod val="60000"/>
                <a:lumOff val="40000"/>
              </a:schemeClr>
            </a:solidFill>
          </a:ln>
        </p:spPr>
        <p:style>
          <a:lnRef idx="0">
            <a:scrgbClr r="0" g="0" b="0"/>
          </a:lnRef>
          <a:fillRef idx="1002">
            <a:schemeClr val="dk2"/>
          </a:fillRef>
          <a:effectRef idx="0">
            <a:scrgbClr r="0" g="0" b="0"/>
          </a:effectRef>
          <a:fontRef idx="major"/>
        </p:style>
        <p:txBody>
          <a:bodyPr wrap="square">
            <a:spAutoFit/>
          </a:bodyPr>
          <a:lstStyle/>
          <a:p>
            <a:pPr algn="just"/>
            <a:r>
              <a:rPr lang="el-GR" b="1" dirty="0">
                <a:latin typeface="Cambria" pitchFamily="18" charset="0"/>
                <a:cs typeface="Times New Roman" pitchFamily="18" charset="0"/>
              </a:rPr>
              <a:t>Η Χριστιανική ζωγραφική στους </a:t>
            </a:r>
            <a:r>
              <a:rPr lang="el-GR" b="1" dirty="0" smtClean="0">
                <a:latin typeface="Cambria" pitchFamily="18" charset="0"/>
                <a:cs typeface="Times New Roman" pitchFamily="18" charset="0"/>
              </a:rPr>
              <a:t>τρεις </a:t>
            </a:r>
            <a:r>
              <a:rPr lang="el-GR" b="1" dirty="0">
                <a:latin typeface="Cambria" pitchFamily="18" charset="0"/>
                <a:cs typeface="Times New Roman" pitchFamily="18" charset="0"/>
              </a:rPr>
              <a:t>πρώτους αιώνες αναπτύχθηκε κυρίως στους χριστιανικούς τάφους και ιδιαίτερα στις κατακόμβες, στις οποίες διασώθηκαν αξιόλογες τοιχογραφίες (Ρώμης, </a:t>
            </a:r>
            <a:r>
              <a:rPr lang="el-GR" b="1" dirty="0" err="1">
                <a:latin typeface="Cambria" pitchFamily="18" charset="0"/>
                <a:cs typeface="Times New Roman" pitchFamily="18" charset="0"/>
              </a:rPr>
              <a:t>Νεαπόλεως</a:t>
            </a:r>
            <a:r>
              <a:rPr lang="el-GR" b="1" dirty="0">
                <a:latin typeface="Cambria" pitchFamily="18" charset="0"/>
                <a:cs typeface="Times New Roman" pitchFamily="18" charset="0"/>
              </a:rPr>
              <a:t>, Σικελίας, Μήλου, Κυρήνης, Λιβύης κ.α.). Τα κύρια θέματα των παραστάσεων αυτών συνδέονται με τον Ιησού Χριστό και αντλούνται από την Παλαιά ή την Καινή Διαθήκη, ενώ χρησιμοποιούνται και θέματα της κλασικής αρχαιότητας, τα οποία είχαν σχέση με σύμβολα και μύθους για τον θάνατο ή την αθανασία, όπως λ.χ. η προσωποποίηση των εποχών του έτους, η παράσταση του μύθου του Έρωτος και της Ψυχής και οι παραστάσεις ζώων (έλαφος, ίπποι, κριοί, κ.α.), πτηνών (περιστερά, παγώνι, ψιττακός κ.α. ), φυτών (άμπελος, κλάδος ελιάς, φοίνικας κ.α.) και αντικειμένων (άγκυρα, </a:t>
            </a:r>
            <a:r>
              <a:rPr lang="el-GR" b="1" dirty="0" err="1">
                <a:latin typeface="Cambria" pitchFamily="18" charset="0"/>
                <a:cs typeface="Times New Roman" pitchFamily="18" charset="0"/>
              </a:rPr>
              <a:t>ναυς</a:t>
            </a:r>
            <a:r>
              <a:rPr lang="el-GR" b="1" dirty="0">
                <a:latin typeface="Cambria" pitchFamily="18" charset="0"/>
                <a:cs typeface="Times New Roman" pitchFamily="18" charset="0"/>
              </a:rPr>
              <a:t> </a:t>
            </a:r>
            <a:r>
              <a:rPr lang="el-GR" b="1" dirty="0" err="1" smtClean="0">
                <a:latin typeface="Cambria" pitchFamily="18" charset="0"/>
                <a:cs typeface="Times New Roman" pitchFamily="18" charset="0"/>
              </a:rPr>
              <a:t>κ.ά</a:t>
            </a:r>
            <a:r>
              <a:rPr lang="el-GR" b="1" dirty="0" smtClean="0">
                <a:latin typeface="Cambria" pitchFamily="18" charset="0"/>
                <a:cs typeface="Times New Roman" pitchFamily="18" charset="0"/>
              </a:rPr>
              <a:t>).</a:t>
            </a:r>
            <a:endParaRPr lang="el-GR" b="1" dirty="0" smtClean="0">
              <a:latin typeface="Cambria" pitchFamily="18" charset="0"/>
              <a:cs typeface="Times New Roman" pitchFamily="18" charset="0"/>
            </a:endParaRPr>
          </a:p>
          <a:p>
            <a:pPr algn="just"/>
            <a:r>
              <a:rPr lang="el-GR" sz="2000" dirty="0">
                <a:latin typeface="Times New Roman" pitchFamily="18" charset="0"/>
                <a:cs typeface="Times New Roman" pitchFamily="18" charset="0"/>
              </a:rPr>
              <a:t> </a:t>
            </a:r>
          </a:p>
        </p:txBody>
      </p:sp>
      <p:pic>
        <p:nvPicPr>
          <p:cNvPr id="23554" name="Picture 2" descr="http://www.xanthi.ilsp.gr/istos/images/toixografies/foto/toixografia_006.jpg"/>
          <p:cNvPicPr>
            <a:picLocks noChangeAspect="1" noChangeArrowheads="1"/>
          </p:cNvPicPr>
          <p:nvPr/>
        </p:nvPicPr>
        <p:blipFill>
          <a:blip r:embed="rId2" cstate="print"/>
          <a:srcRect/>
          <a:stretch>
            <a:fillRect/>
          </a:stretch>
        </p:blipFill>
        <p:spPr bwMode="auto">
          <a:xfrm>
            <a:off x="4860032" y="0"/>
            <a:ext cx="4283968" cy="6408712"/>
          </a:xfrm>
          <a:prstGeom prst="rect">
            <a:avLst/>
          </a:prstGeom>
          <a:noFill/>
          <a:effectLst>
            <a:softEdge rad="317500"/>
          </a:effectLst>
        </p:spPr>
      </p:pic>
      <p:sp>
        <p:nvSpPr>
          <p:cNvPr id="5" name="4 - Ορθογώνιο"/>
          <p:cNvSpPr/>
          <p:nvPr/>
        </p:nvSpPr>
        <p:spPr>
          <a:xfrm>
            <a:off x="5436096" y="6093296"/>
            <a:ext cx="3528392" cy="646331"/>
          </a:xfrm>
          <a:prstGeom prst="rect">
            <a:avLst/>
          </a:prstGeom>
        </p:spPr>
        <p:txBody>
          <a:bodyPr wrap="square">
            <a:spAutoFit/>
          </a:bodyPr>
          <a:lstStyle/>
          <a:p>
            <a:r>
              <a:rPr lang="el-GR" b="1" dirty="0" smtClean="0">
                <a:latin typeface="Cambria" pitchFamily="18" charset="0"/>
                <a:cs typeface="Times New Roman" pitchFamily="18" charset="0"/>
              </a:rPr>
              <a:t>Άποψη κατακόμβης. </a:t>
            </a:r>
            <a:r>
              <a:rPr lang="el-GR" b="1" dirty="0" err="1" smtClean="0">
                <a:latin typeface="Cambria" pitchFamily="18" charset="0"/>
                <a:cs typeface="Times New Roman" pitchFamily="18" charset="0"/>
              </a:rPr>
              <a:t>Yπόγειο</a:t>
            </a:r>
            <a:r>
              <a:rPr lang="el-GR" b="1" dirty="0" smtClean="0">
                <a:latin typeface="Cambria" pitchFamily="18" charset="0"/>
                <a:cs typeface="Times New Roman" pitchFamily="18" charset="0"/>
              </a:rPr>
              <a:t> της </a:t>
            </a:r>
            <a:r>
              <a:rPr lang="el-GR" b="1" dirty="0" err="1" smtClean="0">
                <a:latin typeface="Cambria" pitchFamily="18" charset="0"/>
                <a:cs typeface="Times New Roman" pitchFamily="18" charset="0"/>
              </a:rPr>
              <a:t>Via</a:t>
            </a:r>
            <a:r>
              <a:rPr lang="el-GR" b="1" dirty="0" smtClean="0">
                <a:latin typeface="Cambria" pitchFamily="18" charset="0"/>
                <a:cs typeface="Times New Roman" pitchFamily="18" charset="0"/>
              </a:rPr>
              <a:t> </a:t>
            </a:r>
            <a:r>
              <a:rPr lang="el-GR" b="1" dirty="0" err="1" smtClean="0">
                <a:latin typeface="Cambria" pitchFamily="18" charset="0"/>
                <a:cs typeface="Times New Roman" pitchFamily="18" charset="0"/>
              </a:rPr>
              <a:t>Latina</a:t>
            </a:r>
            <a:r>
              <a:rPr lang="el-GR" b="1" dirty="0" smtClean="0">
                <a:latin typeface="Cambria" pitchFamily="18" charset="0"/>
                <a:cs typeface="Times New Roman" pitchFamily="18" charset="0"/>
              </a:rPr>
              <a:t> στη </a:t>
            </a:r>
            <a:r>
              <a:rPr lang="el-GR" b="1" dirty="0" err="1" smtClean="0">
                <a:latin typeface="Cambria" pitchFamily="18" charset="0"/>
                <a:cs typeface="Times New Roman" pitchFamily="18" charset="0"/>
              </a:rPr>
              <a:t>Pώμη</a:t>
            </a:r>
            <a:endParaRPr lang="el-GR" b="1" dirty="0">
              <a:latin typeface="Cambria"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312</TotalTime>
  <Words>1058</Words>
  <Application>Microsoft Office PowerPoint</Application>
  <PresentationFormat>Προβολή στην οθόνη (4:3)</PresentationFormat>
  <Paragraphs>30</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Μετρό</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ΣΟΦΙΑ</cp:lastModifiedBy>
  <cp:revision>33</cp:revision>
  <dcterms:created xsi:type="dcterms:W3CDTF">2012-11-04T13:34:23Z</dcterms:created>
  <dcterms:modified xsi:type="dcterms:W3CDTF">2014-12-03T16:10:56Z</dcterms:modified>
</cp:coreProperties>
</file>