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15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2CAC9-FFC7-41B6-8C78-F543206D29E7}" type="datetimeFigureOut">
              <a:rPr lang="el-GR" smtClean="0"/>
              <a:t>10/11/2015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693E4-F422-412E-AE1C-836C22F6B185}" type="slidenum">
              <a:rPr lang="el-GR" smtClean="0"/>
              <a:t>‹#›</a:t>
            </a:fld>
            <a:endParaRPr lang="el-GR"/>
          </a:p>
        </p:txBody>
      </p:sp>
    </p:spTree>
    <p:extLst>
      <p:ext uri="{BB962C8B-B14F-4D97-AF65-F5344CB8AC3E}">
        <p14:creationId xmlns:p14="http://schemas.microsoft.com/office/powerpoint/2010/main" val="241472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5" name="Date Placeholder 14"/>
          <p:cNvSpPr>
            <a:spLocks noGrp="1"/>
          </p:cNvSpPr>
          <p:nvPr>
            <p:ph type="dt" sz="half" idx="10"/>
          </p:nvPr>
        </p:nvSpPr>
        <p:spPr/>
        <p:txBody>
          <a:bodyPr/>
          <a:lstStyle/>
          <a:p>
            <a:fld id="{932FBD0F-298D-40CD-B3BF-039FF934B51E}" type="datetime1">
              <a:rPr lang="el-GR" smtClean="0"/>
              <a:t>10/11/2015</a:t>
            </a:fld>
            <a:endParaRPr lang="el-GR"/>
          </a:p>
        </p:txBody>
      </p:sp>
      <p:sp>
        <p:nvSpPr>
          <p:cNvPr id="16" name="Slide Number Placeholder 15"/>
          <p:cNvSpPr>
            <a:spLocks noGrp="1"/>
          </p:cNvSpPr>
          <p:nvPr>
            <p:ph type="sldNum" sz="quarter" idx="11"/>
          </p:nvPr>
        </p:nvSpPr>
        <p:spPr/>
        <p:txBody>
          <a:bodyPr/>
          <a:lstStyle/>
          <a:p>
            <a:fld id="{F85F28D7-7CD6-4700-BDF3-1FB8AC5C0243}" type="slidenum">
              <a:rPr lang="el-GR" smtClean="0"/>
              <a:t>‹#›</a:t>
            </a:fld>
            <a:endParaRPr lang="el-GR"/>
          </a:p>
        </p:txBody>
      </p:sp>
      <p:sp>
        <p:nvSpPr>
          <p:cNvPr id="17" name="Footer Placeholder 16"/>
          <p:cNvSpPr>
            <a:spLocks noGrp="1"/>
          </p:cNvSpPr>
          <p:nvPr>
            <p:ph type="ftr" sz="quarter" idx="12"/>
          </p:nvPr>
        </p:nvSpPr>
        <p:spPr/>
        <p:txBody>
          <a:bodyPr/>
          <a:lstStyle/>
          <a:p>
            <a:r>
              <a:rPr lang="el-GR" smtClean="0"/>
              <a:t>ΣΟΦΙΑ  Γ.  ΜΕΣΙΓΚΟΥ   ΦΙΛΟΛΟΓΟΣ</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CB61A3C-A308-4258-B189-65A1D616A6A0}" type="datetime1">
              <a:rPr lang="el-GR" smtClean="0"/>
              <a:t>10/11/2015</a:t>
            </a:fld>
            <a:endParaRPr lang="el-GR"/>
          </a:p>
        </p:txBody>
      </p:sp>
      <p:sp>
        <p:nvSpPr>
          <p:cNvPr id="5" name="Footer Placeholder 4"/>
          <p:cNvSpPr>
            <a:spLocks noGrp="1"/>
          </p:cNvSpPr>
          <p:nvPr>
            <p:ph type="ftr" sz="quarter" idx="11"/>
          </p:nvPr>
        </p:nvSpPr>
        <p:spPr/>
        <p:txBody>
          <a:bodyPr/>
          <a:lstStyle/>
          <a:p>
            <a:r>
              <a:rPr lang="el-GR" smtClean="0"/>
              <a:t>ΣΟΦΙΑ  Γ.  ΜΕΣΙΓΚΟΥ   ΦΙΛΟΛΟΓΟΣ</a:t>
            </a:r>
            <a:endParaRPr lang="el-GR"/>
          </a:p>
        </p:txBody>
      </p:sp>
      <p:sp>
        <p:nvSpPr>
          <p:cNvPr id="6" name="Slide Number Placeholder 5"/>
          <p:cNvSpPr>
            <a:spLocks noGrp="1"/>
          </p:cNvSpPr>
          <p:nvPr>
            <p:ph type="sldNum" sz="quarter" idx="12"/>
          </p:nvPr>
        </p:nvSpPr>
        <p:spPr/>
        <p:txBody>
          <a:bodyPr/>
          <a:lstStyle/>
          <a:p>
            <a:fld id="{F85F28D7-7CD6-4700-BDF3-1FB8AC5C02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104496A-85F0-4AE3-B16A-A2C008B03519}" type="datetime1">
              <a:rPr lang="el-GR" smtClean="0"/>
              <a:t>10/11/2015</a:t>
            </a:fld>
            <a:endParaRPr lang="el-GR"/>
          </a:p>
        </p:txBody>
      </p:sp>
      <p:sp>
        <p:nvSpPr>
          <p:cNvPr id="5" name="Footer Placeholder 4"/>
          <p:cNvSpPr>
            <a:spLocks noGrp="1"/>
          </p:cNvSpPr>
          <p:nvPr>
            <p:ph type="ftr" sz="quarter" idx="11"/>
          </p:nvPr>
        </p:nvSpPr>
        <p:spPr/>
        <p:txBody>
          <a:bodyPr/>
          <a:lstStyle/>
          <a:p>
            <a:r>
              <a:rPr lang="el-GR" smtClean="0"/>
              <a:t>ΣΟΦΙΑ  Γ.  ΜΕΣΙΓΚΟΥ   ΦΙΛΟΛΟΓΟΣ</a:t>
            </a:r>
            <a:endParaRPr lang="el-GR"/>
          </a:p>
        </p:txBody>
      </p:sp>
      <p:sp>
        <p:nvSpPr>
          <p:cNvPr id="6" name="Slide Number Placeholder 5"/>
          <p:cNvSpPr>
            <a:spLocks noGrp="1"/>
          </p:cNvSpPr>
          <p:nvPr>
            <p:ph type="sldNum" sz="quarter" idx="12"/>
          </p:nvPr>
        </p:nvSpPr>
        <p:spPr/>
        <p:txBody>
          <a:bodyPr/>
          <a:lstStyle/>
          <a:p>
            <a:fld id="{F85F28D7-7CD6-4700-BDF3-1FB8AC5C02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Title 12"/>
          <p:cNvSpPr>
            <a:spLocks noGrp="1"/>
          </p:cNvSpPr>
          <p:nvPr>
            <p:ph type="title"/>
          </p:nvPr>
        </p:nvSpPr>
        <p:spPr/>
        <p:txBody>
          <a:bodyPr/>
          <a:lstStyle/>
          <a:p>
            <a:r>
              <a:rPr lang="el-GR" smtClean="0"/>
              <a:t>Στυλ κύριου τίτλου</a:t>
            </a:r>
            <a:endParaRPr lang="en-US"/>
          </a:p>
        </p:txBody>
      </p:sp>
      <p:sp>
        <p:nvSpPr>
          <p:cNvPr id="14" name="Date Placeholder 13"/>
          <p:cNvSpPr>
            <a:spLocks noGrp="1"/>
          </p:cNvSpPr>
          <p:nvPr>
            <p:ph type="dt" sz="half" idx="10"/>
          </p:nvPr>
        </p:nvSpPr>
        <p:spPr/>
        <p:txBody>
          <a:bodyPr/>
          <a:lstStyle/>
          <a:p>
            <a:fld id="{D6B4B470-0F8C-4CD4-B25F-CCACB42528B9}" type="datetime1">
              <a:rPr lang="el-GR" smtClean="0"/>
              <a:t>10/11/2015</a:t>
            </a:fld>
            <a:endParaRPr lang="el-GR"/>
          </a:p>
        </p:txBody>
      </p:sp>
      <p:sp>
        <p:nvSpPr>
          <p:cNvPr id="15" name="Slide Number Placeholder 14"/>
          <p:cNvSpPr>
            <a:spLocks noGrp="1"/>
          </p:cNvSpPr>
          <p:nvPr>
            <p:ph type="sldNum" sz="quarter" idx="11"/>
          </p:nvPr>
        </p:nvSpPr>
        <p:spPr/>
        <p:txBody>
          <a:bodyPr/>
          <a:lstStyle/>
          <a:p>
            <a:fld id="{F85F28D7-7CD6-4700-BDF3-1FB8AC5C0243}" type="slidenum">
              <a:rPr lang="el-GR" smtClean="0"/>
              <a:t>‹#›</a:t>
            </a:fld>
            <a:endParaRPr lang="el-GR"/>
          </a:p>
        </p:txBody>
      </p:sp>
      <p:sp>
        <p:nvSpPr>
          <p:cNvPr id="16" name="Footer Placeholder 15"/>
          <p:cNvSpPr>
            <a:spLocks noGrp="1"/>
          </p:cNvSpPr>
          <p:nvPr>
            <p:ph type="ftr" sz="quarter" idx="12"/>
          </p:nvPr>
        </p:nvSpPr>
        <p:spPr/>
        <p:txBody>
          <a:bodyPr/>
          <a:lstStyle/>
          <a:p>
            <a:r>
              <a:rPr lang="el-GR" smtClean="0"/>
              <a:t>ΣΟΦΙΑ  Γ.  ΜΕΣΙΓΚΟΥ   ΦΙΛΟΛΟΓΟΣ</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12" name="Date Placeholder 11"/>
          <p:cNvSpPr>
            <a:spLocks noGrp="1"/>
          </p:cNvSpPr>
          <p:nvPr>
            <p:ph type="dt" sz="half" idx="10"/>
          </p:nvPr>
        </p:nvSpPr>
        <p:spPr/>
        <p:txBody>
          <a:bodyPr/>
          <a:lstStyle/>
          <a:p>
            <a:fld id="{575F182D-FB9E-451D-9BC6-26BA59465D87}" type="datetime1">
              <a:rPr lang="el-GR" smtClean="0"/>
              <a:t>10/11/2015</a:t>
            </a:fld>
            <a:endParaRPr lang="el-GR"/>
          </a:p>
        </p:txBody>
      </p:sp>
      <p:sp>
        <p:nvSpPr>
          <p:cNvPr id="13" name="Slide Number Placeholder 12"/>
          <p:cNvSpPr>
            <a:spLocks noGrp="1"/>
          </p:cNvSpPr>
          <p:nvPr>
            <p:ph type="sldNum" sz="quarter" idx="11"/>
          </p:nvPr>
        </p:nvSpPr>
        <p:spPr/>
        <p:txBody>
          <a:bodyPr/>
          <a:lstStyle/>
          <a:p>
            <a:fld id="{F85F28D7-7CD6-4700-BDF3-1FB8AC5C0243}" type="slidenum">
              <a:rPr lang="el-GR" smtClean="0"/>
              <a:t>‹#›</a:t>
            </a:fld>
            <a:endParaRPr lang="el-GR"/>
          </a:p>
        </p:txBody>
      </p:sp>
      <p:sp>
        <p:nvSpPr>
          <p:cNvPr id="14" name="Footer Placeholder 13"/>
          <p:cNvSpPr>
            <a:spLocks noGrp="1"/>
          </p:cNvSpPr>
          <p:nvPr>
            <p:ph type="ftr" sz="quarter" idx="12"/>
          </p:nvPr>
        </p:nvSpPr>
        <p:spPr/>
        <p:txBody>
          <a:bodyPr/>
          <a:lstStyle/>
          <a:p>
            <a:r>
              <a:rPr lang="el-GR" smtClean="0"/>
              <a:t>ΣΟΦΙΑ  Γ.  ΜΕΣΙΓΚΟΥ   ΦΙΛΟΛΟΓΟΣ</a:t>
            </a:r>
            <a:endParaRPr lang="el-G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l-GR" smtClean="0"/>
              <a:t>Στυλ κύριου τίτλου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494EE0E-69E9-4BF3-AE99-EF406F94272E}" type="datetime1">
              <a:rPr lang="el-GR" smtClean="0"/>
              <a:t>10/11/2015</a:t>
            </a:fld>
            <a:endParaRPr lang="el-GR"/>
          </a:p>
        </p:txBody>
      </p:sp>
      <p:sp>
        <p:nvSpPr>
          <p:cNvPr id="9" name="Slide Number Placeholder 8"/>
          <p:cNvSpPr>
            <a:spLocks noGrp="1"/>
          </p:cNvSpPr>
          <p:nvPr>
            <p:ph type="sldNum" sz="quarter" idx="11"/>
          </p:nvPr>
        </p:nvSpPr>
        <p:spPr/>
        <p:txBody>
          <a:bodyPr/>
          <a:lstStyle/>
          <a:p>
            <a:fld id="{F85F28D7-7CD6-4700-BDF3-1FB8AC5C0243}" type="slidenum">
              <a:rPr lang="el-GR" smtClean="0"/>
              <a:t>‹#›</a:t>
            </a:fld>
            <a:endParaRPr lang="el-GR"/>
          </a:p>
        </p:txBody>
      </p:sp>
      <p:sp>
        <p:nvSpPr>
          <p:cNvPr id="10" name="Footer Placeholder 9"/>
          <p:cNvSpPr>
            <a:spLocks noGrp="1"/>
          </p:cNvSpPr>
          <p:nvPr>
            <p:ph type="ftr" sz="quarter" idx="12"/>
          </p:nvPr>
        </p:nvSpPr>
        <p:spPr/>
        <p:txBody>
          <a:bodyPr/>
          <a:lstStyle/>
          <a:p>
            <a:r>
              <a:rPr lang="el-GR" smtClean="0"/>
              <a:t>ΣΟΦΙΑ  Γ.  ΜΕΣΙΓΚΟΥ   ΦΙΛΟΛΟΓΟΣ</a:t>
            </a:r>
            <a:endParaRPr lang="el-GR"/>
          </a:p>
        </p:txBody>
      </p:sp>
      <p:sp>
        <p:nvSpPr>
          <p:cNvPr id="11" name="Title 10"/>
          <p:cNvSpPr>
            <a:spLocks noGrp="1"/>
          </p:cNvSpPr>
          <p:nvPr>
            <p:ph type="title"/>
          </p:nvPr>
        </p:nvSpPr>
        <p:spPr/>
        <p:txBody>
          <a:bodyPr/>
          <a:lstStyle/>
          <a:p>
            <a:r>
              <a:rPr lang="el-GR" smtClean="0"/>
              <a:t>Στυλ κύριου τίτλου</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l-GR" smtClean="0"/>
              <a:t>Στυλ κύριου τίτλου</a:t>
            </a:r>
            <a:endParaRPr lang="en-US" dirty="0"/>
          </a:p>
        </p:txBody>
      </p:sp>
      <p:sp>
        <p:nvSpPr>
          <p:cNvPr id="14" name="Date Placeholder 13"/>
          <p:cNvSpPr>
            <a:spLocks noGrp="1"/>
          </p:cNvSpPr>
          <p:nvPr>
            <p:ph type="dt" sz="half" idx="10"/>
          </p:nvPr>
        </p:nvSpPr>
        <p:spPr/>
        <p:txBody>
          <a:bodyPr/>
          <a:lstStyle/>
          <a:p>
            <a:fld id="{AD550FD7-4B26-4A35-B83C-1F20834A4A06}" type="datetime1">
              <a:rPr lang="el-GR" smtClean="0"/>
              <a:t>10/11/2015</a:t>
            </a:fld>
            <a:endParaRPr lang="el-GR"/>
          </a:p>
        </p:txBody>
      </p:sp>
      <p:sp>
        <p:nvSpPr>
          <p:cNvPr id="15" name="Slide Number Placeholder 14"/>
          <p:cNvSpPr>
            <a:spLocks noGrp="1"/>
          </p:cNvSpPr>
          <p:nvPr>
            <p:ph type="sldNum" sz="quarter" idx="11"/>
          </p:nvPr>
        </p:nvSpPr>
        <p:spPr/>
        <p:txBody>
          <a:bodyPr/>
          <a:lstStyle/>
          <a:p>
            <a:fld id="{F85F28D7-7CD6-4700-BDF3-1FB8AC5C0243}" type="slidenum">
              <a:rPr lang="el-GR" smtClean="0"/>
              <a:t>‹#›</a:t>
            </a:fld>
            <a:endParaRPr lang="el-GR"/>
          </a:p>
        </p:txBody>
      </p:sp>
      <p:sp>
        <p:nvSpPr>
          <p:cNvPr id="16" name="Footer Placeholder 15"/>
          <p:cNvSpPr>
            <a:spLocks noGrp="1"/>
          </p:cNvSpPr>
          <p:nvPr>
            <p:ph type="ftr" sz="quarter" idx="12"/>
          </p:nvPr>
        </p:nvSpPr>
        <p:spPr/>
        <p:txBody>
          <a:bodyPr/>
          <a:lstStyle/>
          <a:p>
            <a:r>
              <a:rPr lang="el-GR" smtClean="0"/>
              <a:t>ΣΟΦΙΑ  Γ.  ΜΕΣΙΓΚΟΥ   ΦΙΛΟΛΟΓΟΣ</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mtClean="0"/>
              <a:t>Στυλ κύριου τίτλου</a:t>
            </a:r>
            <a:endParaRPr lang="en-US"/>
          </a:p>
        </p:txBody>
      </p:sp>
      <p:sp>
        <p:nvSpPr>
          <p:cNvPr id="7" name="Date Placeholder 6"/>
          <p:cNvSpPr>
            <a:spLocks noGrp="1"/>
          </p:cNvSpPr>
          <p:nvPr>
            <p:ph type="dt" sz="half" idx="10"/>
          </p:nvPr>
        </p:nvSpPr>
        <p:spPr/>
        <p:txBody>
          <a:bodyPr/>
          <a:lstStyle/>
          <a:p>
            <a:fld id="{DC193A36-F89B-4F76-A6D9-BBD7B0AC47F3}" type="datetime1">
              <a:rPr lang="el-GR" smtClean="0"/>
              <a:t>10/11/2015</a:t>
            </a:fld>
            <a:endParaRPr lang="el-GR"/>
          </a:p>
        </p:txBody>
      </p:sp>
      <p:sp>
        <p:nvSpPr>
          <p:cNvPr id="8" name="Slide Number Placeholder 7"/>
          <p:cNvSpPr>
            <a:spLocks noGrp="1"/>
          </p:cNvSpPr>
          <p:nvPr>
            <p:ph type="sldNum" sz="quarter" idx="11"/>
          </p:nvPr>
        </p:nvSpPr>
        <p:spPr/>
        <p:txBody>
          <a:bodyPr/>
          <a:lstStyle/>
          <a:p>
            <a:fld id="{F85F28D7-7CD6-4700-BDF3-1FB8AC5C0243}" type="slidenum">
              <a:rPr lang="el-GR" smtClean="0"/>
              <a:t>‹#›</a:t>
            </a:fld>
            <a:endParaRPr lang="el-GR"/>
          </a:p>
        </p:txBody>
      </p:sp>
      <p:sp>
        <p:nvSpPr>
          <p:cNvPr id="9" name="Footer Placeholder 8"/>
          <p:cNvSpPr>
            <a:spLocks noGrp="1"/>
          </p:cNvSpPr>
          <p:nvPr>
            <p:ph type="ftr" sz="quarter" idx="12"/>
          </p:nvPr>
        </p:nvSpPr>
        <p:spPr/>
        <p:txBody>
          <a:bodyPr/>
          <a:lstStyle/>
          <a:p>
            <a:r>
              <a:rPr lang="el-GR" smtClean="0"/>
              <a:t>ΣΟΦΙΑ  Γ.  ΜΕΣΙΓΚΟΥ   ΦΙΛΟΛΟΓΟΣ</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1AF3322-1330-4286-8C6C-CF0F91DDE6DF}" type="datetime1">
              <a:rPr lang="el-GR" smtClean="0"/>
              <a:t>10/11/2015</a:t>
            </a:fld>
            <a:endParaRPr lang="el-GR"/>
          </a:p>
        </p:txBody>
      </p:sp>
      <p:sp>
        <p:nvSpPr>
          <p:cNvPr id="6" name="Slide Number Placeholder 5"/>
          <p:cNvSpPr>
            <a:spLocks noGrp="1"/>
          </p:cNvSpPr>
          <p:nvPr>
            <p:ph type="sldNum" sz="quarter" idx="11"/>
          </p:nvPr>
        </p:nvSpPr>
        <p:spPr/>
        <p:txBody>
          <a:bodyPr/>
          <a:lstStyle/>
          <a:p>
            <a:fld id="{F85F28D7-7CD6-4700-BDF3-1FB8AC5C0243}" type="slidenum">
              <a:rPr lang="el-GR" smtClean="0"/>
              <a:t>‹#›</a:t>
            </a:fld>
            <a:endParaRPr lang="el-GR"/>
          </a:p>
        </p:txBody>
      </p:sp>
      <p:sp>
        <p:nvSpPr>
          <p:cNvPr id="7" name="Footer Placeholder 6"/>
          <p:cNvSpPr>
            <a:spLocks noGrp="1"/>
          </p:cNvSpPr>
          <p:nvPr>
            <p:ph type="ftr" sz="quarter" idx="12"/>
          </p:nvPr>
        </p:nvSpPr>
        <p:spPr/>
        <p:txBody>
          <a:bodyPr/>
          <a:lstStyle/>
          <a:p>
            <a:r>
              <a:rPr lang="el-GR" smtClean="0"/>
              <a:t>ΣΟΦΙΑ  Γ.  ΜΕΣΙΓΚΟΥ   ΦΙΛΟΛΟΓΟΣ</a:t>
            </a: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5" name="Date Placeholder 14"/>
          <p:cNvSpPr>
            <a:spLocks noGrp="1"/>
          </p:cNvSpPr>
          <p:nvPr>
            <p:ph type="dt" sz="half" idx="10"/>
          </p:nvPr>
        </p:nvSpPr>
        <p:spPr/>
        <p:txBody>
          <a:bodyPr/>
          <a:lstStyle/>
          <a:p>
            <a:fld id="{56D76D36-9A7F-4945-BD8D-444D585A1D06}" type="datetime1">
              <a:rPr lang="el-GR" smtClean="0"/>
              <a:t>10/11/2015</a:t>
            </a:fld>
            <a:endParaRPr lang="el-GR"/>
          </a:p>
        </p:txBody>
      </p:sp>
      <p:sp>
        <p:nvSpPr>
          <p:cNvPr id="16" name="Slide Number Placeholder 15"/>
          <p:cNvSpPr>
            <a:spLocks noGrp="1"/>
          </p:cNvSpPr>
          <p:nvPr>
            <p:ph type="sldNum" sz="quarter" idx="11"/>
          </p:nvPr>
        </p:nvSpPr>
        <p:spPr/>
        <p:txBody>
          <a:bodyPr/>
          <a:lstStyle/>
          <a:p>
            <a:fld id="{F85F28D7-7CD6-4700-BDF3-1FB8AC5C0243}" type="slidenum">
              <a:rPr lang="el-GR" smtClean="0"/>
              <a:t>‹#›</a:t>
            </a:fld>
            <a:endParaRPr lang="el-GR"/>
          </a:p>
        </p:txBody>
      </p:sp>
      <p:sp>
        <p:nvSpPr>
          <p:cNvPr id="17" name="Footer Placeholder 16"/>
          <p:cNvSpPr>
            <a:spLocks noGrp="1"/>
          </p:cNvSpPr>
          <p:nvPr>
            <p:ph type="ftr" sz="quarter" idx="12"/>
          </p:nvPr>
        </p:nvSpPr>
        <p:spPr/>
        <p:txBody>
          <a:bodyPr/>
          <a:lstStyle/>
          <a:p>
            <a:r>
              <a:rPr lang="el-GR" smtClean="0"/>
              <a:t>ΣΟΦΙΑ  Γ.  ΜΕΣΙΓΚΟΥ   ΦΙΛΟΛΟΓΟΣ</a:t>
            </a:r>
            <a:endParaRPr lang="el-GR"/>
          </a:p>
        </p:txBody>
      </p:sp>
      <p:sp>
        <p:nvSpPr>
          <p:cNvPr id="18" name="Title 17"/>
          <p:cNvSpPr>
            <a:spLocks noGrp="1"/>
          </p:cNvSpPr>
          <p:nvPr>
            <p:ph type="title"/>
          </p:nvPr>
        </p:nvSpPr>
        <p:spPr/>
        <p:txBody>
          <a:bodyPr/>
          <a:lstStyle/>
          <a:p>
            <a:r>
              <a:rPr lang="el-GR" smtClean="0"/>
              <a:t>Στυλ κύριου τίτλου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l-GR" smtClean="0"/>
              <a:t>Στυλ κύριου τίτλου</a:t>
            </a:r>
            <a:endParaRPr lang="en-US"/>
          </a:p>
        </p:txBody>
      </p:sp>
      <p:sp>
        <p:nvSpPr>
          <p:cNvPr id="13" name="Date Placeholder 12"/>
          <p:cNvSpPr>
            <a:spLocks noGrp="1"/>
          </p:cNvSpPr>
          <p:nvPr>
            <p:ph type="dt" sz="half" idx="10"/>
          </p:nvPr>
        </p:nvSpPr>
        <p:spPr/>
        <p:txBody>
          <a:bodyPr/>
          <a:lstStyle/>
          <a:p>
            <a:fld id="{000CB052-74D0-456E-8CB7-1B9370FFA533}" type="datetime1">
              <a:rPr lang="el-GR" smtClean="0"/>
              <a:t>10/11/2015</a:t>
            </a:fld>
            <a:endParaRPr lang="el-GR"/>
          </a:p>
        </p:txBody>
      </p:sp>
      <p:sp>
        <p:nvSpPr>
          <p:cNvPr id="14" name="Slide Number Placeholder 13"/>
          <p:cNvSpPr>
            <a:spLocks noGrp="1"/>
          </p:cNvSpPr>
          <p:nvPr>
            <p:ph type="sldNum" sz="quarter" idx="11"/>
          </p:nvPr>
        </p:nvSpPr>
        <p:spPr/>
        <p:txBody>
          <a:bodyPr/>
          <a:lstStyle/>
          <a:p>
            <a:fld id="{F85F28D7-7CD6-4700-BDF3-1FB8AC5C0243}" type="slidenum">
              <a:rPr lang="el-GR" smtClean="0"/>
              <a:t>‹#›</a:t>
            </a:fld>
            <a:endParaRPr lang="el-GR"/>
          </a:p>
        </p:txBody>
      </p:sp>
      <p:sp>
        <p:nvSpPr>
          <p:cNvPr id="15" name="Footer Placeholder 14"/>
          <p:cNvSpPr>
            <a:spLocks noGrp="1"/>
          </p:cNvSpPr>
          <p:nvPr>
            <p:ph type="ftr" sz="quarter" idx="12"/>
          </p:nvPr>
        </p:nvSpPr>
        <p:spPr/>
        <p:txBody>
          <a:bodyPr/>
          <a:lstStyle/>
          <a:p>
            <a:r>
              <a:rPr lang="el-GR" smtClean="0"/>
              <a:t>ΣΟΦΙΑ  Γ.  ΜΕΣΙΓΚΟΥ   ΦΙΛΟΛΟΓΟΣ</a:t>
            </a: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4268249-FE53-4AB9-BD36-E2AF59FC305D}" type="datetime1">
              <a:rPr lang="el-GR" smtClean="0"/>
              <a:t>10/11/2015</a:t>
            </a:fld>
            <a:endParaRPr lang="el-G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el-GR" smtClean="0"/>
              <a:t>ΣΟΦΙΑ  Γ.  ΜΕΣΙΓΚΟΥ   ΦΙΛΟΛΟΓΟΣ</a:t>
            </a:r>
            <a:endParaRPr lang="el-G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85F28D7-7CD6-4700-BDF3-1FB8AC5C0243}"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ΤΕΧΝΗ ΤΗΣ</a:t>
            </a:r>
            <a:br>
              <a:rPr lang="el-GR" dirty="0"/>
            </a:br>
            <a:r>
              <a:rPr lang="el-GR" dirty="0"/>
              <a:t>ΜΕΣΟΠΟΤΑΜΙΑΣ</a:t>
            </a:r>
            <a:br>
              <a:rPr lang="el-GR" dirty="0"/>
            </a:br>
            <a:r>
              <a:rPr lang="el-GR" dirty="0"/>
              <a:t>- Η ΤΕΧΝΗ ΤΗΣ ΑΙΓΥΠΤΟΥ</a:t>
            </a:r>
          </a:p>
        </p:txBody>
      </p:sp>
      <p:sp>
        <p:nvSpPr>
          <p:cNvPr id="3" name="Θέση υποσέλιδου 2"/>
          <p:cNvSpPr>
            <a:spLocks noGrp="1"/>
          </p:cNvSpPr>
          <p:nvPr>
            <p:ph type="ftr" sz="quarter" idx="12"/>
          </p:nvPr>
        </p:nvSpPr>
        <p:spPr/>
        <p:txBody>
          <a:bodyPr/>
          <a:lstStyle/>
          <a:p>
            <a:r>
              <a:rPr lang="el-GR" smtClean="0"/>
              <a:t>ΣΟΦΙΑ  Γ.  ΜΕΣΙΓΚΟΥ   ΦΙΛΟΛΟΓΟΣ</a:t>
            </a:r>
            <a:endParaRPr lang="el-GR"/>
          </a:p>
        </p:txBody>
      </p:sp>
    </p:spTree>
    <p:extLst>
      <p:ext uri="{BB962C8B-B14F-4D97-AF65-F5344CB8AC3E}">
        <p14:creationId xmlns:p14="http://schemas.microsoft.com/office/powerpoint/2010/main" val="68871672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sp>
        <p:nvSpPr>
          <p:cNvPr id="3" name="Ορθογώνιο 2"/>
          <p:cNvSpPr/>
          <p:nvPr/>
        </p:nvSpPr>
        <p:spPr>
          <a:xfrm>
            <a:off x="467544" y="620688"/>
            <a:ext cx="8064896" cy="5078313"/>
          </a:xfrm>
          <a:prstGeom prst="rect">
            <a:avLst/>
          </a:prstGeom>
        </p:spPr>
        <p:txBody>
          <a:bodyPr wrap="square">
            <a:spAutoFit/>
          </a:bodyPr>
          <a:lstStyle/>
          <a:p>
            <a:r>
              <a:rPr lang="el-GR" sz="3600" dirty="0" smtClean="0">
                <a:latin typeface="Calibri" panose="020F0502020204030204" pitchFamily="34" charset="0"/>
              </a:rPr>
              <a:t>Η επεξεργασία του ελεφαντόδοντου έδωσε θαυμάσια έργα, που πιθανόν να κατασκευάζονταν σε εργαστήρια μέσα στα ανάκτορα.</a:t>
            </a:r>
          </a:p>
          <a:p>
            <a:r>
              <a:rPr lang="el-GR" sz="3600" dirty="0" smtClean="0">
                <a:latin typeface="Calibri" panose="020F0502020204030204" pitchFamily="34" charset="0"/>
              </a:rPr>
              <a:t>Η πτώση της Βαβυλώνας το 539 </a:t>
            </a:r>
            <a:r>
              <a:rPr lang="el-GR" sz="3600" dirty="0" err="1" smtClean="0">
                <a:latin typeface="Calibri" panose="020F0502020204030204" pitchFamily="34" charset="0"/>
              </a:rPr>
              <a:t>π.Χ.</a:t>
            </a:r>
            <a:r>
              <a:rPr lang="el-GR" sz="3600" dirty="0" smtClean="0">
                <a:latin typeface="Calibri" panose="020F0502020204030204" pitchFamily="34" charset="0"/>
              </a:rPr>
              <a:t> σήμανε το τέλος της καλλιτεχνικής δημιουργίας, ίσως επειδή η τέχνη εκείνης της εποχής είχε συνδεθεί με τους μεγάλους ηγέτες των βασιλείων.</a:t>
            </a:r>
            <a:endParaRPr lang="el-GR" sz="3600" dirty="0">
              <a:latin typeface="Calibri" panose="020F0502020204030204" pitchFamily="34" charset="0"/>
            </a:endParaRPr>
          </a:p>
        </p:txBody>
      </p:sp>
    </p:spTree>
    <p:extLst>
      <p:ext uri="{BB962C8B-B14F-4D97-AF65-F5344CB8AC3E}">
        <p14:creationId xmlns:p14="http://schemas.microsoft.com/office/powerpoint/2010/main" val="336235303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sp>
        <p:nvSpPr>
          <p:cNvPr id="3" name="Ορθογώνιο 2"/>
          <p:cNvSpPr/>
          <p:nvPr/>
        </p:nvSpPr>
        <p:spPr>
          <a:xfrm>
            <a:off x="323528" y="332656"/>
            <a:ext cx="8280920" cy="5693866"/>
          </a:xfrm>
          <a:prstGeom prst="rect">
            <a:avLst/>
          </a:prstGeom>
        </p:spPr>
        <p:txBody>
          <a:bodyPr wrap="square">
            <a:spAutoFit/>
          </a:bodyPr>
          <a:lstStyle/>
          <a:p>
            <a:r>
              <a:rPr lang="el-GR" sz="2800" dirty="0" smtClean="0">
                <a:latin typeface="Calibri" panose="020F0502020204030204" pitchFamily="34" charset="0"/>
              </a:rPr>
              <a:t>Την Αίγυπτο ο Ηρόδοτος την ονόμασε "δώρο του Νείλου", επειδή ο Νείλος αποτελούσε την κύρια πηγή πλούτου αυτής της χώρας. </a:t>
            </a:r>
            <a:endParaRPr lang="el-GR" sz="2800" dirty="0">
              <a:latin typeface="Calibri" panose="020F0502020204030204" pitchFamily="34" charset="0"/>
            </a:endParaRPr>
          </a:p>
          <a:p>
            <a:r>
              <a:rPr lang="el-GR" sz="2800" dirty="0" smtClean="0">
                <a:latin typeface="Calibri" panose="020F0502020204030204" pitchFamily="34" charset="0"/>
              </a:rPr>
              <a:t>Στην κοιλάδα του Νείλου, το 5000 </a:t>
            </a:r>
            <a:r>
              <a:rPr lang="el-GR" sz="2800" dirty="0" err="1" smtClean="0">
                <a:latin typeface="Calibri" panose="020F0502020204030204" pitchFamily="34" charset="0"/>
              </a:rPr>
              <a:t>π.Χ.</a:t>
            </a:r>
            <a:r>
              <a:rPr lang="el-GR" sz="2800" dirty="0" smtClean="0">
                <a:latin typeface="Calibri" panose="020F0502020204030204" pitchFamily="34" charset="0"/>
              </a:rPr>
              <a:t> περίπου, εμφανίστηκαν οι πρώτοι μόνιμα εγκατεστημένοι γεωργοί. Αυτοί δημιούργησαν δύο βασίλεια: της Άνω και της Κάτω Αιγύπτου. </a:t>
            </a:r>
          </a:p>
          <a:p>
            <a:endParaRPr lang="el-GR" sz="2800" dirty="0" smtClean="0">
              <a:latin typeface="Calibri" panose="020F0502020204030204" pitchFamily="34" charset="0"/>
            </a:endParaRPr>
          </a:p>
          <a:p>
            <a:r>
              <a:rPr lang="el-GR" sz="2800" dirty="0" smtClean="0">
                <a:latin typeface="Calibri" panose="020F0502020204030204" pitchFamily="34" charset="0"/>
              </a:rPr>
              <a:t>Η Αίγυπτος ενώθηκε για πρώτη φορά κάτω από ένα μοναδικό άρχοντα το 3100 </a:t>
            </a:r>
            <a:r>
              <a:rPr lang="el-GR" sz="2800" dirty="0" err="1" smtClean="0">
                <a:latin typeface="Calibri" panose="020F0502020204030204" pitchFamily="34" charset="0"/>
              </a:rPr>
              <a:t>π.Χ.</a:t>
            </a:r>
            <a:r>
              <a:rPr lang="el-GR" sz="2800" dirty="0" smtClean="0">
                <a:latin typeface="Calibri" panose="020F0502020204030204" pitchFamily="34" charset="0"/>
              </a:rPr>
              <a:t>, δηλαδή 400 χρόνια πριν από την "εποχή των πυραμίδων", ενώ η τέχνη και η αρχιτεκτονική που αναπτύχθηκαν εκεί έφτασαν στο απόγειό τους με τις πυραμίδες της Γκίζας</a:t>
            </a:r>
            <a:r>
              <a:rPr lang="el-GR" dirty="0" smtClean="0"/>
              <a:t>. </a:t>
            </a:r>
            <a:endParaRPr lang="el-GR" dirty="0"/>
          </a:p>
        </p:txBody>
      </p:sp>
    </p:spTree>
    <p:extLst>
      <p:ext uri="{BB962C8B-B14F-4D97-AF65-F5344CB8AC3E}">
        <p14:creationId xmlns:p14="http://schemas.microsoft.com/office/powerpoint/2010/main" val="47289120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625848" y="5301208"/>
            <a:ext cx="7543800" cy="914400"/>
          </a:xfrm>
        </p:spPr>
        <p:txBody>
          <a:bodyPr/>
          <a:lstStyle/>
          <a:p>
            <a:r>
              <a:rPr lang="el-GR" sz="2400" dirty="0">
                <a:latin typeface="Calibri" panose="020F0502020204030204" pitchFamily="34" charset="0"/>
              </a:rPr>
              <a:t>Στήλη του Θησαυροφύλακα, 12η δυναστεία (1991-1786 </a:t>
            </a:r>
            <a:r>
              <a:rPr lang="el-GR" sz="2400" dirty="0" err="1">
                <a:latin typeface="Calibri" panose="020F0502020204030204" pitchFamily="34" charset="0"/>
              </a:rPr>
              <a:t>π.Χ.</a:t>
            </a:r>
            <a:r>
              <a:rPr lang="el-GR" sz="2400" dirty="0">
                <a:latin typeface="Calibri" panose="020F0502020204030204" pitchFamily="34" charset="0"/>
              </a:rPr>
              <a:t> περίπου), πέτρα, Φλωρεντία, Αρχαιολογικό Μουσείο.</a:t>
            </a:r>
            <a:br>
              <a:rPr lang="el-GR" sz="2400" dirty="0">
                <a:latin typeface="Calibri" panose="020F0502020204030204" pitchFamily="34" charset="0"/>
              </a:rPr>
            </a:br>
            <a:r>
              <a:rPr lang="el-GR" sz="2400" dirty="0">
                <a:latin typeface="Calibri" panose="020F0502020204030204" pitchFamily="34" charset="0"/>
              </a:rPr>
              <a:t>Οι πλάκες που βρέθηκαν μέσα σε αιγυπτιακούς τάφους είχαν γραμμένες με ιερογλυφικά ευχές που απευθύνονταν στις θεότητές, προκειμένου αυτές να εξασφαλίσουν την αιώνια ζωή στους νεκρούς. Ένα μεγάλο μέρος της γνώσης μας για τη ζωή στην Αίγυπτο προέρχεται από τα ταφικά ευρήματα (κτερίσματα).</a:t>
            </a:r>
          </a:p>
        </p:txBody>
      </p:sp>
      <p:sp>
        <p:nvSpPr>
          <p:cNvPr id="4" name="Θέση υποσέλιδου 3"/>
          <p:cNvSpPr>
            <a:spLocks noGrp="1"/>
          </p:cNvSpPr>
          <p:nvPr>
            <p:ph type="ftr" sz="quarter" idx="12"/>
          </p:nvPr>
        </p:nvSpPr>
        <p:spPr/>
        <p:txBody>
          <a:bodyPr/>
          <a:lstStyle/>
          <a:p>
            <a:r>
              <a:rPr lang="el-GR" smtClean="0"/>
              <a:t>ΣΟΦΙΑ  Γ.  ΜΕΣΙΓΚΟΥ   ΦΙΛΟΛΟΓΟΣ</a:t>
            </a:r>
            <a:endParaRPr lang="el-G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216217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383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79512" y="5301208"/>
            <a:ext cx="8964488" cy="914400"/>
          </a:xfrm>
        </p:spPr>
        <p:txBody>
          <a:bodyPr/>
          <a:lstStyle/>
          <a:p>
            <a:r>
              <a:rPr lang="el-GR" sz="2000" dirty="0"/>
              <a:t>Σαρκοφάγος του Τουταγχαμών (1300 </a:t>
            </a:r>
            <a:r>
              <a:rPr lang="el-GR" sz="2000" dirty="0" err="1"/>
              <a:t>π.Χ.</a:t>
            </a:r>
            <a:r>
              <a:rPr lang="el-GR" sz="2000" dirty="0"/>
              <a:t> περίπου), Κάιρο, Αιγυπτιακό Μουσείο.</a:t>
            </a:r>
            <a:br>
              <a:rPr lang="el-GR" sz="2000" dirty="0"/>
            </a:br>
            <a:r>
              <a:rPr lang="el-GR" sz="2000" dirty="0"/>
              <a:t>Οι σαρκοφάγοι έφεραν μαγικές ρήσεις που </a:t>
            </a:r>
            <a:r>
              <a:rPr lang="el-GR" sz="2000" dirty="0" smtClean="0"/>
              <a:t>βοηθούσαν </a:t>
            </a:r>
            <a:r>
              <a:rPr lang="el-GR" sz="2000" dirty="0"/>
              <a:t>την ψυχή να φύγει από τον Κάτω Κόσμο και να ταξιδέψει στη μελλοντική ζωή. Ο πλούτος και η κοινωνική θέση των Φαραώ εκφράζονταν μέσα </a:t>
            </a:r>
            <a:r>
              <a:rPr lang="el-GR" sz="2000" dirty="0" smtClean="0"/>
              <a:t>από την </a:t>
            </a:r>
            <a:r>
              <a:rPr lang="el-GR" sz="2000" dirty="0"/>
              <a:t>πολυτελή κατασκευή </a:t>
            </a:r>
            <a:r>
              <a:rPr lang="el-GR" sz="2000" dirty="0" smtClean="0"/>
              <a:t>και διακόσμηση </a:t>
            </a:r>
            <a:r>
              <a:rPr lang="el-GR" sz="2000" dirty="0"/>
              <a:t>των </a:t>
            </a:r>
            <a:r>
              <a:rPr lang="el-GR" sz="2000" dirty="0" smtClean="0"/>
              <a:t>σαρκοφάγων τους</a:t>
            </a:r>
            <a:endParaRPr lang="el-GR" sz="2000" dirty="0"/>
          </a:p>
        </p:txBody>
      </p:sp>
      <p:sp>
        <p:nvSpPr>
          <p:cNvPr id="4" name="Θέση υποσέλιδου 3"/>
          <p:cNvSpPr>
            <a:spLocks noGrp="1"/>
          </p:cNvSpPr>
          <p:nvPr>
            <p:ph type="ftr" sz="quarter" idx="12"/>
          </p:nvPr>
        </p:nvSpPr>
        <p:spPr/>
        <p:txBody>
          <a:bodyPr/>
          <a:lstStyle/>
          <a:p>
            <a:r>
              <a:rPr lang="el-GR" smtClean="0"/>
              <a:t>ΣΟΦΙΑ  Γ.  ΜΕΣΙΓΚΟΥ   ΦΙΛΟΛΟΓΟΣ</a:t>
            </a:r>
            <a:endParaRPr lang="el-G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2367131"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42099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0" y="-452438"/>
            <a:ext cx="3810000" cy="776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7080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sp>
        <p:nvSpPr>
          <p:cNvPr id="3" name="Ορθογώνιο 2"/>
          <p:cNvSpPr/>
          <p:nvPr/>
        </p:nvSpPr>
        <p:spPr>
          <a:xfrm>
            <a:off x="395536" y="371019"/>
            <a:ext cx="8568952" cy="5262979"/>
          </a:xfrm>
          <a:prstGeom prst="rect">
            <a:avLst/>
          </a:prstGeom>
        </p:spPr>
        <p:txBody>
          <a:bodyPr wrap="square">
            <a:spAutoFit/>
          </a:bodyPr>
          <a:lstStyle/>
          <a:p>
            <a:r>
              <a:rPr lang="el-GR" sz="2400" b="1" dirty="0" smtClean="0">
                <a:solidFill>
                  <a:srgbClr val="FFFF00"/>
                </a:solidFill>
              </a:rPr>
              <a:t>Ο </a:t>
            </a:r>
            <a:r>
              <a:rPr lang="el-GR" sz="2400" b="1" dirty="0" err="1" smtClean="0">
                <a:solidFill>
                  <a:srgbClr val="FFFF00"/>
                </a:solidFill>
              </a:rPr>
              <a:t>Ραχοτέπ</a:t>
            </a:r>
            <a:r>
              <a:rPr lang="el-GR" sz="2400" b="1" dirty="0" smtClean="0">
                <a:solidFill>
                  <a:srgbClr val="FFFF00"/>
                </a:solidFill>
              </a:rPr>
              <a:t> και η </a:t>
            </a:r>
            <a:r>
              <a:rPr lang="el-GR" sz="2400" b="1" dirty="0" err="1" smtClean="0">
                <a:solidFill>
                  <a:srgbClr val="FFFF00"/>
                </a:solidFill>
              </a:rPr>
              <a:t>Νοφρέτ</a:t>
            </a:r>
            <a:r>
              <a:rPr lang="el-GR" sz="2400" b="1" dirty="0" smtClean="0">
                <a:solidFill>
                  <a:srgbClr val="FFFF00"/>
                </a:solidFill>
              </a:rPr>
              <a:t>, </a:t>
            </a:r>
            <a:r>
              <a:rPr lang="el-GR" sz="2400" dirty="0" smtClean="0"/>
              <a:t>4η δυναστεία, ασβεστόλιθος, ύψος 1,20 μ., Μουσείο </a:t>
            </a:r>
            <a:r>
              <a:rPr lang="el-GR" sz="2400" dirty="0" err="1" smtClean="0"/>
              <a:t>Καίρου</a:t>
            </a:r>
            <a:r>
              <a:rPr lang="el-GR" sz="2400" dirty="0" smtClean="0"/>
              <a:t>.</a:t>
            </a:r>
          </a:p>
          <a:p>
            <a:r>
              <a:rPr lang="el-GR" sz="2400" dirty="0" smtClean="0"/>
              <a:t>Ο πλούτος του </a:t>
            </a:r>
            <a:r>
              <a:rPr lang="el-GR" sz="2400" dirty="0" err="1" smtClean="0"/>
              <a:t>Ραχοτέπ</a:t>
            </a:r>
            <a:r>
              <a:rPr lang="el-GR" sz="2400" dirty="0" smtClean="0"/>
              <a:t> και η θηλυκότητα της </a:t>
            </a:r>
            <a:r>
              <a:rPr lang="el-GR" sz="2400" dirty="0" err="1" smtClean="0"/>
              <a:t>Νοφρέτ</a:t>
            </a:r>
            <a:r>
              <a:rPr lang="el-GR" sz="2400" dirty="0" smtClean="0"/>
              <a:t> αποδίδονται με τα ρούχα και τα κοσμήματα της </a:t>
            </a:r>
            <a:r>
              <a:rPr lang="el-GR" sz="2400" dirty="0" err="1" smtClean="0"/>
              <a:t>Νοφρέτ</a:t>
            </a:r>
            <a:r>
              <a:rPr lang="el-GR" sz="2400" dirty="0" smtClean="0"/>
              <a:t>. Οι άντρες απεικονίζονται πάντοτε πιο σκούροι, ενώ οι γυναίκες ανοιχτόχρωμες. Οι επιγραφές στους θρόνους αναφέρουν τα ονόματα και τους τίτλους των </a:t>
            </a:r>
            <a:r>
              <a:rPr lang="el-GR" sz="2400" dirty="0" err="1" smtClean="0"/>
              <a:t>εικονιζομένων</a:t>
            </a:r>
            <a:r>
              <a:rPr lang="el-GR" sz="2400" dirty="0" smtClean="0"/>
              <a:t>.</a:t>
            </a:r>
          </a:p>
          <a:p>
            <a:endParaRPr lang="el-GR" sz="2400" dirty="0" smtClean="0"/>
          </a:p>
          <a:p>
            <a:r>
              <a:rPr lang="el-GR" sz="2400" b="1" i="1" dirty="0" smtClean="0">
                <a:solidFill>
                  <a:srgbClr val="FFFF00"/>
                </a:solidFill>
              </a:rPr>
              <a:t>Η Μεγάλη Σφίγγα (2530 </a:t>
            </a:r>
            <a:r>
              <a:rPr lang="el-GR" sz="2400" b="1" i="1" dirty="0" err="1" smtClean="0">
                <a:solidFill>
                  <a:srgbClr val="FFFF00"/>
                </a:solidFill>
              </a:rPr>
              <a:t>π.Χ.</a:t>
            </a:r>
            <a:r>
              <a:rPr lang="el-GR" sz="2400" b="1" i="1" dirty="0" smtClean="0">
                <a:solidFill>
                  <a:srgbClr val="FFFF00"/>
                </a:solidFill>
              </a:rPr>
              <a:t> περίπου), Γκίζα.</a:t>
            </a:r>
          </a:p>
          <a:p>
            <a:r>
              <a:rPr lang="el-GR" sz="2400" dirty="0" smtClean="0"/>
              <a:t>Μπροστά από τις πυραμίδες της Γκίζας υπάρχει αυτό το πέτρινο σώμα λιονταριού με κεφάλι βασιλιά. Θεωρείται ότι απεικονίζει το Φαραώ </a:t>
            </a:r>
            <a:r>
              <a:rPr lang="el-GR" sz="2400" dirty="0" err="1" smtClean="0"/>
              <a:t>Χεφρήνο</a:t>
            </a:r>
            <a:r>
              <a:rPr lang="el-GR" sz="2400" dirty="0" smtClean="0"/>
              <a:t> και συμβολίζει μια μορφή του Ήλιου.</a:t>
            </a:r>
            <a:endParaRPr lang="el-GR" sz="2400" dirty="0"/>
          </a:p>
        </p:txBody>
      </p:sp>
    </p:spTree>
    <p:extLst>
      <p:ext uri="{BB962C8B-B14F-4D97-AF65-F5344CB8AC3E}">
        <p14:creationId xmlns:p14="http://schemas.microsoft.com/office/powerpoint/2010/main" val="234154570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sp>
        <p:nvSpPr>
          <p:cNvPr id="3" name="Ορθογώνιο 2"/>
          <p:cNvSpPr/>
          <p:nvPr/>
        </p:nvSpPr>
        <p:spPr>
          <a:xfrm>
            <a:off x="251520" y="260648"/>
            <a:ext cx="8640960" cy="6124754"/>
          </a:xfrm>
          <a:prstGeom prst="rect">
            <a:avLst/>
          </a:prstGeom>
        </p:spPr>
        <p:txBody>
          <a:bodyPr wrap="square">
            <a:spAutoFit/>
          </a:bodyPr>
          <a:lstStyle/>
          <a:p>
            <a:r>
              <a:rPr lang="el-GR" sz="2800" dirty="0" smtClean="0">
                <a:latin typeface="Calibri" panose="020F0502020204030204" pitchFamily="34" charset="0"/>
              </a:rPr>
              <a:t>Η αιγυπτιακή ζωγραφική ακολουθούσε αυστηρούς κανόνες αναπαράστασης. Χαρακτηρίζεται από ευκρινή περιγράμματα, τα οποία οι δημιουργοί γέμιζαν με επίπεδο και καθαρό χρώμα. Τα πράγματα αποδίδονταν με βάση τη γνώση που είχαν οι άνθρωποι γι' αυτά και όχι με βάση τη συγκεκριμένη οπτική γωνία που εμφανίζονταν. Για να είναι ένα σχέδιο σαφές, έπρεπε να ακολουθεί τις πιο χαρακτηριστικές όψεις των αντικειμένων. Για παράδειγμα, το μάτι και το στήθος παρουσιάζονταν μετωπικά, ενώ το πρόσωπο και το υπόλοιπο σώμα πλάγια. Οι καθιστές φιγούρες εικονίζονταν με τα χέρια επάνω στα γόνατα. Τα ιερογλυφικά λειτουργούσαν επεξηγηματικά και συνόδευαν τις παραστάσεις.</a:t>
            </a:r>
            <a:endParaRPr lang="el-GR" sz="2800" dirty="0">
              <a:latin typeface="Calibri" panose="020F0502020204030204" pitchFamily="34" charset="0"/>
            </a:endParaRPr>
          </a:p>
        </p:txBody>
      </p:sp>
    </p:spTree>
    <p:extLst>
      <p:ext uri="{BB962C8B-B14F-4D97-AF65-F5344CB8AC3E}">
        <p14:creationId xmlns:p14="http://schemas.microsoft.com/office/powerpoint/2010/main" val="28589639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sp>
        <p:nvSpPr>
          <p:cNvPr id="3" name="Ορθογώνιο 2"/>
          <p:cNvSpPr/>
          <p:nvPr/>
        </p:nvSpPr>
        <p:spPr>
          <a:xfrm>
            <a:off x="323528" y="332656"/>
            <a:ext cx="8568952" cy="5509200"/>
          </a:xfrm>
          <a:prstGeom prst="rect">
            <a:avLst/>
          </a:prstGeom>
        </p:spPr>
        <p:txBody>
          <a:bodyPr wrap="square">
            <a:spAutoFit/>
          </a:bodyPr>
          <a:lstStyle/>
          <a:p>
            <a:r>
              <a:rPr lang="el-GR" sz="3200" dirty="0" smtClean="0">
                <a:latin typeface="Calibri" panose="020F0502020204030204" pitchFamily="34" charset="0"/>
              </a:rPr>
              <a:t>Η γλυπτική αναπτύχθηκε ιδιαίτερα στην Αίγυπτο. Μαλακά υλικά λαξεύονταν με χάλκινα ή μπρούτζινα εργαλεία. Στη συνέχεια ήταν δυνατόν να επιχρυσωθούν και να χρωματιστούν. Τα αγάλματα των Φαραώ και των θεών ήταν λαξευμένα επάνω σε σκληρές πέτρες όπως ο γρανίτης, για να διατηρηθούν "αιώνια". Τα αγάλματα των ιδιωτών βρέθηκαν μέσα σε "παρεκκλήσια" ή εντοιχισμένα σε ένα είδος "αναπαυτηρίου", που επικοινωνούσε μέσω μιας στενής σχισμής με τον κόσμο των ζωντανών</a:t>
            </a:r>
            <a:r>
              <a:rPr lang="el-GR" dirty="0" smtClean="0"/>
              <a:t>.</a:t>
            </a:r>
            <a:endParaRPr lang="el-GR" dirty="0"/>
          </a:p>
        </p:txBody>
      </p:sp>
    </p:spTree>
    <p:extLst>
      <p:ext uri="{BB962C8B-B14F-4D97-AF65-F5344CB8AC3E}">
        <p14:creationId xmlns:p14="http://schemas.microsoft.com/office/powerpoint/2010/main" val="165500783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85775"/>
            <a:ext cx="59340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395536" y="3717032"/>
            <a:ext cx="8208912" cy="1938992"/>
          </a:xfrm>
          <a:prstGeom prst="rect">
            <a:avLst/>
          </a:prstGeom>
        </p:spPr>
        <p:txBody>
          <a:bodyPr wrap="square">
            <a:spAutoFit/>
          </a:bodyPr>
          <a:lstStyle/>
          <a:p>
            <a:r>
              <a:rPr lang="el-GR" sz="2400" dirty="0" smtClean="0">
                <a:latin typeface="Calibri" panose="020F0502020204030204" pitchFamily="34" charset="0"/>
              </a:rPr>
              <a:t>Κιονοστοιχία του ναού του </a:t>
            </a:r>
            <a:r>
              <a:rPr lang="el-GR" sz="2400" dirty="0" err="1" smtClean="0">
                <a:latin typeface="Calibri" panose="020F0502020204030204" pitchFamily="34" charset="0"/>
              </a:rPr>
              <a:t>Άμμωνα</a:t>
            </a:r>
            <a:r>
              <a:rPr lang="el-GR" sz="2400" dirty="0" smtClean="0">
                <a:latin typeface="Calibri" panose="020F0502020204030204" pitchFamily="34" charset="0"/>
              </a:rPr>
              <a:t>, Λούξορ, 18η δυναστεία (1400-1360 </a:t>
            </a:r>
            <a:r>
              <a:rPr lang="el-GR" sz="2400" dirty="0" err="1" smtClean="0">
                <a:latin typeface="Calibri" panose="020F0502020204030204" pitchFamily="34" charset="0"/>
              </a:rPr>
              <a:t>π.Χ.</a:t>
            </a:r>
            <a:r>
              <a:rPr lang="el-GR" sz="2400" dirty="0" smtClean="0">
                <a:latin typeface="Calibri" panose="020F0502020204030204" pitchFamily="34" charset="0"/>
              </a:rPr>
              <a:t> περίπου), ύψος κίονα 22,5 μ.</a:t>
            </a:r>
          </a:p>
          <a:p>
            <a:r>
              <a:rPr lang="el-GR" sz="2400" dirty="0" smtClean="0">
                <a:latin typeface="Calibri" panose="020F0502020204030204" pitchFamily="34" charset="0"/>
              </a:rPr>
              <a:t>Η κιονοστοιχία αυτή έχει μήκος 53 μ. και αποτελείται από επτά </a:t>
            </a:r>
            <a:r>
              <a:rPr lang="el-GR" sz="2400" dirty="0" err="1" smtClean="0">
                <a:latin typeface="Calibri" panose="020F0502020204030204" pitchFamily="34" charset="0"/>
              </a:rPr>
              <a:t>παπυρόσχημους</a:t>
            </a:r>
            <a:r>
              <a:rPr lang="el-GR" sz="2400" dirty="0" smtClean="0">
                <a:latin typeface="Calibri" panose="020F0502020204030204" pitchFamily="34" charset="0"/>
              </a:rPr>
              <a:t> κίονες στην κάθε πλευρά. Οι κίονες μοιάζουν με τεράστια πέτρινα φυτά παπύρου.</a:t>
            </a:r>
            <a:endParaRPr lang="el-GR" sz="2400" dirty="0">
              <a:latin typeface="Calibri" panose="020F0502020204030204" pitchFamily="34" charset="0"/>
            </a:endParaRPr>
          </a:p>
        </p:txBody>
      </p:sp>
    </p:spTree>
    <p:extLst>
      <p:ext uri="{BB962C8B-B14F-4D97-AF65-F5344CB8AC3E}">
        <p14:creationId xmlns:p14="http://schemas.microsoft.com/office/powerpoint/2010/main" val="315722911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0"/>
            <a:ext cx="59626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539552" y="3811012"/>
            <a:ext cx="8064896" cy="3046988"/>
          </a:xfrm>
          <a:prstGeom prst="rect">
            <a:avLst/>
          </a:prstGeom>
        </p:spPr>
        <p:txBody>
          <a:bodyPr wrap="square">
            <a:spAutoFit/>
          </a:bodyPr>
          <a:lstStyle/>
          <a:p>
            <a:r>
              <a:rPr lang="el-GR" sz="2400" dirty="0" smtClean="0">
                <a:latin typeface="Calibri" panose="020F0502020204030204" pitchFamily="34" charset="0"/>
              </a:rPr>
              <a:t>Πυλώνας εισόδου του ναού του </a:t>
            </a:r>
            <a:r>
              <a:rPr lang="el-GR" sz="2400" dirty="0" err="1" smtClean="0">
                <a:latin typeface="Calibri" panose="020F0502020204030204" pitchFamily="34" charset="0"/>
              </a:rPr>
              <a:t>Άμμωνα</a:t>
            </a:r>
            <a:r>
              <a:rPr lang="el-GR" sz="2400" dirty="0" smtClean="0">
                <a:latin typeface="Calibri" panose="020F0502020204030204" pitchFamily="34" charset="0"/>
              </a:rPr>
              <a:t>, Καρνάκ, "λεωφόρος των κριών".</a:t>
            </a:r>
          </a:p>
          <a:p>
            <a:r>
              <a:rPr lang="el-GR" sz="2400" dirty="0" smtClean="0">
                <a:latin typeface="Calibri" panose="020F0502020204030204" pitchFamily="34" charset="0"/>
              </a:rPr>
              <a:t>Όταν ήταν βασιλιάς ο Ραμσής ο Β', ο ναός του Λούξορ ήταν ενωμένος με το ναό του Καρνάκ με μια πλακόστρωτη λεωφόρο πλαισιωμένη από λέοντες, εν </a:t>
            </a:r>
            <a:r>
              <a:rPr lang="el-GR" sz="2400" dirty="0" err="1" smtClean="0">
                <a:latin typeface="Calibri" panose="020F0502020204030204" pitchFamily="34" charset="0"/>
              </a:rPr>
              <a:t>είδει</a:t>
            </a:r>
            <a:r>
              <a:rPr lang="el-GR" sz="2400" dirty="0" smtClean="0">
                <a:latin typeface="Calibri" panose="020F0502020204030204" pitchFamily="34" charset="0"/>
              </a:rPr>
              <a:t> σφίγγας, με κεφάλι κριαριού. Κάθε χρόνο το είδωλο του </a:t>
            </a:r>
            <a:r>
              <a:rPr lang="el-GR" sz="2400" dirty="0" err="1" smtClean="0">
                <a:latin typeface="Calibri" panose="020F0502020204030204" pitchFamily="34" charset="0"/>
              </a:rPr>
              <a:t>Αμμωνα</a:t>
            </a:r>
            <a:r>
              <a:rPr lang="el-GR" sz="2400" dirty="0" smtClean="0">
                <a:latin typeface="Calibri" panose="020F0502020204030204" pitchFamily="34" charset="0"/>
              </a:rPr>
              <a:t> έκανε, μέσω του Νείλου (μέσα σε ιερή βάρκα), τη διαδρομή Λούξορ - Καρνάκ, για τη γιορτή του Ιωβηλαίου.</a:t>
            </a:r>
            <a:endParaRPr lang="el-GR" sz="2400" dirty="0">
              <a:latin typeface="Calibri" panose="020F0502020204030204" pitchFamily="34" charset="0"/>
            </a:endParaRPr>
          </a:p>
        </p:txBody>
      </p:sp>
    </p:spTree>
    <p:extLst>
      <p:ext uri="{BB962C8B-B14F-4D97-AF65-F5344CB8AC3E}">
        <p14:creationId xmlns:p14="http://schemas.microsoft.com/office/powerpoint/2010/main" val="96314563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sp>
        <p:nvSpPr>
          <p:cNvPr id="3" name="Τίτλος 2"/>
          <p:cNvSpPr>
            <a:spLocks noGrp="1"/>
          </p:cNvSpPr>
          <p:nvPr>
            <p:ph type="title"/>
          </p:nvPr>
        </p:nvSpPr>
        <p:spPr>
          <a:xfrm>
            <a:off x="3113584" y="1556792"/>
            <a:ext cx="5904656" cy="1152128"/>
          </a:xfrm>
        </p:spPr>
        <p:txBody>
          <a:bodyPr/>
          <a:lstStyle/>
          <a:p>
            <a:r>
              <a:rPr lang="el-GR" sz="2800" dirty="0"/>
              <a:t>Κατάλογος Σουμερίων Βασιλέων.</a:t>
            </a:r>
            <a:br>
              <a:rPr lang="el-GR" sz="2800" dirty="0"/>
            </a:br>
            <a:r>
              <a:rPr lang="el-GR" sz="2800" dirty="0"/>
              <a:t>Πρόκειται για έναν κα </a:t>
            </a:r>
            <a:r>
              <a:rPr lang="el-GR" sz="2800" dirty="0" err="1"/>
              <a:t>τάλογο</a:t>
            </a:r>
            <a:r>
              <a:rPr lang="el-GR" sz="2800" dirty="0"/>
              <a:t> που περιλαμβάνει τους Σουμέριους βασιλείς και συντάχθηκε το 1820 </a:t>
            </a:r>
            <a:r>
              <a:rPr lang="el-GR" sz="2800" dirty="0" err="1"/>
              <a:t>π.Χ.</a:t>
            </a:r>
            <a:r>
              <a:rPr lang="el-GR" sz="2800" dirty="0"/>
              <a:t> επάνω σε έναν ορθογώνιο πλίνθο. </a:t>
            </a: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0"/>
            <a:ext cx="280554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395536" y="4005064"/>
            <a:ext cx="3273425" cy="2129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3779912" y="3072348"/>
            <a:ext cx="4572000" cy="3785652"/>
          </a:xfrm>
          <a:prstGeom prst="rect">
            <a:avLst/>
          </a:prstGeom>
        </p:spPr>
        <p:txBody>
          <a:bodyPr>
            <a:spAutoFit/>
          </a:bodyPr>
          <a:lstStyle/>
          <a:p>
            <a:r>
              <a:rPr lang="el-GR" sz="2400" dirty="0" smtClean="0">
                <a:latin typeface="Calibri" panose="020F0502020204030204" pitchFamily="34" charset="0"/>
              </a:rPr>
              <a:t>Ζιγκουράτ της Ουρ (2100 </a:t>
            </a:r>
            <a:r>
              <a:rPr lang="el-GR" sz="2400" dirty="0" err="1" smtClean="0">
                <a:latin typeface="Calibri" panose="020F0502020204030204" pitchFamily="34" charset="0"/>
              </a:rPr>
              <a:t>π.Χ.</a:t>
            </a:r>
            <a:r>
              <a:rPr lang="el-GR" sz="2400" dirty="0" smtClean="0">
                <a:latin typeface="Calibri" panose="020F0502020204030204" pitchFamily="34" charset="0"/>
              </a:rPr>
              <a:t>).</a:t>
            </a:r>
          </a:p>
          <a:p>
            <a:r>
              <a:rPr lang="el-GR" sz="2400" dirty="0" smtClean="0">
                <a:latin typeface="Calibri" panose="020F0502020204030204" pitchFamily="34" charset="0"/>
              </a:rPr>
              <a:t>Σε κάθε πόλη της Μεσοποταμίας υπήρχαν τα ζιγκουράτ (ναοί) που ήταν φτιαγμένα από πλίνθινα κλιμακωτά επίπεδα. Ο ναός του θεού της Σελήνης ήταν τοποθετημένος στην κορυφή του ζιγκουράτ, σύμβολο της φυσικής και πνευματικής ανωτερότητας του θεού </a:t>
            </a:r>
            <a:endParaRPr lang="el-GR" sz="2400" dirty="0">
              <a:latin typeface="Calibri" panose="020F0502020204030204" pitchFamily="34" charset="0"/>
            </a:endParaRPr>
          </a:p>
        </p:txBody>
      </p:sp>
    </p:spTree>
    <p:extLst>
      <p:ext uri="{BB962C8B-B14F-4D97-AF65-F5344CB8AC3E}">
        <p14:creationId xmlns:p14="http://schemas.microsoft.com/office/powerpoint/2010/main" val="352915288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676400"/>
            <a:ext cx="557212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04402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sp>
        <p:nvSpPr>
          <p:cNvPr id="3" name="Ορθογώνιο 2"/>
          <p:cNvSpPr/>
          <p:nvPr/>
        </p:nvSpPr>
        <p:spPr>
          <a:xfrm>
            <a:off x="272480" y="6866"/>
            <a:ext cx="8640960" cy="5632311"/>
          </a:xfrm>
          <a:prstGeom prst="rect">
            <a:avLst/>
          </a:prstGeom>
        </p:spPr>
        <p:txBody>
          <a:bodyPr wrap="square">
            <a:spAutoFit/>
          </a:bodyPr>
          <a:lstStyle/>
          <a:p>
            <a:r>
              <a:rPr lang="el-GR" sz="2000" b="1" u="sng" dirty="0" smtClean="0">
                <a:solidFill>
                  <a:srgbClr val="FFFF00"/>
                </a:solidFill>
                <a:latin typeface="Calibri" panose="020F0502020204030204" pitchFamily="34" charset="0"/>
              </a:rPr>
              <a:t>ΟΙ ΠΥΡΑΜΙΔΕΣ ΤΗΣ ΓΚΙΖΑΣ (2723-2563 </a:t>
            </a:r>
            <a:r>
              <a:rPr lang="el-GR" sz="2000" b="1" u="sng" dirty="0" err="1" smtClean="0">
                <a:solidFill>
                  <a:srgbClr val="FFFF00"/>
                </a:solidFill>
                <a:latin typeface="Calibri" panose="020F0502020204030204" pitchFamily="34" charset="0"/>
              </a:rPr>
              <a:t>π.Χ.</a:t>
            </a:r>
            <a:r>
              <a:rPr lang="el-GR" sz="2000" b="1" u="sng" dirty="0" smtClean="0">
                <a:solidFill>
                  <a:srgbClr val="FFFF00"/>
                </a:solidFill>
                <a:latin typeface="Calibri" panose="020F0502020204030204" pitchFamily="34" charset="0"/>
              </a:rPr>
              <a:t> περίπου)</a:t>
            </a:r>
          </a:p>
          <a:p>
            <a:r>
              <a:rPr lang="el-GR" sz="2000" b="1" u="sng" dirty="0" smtClean="0">
                <a:solidFill>
                  <a:srgbClr val="FFFF00"/>
                </a:solidFill>
                <a:latin typeface="Calibri" panose="020F0502020204030204" pitchFamily="34" charset="0"/>
              </a:rPr>
              <a:t> </a:t>
            </a:r>
          </a:p>
          <a:p>
            <a:r>
              <a:rPr lang="el-GR" sz="2000" dirty="0" smtClean="0">
                <a:latin typeface="Calibri" panose="020F0502020204030204" pitchFamily="34" charset="0"/>
              </a:rPr>
              <a:t>Πρόκειται για τις πυραμίδες του </a:t>
            </a:r>
            <a:r>
              <a:rPr lang="el-GR" sz="2000" dirty="0" err="1" smtClean="0">
                <a:latin typeface="Calibri" panose="020F0502020204030204" pitchFamily="34" charset="0"/>
              </a:rPr>
              <a:t>Μυκερίνου</a:t>
            </a:r>
            <a:r>
              <a:rPr lang="el-GR" sz="2000" dirty="0" smtClean="0">
                <a:latin typeface="Calibri" panose="020F0502020204030204" pitchFamily="34" charset="0"/>
              </a:rPr>
              <a:t>, του </a:t>
            </a:r>
            <a:r>
              <a:rPr lang="el-GR" sz="2000" dirty="0" err="1" smtClean="0">
                <a:latin typeface="Calibri" panose="020F0502020204030204" pitchFamily="34" charset="0"/>
              </a:rPr>
              <a:t>Χεφρήνου</a:t>
            </a:r>
            <a:r>
              <a:rPr lang="el-GR" sz="2000" dirty="0" smtClean="0">
                <a:latin typeface="Calibri" panose="020F0502020204030204" pitchFamily="34" charset="0"/>
              </a:rPr>
              <a:t> και του Χέοπα. Δεσπόζει με το μέγεθός της η πυραμίδα του Χέοπα, με ύψος 146,5 μ., πλευρά 235 μ. και 52 μοίρες κλίση. Οι τέσσερις έδρες της πυραμίδας είναι απόλυτα ευθυγραμμισμένες με τα τέσσερα σημεία του ορίζοντα. Οι πυραμίδες χτίζονταν κατά τη διάρκεια της ζωής ενός Φαραώ. Υπολογίζεται ότι, για να χτιστούν, χρειαζόταν χιλιάδες άντρες να δουλεύουν επί είκοσι χρόνια, τοποθετώντας τεράστιους ογκόλιθους που ζύγιζαν μέχρι και δεκαπέντε τόνους ο καθένας. Οι ογκόλιθοι σέρνονταν επάνω σε ράμπες (κεκλιμένες εξέδρες) ή -σύμφωνα με τον Ηρόδοτο- μεταφέρονταν με ανυψωτικές μηχανές. Η μούμια του Φαραώ, που ήταν τοποθετημένη μέσα στη σαρκοφάγο, ερχόταν με πλοίο από το Νείλο. Μέσω μιας σκεπαστής οδού που υπήρχε μέσα στον ταφικό ναό και ύστερα από μια τελετή που επιτελούσαν οι ιερείς, εναπόθεταν το νεκρό βαθιά μέσα στην πυραμίδα, την οποία σφράγιζαν με έναν τεράστιο ο </a:t>
            </a:r>
            <a:r>
              <a:rPr lang="el-GR" sz="2000" dirty="0" err="1" smtClean="0">
                <a:latin typeface="Calibri" panose="020F0502020204030204" pitchFamily="34" charset="0"/>
              </a:rPr>
              <a:t>γκόλιθο</a:t>
            </a:r>
            <a:r>
              <a:rPr lang="el-GR" sz="2000" dirty="0" smtClean="0">
                <a:latin typeface="Calibri" panose="020F0502020204030204" pitchFamily="34" charset="0"/>
              </a:rPr>
              <a:t>. Γύρω από τις πυραμίδες υπήρχε μια ολόκληρη νεκρόπολη. Οι μικρότερες πυραμίδες φτιάχτηκαν για τις βασίλισσες, ενώ για τους ηγεμόνες και τους αυλικούς έχτιζαν τους </a:t>
            </a:r>
            <a:r>
              <a:rPr lang="el-GR" sz="2000" dirty="0" err="1" smtClean="0">
                <a:latin typeface="Calibri" panose="020F0502020204030204" pitchFamily="34" charset="0"/>
              </a:rPr>
              <a:t>μασταμπά</a:t>
            </a:r>
            <a:r>
              <a:rPr lang="el-GR" dirty="0" smtClean="0"/>
              <a:t>*.</a:t>
            </a:r>
            <a:endParaRPr lang="el-GR" dirty="0"/>
          </a:p>
        </p:txBody>
      </p:sp>
    </p:spTree>
    <p:extLst>
      <p:ext uri="{BB962C8B-B14F-4D97-AF65-F5344CB8AC3E}">
        <p14:creationId xmlns:p14="http://schemas.microsoft.com/office/powerpoint/2010/main" val="7019191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0"/>
            <a:ext cx="6629400" cy="823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4892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770485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0798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056784" cy="47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27792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8640"/>
            <a:ext cx="6048672"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10076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8064896"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30690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6048671"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40011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49694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4206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Σας ευχαριστώ για την προσοχή σας!</a:t>
            </a:r>
            <a:br>
              <a:rPr lang="el-GR" dirty="0" smtClean="0"/>
            </a:br>
            <a:endParaRPr lang="el-GR" dirty="0"/>
          </a:p>
        </p:txBody>
      </p:sp>
      <p:sp>
        <p:nvSpPr>
          <p:cNvPr id="3" name="Θέση υποσέλιδου 2"/>
          <p:cNvSpPr>
            <a:spLocks noGrp="1"/>
          </p:cNvSpPr>
          <p:nvPr>
            <p:ph type="ftr" sz="quarter" idx="12"/>
          </p:nvPr>
        </p:nvSpPr>
        <p:spPr/>
        <p:txBody>
          <a:bodyPr/>
          <a:lstStyle/>
          <a:p>
            <a:r>
              <a:rPr lang="el-GR" smtClean="0"/>
              <a:t>ΣΟΦΙΑ  Γ.  ΜΕΣΙΓΚΟΥ   ΦΙΛΟΛΟΓΟΣ</a:t>
            </a:r>
            <a:endParaRPr lang="el-GR"/>
          </a:p>
        </p:txBody>
      </p:sp>
    </p:spTree>
    <p:extLst>
      <p:ext uri="{BB962C8B-B14F-4D97-AF65-F5344CB8AC3E}">
        <p14:creationId xmlns:p14="http://schemas.microsoft.com/office/powerpoint/2010/main" val="42795654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sz="2400" dirty="0"/>
              <a:t>Λάβαρο της Ουρ. Τμήμα στήριξης μουσικού οργάνου (2500 </a:t>
            </a:r>
            <a:r>
              <a:rPr lang="el-GR" sz="2400" dirty="0" err="1"/>
              <a:t>π.Χ.</a:t>
            </a:r>
            <a:r>
              <a:rPr lang="el-GR" sz="2400" dirty="0"/>
              <a:t> περίπου), ψηφιδωτό με κοχύλια, λαζουρίτη και κόκκινο </a:t>
            </a:r>
            <a:r>
              <a:rPr lang="el-GR" sz="2400" dirty="0" err="1"/>
              <a:t>ασΒεστόλιθο</a:t>
            </a:r>
            <a:r>
              <a:rPr lang="el-GR" sz="2400" dirty="0"/>
              <a:t> επάνω σε ορυκτή άσφαλτο, Βασιλικό νεκροταφείο Ουρ, </a:t>
            </a:r>
            <a:r>
              <a:rPr lang="el-GR" sz="2400" dirty="0" err="1"/>
              <a:t>Αονδίνο</a:t>
            </a:r>
            <a:r>
              <a:rPr lang="el-GR" sz="2400" dirty="0"/>
              <a:t>, Βρετανικό Μουσείο.</a:t>
            </a:r>
          </a:p>
        </p:txBody>
      </p:sp>
      <p:sp>
        <p:nvSpPr>
          <p:cNvPr id="4" name="Θέση υποσέλιδου 3"/>
          <p:cNvSpPr>
            <a:spLocks noGrp="1"/>
          </p:cNvSpPr>
          <p:nvPr>
            <p:ph type="ftr" sz="quarter" idx="12"/>
          </p:nvPr>
        </p:nvSpPr>
        <p:spPr/>
        <p:txBody>
          <a:bodyPr/>
          <a:lstStyle/>
          <a:p>
            <a:r>
              <a:rPr lang="el-GR" smtClean="0"/>
              <a:t>ΣΟΦΙΑ  Γ.  ΜΕΣΙΓΚΟΥ   ΦΙΛΟΛΟΓΟΣ</a:t>
            </a:r>
            <a:endParaRPr lang="el-G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620688"/>
            <a:ext cx="60198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545665"/>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sp>
        <p:nvSpPr>
          <p:cNvPr id="3" name="Ορθογώνιο 2"/>
          <p:cNvSpPr/>
          <p:nvPr/>
        </p:nvSpPr>
        <p:spPr>
          <a:xfrm>
            <a:off x="755576" y="620688"/>
            <a:ext cx="7200800" cy="5016758"/>
          </a:xfrm>
          <a:prstGeom prst="rect">
            <a:avLst/>
          </a:prstGeom>
        </p:spPr>
        <p:txBody>
          <a:bodyPr wrap="square">
            <a:spAutoFit/>
          </a:bodyPr>
          <a:lstStyle/>
          <a:p>
            <a:r>
              <a:rPr lang="el-GR" sz="3200" dirty="0" smtClean="0">
                <a:latin typeface="Calibri" panose="020F0502020204030204" pitchFamily="34" charset="0"/>
              </a:rPr>
              <a:t>Απεικονίζεται μια επιτυχής εκστρατεία του βασιλιά της πόλης Ουρ. Στην επάνω λωρίδα εικονίζεται ο βασιλιάς με την ακολουθία του, καθώς και πολλοί αιχμάλωτοι που οδηγούνται προς αυτόν. Στη μέση μια φάλαγγα αιχμαλώτων οδηγείται από πεζούς στρατιώτες με κράνη, ενώ στην κάτω λωρίδα διθέσια άρματα ανοίγουν δρόμο επάνω από τα πτώματα του εχθρού.</a:t>
            </a:r>
            <a:endParaRPr lang="el-GR" sz="3200" dirty="0">
              <a:latin typeface="Calibri" panose="020F0502020204030204" pitchFamily="34" charset="0"/>
            </a:endParaRPr>
          </a:p>
        </p:txBody>
      </p:sp>
    </p:spTree>
    <p:extLst>
      <p:ext uri="{BB962C8B-B14F-4D97-AF65-F5344CB8AC3E}">
        <p14:creationId xmlns:p14="http://schemas.microsoft.com/office/powerpoint/2010/main" val="26473525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1481138"/>
            <a:ext cx="602932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30457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sp>
        <p:nvSpPr>
          <p:cNvPr id="3" name="Ορθογώνιο 2"/>
          <p:cNvSpPr/>
          <p:nvPr/>
        </p:nvSpPr>
        <p:spPr>
          <a:xfrm>
            <a:off x="323528" y="332656"/>
            <a:ext cx="8424936" cy="5324535"/>
          </a:xfrm>
          <a:prstGeom prst="rect">
            <a:avLst/>
          </a:prstGeom>
        </p:spPr>
        <p:txBody>
          <a:bodyPr wrap="square">
            <a:spAutoFit/>
          </a:bodyPr>
          <a:lstStyle/>
          <a:p>
            <a:r>
              <a:rPr lang="el-GR" sz="2000" dirty="0" smtClean="0">
                <a:latin typeface="Calibri" panose="020F0502020204030204" pitchFamily="34" charset="0"/>
              </a:rPr>
              <a:t>Πύλη της </a:t>
            </a:r>
            <a:r>
              <a:rPr lang="el-GR" sz="2000" dirty="0" err="1" smtClean="0">
                <a:latin typeface="Calibri" panose="020F0502020204030204" pitchFamily="34" charset="0"/>
              </a:rPr>
              <a:t>Ιστάρ</a:t>
            </a:r>
            <a:r>
              <a:rPr lang="el-GR" sz="2000" dirty="0" smtClean="0">
                <a:latin typeface="Calibri" panose="020F0502020204030204" pitchFamily="34" charset="0"/>
              </a:rPr>
              <a:t> (Ιράκ) (7ος-8ος </a:t>
            </a:r>
            <a:r>
              <a:rPr lang="el-GR" sz="2000" dirty="0" err="1" smtClean="0">
                <a:latin typeface="Calibri" panose="020F0502020204030204" pitchFamily="34" charset="0"/>
              </a:rPr>
              <a:t>π.Χ.</a:t>
            </a:r>
            <a:r>
              <a:rPr lang="el-GR" sz="2000" dirty="0" smtClean="0">
                <a:latin typeface="Calibri" panose="020F0502020204030204" pitchFamily="34" charset="0"/>
              </a:rPr>
              <a:t> αι.), </a:t>
            </a:r>
            <a:r>
              <a:rPr lang="el-GR" sz="2000" dirty="0" err="1" smtClean="0">
                <a:latin typeface="Calibri" panose="020F0502020204030204" pitchFamily="34" charset="0"/>
              </a:rPr>
              <a:t>επισμαλτωμένοι</a:t>
            </a:r>
            <a:r>
              <a:rPr lang="el-GR" sz="2000" dirty="0" smtClean="0">
                <a:latin typeface="Calibri" panose="020F0502020204030204" pitchFamily="34" charset="0"/>
              </a:rPr>
              <a:t> πλίνθοι, Βερολίνο, αναπαράσταση στο Μουσείο της Περγάμου.</a:t>
            </a:r>
          </a:p>
          <a:p>
            <a:r>
              <a:rPr lang="el-GR" sz="2000" dirty="0" smtClean="0">
                <a:latin typeface="Calibri" panose="020F0502020204030204" pitchFamily="34" charset="0"/>
              </a:rPr>
              <a:t>Πομπική πύλη στο ανάκτορο του </a:t>
            </a:r>
            <a:r>
              <a:rPr lang="el-GR" sz="2000" dirty="0" err="1" smtClean="0">
                <a:latin typeface="Calibri" panose="020F0502020204030204" pitchFamily="34" charset="0"/>
              </a:rPr>
              <a:t>Ναβουχοδονόσορα</a:t>
            </a:r>
            <a:r>
              <a:rPr lang="el-GR" sz="2000" dirty="0" smtClean="0">
                <a:latin typeface="Calibri" panose="020F0502020204030204" pitchFamily="34" charset="0"/>
              </a:rPr>
              <a:t>, στο οποίο υπήρχαν επίσης οι περίφημοι κρεμαστοί κήποι και ο Πύργος της Βαβέλ ύψους 90 μέτρων. Ως υλικό δόμησης έχει χρησιμοποιηθεί το τούβλο, το οποίο όμως έχει καλυφθεί με εφυαλωμένα πλακάκια. Η διακόσμηση παρουσιάζει ταύρους, που είναι το ιερό ζώο των Σουμερίων, και δράκους, που είναι το σύμβολο του Βαβυλώνιου θεού </a:t>
            </a:r>
            <a:r>
              <a:rPr lang="el-GR" sz="2000" dirty="0" err="1" smtClean="0">
                <a:latin typeface="Calibri" panose="020F0502020204030204" pitchFamily="34" charset="0"/>
              </a:rPr>
              <a:t>Μαρδούκ</a:t>
            </a:r>
            <a:r>
              <a:rPr lang="el-GR" sz="2000" dirty="0" smtClean="0">
                <a:latin typeface="Calibri" panose="020F0502020204030204" pitchFamily="34" charset="0"/>
              </a:rPr>
              <a:t>. Η αψίδα με τις ανάγλυφες παραστάσεις που πρωτοεμφανίζεται εδώ εξελίχθηκε αργότερα, σε άλλους πολιτισμούς, ως μια σημαντική αρχιτεκτονική μορφή. Αυτή η πύλη ήταν μία από τις έξι μνημειακές πύλες του οχυρού της Βαβυλώνας.</a:t>
            </a:r>
          </a:p>
          <a:p>
            <a:endParaRPr lang="el-GR" sz="2000" dirty="0" smtClean="0">
              <a:latin typeface="Calibri" panose="020F0502020204030204" pitchFamily="34" charset="0"/>
            </a:endParaRPr>
          </a:p>
          <a:p>
            <a:r>
              <a:rPr lang="el-GR" sz="2000" dirty="0" smtClean="0">
                <a:latin typeface="Calibri" panose="020F0502020204030204" pitchFamily="34" charset="0"/>
              </a:rPr>
              <a:t>"</a:t>
            </a:r>
            <a:r>
              <a:rPr lang="el-GR" sz="2000" dirty="0" err="1" smtClean="0">
                <a:latin typeface="Calibri" panose="020F0502020204030204" pitchFamily="34" charset="0"/>
              </a:rPr>
              <a:t>Ααμασσού</a:t>
            </a:r>
            <a:r>
              <a:rPr lang="el-GR" sz="2000" dirty="0" smtClean="0">
                <a:latin typeface="Calibri" panose="020F0502020204030204" pitchFamily="34" charset="0"/>
              </a:rPr>
              <a:t>" (750 </a:t>
            </a:r>
            <a:r>
              <a:rPr lang="el-GR" sz="2000" dirty="0" err="1" smtClean="0">
                <a:latin typeface="Calibri" panose="020F0502020204030204" pitchFamily="34" charset="0"/>
              </a:rPr>
              <a:t>π.Χ.</a:t>
            </a:r>
            <a:r>
              <a:rPr lang="el-GR" sz="2000" dirty="0" smtClean="0">
                <a:latin typeface="Calibri" panose="020F0502020204030204" pitchFamily="34" charset="0"/>
              </a:rPr>
              <a:t> περίπου), ασβεστόλιθος, Παρίσι, Μουσείο Λούβρου.</a:t>
            </a:r>
          </a:p>
          <a:p>
            <a:r>
              <a:rPr lang="el-GR" sz="2000" dirty="0" smtClean="0">
                <a:latin typeface="Calibri" panose="020F0502020204030204" pitchFamily="34" charset="0"/>
              </a:rPr>
              <a:t>Ο φτερωτός ταύρος με το ανθρώπινο κεφάλι συνδυάζει τη δύναμη του ζώου με την πνευματική δύναμη του ανθρώπου. Το ιδιαίτερο χαρακτηριστικό αυτού του αγάλματος είναι τα πέντε πόδια, έτσι ώστε από όποια πλευρά και να το κοιτάξει κανείς εμφανίζεται με τέσσερα πόδια.</a:t>
            </a:r>
            <a:endParaRPr lang="el-GR" sz="2000" dirty="0">
              <a:latin typeface="Calibri" panose="020F0502020204030204" pitchFamily="34" charset="0"/>
            </a:endParaRPr>
          </a:p>
        </p:txBody>
      </p:sp>
    </p:spTree>
    <p:extLst>
      <p:ext uri="{BB962C8B-B14F-4D97-AF65-F5344CB8AC3E}">
        <p14:creationId xmlns:p14="http://schemas.microsoft.com/office/powerpoint/2010/main" val="181906540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sp>
        <p:nvSpPr>
          <p:cNvPr id="3" name="Ορθογώνιο 2"/>
          <p:cNvSpPr/>
          <p:nvPr/>
        </p:nvSpPr>
        <p:spPr>
          <a:xfrm>
            <a:off x="611560" y="908720"/>
            <a:ext cx="7920880" cy="4524315"/>
          </a:xfrm>
          <a:prstGeom prst="rect">
            <a:avLst/>
          </a:prstGeom>
        </p:spPr>
        <p:txBody>
          <a:bodyPr wrap="square">
            <a:spAutoFit/>
          </a:bodyPr>
          <a:lstStyle/>
          <a:p>
            <a:r>
              <a:rPr lang="el-GR" sz="3200" dirty="0" smtClean="0">
                <a:latin typeface="Calibri" panose="020F0502020204030204" pitchFamily="34" charset="0"/>
              </a:rPr>
              <a:t>Ανάμεσα στα επιτεύγματα των κατοίκων της περιοχής περιλαμβάνεται και η ανακάλυψη του τροχού και του αρότρου. Αξιοποιώντας αυτά τα επιτεύγματα αναπτύχθηκαν πόλεις, που γρήγορα εξελίχθηκαν σε αυτοκρατορίες. Οι πρώτοι κάτοικοι της περιοχής ήταν οι Σουμέριοι, ακολούθησαν οι </a:t>
            </a:r>
            <a:r>
              <a:rPr lang="el-GR" sz="3200" dirty="0" err="1" smtClean="0">
                <a:latin typeface="Calibri" panose="020F0502020204030204" pitchFamily="34" charset="0"/>
              </a:rPr>
              <a:t>Ασσύριοι</a:t>
            </a:r>
            <a:r>
              <a:rPr lang="el-GR" sz="3200" dirty="0" smtClean="0">
                <a:latin typeface="Calibri" panose="020F0502020204030204" pitchFamily="34" charset="0"/>
              </a:rPr>
              <a:t> και στη συνέχεια οι Βαβυλώνιοι, οι οποίοι δημιούργησαν μια τεράστια αυτοκρατορία.</a:t>
            </a:r>
            <a:endParaRPr lang="el-GR" sz="3200" dirty="0">
              <a:latin typeface="Calibri" panose="020F0502020204030204" pitchFamily="34" charset="0"/>
            </a:endParaRPr>
          </a:p>
        </p:txBody>
      </p:sp>
    </p:spTree>
    <p:extLst>
      <p:ext uri="{BB962C8B-B14F-4D97-AF65-F5344CB8AC3E}">
        <p14:creationId xmlns:p14="http://schemas.microsoft.com/office/powerpoint/2010/main" val="284412532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sp>
        <p:nvSpPr>
          <p:cNvPr id="3" name="Ορθογώνιο 2"/>
          <p:cNvSpPr/>
          <p:nvPr/>
        </p:nvSpPr>
        <p:spPr>
          <a:xfrm>
            <a:off x="539552" y="294819"/>
            <a:ext cx="8208912" cy="5693866"/>
          </a:xfrm>
          <a:prstGeom prst="rect">
            <a:avLst/>
          </a:prstGeom>
        </p:spPr>
        <p:txBody>
          <a:bodyPr wrap="square">
            <a:spAutoFit/>
          </a:bodyPr>
          <a:lstStyle/>
          <a:p>
            <a:r>
              <a:rPr lang="el-GR" sz="2800" dirty="0" smtClean="0">
                <a:latin typeface="Calibri" panose="020F0502020204030204" pitchFamily="34" charset="0"/>
              </a:rPr>
              <a:t>Οι </a:t>
            </a:r>
            <a:r>
              <a:rPr lang="el-GR" sz="2800" b="1" i="1" dirty="0" smtClean="0">
                <a:latin typeface="Calibri" panose="020F0502020204030204" pitchFamily="34" charset="0"/>
              </a:rPr>
              <a:t>Σουμέριοι </a:t>
            </a:r>
            <a:r>
              <a:rPr lang="el-GR" sz="2800" dirty="0" smtClean="0">
                <a:latin typeface="Calibri" panose="020F0502020204030204" pitchFamily="34" charset="0"/>
              </a:rPr>
              <a:t>ανακάλυψαν τη γραφή, (η οποία έμεινε στην ιστορία ως σφηνοειδής) πράγμα που επέτρεψε την καταγραφή των γεγονότων και συνεπώς την ανάπτυξη και τη διάδοση του πολιτισμού της περιοχής.</a:t>
            </a:r>
          </a:p>
          <a:p>
            <a:r>
              <a:rPr lang="el-GR" sz="2800" dirty="0" smtClean="0">
                <a:latin typeface="Calibri" panose="020F0502020204030204" pitchFamily="34" charset="0"/>
              </a:rPr>
              <a:t>Ο πολιτισμός των Σουμερίων αναπτύχθηκε κυρίως στις πόλεις Ουρ, Ουρούκ και </a:t>
            </a:r>
            <a:r>
              <a:rPr lang="el-GR" sz="2800" dirty="0" err="1" smtClean="0">
                <a:latin typeface="Calibri" panose="020F0502020204030204" pitchFamily="34" charset="0"/>
              </a:rPr>
              <a:t>Λαγκάς</a:t>
            </a:r>
            <a:r>
              <a:rPr lang="el-GR" sz="2800" dirty="0" smtClean="0">
                <a:latin typeface="Calibri" panose="020F0502020204030204" pitchFamily="34" charset="0"/>
              </a:rPr>
              <a:t>. Οι γραφείς κατέγραφαν τις πληροφορίες με καλάμι επάνω σε πέτρινες πλάκες. Οι Σουμέριοι ανέπτυξαν και αξιόλογη λογοτεχνία. </a:t>
            </a:r>
            <a:r>
              <a:rPr lang="el-GR" sz="2800" b="1" u="sng" dirty="0" smtClean="0">
                <a:latin typeface="Calibri" panose="020F0502020204030204" pitchFamily="34" charset="0"/>
              </a:rPr>
              <a:t>Το Έπος του Γιλγαμές </a:t>
            </a:r>
            <a:r>
              <a:rPr lang="el-GR" sz="2800" dirty="0" smtClean="0">
                <a:latin typeface="Calibri" panose="020F0502020204030204" pitchFamily="34" charset="0"/>
              </a:rPr>
              <a:t>είναι το πρώτο σημαντικό ποίημα στην ιστορία της ανθρωπότητας. Ακόμα, ανακάλυψαν τη </a:t>
            </a:r>
            <a:r>
              <a:rPr lang="el-GR" sz="2800" b="1" dirty="0" smtClean="0">
                <a:latin typeface="Calibri" panose="020F0502020204030204" pitchFamily="34" charset="0"/>
              </a:rPr>
              <a:t>χρήση των αριθμών</a:t>
            </a:r>
            <a:r>
              <a:rPr lang="el-GR" sz="2800" dirty="0" smtClean="0">
                <a:latin typeface="Calibri" panose="020F0502020204030204" pitchFamily="34" charset="0"/>
              </a:rPr>
              <a:t>, ένα σύστημα που βασίζεται στον αριθμό 60 με το οποίο μέχρι σήμερα μετράμε την ώρα και τις μοίρες.</a:t>
            </a:r>
            <a:endParaRPr lang="el-GR" sz="2800" dirty="0">
              <a:latin typeface="Calibri" panose="020F0502020204030204" pitchFamily="34" charset="0"/>
            </a:endParaRPr>
          </a:p>
        </p:txBody>
      </p:sp>
    </p:spTree>
    <p:extLst>
      <p:ext uri="{BB962C8B-B14F-4D97-AF65-F5344CB8AC3E}">
        <p14:creationId xmlns:p14="http://schemas.microsoft.com/office/powerpoint/2010/main" val="347115026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2"/>
          </p:nvPr>
        </p:nvSpPr>
        <p:spPr/>
        <p:txBody>
          <a:bodyPr/>
          <a:lstStyle/>
          <a:p>
            <a:r>
              <a:rPr lang="el-GR" smtClean="0"/>
              <a:t>ΣΟΦΙΑ  Γ.  ΜΕΣΙΓΚΟΥ   ΦΙΛΟΛΟΓΟΣ</a:t>
            </a:r>
            <a:endParaRPr lang="el-GR"/>
          </a:p>
        </p:txBody>
      </p:sp>
      <p:sp>
        <p:nvSpPr>
          <p:cNvPr id="3" name="Ορθογώνιο 2"/>
          <p:cNvSpPr/>
          <p:nvPr/>
        </p:nvSpPr>
        <p:spPr>
          <a:xfrm>
            <a:off x="395536" y="692696"/>
            <a:ext cx="8064896" cy="5016758"/>
          </a:xfrm>
          <a:prstGeom prst="rect">
            <a:avLst/>
          </a:prstGeom>
        </p:spPr>
        <p:txBody>
          <a:bodyPr wrap="square">
            <a:spAutoFit/>
          </a:bodyPr>
          <a:lstStyle/>
          <a:p>
            <a:r>
              <a:rPr lang="el-GR" sz="3200" dirty="0" smtClean="0">
                <a:latin typeface="Calibri" panose="020F0502020204030204" pitchFamily="34" charset="0"/>
              </a:rPr>
              <a:t>Οι </a:t>
            </a:r>
            <a:r>
              <a:rPr lang="el-GR" sz="3200" i="1" dirty="0" smtClean="0">
                <a:latin typeface="Calibri" panose="020F0502020204030204" pitchFamily="34" charset="0"/>
              </a:rPr>
              <a:t>Βαβυλώνιοι </a:t>
            </a:r>
            <a:r>
              <a:rPr lang="el-GR" sz="3200" dirty="0" smtClean="0">
                <a:latin typeface="Calibri" panose="020F0502020204030204" pitchFamily="34" charset="0"/>
              </a:rPr>
              <a:t>αντέγραψαν τη μνημειώδη ασσυριακή αρχιτεκτονική. Όταν η Βαβυλώνα κατακτήθηκε από τους Πέρσες (539 </a:t>
            </a:r>
            <a:r>
              <a:rPr lang="el-GR" sz="3200" dirty="0" err="1" smtClean="0">
                <a:latin typeface="Calibri" panose="020F0502020204030204" pitchFamily="34" charset="0"/>
              </a:rPr>
              <a:t>π.Χ.</a:t>
            </a:r>
            <a:r>
              <a:rPr lang="el-GR" sz="3200" dirty="0" smtClean="0">
                <a:latin typeface="Calibri" panose="020F0502020204030204" pitchFamily="34" charset="0"/>
              </a:rPr>
              <a:t>), δημιουργήθηκε η αυτοκρατορία των </a:t>
            </a:r>
            <a:r>
              <a:rPr lang="el-GR" sz="3200" dirty="0" err="1" smtClean="0">
                <a:latin typeface="Calibri" panose="020F0502020204030204" pitchFamily="34" charset="0"/>
              </a:rPr>
              <a:t>Αχαιμενιδών</a:t>
            </a:r>
            <a:r>
              <a:rPr lang="el-GR" sz="3200" dirty="0" smtClean="0">
                <a:latin typeface="Calibri" panose="020F0502020204030204" pitchFamily="34" charset="0"/>
              </a:rPr>
              <a:t>, η ο ποία εξαπλώθηκε από την Ινδία ως τη Μεσόγειο και υιοθέτησε στοιχεία αρχιτεκτονικής από τους κατακτημένους λαούς όπως τα εφυαλωμένα τούβλα, τα γλυπτά με τους φτερωτούς ταύρους, τους κίονες με τις ραβδώσεις κ.ά.</a:t>
            </a:r>
            <a:endParaRPr lang="el-GR" sz="3200" dirty="0">
              <a:latin typeface="Calibri" panose="020F0502020204030204" pitchFamily="34" charset="0"/>
            </a:endParaRPr>
          </a:p>
        </p:txBody>
      </p:sp>
    </p:spTree>
    <p:extLst>
      <p:ext uri="{BB962C8B-B14F-4D97-AF65-F5344CB8AC3E}">
        <p14:creationId xmlns:p14="http://schemas.microsoft.com/office/powerpoint/2010/main" val="35599729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τοιχειώδες">
  <a:themeElements>
    <a:clrScheme name="Στοιχειώδες">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Στοιχειώδες">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Στοιχειώδες">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49</TotalTime>
  <Words>1511</Words>
  <Application>Microsoft Office PowerPoint</Application>
  <PresentationFormat>Προβολή στην οθόνη (4:3)</PresentationFormat>
  <Paragraphs>67</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Στοιχειώδες</vt:lpstr>
      <vt:lpstr>Η ΤΕΧΝΗ ΤΗΣ ΜΕΣΟΠΟΤΑΜΙΑΣ - Η ΤΕΧΝΗ ΤΗΣ ΑΙΓΥΠΤΟΥ</vt:lpstr>
      <vt:lpstr>Κατάλογος Σουμερίων Βασιλέων. Πρόκειται για έναν κα τάλογο που περιλαμβάνει τους Σουμέριους βασιλείς και συντάχθηκε το 1820 π.Χ. επάνω σε έναν ορθογώνιο πλίνθο. </vt:lpstr>
      <vt:lpstr>Λάβαρο της Ουρ. Τμήμα στήριξης μουσικού οργάνου (2500 π.Χ. περίπου), ψηφιδωτό με κοχύλια, λαζουρίτη και κόκκινο ασΒεστόλιθο επάνω σε ορυκτή άσφαλτο, Βασιλικό νεκροταφείο Ουρ, Αονδίνο, Βρετανικό Μουσείο.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Στήλη του Θησαυροφύλακα, 12η δυναστεία (1991-1786 π.Χ. περίπου), πέτρα, Φλωρεντία, Αρχαιολογικό Μουσείο. Οι πλάκες που βρέθηκαν μέσα σε αιγυπτιακούς τάφους είχαν γραμμένες με ιερογλυφικά ευχές που απευθύνονταν στις θεότητές, προκειμένου αυτές να εξασφαλίσουν την αιώνια ζωή στους νεκρούς. Ένα μεγάλο μέρος της γνώσης μας για τη ζωή στην Αίγυπτο προέρχεται από τα ταφικά ευρήματα (κτερίσματα).</vt:lpstr>
      <vt:lpstr>Σαρκοφάγος του Τουταγχαμών (1300 π.Χ. περίπου), Κάιρο, Αιγυπτιακό Μουσείο. Οι σαρκοφάγοι έφεραν μαγικές ρήσεις που βοηθούσαν την ψυχή να φύγει από τον Κάτω Κόσμο και να ταξιδέψει στη μελλοντική ζωή. Ο πλούτος και η κοινωνική θέση των Φαραώ εκφράζονταν μέσα από την πολυτελή κατασκευή και διακόσμηση των σαρκοφάγων τους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Σας ευχαριστώ για την προσοχή σας!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ΤΕΧΝΗ ΤΗΣ ΜΕΣΟΠΟΤΑΜΙΑΣ - Η ΤΕΧΝΗ ΤΗΣ ΑΙΓΥΠΤΟΥ</dc:title>
  <dc:creator>ΣΟΦΟΥΛΑ</dc:creator>
  <cp:lastModifiedBy>ΣΟΦΟΥΛΑ</cp:lastModifiedBy>
  <cp:revision>9</cp:revision>
  <dcterms:created xsi:type="dcterms:W3CDTF">2015-11-10T19:04:43Z</dcterms:created>
  <dcterms:modified xsi:type="dcterms:W3CDTF">2015-11-10T19:54:06Z</dcterms:modified>
</cp:coreProperties>
</file>