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38" d="100"/>
          <a:sy n="38" d="100"/>
        </p:scale>
        <p:origin x="-1158"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D27217-DE82-4CDF-BC49-3CE6BDC2FA08}" type="datetimeFigureOut">
              <a:rPr lang="el-GR" smtClean="0"/>
              <a:t>18/10/2015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7B49A9-4904-427C-B2ED-3B1DFAC18FA2}" type="slidenum">
              <a:rPr lang="el-GR" smtClean="0"/>
              <a:t>‹#›</a:t>
            </a:fld>
            <a:endParaRPr lang="el-GR"/>
          </a:p>
        </p:txBody>
      </p:sp>
    </p:spTree>
    <p:extLst>
      <p:ext uri="{BB962C8B-B14F-4D97-AF65-F5344CB8AC3E}">
        <p14:creationId xmlns:p14="http://schemas.microsoft.com/office/powerpoint/2010/main" val="24860231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E69FD1CD-1978-4717-9BCE-E1DE72BEB3DD}" type="datetime1">
              <a:rPr lang="el-GR" smtClean="0"/>
              <a:t>18/10/2015</a:t>
            </a:fld>
            <a:endParaRPr lang="el-GR"/>
          </a:p>
        </p:txBody>
      </p:sp>
      <p:sp>
        <p:nvSpPr>
          <p:cNvPr id="5" name="Footer Placeholder 4"/>
          <p:cNvSpPr>
            <a:spLocks noGrp="1"/>
          </p:cNvSpPr>
          <p:nvPr>
            <p:ph type="ftr" sz="quarter" idx="11"/>
          </p:nvPr>
        </p:nvSpPr>
        <p:spPr/>
        <p:txBody>
          <a:bodyPr/>
          <a:lstStyle/>
          <a:p>
            <a:r>
              <a:rPr lang="el-GR" smtClean="0"/>
              <a:t>ΙΣΤΟΡΙΑ ΚΑΤΕΥΘΥΝΣΗΣ     ΣΟΦΙΑ  Γ.  ΜΕΣΙΓΚΟΥ    ΦΙΛΟΛΟΓΟΣ</a:t>
            </a:r>
            <a:endParaRPr lang="el-GR"/>
          </a:p>
        </p:txBody>
      </p:sp>
      <p:sp>
        <p:nvSpPr>
          <p:cNvPr id="6" name="Slide Number Placeholder 5"/>
          <p:cNvSpPr>
            <a:spLocks noGrp="1"/>
          </p:cNvSpPr>
          <p:nvPr>
            <p:ph type="sldNum" sz="quarter" idx="12"/>
          </p:nvPr>
        </p:nvSpPr>
        <p:spPr/>
        <p:txBody>
          <a:bodyPr/>
          <a:lstStyle/>
          <a:p>
            <a:fld id="{A31DA668-7E95-4F70-8BB5-CADEFB7130B1}" type="slidenum">
              <a:rPr lang="el-GR" smtClean="0"/>
              <a:t>‹#›</a:t>
            </a:fld>
            <a:endParaRPr lang="el-GR"/>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l-GR" smtClean="0"/>
              <a:t>Στυλ κύριου τίτλου</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93BA02A9-D44D-4570-A5E1-60D89569D72E}" type="datetime1">
              <a:rPr lang="el-GR" smtClean="0"/>
              <a:t>18/10/2015</a:t>
            </a:fld>
            <a:endParaRPr lang="el-GR"/>
          </a:p>
        </p:txBody>
      </p:sp>
      <p:sp>
        <p:nvSpPr>
          <p:cNvPr id="5" name="Footer Placeholder 4"/>
          <p:cNvSpPr>
            <a:spLocks noGrp="1"/>
          </p:cNvSpPr>
          <p:nvPr>
            <p:ph type="ftr" sz="quarter" idx="11"/>
          </p:nvPr>
        </p:nvSpPr>
        <p:spPr/>
        <p:txBody>
          <a:bodyPr/>
          <a:lstStyle/>
          <a:p>
            <a:r>
              <a:rPr lang="el-GR" smtClean="0"/>
              <a:t>ΙΣΤΟΡΙΑ ΚΑΤΕΥΘΥΝΣΗΣ     ΣΟΦΙΑ  Γ.  ΜΕΣΙΓΚΟΥ    ΦΙΛΟΛΟΓΟΣ</a:t>
            </a:r>
            <a:endParaRPr lang="el-GR"/>
          </a:p>
        </p:txBody>
      </p:sp>
      <p:sp>
        <p:nvSpPr>
          <p:cNvPr id="6" name="Slide Number Placeholder 5"/>
          <p:cNvSpPr>
            <a:spLocks noGrp="1"/>
          </p:cNvSpPr>
          <p:nvPr>
            <p:ph type="sldNum" sz="quarter" idx="12"/>
          </p:nvPr>
        </p:nvSpPr>
        <p:spPr/>
        <p:txBody>
          <a:bodyPr/>
          <a:lstStyle/>
          <a:p>
            <a:fld id="{A31DA668-7E95-4F70-8BB5-CADEFB7130B1}"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Στυλ κύριου τίτλου</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2D55359F-ABD1-4A48-B05D-751823F9EC76}" type="datetime1">
              <a:rPr lang="el-GR" smtClean="0"/>
              <a:t>18/10/2015</a:t>
            </a:fld>
            <a:endParaRPr lang="el-GR"/>
          </a:p>
        </p:txBody>
      </p:sp>
      <p:sp>
        <p:nvSpPr>
          <p:cNvPr id="5" name="Footer Placeholder 4"/>
          <p:cNvSpPr>
            <a:spLocks noGrp="1"/>
          </p:cNvSpPr>
          <p:nvPr>
            <p:ph type="ftr" sz="quarter" idx="11"/>
          </p:nvPr>
        </p:nvSpPr>
        <p:spPr/>
        <p:txBody>
          <a:bodyPr/>
          <a:lstStyle/>
          <a:p>
            <a:r>
              <a:rPr lang="el-GR" smtClean="0"/>
              <a:t>ΙΣΤΟΡΙΑ ΚΑΤΕΥΘΥΝΣΗΣ     ΣΟΦΙΑ  Γ.  ΜΕΣΙΓΚΟΥ    ΦΙΛΟΛΟΓΟΣ</a:t>
            </a:r>
            <a:endParaRPr lang="el-GR"/>
          </a:p>
        </p:txBody>
      </p:sp>
      <p:sp>
        <p:nvSpPr>
          <p:cNvPr id="6" name="Slide Number Placeholder 5"/>
          <p:cNvSpPr>
            <a:spLocks noGrp="1"/>
          </p:cNvSpPr>
          <p:nvPr>
            <p:ph type="sldNum" sz="quarter" idx="12"/>
          </p:nvPr>
        </p:nvSpPr>
        <p:spPr/>
        <p:txBody>
          <a:bodyPr/>
          <a:lstStyle/>
          <a:p>
            <a:fld id="{A31DA668-7E95-4F70-8BB5-CADEFB7130B1}"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18AED52E-8C49-4A59-A882-33EEA5D83770}" type="datetime1">
              <a:rPr lang="el-GR" smtClean="0"/>
              <a:t>18/10/2015</a:t>
            </a:fld>
            <a:endParaRPr lang="el-GR"/>
          </a:p>
        </p:txBody>
      </p:sp>
      <p:sp>
        <p:nvSpPr>
          <p:cNvPr id="5" name="Footer Placeholder 4"/>
          <p:cNvSpPr>
            <a:spLocks noGrp="1"/>
          </p:cNvSpPr>
          <p:nvPr>
            <p:ph type="ftr" sz="quarter" idx="11"/>
          </p:nvPr>
        </p:nvSpPr>
        <p:spPr/>
        <p:txBody>
          <a:bodyPr/>
          <a:lstStyle/>
          <a:p>
            <a:r>
              <a:rPr lang="el-GR" smtClean="0"/>
              <a:t>ΙΣΤΟΡΙΑ ΚΑΤΕΥΘΥΝΣΗΣ     ΣΟΦΙΑ  Γ.  ΜΕΣΙΓΚΟΥ    ΦΙΛΟΛΟΓΟΣ</a:t>
            </a:r>
            <a:endParaRPr lang="el-GR"/>
          </a:p>
        </p:txBody>
      </p:sp>
      <p:sp>
        <p:nvSpPr>
          <p:cNvPr id="6" name="Slide Number Placeholder 5"/>
          <p:cNvSpPr>
            <a:spLocks noGrp="1"/>
          </p:cNvSpPr>
          <p:nvPr>
            <p:ph type="sldNum" sz="quarter" idx="12"/>
          </p:nvPr>
        </p:nvSpPr>
        <p:spPr/>
        <p:txBody>
          <a:bodyPr/>
          <a:lstStyle/>
          <a:p>
            <a:fld id="{A31DA668-7E95-4F70-8BB5-CADEFB7130B1}"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95" name="Title 94"/>
          <p:cNvSpPr>
            <a:spLocks noGrp="1"/>
          </p:cNvSpPr>
          <p:nvPr>
            <p:ph type="title"/>
          </p:nvPr>
        </p:nvSpPr>
        <p:spPr>
          <a:xfrm>
            <a:off x="457200" y="4463568"/>
            <a:ext cx="8305800" cy="1143000"/>
          </a:xfrm>
        </p:spPr>
        <p:txBody>
          <a:bodyPr/>
          <a:lstStyle/>
          <a:p>
            <a:r>
              <a:rPr lang="el-GR" smtClean="0"/>
              <a:t>Στυλ κύριου τίτλου</a:t>
            </a:r>
            <a:endParaRPr lang="en-US"/>
          </a:p>
        </p:txBody>
      </p:sp>
      <p:sp>
        <p:nvSpPr>
          <p:cNvPr id="2" name="Date Placeholder 1"/>
          <p:cNvSpPr>
            <a:spLocks noGrp="1"/>
          </p:cNvSpPr>
          <p:nvPr>
            <p:ph type="dt" sz="half" idx="10"/>
          </p:nvPr>
        </p:nvSpPr>
        <p:spPr/>
        <p:txBody>
          <a:bodyPr/>
          <a:lstStyle/>
          <a:p>
            <a:fld id="{0DA5C04A-ED70-489E-BA36-B56DA459386B}" type="datetime1">
              <a:rPr lang="el-GR" smtClean="0"/>
              <a:t>18/10/2015</a:t>
            </a:fld>
            <a:endParaRPr lang="el-GR"/>
          </a:p>
        </p:txBody>
      </p:sp>
      <p:sp>
        <p:nvSpPr>
          <p:cNvPr id="91" name="Footer Placeholder 90"/>
          <p:cNvSpPr>
            <a:spLocks noGrp="1"/>
          </p:cNvSpPr>
          <p:nvPr>
            <p:ph type="ftr" sz="quarter" idx="11"/>
          </p:nvPr>
        </p:nvSpPr>
        <p:spPr/>
        <p:txBody>
          <a:bodyPr/>
          <a:lstStyle/>
          <a:p>
            <a:r>
              <a:rPr lang="el-GR" smtClean="0"/>
              <a:t>ΙΣΤΟΡΙΑ ΚΑΤΕΥΘΥΝΣΗΣ     ΣΟΦΙΑ  Γ.  ΜΕΣΙΓΚΟΥ    ΦΙΛΟΛΟΓΟΣ</a:t>
            </a:r>
            <a:endParaRPr lang="el-GR"/>
          </a:p>
        </p:txBody>
      </p:sp>
      <p:sp>
        <p:nvSpPr>
          <p:cNvPr id="92" name="Slide Number Placeholder 91"/>
          <p:cNvSpPr>
            <a:spLocks noGrp="1"/>
          </p:cNvSpPr>
          <p:nvPr>
            <p:ph type="sldNum" sz="quarter" idx="12"/>
          </p:nvPr>
        </p:nvSpPr>
        <p:spPr/>
        <p:txBody>
          <a:bodyPr/>
          <a:lstStyle/>
          <a:p>
            <a:fld id="{A31DA668-7E95-4F70-8BB5-CADEFB7130B1}"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Date Placeholder 4"/>
          <p:cNvSpPr>
            <a:spLocks noGrp="1"/>
          </p:cNvSpPr>
          <p:nvPr>
            <p:ph type="dt" sz="half" idx="10"/>
          </p:nvPr>
        </p:nvSpPr>
        <p:spPr/>
        <p:txBody>
          <a:bodyPr/>
          <a:lstStyle/>
          <a:p>
            <a:fld id="{41AA071D-A42A-4441-AAC0-CA363A204478}" type="datetime1">
              <a:rPr lang="el-GR" smtClean="0"/>
              <a:t>18/10/2015</a:t>
            </a:fld>
            <a:endParaRPr lang="el-GR"/>
          </a:p>
        </p:txBody>
      </p:sp>
      <p:sp>
        <p:nvSpPr>
          <p:cNvPr id="6" name="Footer Placeholder 5"/>
          <p:cNvSpPr>
            <a:spLocks noGrp="1"/>
          </p:cNvSpPr>
          <p:nvPr>
            <p:ph type="ftr" sz="quarter" idx="11"/>
          </p:nvPr>
        </p:nvSpPr>
        <p:spPr/>
        <p:txBody>
          <a:bodyPr/>
          <a:lstStyle/>
          <a:p>
            <a:r>
              <a:rPr lang="el-GR" smtClean="0"/>
              <a:t>ΙΣΤΟΡΙΑ ΚΑΤΕΥΘΥΝΣΗΣ     ΣΟΦΙΑ  Γ.  ΜΕΣΙΓΚΟΥ    ΦΙΛΟΛΟΓΟΣ</a:t>
            </a:r>
            <a:endParaRPr lang="el-GR"/>
          </a:p>
        </p:txBody>
      </p:sp>
      <p:sp>
        <p:nvSpPr>
          <p:cNvPr id="7" name="Slide Number Placeholder 6"/>
          <p:cNvSpPr>
            <a:spLocks noGrp="1"/>
          </p:cNvSpPr>
          <p:nvPr>
            <p:ph type="sldNum" sz="quarter" idx="12"/>
          </p:nvPr>
        </p:nvSpPr>
        <p:spPr/>
        <p:txBody>
          <a:bodyPr/>
          <a:lstStyle/>
          <a:p>
            <a:fld id="{A31DA668-7E95-4F70-8BB5-CADEFB7130B1}"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Date Placeholder 6"/>
          <p:cNvSpPr>
            <a:spLocks noGrp="1"/>
          </p:cNvSpPr>
          <p:nvPr>
            <p:ph type="dt" sz="half" idx="10"/>
          </p:nvPr>
        </p:nvSpPr>
        <p:spPr/>
        <p:txBody>
          <a:bodyPr/>
          <a:lstStyle/>
          <a:p>
            <a:fld id="{2139D842-44DB-4214-B9FB-5AD5425A4D8D}" type="datetime1">
              <a:rPr lang="el-GR" smtClean="0"/>
              <a:t>18/10/2015</a:t>
            </a:fld>
            <a:endParaRPr lang="el-GR"/>
          </a:p>
        </p:txBody>
      </p:sp>
      <p:sp>
        <p:nvSpPr>
          <p:cNvPr id="8" name="Footer Placeholder 7"/>
          <p:cNvSpPr>
            <a:spLocks noGrp="1"/>
          </p:cNvSpPr>
          <p:nvPr>
            <p:ph type="ftr" sz="quarter" idx="11"/>
          </p:nvPr>
        </p:nvSpPr>
        <p:spPr/>
        <p:txBody>
          <a:bodyPr/>
          <a:lstStyle/>
          <a:p>
            <a:r>
              <a:rPr lang="el-GR" smtClean="0"/>
              <a:t>ΙΣΤΟΡΙΑ ΚΑΤΕΥΘΥΝΣΗΣ     ΣΟΦΙΑ  Γ.  ΜΕΣΙΓΚΟΥ    ΦΙΛΟΛΟΓΟΣ</a:t>
            </a:r>
            <a:endParaRPr lang="el-GR"/>
          </a:p>
        </p:txBody>
      </p:sp>
      <p:sp>
        <p:nvSpPr>
          <p:cNvPr id="9" name="Slide Number Placeholder 8"/>
          <p:cNvSpPr>
            <a:spLocks noGrp="1"/>
          </p:cNvSpPr>
          <p:nvPr>
            <p:ph type="sldNum" sz="quarter" idx="12"/>
          </p:nvPr>
        </p:nvSpPr>
        <p:spPr/>
        <p:txBody>
          <a:bodyPr/>
          <a:lstStyle/>
          <a:p>
            <a:fld id="{A31DA668-7E95-4F70-8BB5-CADEFB7130B1}"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Date Placeholder 2"/>
          <p:cNvSpPr>
            <a:spLocks noGrp="1"/>
          </p:cNvSpPr>
          <p:nvPr>
            <p:ph type="dt" sz="half" idx="10"/>
          </p:nvPr>
        </p:nvSpPr>
        <p:spPr/>
        <p:txBody>
          <a:bodyPr/>
          <a:lstStyle/>
          <a:p>
            <a:fld id="{7D9283C2-EEAF-426E-9406-1C957935088B}" type="datetime1">
              <a:rPr lang="el-GR" smtClean="0"/>
              <a:t>18/10/2015</a:t>
            </a:fld>
            <a:endParaRPr lang="el-GR"/>
          </a:p>
        </p:txBody>
      </p:sp>
      <p:sp>
        <p:nvSpPr>
          <p:cNvPr id="4" name="Footer Placeholder 3"/>
          <p:cNvSpPr>
            <a:spLocks noGrp="1"/>
          </p:cNvSpPr>
          <p:nvPr>
            <p:ph type="ftr" sz="quarter" idx="11"/>
          </p:nvPr>
        </p:nvSpPr>
        <p:spPr/>
        <p:txBody>
          <a:bodyPr/>
          <a:lstStyle/>
          <a:p>
            <a:r>
              <a:rPr lang="el-GR" smtClean="0"/>
              <a:t>ΙΣΤΟΡΙΑ ΚΑΤΕΥΘΥΝΣΗΣ     ΣΟΦΙΑ  Γ.  ΜΕΣΙΓΚΟΥ    ΦΙΛΟΛΟΓΟΣ</a:t>
            </a:r>
            <a:endParaRPr lang="el-GR"/>
          </a:p>
        </p:txBody>
      </p:sp>
      <p:sp>
        <p:nvSpPr>
          <p:cNvPr id="5" name="Slide Number Placeholder 4"/>
          <p:cNvSpPr>
            <a:spLocks noGrp="1"/>
          </p:cNvSpPr>
          <p:nvPr>
            <p:ph type="sldNum" sz="quarter" idx="12"/>
          </p:nvPr>
        </p:nvSpPr>
        <p:spPr/>
        <p:txBody>
          <a:bodyPr/>
          <a:lstStyle/>
          <a:p>
            <a:fld id="{A31DA668-7E95-4F70-8BB5-CADEFB7130B1}"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378DEE-F300-481C-8099-73AD3FEC6628}" type="datetime1">
              <a:rPr lang="el-GR" smtClean="0"/>
              <a:t>18/10/2015</a:t>
            </a:fld>
            <a:endParaRPr lang="el-GR"/>
          </a:p>
        </p:txBody>
      </p:sp>
      <p:sp>
        <p:nvSpPr>
          <p:cNvPr id="3" name="Footer Placeholder 2"/>
          <p:cNvSpPr>
            <a:spLocks noGrp="1"/>
          </p:cNvSpPr>
          <p:nvPr>
            <p:ph type="ftr" sz="quarter" idx="11"/>
          </p:nvPr>
        </p:nvSpPr>
        <p:spPr/>
        <p:txBody>
          <a:bodyPr/>
          <a:lstStyle/>
          <a:p>
            <a:r>
              <a:rPr lang="el-GR" smtClean="0"/>
              <a:t>ΙΣΤΟΡΙΑ ΚΑΤΕΥΘΥΝΣΗΣ     ΣΟΦΙΑ  Γ.  ΜΕΣΙΓΚΟΥ    ΦΙΛΟΛΟΓΟΣ</a:t>
            </a:r>
            <a:endParaRPr lang="el-GR"/>
          </a:p>
        </p:txBody>
      </p:sp>
      <p:sp>
        <p:nvSpPr>
          <p:cNvPr id="4" name="Slide Number Placeholder 3"/>
          <p:cNvSpPr>
            <a:spLocks noGrp="1"/>
          </p:cNvSpPr>
          <p:nvPr>
            <p:ph type="sldNum" sz="quarter" idx="12"/>
          </p:nvPr>
        </p:nvSpPr>
        <p:spPr/>
        <p:txBody>
          <a:bodyPr/>
          <a:lstStyle/>
          <a:p>
            <a:fld id="{A31DA668-7E95-4F70-8BB5-CADEFB7130B1}"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019EE48C-4ACF-42BE-B9C0-EEBC6FCEAEB5}" type="datetime1">
              <a:rPr lang="el-GR" smtClean="0"/>
              <a:t>18/10/2015</a:t>
            </a:fld>
            <a:endParaRPr lang="el-GR"/>
          </a:p>
        </p:txBody>
      </p:sp>
      <p:sp>
        <p:nvSpPr>
          <p:cNvPr id="6" name="Footer Placeholder 5"/>
          <p:cNvSpPr>
            <a:spLocks noGrp="1"/>
          </p:cNvSpPr>
          <p:nvPr>
            <p:ph type="ftr" sz="quarter" idx="11"/>
          </p:nvPr>
        </p:nvSpPr>
        <p:spPr/>
        <p:txBody>
          <a:bodyPr/>
          <a:lstStyle/>
          <a:p>
            <a:r>
              <a:rPr lang="el-GR" smtClean="0"/>
              <a:t>ΙΣΤΟΡΙΑ ΚΑΤΕΥΘΥΝΣΗΣ     ΣΟΦΙΑ  Γ.  ΜΕΣΙΓΚΟΥ    ΦΙΛΟΛΟΓΟΣ</a:t>
            </a:r>
            <a:endParaRPr lang="el-GR"/>
          </a:p>
        </p:txBody>
      </p:sp>
      <p:sp>
        <p:nvSpPr>
          <p:cNvPr id="7" name="Slide Number Placeholder 6"/>
          <p:cNvSpPr>
            <a:spLocks noGrp="1"/>
          </p:cNvSpPr>
          <p:nvPr>
            <p:ph type="sldNum" sz="quarter" idx="12"/>
          </p:nvPr>
        </p:nvSpPr>
        <p:spPr/>
        <p:txBody>
          <a:bodyPr/>
          <a:lstStyle/>
          <a:p>
            <a:fld id="{A31DA668-7E95-4F70-8BB5-CADEFB7130B1}" type="slidenum">
              <a:rPr lang="el-GR" smtClean="0"/>
              <a:t>‹#›</a:t>
            </a:fld>
            <a:endParaRPr lang="el-GR"/>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l-GR" smtClean="0"/>
              <a:t>Στυλ κύριου τίτλου</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n-US"/>
          </a:p>
        </p:txBody>
      </p:sp>
      <p:sp>
        <p:nvSpPr>
          <p:cNvPr id="5" name="Date Placeholder 4"/>
          <p:cNvSpPr>
            <a:spLocks noGrp="1"/>
          </p:cNvSpPr>
          <p:nvPr>
            <p:ph type="dt" sz="half" idx="10"/>
          </p:nvPr>
        </p:nvSpPr>
        <p:spPr/>
        <p:txBody>
          <a:bodyPr/>
          <a:lstStyle/>
          <a:p>
            <a:fld id="{BD3974C9-151F-4944-B8D5-7A626529A6EC}" type="datetime1">
              <a:rPr lang="el-GR" smtClean="0"/>
              <a:t>18/10/2015</a:t>
            </a:fld>
            <a:endParaRPr lang="el-GR"/>
          </a:p>
        </p:txBody>
      </p:sp>
      <p:sp>
        <p:nvSpPr>
          <p:cNvPr id="6" name="Footer Placeholder 5"/>
          <p:cNvSpPr>
            <a:spLocks noGrp="1"/>
          </p:cNvSpPr>
          <p:nvPr>
            <p:ph type="ftr" sz="quarter" idx="11"/>
          </p:nvPr>
        </p:nvSpPr>
        <p:spPr/>
        <p:txBody>
          <a:bodyPr/>
          <a:lstStyle/>
          <a:p>
            <a:r>
              <a:rPr lang="el-GR" smtClean="0"/>
              <a:t>ΙΣΤΟΡΙΑ ΚΑΤΕΥΘΥΝΣΗΣ     ΣΟΦΙΑ  Γ.  ΜΕΣΙΓΚΟΥ    ΦΙΛΟΛΟΓΟΣ</a:t>
            </a:r>
            <a:endParaRPr lang="el-GR"/>
          </a:p>
        </p:txBody>
      </p:sp>
      <p:sp>
        <p:nvSpPr>
          <p:cNvPr id="7" name="Slide Number Placeholder 6"/>
          <p:cNvSpPr>
            <a:spLocks noGrp="1"/>
          </p:cNvSpPr>
          <p:nvPr>
            <p:ph type="sldNum" sz="quarter" idx="12"/>
          </p:nvPr>
        </p:nvSpPr>
        <p:spPr/>
        <p:txBody>
          <a:bodyPr/>
          <a:lstStyle/>
          <a:p>
            <a:fld id="{A31DA668-7E95-4F70-8BB5-CADEFB7130B1}" type="slidenum">
              <a:rPr lang="el-GR" smtClean="0"/>
              <a:t>‹#›</a:t>
            </a:fld>
            <a:endParaRPr lang="el-GR"/>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l-GR" smtClean="0"/>
              <a:t>Στυλ κύριου τίτλου</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A0DBE879-35CC-448A-BC03-9EC76F86FD19}" type="datetime1">
              <a:rPr lang="el-GR" smtClean="0"/>
              <a:t>18/10/2015</a:t>
            </a:fld>
            <a:endParaRPr lang="el-GR"/>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r>
              <a:rPr lang="el-GR" smtClean="0"/>
              <a:t>ΙΣΤΟΡΙΑ ΚΑΤΕΥΘΥΝΣΗΣ     ΣΟΦΙΑ  Γ.  ΜΕΣΙΓΚΟΥ    ΦΙΛΟΛΟΓΟΣ</a:t>
            </a:r>
            <a:endParaRPr lang="el-GR"/>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A31DA668-7E95-4F70-8BB5-CADEFB7130B1}" type="slidenum">
              <a:rPr lang="el-GR" smtClean="0"/>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fontScale="90000"/>
          </a:bodyPr>
          <a:lstStyle/>
          <a:p>
            <a:r>
              <a:rPr lang="el-GR" dirty="0" smtClean="0"/>
              <a:t>Η ΕΛΛΗΝΙΚΗ ΟΙΚΟΝΟΜΙΑ ΤΟ 19</a:t>
            </a:r>
            <a:r>
              <a:rPr lang="el-GR" baseline="30000" dirty="0" smtClean="0"/>
              <a:t>ο</a:t>
            </a:r>
            <a:r>
              <a:rPr lang="el-GR" dirty="0" smtClean="0"/>
              <a:t> αι.</a:t>
            </a:r>
            <a:endParaRPr lang="el-GR" dirty="0"/>
          </a:p>
        </p:txBody>
      </p:sp>
      <p:sp>
        <p:nvSpPr>
          <p:cNvPr id="3" name="Υπότιτλος 2"/>
          <p:cNvSpPr>
            <a:spLocks noGrp="1"/>
          </p:cNvSpPr>
          <p:nvPr>
            <p:ph type="subTitle" idx="1"/>
          </p:nvPr>
        </p:nvSpPr>
        <p:spPr/>
        <p:txBody>
          <a:bodyPr/>
          <a:lstStyle/>
          <a:p>
            <a:r>
              <a:rPr lang="el-GR" dirty="0" smtClean="0"/>
              <a:t>7. Τα δημόσια έργα</a:t>
            </a:r>
            <a:endParaRPr lang="el-GR" dirty="0"/>
          </a:p>
        </p:txBody>
      </p:sp>
      <p:sp>
        <p:nvSpPr>
          <p:cNvPr id="4" name="Θέση υποσέλιδου 3"/>
          <p:cNvSpPr>
            <a:spLocks noGrp="1"/>
          </p:cNvSpPr>
          <p:nvPr>
            <p:ph type="ftr" sz="quarter" idx="11"/>
          </p:nvPr>
        </p:nvSpPr>
        <p:spPr/>
        <p:txBody>
          <a:bodyPr/>
          <a:lstStyle/>
          <a:p>
            <a:r>
              <a:rPr lang="el-GR" smtClean="0"/>
              <a:t>ΙΣΤΟΡΙΑ ΚΑΤΕΥΘΥΝΣΗΣ     ΣΟΦΙΑ  Γ.  ΜΕΣΙΓΚΟΥ    ΦΙΛΟΛΟΓΟΣ</a:t>
            </a:r>
            <a:endParaRPr lang="el-GR"/>
          </a:p>
        </p:txBody>
      </p:sp>
    </p:spTree>
    <p:extLst>
      <p:ext uri="{BB962C8B-B14F-4D97-AF65-F5344CB8AC3E}">
        <p14:creationId xmlns:p14="http://schemas.microsoft.com/office/powerpoint/2010/main" val="320035052"/>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smtClean="0"/>
              <a:t>ΙΣΤΟΡΙΑ ΚΑΤΕΥΘΥΝΣΗΣ     ΣΟΦΙΑ  Γ.  ΜΕΣΙΓΚΟΥ    ΦΙΛΟΛΟΓΟΣ</a:t>
            </a:r>
            <a:endParaRPr lang="el-GR"/>
          </a:p>
        </p:txBody>
      </p:sp>
      <p:sp>
        <p:nvSpPr>
          <p:cNvPr id="3" name="Ορθογώνιο 2"/>
          <p:cNvSpPr/>
          <p:nvPr/>
        </p:nvSpPr>
        <p:spPr>
          <a:xfrm>
            <a:off x="539552" y="260648"/>
            <a:ext cx="7992888" cy="6001643"/>
          </a:xfrm>
          <a:prstGeom prst="rect">
            <a:avLst/>
          </a:prstGeom>
        </p:spPr>
        <p:txBody>
          <a:bodyPr wrap="square">
            <a:spAutoFit/>
          </a:bodyPr>
          <a:lstStyle/>
          <a:p>
            <a:pPr marL="457200" indent="-457200">
              <a:buFont typeface="Wingdings" pitchFamily="2" charset="2"/>
              <a:buChar char="§"/>
            </a:pPr>
            <a:r>
              <a:rPr lang="el-GR" sz="3200" dirty="0" smtClean="0"/>
              <a:t>Το 1830, οι υποδομές του ελληνικού κράτους ήταν ακόμη </a:t>
            </a:r>
            <a:r>
              <a:rPr lang="el-GR" sz="3200" b="1" i="1" dirty="0" smtClean="0"/>
              <a:t>πρωτόγονες</a:t>
            </a:r>
            <a:r>
              <a:rPr lang="el-GR" sz="3200" dirty="0" smtClean="0"/>
              <a:t>. Γέφυρες, αμαξιτοί δρόμοι, λιμάνια, υδραγωγεία, δημόσια κτίρια, όλα όσα στηρίζουν την οικονομική και διοικητική λειτουργία του κράτους, είτε δεν υπήρχαν καθόλου, είτε βρίσκονταν σε κακή κατάσταση. </a:t>
            </a:r>
          </a:p>
          <a:p>
            <a:pPr marL="457200" indent="-457200">
              <a:buFont typeface="Wingdings" pitchFamily="2" charset="2"/>
              <a:buChar char="§"/>
            </a:pPr>
            <a:r>
              <a:rPr lang="el-GR" sz="3200" dirty="0" smtClean="0"/>
              <a:t>Κάτω απ' αυτές τις συνθήκες, ήταν απόλυτα φυσικό να στραφεί το ενδιαφέρον της διοίκησης προς την κατασκευή των απαραίτητων, σύμφωνα με τα ευρωπαϊκά πρότυπα, έργων. </a:t>
            </a:r>
            <a:endParaRPr lang="el-GR" sz="3200" dirty="0"/>
          </a:p>
        </p:txBody>
      </p:sp>
    </p:spTree>
    <p:extLst>
      <p:ext uri="{BB962C8B-B14F-4D97-AF65-F5344CB8AC3E}">
        <p14:creationId xmlns:p14="http://schemas.microsoft.com/office/powerpoint/2010/main" val="1465593194"/>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smtClean="0"/>
              <a:t>ΙΣΤΟΡΙΑ ΚΑΤΕΥΘΥΝΣΗΣ     ΣΟΦΙΑ  Γ.  ΜΕΣΙΓΚΟΥ    ΦΙΛΟΛΟΓΟΣ</a:t>
            </a:r>
            <a:endParaRPr lang="el-GR"/>
          </a:p>
        </p:txBody>
      </p:sp>
      <p:sp>
        <p:nvSpPr>
          <p:cNvPr id="3" name="Ορθογώνιο 2"/>
          <p:cNvSpPr/>
          <p:nvPr/>
        </p:nvSpPr>
        <p:spPr>
          <a:xfrm>
            <a:off x="395536" y="345619"/>
            <a:ext cx="8496944" cy="5509200"/>
          </a:xfrm>
          <a:prstGeom prst="rect">
            <a:avLst/>
          </a:prstGeom>
        </p:spPr>
        <p:txBody>
          <a:bodyPr wrap="square">
            <a:spAutoFit/>
          </a:bodyPr>
          <a:lstStyle/>
          <a:p>
            <a:r>
              <a:rPr lang="el-GR" sz="3200" dirty="0" smtClean="0"/>
              <a:t>Οι προθέσεις, που ήταν και στον τομέα αυτό πολύ καλές, προσέκρουσαν στις αντίξοες συνθήκες που επικρατούσαν, και ειδικότερα στην αδυναμία εξεύρεσης των αναγκαίων οικονομικών πόρων. </a:t>
            </a:r>
          </a:p>
          <a:p>
            <a:r>
              <a:rPr lang="el-GR" sz="3200" dirty="0" smtClean="0"/>
              <a:t>Εξάλλου, είναι γνωστό ότι το ελληνικό κράτος ξεκίνησε με ένα </a:t>
            </a:r>
            <a:r>
              <a:rPr lang="el-GR" sz="3200" b="1" i="1" dirty="0" smtClean="0"/>
              <a:t>βαρύ δημοσιονομικό φορτίο</a:t>
            </a:r>
            <a:r>
              <a:rPr lang="el-GR" sz="3200" dirty="0" smtClean="0"/>
              <a:t>, την εξυπηρέτηση δηλαδή των δανείων που είχαν συναφθεί στο εξωτερικό κατά τη διάρκεια του Αγώνα αλλά και αργότερα, στους δύσκολους καιρούς της κρατικής του συγκρότησης.</a:t>
            </a:r>
            <a:endParaRPr lang="el-GR" sz="3200" dirty="0"/>
          </a:p>
        </p:txBody>
      </p:sp>
    </p:spTree>
    <p:extLst>
      <p:ext uri="{BB962C8B-B14F-4D97-AF65-F5344CB8AC3E}">
        <p14:creationId xmlns:p14="http://schemas.microsoft.com/office/powerpoint/2010/main" val="2805080357"/>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smtClean="0"/>
              <a:t>ΙΣΤΟΡΙΑ ΚΑΤΕΥΘΥΝΣΗΣ     ΣΟΦΙΑ  Γ.  ΜΕΣΙΓΚΟΥ    ΦΙΛΟΛΟΓΟΣ</a:t>
            </a:r>
            <a:endParaRPr lang="el-GR"/>
          </a:p>
        </p:txBody>
      </p:sp>
      <p:sp>
        <p:nvSpPr>
          <p:cNvPr id="3" name="Ορθογώνιο 2"/>
          <p:cNvSpPr/>
          <p:nvPr/>
        </p:nvSpPr>
        <p:spPr>
          <a:xfrm>
            <a:off x="251520" y="332656"/>
            <a:ext cx="8712968" cy="6186309"/>
          </a:xfrm>
          <a:prstGeom prst="rect">
            <a:avLst/>
          </a:prstGeom>
        </p:spPr>
        <p:txBody>
          <a:bodyPr wrap="square">
            <a:spAutoFit/>
          </a:bodyPr>
          <a:lstStyle/>
          <a:p>
            <a:pPr marL="571500" indent="-571500">
              <a:buFont typeface="Wingdings" pitchFamily="2" charset="2"/>
              <a:buChar char="q"/>
            </a:pPr>
            <a:r>
              <a:rPr lang="el-GR" sz="3600" dirty="0" smtClean="0"/>
              <a:t>Στις </a:t>
            </a:r>
            <a:r>
              <a:rPr lang="el-GR" sz="3600" b="1" i="1" dirty="0" smtClean="0">
                <a:solidFill>
                  <a:schemeClr val="accent2">
                    <a:lumMod val="60000"/>
                    <a:lumOff val="40000"/>
                  </a:schemeClr>
                </a:solidFill>
              </a:rPr>
              <a:t>χερσαίες συγκοινωνίες </a:t>
            </a:r>
            <a:r>
              <a:rPr lang="el-GR" sz="3600" dirty="0" smtClean="0"/>
              <a:t>αλλά και στα περισσότερα από τα δημόσια έργα που είχε ανάγκη η χώρα, </a:t>
            </a:r>
            <a:r>
              <a:rPr lang="el-GR" sz="3600" u="sng" dirty="0" smtClean="0"/>
              <a:t>η έλλειψη του ιδιωτικού ενδιαφέροντος ήταν δεδομένη</a:t>
            </a:r>
            <a:r>
              <a:rPr lang="el-GR" sz="3600" dirty="0" smtClean="0"/>
              <a:t>, καθώς οι επενδύσεις στις βασικές αυτές υποδομές δεν ήταν ιδιαίτερα κερδοφόρες. </a:t>
            </a:r>
          </a:p>
          <a:p>
            <a:pPr marL="571500" indent="-571500">
              <a:buFont typeface="Wingdings" pitchFamily="2" charset="2"/>
              <a:buChar char="q"/>
            </a:pPr>
            <a:r>
              <a:rPr lang="el-GR" sz="3600" dirty="0" smtClean="0"/>
              <a:t>Το κράτος </a:t>
            </a:r>
            <a:r>
              <a:rPr lang="el-GR" sz="3600" b="1" dirty="0" smtClean="0"/>
              <a:t>είτε απ' ευθείας, είτε μέσω των δήμων</a:t>
            </a:r>
            <a:r>
              <a:rPr lang="el-GR" sz="3600" dirty="0" smtClean="0"/>
              <a:t>, προσπάθησε να ξεπεράσει τις δυσκολίες αυτές με τις δικές του δυνάμεις.</a:t>
            </a:r>
            <a:endParaRPr lang="el-GR" sz="3600" dirty="0"/>
          </a:p>
        </p:txBody>
      </p:sp>
    </p:spTree>
    <p:extLst>
      <p:ext uri="{BB962C8B-B14F-4D97-AF65-F5344CB8AC3E}">
        <p14:creationId xmlns:p14="http://schemas.microsoft.com/office/powerpoint/2010/main" val="1907897454"/>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smtClean="0"/>
              <a:t>ΙΣΤΟΡΙΑ ΚΑΤΕΥΘΥΝΣΗΣ     ΣΟΦΙΑ  Γ.  ΜΕΣΙΓΚΟΥ    ΦΙΛΟΛΟΓΟΣ</a:t>
            </a:r>
            <a:endParaRPr lang="el-GR"/>
          </a:p>
        </p:txBody>
      </p:sp>
      <p:sp>
        <p:nvSpPr>
          <p:cNvPr id="3" name="Ορθογώνιο 2"/>
          <p:cNvSpPr/>
          <p:nvPr/>
        </p:nvSpPr>
        <p:spPr>
          <a:xfrm>
            <a:off x="467544" y="476672"/>
            <a:ext cx="8424936" cy="5016758"/>
          </a:xfrm>
          <a:prstGeom prst="rect">
            <a:avLst/>
          </a:prstGeom>
        </p:spPr>
        <p:txBody>
          <a:bodyPr wrap="square">
            <a:spAutoFit/>
          </a:bodyPr>
          <a:lstStyle/>
          <a:p>
            <a:pPr marL="457200" indent="-457200">
              <a:buFont typeface="Wingdings" pitchFamily="2" charset="2"/>
              <a:buChar char="Ø"/>
            </a:pPr>
            <a:r>
              <a:rPr lang="el-GR" sz="3200" dirty="0" smtClean="0"/>
              <a:t>Η δραστηριότητα του ήταν μάλλον υποτονική, τουλάχιστον μέχρι τη δεκαετία του 1870, καθώς </a:t>
            </a:r>
            <a:r>
              <a:rPr lang="el-GR" sz="3200" b="1" i="1" dirty="0" smtClean="0"/>
              <a:t>τα χρήματα έλειπαν και οι μέθοδοι που υιοθετήθηκαν δεν ήταν δημοφιλείς </a:t>
            </a:r>
            <a:r>
              <a:rPr lang="el-GR" sz="3200" dirty="0" smtClean="0"/>
              <a:t>(για παράδειγμα, οι αγγαρείες των αγροτών στην κατασκευή δρόμων).</a:t>
            </a:r>
          </a:p>
          <a:p>
            <a:pPr marL="457200" indent="-457200">
              <a:buFont typeface="Wingdings" pitchFamily="2" charset="2"/>
              <a:buChar char="Ø"/>
            </a:pPr>
            <a:r>
              <a:rPr lang="el-GR" sz="3200" dirty="0" smtClean="0"/>
              <a:t>Η πύκνωση του οδικού δικτύου πέρασε στην πρώτη θέση των εθνικών και τοπικών προτεραιοτήτων προς το τέλος του 19ου αιώνα και τις </a:t>
            </a:r>
            <a:r>
              <a:rPr lang="el-GR" sz="3200" b="1" dirty="0" smtClean="0"/>
              <a:t>αρχές του 20ού.</a:t>
            </a:r>
            <a:endParaRPr lang="el-GR" sz="3200" b="1" dirty="0"/>
          </a:p>
        </p:txBody>
      </p:sp>
    </p:spTree>
    <p:extLst>
      <p:ext uri="{BB962C8B-B14F-4D97-AF65-F5344CB8AC3E}">
        <p14:creationId xmlns:p14="http://schemas.microsoft.com/office/powerpoint/2010/main" val="3245779578"/>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smtClean="0"/>
              <a:t>ΙΣΤΟΡΙΑ ΚΑΤΕΥΘΥΝΣΗΣ     ΣΟΦΙΑ  Γ.  ΜΕΣΙΓΚΟΥ    ΦΙΛΟΛΟΓΟΣ</a:t>
            </a:r>
            <a:endParaRPr lang="el-GR"/>
          </a:p>
        </p:txBody>
      </p:sp>
      <p:sp>
        <p:nvSpPr>
          <p:cNvPr id="3" name="Ορθογώνιο 2"/>
          <p:cNvSpPr/>
          <p:nvPr/>
        </p:nvSpPr>
        <p:spPr>
          <a:xfrm>
            <a:off x="395536" y="260648"/>
            <a:ext cx="8496944" cy="6555641"/>
          </a:xfrm>
          <a:prstGeom prst="rect">
            <a:avLst/>
          </a:prstGeom>
        </p:spPr>
        <p:txBody>
          <a:bodyPr wrap="square">
            <a:spAutoFit/>
          </a:bodyPr>
          <a:lstStyle/>
          <a:p>
            <a:pPr marL="514350" indent="-514350">
              <a:buFont typeface="+mj-lt"/>
              <a:buAutoNum type="arabicPeriod"/>
            </a:pPr>
            <a:r>
              <a:rPr lang="el-GR" sz="3200" dirty="0" smtClean="0">
                <a:solidFill>
                  <a:schemeClr val="accent2">
                    <a:lumMod val="60000"/>
                    <a:lumOff val="40000"/>
                  </a:schemeClr>
                </a:solidFill>
              </a:rPr>
              <a:t>Η οικονομική ανάπτυξη,</a:t>
            </a:r>
          </a:p>
          <a:p>
            <a:pPr marL="514350" indent="-514350">
              <a:buFont typeface="+mj-lt"/>
              <a:buAutoNum type="arabicPeriod"/>
            </a:pPr>
            <a:r>
              <a:rPr lang="el-GR" sz="3200" dirty="0" smtClean="0">
                <a:solidFill>
                  <a:schemeClr val="accent2">
                    <a:lumMod val="60000"/>
                    <a:lumOff val="40000"/>
                  </a:schemeClr>
                </a:solidFill>
              </a:rPr>
              <a:t> οι πιο γρήγοροι ρυθμοί αστικοποίησης, </a:t>
            </a:r>
          </a:p>
          <a:p>
            <a:pPr marL="514350" indent="-514350">
              <a:buFont typeface="+mj-lt"/>
              <a:buAutoNum type="arabicPeriod"/>
            </a:pPr>
            <a:r>
              <a:rPr lang="el-GR" sz="3200" dirty="0" smtClean="0">
                <a:solidFill>
                  <a:schemeClr val="accent2">
                    <a:lumMod val="60000"/>
                    <a:lumOff val="40000"/>
                  </a:schemeClr>
                </a:solidFill>
              </a:rPr>
              <a:t>η δημιουργία των κεντρικών σιδηροδρομικών αξόνων και </a:t>
            </a:r>
          </a:p>
          <a:p>
            <a:pPr marL="514350" indent="-514350">
              <a:buFont typeface="+mj-lt"/>
              <a:buAutoNum type="arabicPeriod"/>
            </a:pPr>
            <a:r>
              <a:rPr lang="el-GR" sz="3200" dirty="0" smtClean="0">
                <a:solidFill>
                  <a:schemeClr val="accent2">
                    <a:lumMod val="60000"/>
                    <a:lumOff val="40000"/>
                  </a:schemeClr>
                </a:solidFill>
              </a:rPr>
              <a:t>Η ανάπτυξη του εσωτερικού εμπορίου </a:t>
            </a:r>
            <a:r>
              <a:rPr lang="el-GR" sz="3200" dirty="0" smtClean="0"/>
              <a:t>ήταν παράγοντες που προώθησαν την κατασκευή οδικού δικτύου.</a:t>
            </a:r>
          </a:p>
          <a:p>
            <a:r>
              <a:rPr lang="el-GR" sz="2800" dirty="0" smtClean="0"/>
              <a:t> Στους ανασταλτικούς παράγοντες θα πρέπει να συμπεριλάβουμε το</a:t>
            </a:r>
          </a:p>
          <a:p>
            <a:pPr marL="514350" indent="-514350">
              <a:buFont typeface="+mj-lt"/>
              <a:buAutoNum type="arabicPeriod"/>
            </a:pPr>
            <a:r>
              <a:rPr lang="el-GR" sz="2800" dirty="0" smtClean="0"/>
              <a:t> </a:t>
            </a:r>
            <a:r>
              <a:rPr lang="el-GR" sz="2800" b="1" i="1" dirty="0" smtClean="0"/>
              <a:t>μεγάλο κόστος της κατασκευής δρόμων σε ορεινά εδάφη </a:t>
            </a:r>
            <a:r>
              <a:rPr lang="el-GR" sz="2800" dirty="0" smtClean="0"/>
              <a:t>αλλά και</a:t>
            </a:r>
          </a:p>
          <a:p>
            <a:pPr marL="514350" indent="-514350">
              <a:buFont typeface="+mj-lt"/>
              <a:buAutoNum type="arabicPeriod"/>
            </a:pPr>
            <a:r>
              <a:rPr lang="el-GR" sz="2800" dirty="0" smtClean="0"/>
              <a:t> </a:t>
            </a:r>
            <a:r>
              <a:rPr lang="el-GR" sz="2800" b="1" i="1" dirty="0" smtClean="0"/>
              <a:t>τον «ανταγωνισμό» των θαλάσσιων συγκοινωνιών που κυριαρχούσαν στις μεταφορές κοντά στα παράλια.</a:t>
            </a:r>
            <a:endParaRPr lang="el-GR" sz="2800" b="1" i="1" dirty="0"/>
          </a:p>
        </p:txBody>
      </p:sp>
    </p:spTree>
    <p:extLst>
      <p:ext uri="{BB962C8B-B14F-4D97-AF65-F5344CB8AC3E}">
        <p14:creationId xmlns:p14="http://schemas.microsoft.com/office/powerpoint/2010/main" val="973816885"/>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smtClean="0"/>
              <a:t>ΙΣΤΟΡΙΑ ΚΑΤΕΥΘΥΝΣΗΣ     ΣΟΦΙΑ  Γ.  ΜΕΣΙΓΚΟΥ    ΦΙΛΟΛΟΓΟΣ</a:t>
            </a:r>
            <a:endParaRPr lang="el-GR"/>
          </a:p>
        </p:txBody>
      </p:sp>
      <p:sp>
        <p:nvSpPr>
          <p:cNvPr id="3" name="Ορθογώνιο 2"/>
          <p:cNvSpPr/>
          <p:nvPr/>
        </p:nvSpPr>
        <p:spPr>
          <a:xfrm>
            <a:off x="323528" y="289679"/>
            <a:ext cx="8568952" cy="5509200"/>
          </a:xfrm>
          <a:prstGeom prst="rect">
            <a:avLst/>
          </a:prstGeom>
        </p:spPr>
        <p:txBody>
          <a:bodyPr wrap="square">
            <a:spAutoFit/>
          </a:bodyPr>
          <a:lstStyle/>
          <a:p>
            <a:pPr marL="457200" indent="-457200">
              <a:buFont typeface="Wingdings" pitchFamily="2" charset="2"/>
              <a:buChar char="Ø"/>
            </a:pPr>
            <a:r>
              <a:rPr lang="el-GR" sz="3200" dirty="0" smtClean="0"/>
              <a:t>Από τα υπόλοιπα δημόσια έργα το κυριότερο ήταν </a:t>
            </a:r>
            <a:r>
              <a:rPr lang="el-GR" sz="3200" dirty="0" smtClean="0">
                <a:solidFill>
                  <a:schemeClr val="accent2">
                    <a:lumMod val="60000"/>
                    <a:lumOff val="40000"/>
                  </a:schemeClr>
                </a:solidFill>
              </a:rPr>
              <a:t>η αποξήρανση μεγάλων εκτάσεων </a:t>
            </a:r>
            <a:r>
              <a:rPr lang="el-GR" sz="3200" dirty="0" smtClean="0"/>
              <a:t>που καλύπτονταν από νερά λιμνών και ελών.</a:t>
            </a:r>
          </a:p>
          <a:p>
            <a:pPr marL="457200" indent="-457200">
              <a:buFont typeface="Wingdings" pitchFamily="2" charset="2"/>
              <a:buChar char="Ø"/>
            </a:pPr>
            <a:r>
              <a:rPr lang="el-GR" sz="3200" dirty="0" smtClean="0"/>
              <a:t> Πέρα από το γεγονός ότι η αποξήρανση έδινε </a:t>
            </a:r>
            <a:r>
              <a:rPr lang="el-GR" sz="3200" b="1" dirty="0" smtClean="0"/>
              <a:t>πλούσια καλλιεργήσιμη γη</a:t>
            </a:r>
            <a:r>
              <a:rPr lang="el-GR" sz="3200" dirty="0" smtClean="0"/>
              <a:t>, ήταν και ο μόνος </a:t>
            </a:r>
            <a:r>
              <a:rPr lang="el-GR" sz="3200" b="1" dirty="0" smtClean="0"/>
              <a:t>τρόπος καταπολέμησης της ελονοσίας</a:t>
            </a:r>
            <a:r>
              <a:rPr lang="el-GR" sz="3200" dirty="0" smtClean="0"/>
              <a:t>, της αρρώστιας που αποτελούσε μάστιγα για την αγροτική Ελλάδα ως τα μέσα του 20ού αιώνα. Πολλά αποστραγγιστικά έργα έγιναν στη χώρα, με πιο σημαντικό </a:t>
            </a:r>
            <a:r>
              <a:rPr lang="el-GR" sz="3200" b="1" i="1" dirty="0" smtClean="0"/>
              <a:t>την αποξήρανση της λίμνης Κωπαΐδας στη Βοιωτία.</a:t>
            </a:r>
            <a:endParaRPr lang="el-GR" sz="3200" b="1" i="1" dirty="0"/>
          </a:p>
        </p:txBody>
      </p:sp>
    </p:spTree>
    <p:extLst>
      <p:ext uri="{BB962C8B-B14F-4D97-AF65-F5344CB8AC3E}">
        <p14:creationId xmlns:p14="http://schemas.microsoft.com/office/powerpoint/2010/main" val="3863134297"/>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3563889" y="286419"/>
            <a:ext cx="5486400" cy="5853113"/>
          </a:xfrm>
        </p:spPr>
        <p:txBody>
          <a:bodyPr>
            <a:normAutofit fontScale="77500" lnSpcReduction="20000"/>
          </a:bodyPr>
          <a:lstStyle/>
          <a:p>
            <a:r>
              <a:rPr lang="el-GR" dirty="0"/>
              <a:t>Εκτός από το σιδηροδρομικό δίκτυο, το μεγαλύτερο τεχνικό έργο που κατασκευάστηκε αυτήν την εποχή ήταν η διάνοιξη της διώρυγας της Κορίνθου. </a:t>
            </a:r>
            <a:endParaRPr lang="el-GR" dirty="0" smtClean="0"/>
          </a:p>
          <a:p>
            <a:r>
              <a:rPr lang="el-GR" dirty="0" smtClean="0"/>
              <a:t>Το </a:t>
            </a:r>
            <a:r>
              <a:rPr lang="el-GR" dirty="0"/>
              <a:t>έργο ξεκίνησε το 1881 από μια υπερβολικά αισιόδοξη γαλλική τεχνική εταιρεία. Ύστερα από πολλές τεχνικές και οικονομικές περιπέτειες, το έργο ολοκληρώθηκε το 1893, βελτιώνοντας τους όρους της ναυσιπλοΐας, καθώς έκανε περιττό τον περίπλου της Πελοποννήσου. </a:t>
            </a:r>
            <a:endParaRPr lang="el-GR" dirty="0" smtClean="0"/>
          </a:p>
          <a:p>
            <a:r>
              <a:rPr lang="el-GR" dirty="0" smtClean="0"/>
              <a:t>Επιπλέον</a:t>
            </a:r>
            <a:r>
              <a:rPr lang="el-GR" dirty="0"/>
              <a:t>, με τη διάνοιξη του πορθμού του Ευρίπου και την κατασκευή φάρων στις ακτές, η ναυσιπλοΐα ευνοήθηκε ιδιαίτερα κατά την περίοδο αυτή.</a:t>
            </a:r>
          </a:p>
        </p:txBody>
      </p:sp>
      <p:sp>
        <p:nvSpPr>
          <p:cNvPr id="3" name="Θέση υποσέλιδου 2"/>
          <p:cNvSpPr>
            <a:spLocks noGrp="1"/>
          </p:cNvSpPr>
          <p:nvPr>
            <p:ph type="ftr" sz="quarter" idx="11"/>
          </p:nvPr>
        </p:nvSpPr>
        <p:spPr/>
        <p:txBody>
          <a:bodyPr/>
          <a:lstStyle/>
          <a:p>
            <a:r>
              <a:rPr lang="el-GR" smtClean="0"/>
              <a:t>ΙΣΤΟΡΙΑ ΚΑΤΕΥΘΥΝΣΗΣ     ΣΟΦΙΑ  Γ.  ΜΕΣΙΓΚΟΥ    ΦΙΛΟΛΟΓΟΣ</a:t>
            </a:r>
            <a:endParaRPr lang="el-GR"/>
          </a:p>
        </p:txBody>
      </p:sp>
      <p:sp>
        <p:nvSpPr>
          <p:cNvPr id="4" name="Τίτλος 3"/>
          <p:cNvSpPr>
            <a:spLocks noGrp="1"/>
          </p:cNvSpPr>
          <p:nvPr>
            <p:ph type="title"/>
          </p:nvPr>
        </p:nvSpPr>
        <p:spPr/>
        <p:txBody>
          <a:bodyPr/>
          <a:lstStyle/>
          <a:p>
            <a:endParaRPr lang="el-GR" dirty="0"/>
          </a:p>
        </p:txBody>
      </p:sp>
      <p:sp>
        <p:nvSpPr>
          <p:cNvPr id="5" name="Θέση κειμένου 4"/>
          <p:cNvSpPr>
            <a:spLocks noGrp="1"/>
          </p:cNvSpPr>
          <p:nvPr>
            <p:ph type="body" sz="half" idx="2"/>
          </p:nvPr>
        </p:nvSpPr>
        <p:spPr/>
        <p:txBody>
          <a:bodyPr/>
          <a:lstStyle/>
          <a:p>
            <a:endParaRPr lang="el-G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36712"/>
            <a:ext cx="3851919" cy="4752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89362893"/>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Πλεκτό">
  <a:themeElements>
    <a:clrScheme name="Πλεκτό">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Διάμεσος">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Πλεκτό">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20</TotalTime>
  <Words>573</Words>
  <Application>Microsoft Office PowerPoint</Application>
  <PresentationFormat>Προβολή στην οθόνη (4:3)</PresentationFormat>
  <Paragraphs>30</Paragraphs>
  <Slides>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Πλεκτό</vt:lpstr>
      <vt:lpstr>Η ΕΛΛΗΝΙΚΗ ΟΙΚΟΝΟΜΙΑ ΤΟ 19ο αι.</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ΕΛΛΗΝΙΚΗ ΟΙΚΟΝΟΜΙΑ ΤΟ 19ο αι.</dc:title>
  <dc:creator>ΣΟΦΟΥΛΑ</dc:creator>
  <cp:lastModifiedBy>ΣΟΦΟΥΛΑ</cp:lastModifiedBy>
  <cp:revision>10</cp:revision>
  <dcterms:created xsi:type="dcterms:W3CDTF">2015-10-18T15:10:22Z</dcterms:created>
  <dcterms:modified xsi:type="dcterms:W3CDTF">2015-10-18T15:30:47Z</dcterms:modified>
</cp:coreProperties>
</file>