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8DBB-9465-4D56-9D3E-AB181355D9D2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B15DD-A227-432E-A34F-D9A7186DF0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9%CE%BD%CE%B4%CE%B9%CE%BA%CF%8C%CF%82_%CE%A9%CE%BA%CE%B5%CE%B1%CE%BD%CF%8C%CF%82" TargetMode="External"/><Relationship Id="rId3" Type="http://schemas.openxmlformats.org/officeDocument/2006/relationships/hyperlink" Target="https://el.wikipedia.org/wiki/%CE%9D%CF%8C%CF%84%CE%B9%CE%B1_%CE%91%CF%83%CE%AF%CE%B1" TargetMode="External"/><Relationship Id="rId7" Type="http://schemas.openxmlformats.org/officeDocument/2006/relationships/hyperlink" Target="https://el.wikipedia.org/wiki/%CE%99%CE%BC%CE%B1%CE%BB%CE%AC%CE%B9%CE%B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5" Type="http://schemas.openxmlformats.org/officeDocument/2006/relationships/hyperlink" Target="https://el.wikipedia.org/wiki/%CE%99%CE%BD%CE%B4%CE%AF%CE%B1" TargetMode="External"/><Relationship Id="rId4" Type="http://schemas.openxmlformats.org/officeDocument/2006/relationships/hyperlink" Target="https://el.wikipedia.org/wiki/%CE%9A%CE%AF%CE%BD%CE%B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1%CF%89%CF%83%CE%AF%CE%B1" TargetMode="External"/><Relationship Id="rId3" Type="http://schemas.openxmlformats.org/officeDocument/2006/relationships/hyperlink" Target="https://el.wikipedia.org/wiki/%CE%A1%CF%89%CF%83%CE%B9%CE%BA%CE%AE_%CE%B3%CE%BB%CF%8E%CF%83%CF%83%CE%B1" TargetMode="External"/><Relationship Id="rId7" Type="http://schemas.openxmlformats.org/officeDocument/2006/relationships/hyperlink" Target="https://el.wikipedia.org/wiki/%CE%9B%CE%B5%CE%BA%CE%AC%CE%BD%CE%B7_%CE%B1%CF%80%CE%BF%CF%81%CF%81%CE%BF%CE%AE%CF%8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95%CF%85%CF%81%CF%8E%CF%80%CE%B7" TargetMode="External"/><Relationship Id="rId5" Type="http://schemas.openxmlformats.org/officeDocument/2006/relationships/hyperlink" Target="https://el.wikipedia.org/wiki/%CE%A0%CE%BF%CF%84%CE%B1%CE%BC%CF%8C%CF%82" TargetMode="External"/><Relationship Id="rId4" Type="http://schemas.openxmlformats.org/officeDocument/2006/relationships/hyperlink" Target="https://el.wikipedia.org/wiki/%CE%94%CE%A6%CE%91" TargetMode="External"/><Relationship Id="rId9" Type="http://schemas.openxmlformats.org/officeDocument/2006/relationships/hyperlink" Target="https://el.wikipedia.org/wiki/%CE%9A%CE%B1%CF%83%CF%80%CE%AF%CE%B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A%CF%8C%CE%BB%CF%80%CE%BF%CF%82_%CF%84%CE%BF%CF%85_%CE%9C%CE%B5%CE%BE%CE%B9%CE%BA%CE%BF%CF%8D" TargetMode="External"/><Relationship Id="rId3" Type="http://schemas.openxmlformats.org/officeDocument/2006/relationships/hyperlink" Target="https://el.wikipedia.org/wiki/%CE%A0%CE%BF%CF%84%CE%B1%CE%BC%CF%8C%CF%82_%CE%9C%CE%B9%CF%83%CF%83%CE%B9%CF%83%CF%83%CE%B9%CF%80%CF%80%CE%AE%CF%82" TargetMode="External"/><Relationship Id="rId7" Type="http://schemas.openxmlformats.org/officeDocument/2006/relationships/hyperlink" Target="https://el.wikipedia.org/w/index.php?title=%CE%9B%CE%AF%CE%BC%CE%BD%CE%B7_Itasca&amp;action=edit&amp;redlink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91%CE%BC%CE%B5%CF%81%CE%B9%CE%BA%CE%AE" TargetMode="External"/><Relationship Id="rId5" Type="http://schemas.openxmlformats.org/officeDocument/2006/relationships/hyperlink" Target="https://el.wikipedia.org/wiki/%CE%A0%CE%BF%CF%84%CE%B1%CE%BC%CF%8C%CF%82" TargetMode="External"/><Relationship Id="rId4" Type="http://schemas.openxmlformats.org/officeDocument/2006/relationships/hyperlink" Target="https://el.wikipedia.org/wiki/%CE%91%CE%B3%CE%B3%CE%BB%CE%B9%CE%BA%CE%AE_%CE%B3%CE%BB%CF%8E%CF%83%CF%83%CE%B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4%CF%85%CF%84%CE%B9%CE%BA%CF%8C_%CE%B7%CE%BC%CE%B9%CF%83%CF%86%CE%B1%CE%AF%CF%81%CE%B9%CE%BF" TargetMode="External"/><Relationship Id="rId2" Type="http://schemas.openxmlformats.org/officeDocument/2006/relationships/hyperlink" Target="https://el.wikipedia.org/wiki/%CE%89%CF%80%CE%B5%CE%B9%CF%81%CE%BF%CE%B9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https://el.wikipedia.org/wiki/%CE%97%CE%BD%CF%89%CE%BC%CE%AD%CE%BD%CE%B5%CF%82_%CE%A0%CE%BF%CE%BB%CE%B9%CF%84%CE%B5%CE%AF%CE%B5%CF%82_%CF%84%CE%B7%CF%82_%CE%91%CE%BC%CE%B5%CF%81%CE%B9%CE%BA%CE%AE%CF%82" TargetMode="External"/><Relationship Id="rId4" Type="http://schemas.openxmlformats.org/officeDocument/2006/relationships/hyperlink" Target="https://el.wikipedia.org/wiki/%CE%95%CE%BB%CE%BB%CE%AC%CE%B4%CE%B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E%B9%CE%BD%CE%B3%CE%AF%CE%BD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el.wikipedia.org/wiki/%CE%A0%CE%B5%CE%BA%CE%AF%CE%BD%CE%BF" TargetMode="External"/><Relationship Id="rId4" Type="http://schemas.openxmlformats.org/officeDocument/2006/relationships/hyperlink" Target="https://el.wikipedia.org/wiki/%CE%91%CE%BD%CE%B1%CF%84%CE%BF%CE%BB%CE%B9%CE%BA%CE%AE_%CE%91%CF%83%CE%AF%CE%B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F%81%CE%B1%CE%B2%CE%B9%CE%BA%CE%AE_%CE%B3%CE%BB%CF%8E%CF%83%CF%83%CE%B1" TargetMode="External"/><Relationship Id="rId7" Type="http://schemas.openxmlformats.org/officeDocument/2006/relationships/hyperlink" Target="https://el.wikipedia.org/wiki/%CE%94%CE%B9%CF%8E%CF%81%CF%85%CE%B3%CE%B1_%CE%A3%CE%BF%CF%85%CE%AD%CE%B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9A%CF%8C%CE%BB%CF%80%CE%BF%CF%82_%CF%84%CE%BF%CF%85_%CE%A3%CE%BF%CF%85%CE%AD%CE%B6" TargetMode="External"/><Relationship Id="rId5" Type="http://schemas.openxmlformats.org/officeDocument/2006/relationships/hyperlink" Target="https://el.wikipedia.org/wiki/%CE%91%CE%AF%CE%B3%CF%85%CF%80%CF%84%CE%BF%CF%82" TargetMode="External"/><Relationship Id="rId4" Type="http://schemas.openxmlformats.org/officeDocument/2006/relationships/hyperlink" Target="https://el.wikipedia.org/wiki/%CE%9B%CE%B9%CE%BC%CE%AD%CE%BD%CE%B1%CF%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4%CE%BF%CF%85%CF%81%CE%BA%CE%B9%CE%BA%CE%A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el.wikipedia.org/wiki/%CE%A4%CE%BF%CF%85%CF%81%CE%BA%CE%AF%CE%B1" TargetMode="External"/><Relationship Id="rId4" Type="http://schemas.openxmlformats.org/officeDocument/2006/relationships/hyperlink" Target="https://el.wikipedia.org/wiki/%CE%92%CE%BF%CE%AE%CE%B8%CE%B5%CE%B9%CE%B1:%CE%9F%CE%B4%CE%B7%CE%B3%CF%8C%CF%82_%CF%80%CF%81%CE%BF%CF%86%CE%BF%CF%81%CE%AC%CF%82_IP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D%CF%8C%CF%84%CE%B9%CE%B1_%CE%91%CE%BC%CE%B5%CF%81%CE%B9%CE%BA%CE%AE" TargetMode="External"/><Relationship Id="rId3" Type="http://schemas.openxmlformats.org/officeDocument/2006/relationships/hyperlink" Target="https://el.wikipedia.org/wiki/%CE%99%CF%83%CF%80%CE%B1%CE%BD%CE%B9%CE%BA%CE%AE_%CE%B3%CE%BB%CF%8E%CF%83%CF%83%CE%B1" TargetMode="External"/><Relationship Id="rId7" Type="http://schemas.openxmlformats.org/officeDocument/2006/relationships/hyperlink" Target="https://el.wikipedia.org/wiki/%CE%94%CE%B9%CF%8E%CF%81%CF%85%CE%B3%CE%B1_%CF%84%CE%BF%CF%85_%CE%A0%CE%B1%CE%BD%CE%B1%CE%BC%CE%A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95%CE%B9%CF%81%CE%B7%CE%BD%CE%B9%CE%BA%CF%8C%CF%82_%CE%A9%CE%BA%CE%B5%CE%B1%CE%BD%CF%8C%CF%82" TargetMode="External"/><Relationship Id="rId5" Type="http://schemas.openxmlformats.org/officeDocument/2006/relationships/hyperlink" Target="https://el.wikipedia.org/wiki/%CE%91%CF%84%CE%BB%CE%B1%CE%BD%CF%84%CE%B9%CE%BA%CF%8C%CF%82_%CE%A9%CE%BA%CE%B5%CE%B1%CE%BD%CF%8C%CF%82" TargetMode="External"/><Relationship Id="rId4" Type="http://schemas.openxmlformats.org/officeDocument/2006/relationships/hyperlink" Target="https://el.wikipedia.org/wiki/%CE%9A%CE%B5%CE%BD%CF%84%CF%81%CE%B9%CE%BA%CE%AE_%CE%91%CE%BC%CE%B5%CF%81%CE%B9%CE%BA%CE%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8643965" cy="5643601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Ο</a:t>
            </a:r>
            <a:r>
              <a:rPr lang="el-GR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 θαλασσοπόρος</a:t>
            </a:r>
            <a:endParaRPr lang="el-GR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Το φανταστικό ταξίδι του μικρού θαλασσοπόρου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Ελπίζω να σας άρεσε το ταξίδι του μικρού θαλασσοπόρου</a:t>
            </a:r>
            <a:endParaRPr lang="el-GR" dirty="0"/>
          </a:p>
        </p:txBody>
      </p:sp>
      <p:pic>
        <p:nvPicPr>
          <p:cNvPr id="5" name="4 - Θέση εικόνας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622" b="18622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 smtClean="0"/>
              <a:t>Ε</a:t>
            </a:r>
            <a:r>
              <a:rPr lang="el-GR" dirty="0" smtClean="0"/>
              <a:t>υχόμαστε τα </a:t>
            </a:r>
            <a:r>
              <a:rPr lang="el-GR" dirty="0" smtClean="0"/>
              <a:t>ταξίδια του  να  πραγματοποιηθούν  στο μέλλον..!!!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Ινδία: κράτος της Ν. Ασίας.</a:t>
            </a:r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642918"/>
            <a:ext cx="4714907" cy="492922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Ινδία</a:t>
            </a:r>
            <a:r>
              <a:rPr lang="el-GR" dirty="0" smtClean="0"/>
              <a:t>, ή επίσημα </a:t>
            </a:r>
            <a:r>
              <a:rPr lang="el-GR" b="1" dirty="0" smtClean="0"/>
              <a:t>Δημοκρατία της Ινδίας</a:t>
            </a:r>
            <a:r>
              <a:rPr lang="el-GR" dirty="0" smtClean="0"/>
              <a:t> (</a:t>
            </a:r>
            <a:r>
              <a:rPr lang="el-GR" dirty="0" err="1" smtClean="0"/>
              <a:t>Bhārat</a:t>
            </a:r>
            <a:r>
              <a:rPr lang="el-GR" dirty="0" smtClean="0"/>
              <a:t> </a:t>
            </a:r>
            <a:r>
              <a:rPr lang="el-GR" dirty="0" err="1" smtClean="0"/>
              <a:t>Ganarājya</a:t>
            </a:r>
            <a:r>
              <a:rPr lang="el-GR" dirty="0" smtClean="0"/>
              <a:t>) είναι χώρα στη </a:t>
            </a:r>
            <a:r>
              <a:rPr lang="el-GR" dirty="0" smtClean="0">
                <a:hlinkClick r:id="rId3" tooltip="Νότια Ασία"/>
              </a:rPr>
              <a:t>Νότια Ασία</a:t>
            </a:r>
            <a:r>
              <a:rPr lang="el-GR" dirty="0" smtClean="0"/>
              <a:t>. Είναι η δεύτερη μεγαλύτερη χώρα παγκοσμίως σε πληθυσμό μετά την </a:t>
            </a:r>
            <a:r>
              <a:rPr lang="el-GR" dirty="0" smtClean="0">
                <a:hlinkClick r:id="rId4" tooltip="Κίνα"/>
              </a:rPr>
              <a:t>Κίνα</a:t>
            </a:r>
            <a:r>
              <a:rPr lang="el-GR" dirty="0" smtClean="0"/>
              <a:t>, με 1.380.004.000 κατοίκους</a:t>
            </a:r>
            <a:r>
              <a:rPr lang="el-GR" baseline="30000" dirty="0" smtClean="0">
                <a:hlinkClick r:id="rId5"/>
              </a:rPr>
              <a:t>[3]</a:t>
            </a:r>
            <a:r>
              <a:rPr lang="el-GR" dirty="0" smtClean="0"/>
              <a:t>, με βάση τη μέση εκτίμηση των Ηνωμένων Εθνών για το 2020, και η έβδομη μεγαλύτερη σε έκταση με 3.287.263 </a:t>
            </a:r>
            <a:r>
              <a:rPr lang="el-GR" dirty="0" err="1" smtClean="0">
                <a:hlinkClick r:id="rId6" tooltip="Τετραγωνικό χιλιόμετρο"/>
              </a:rPr>
              <a:t>τ.χλμ</a:t>
            </a:r>
            <a:r>
              <a:rPr lang="el-GR" dirty="0" smtClean="0">
                <a:hlinkClick r:id="rId6" tooltip="Τετραγωνικό χιλιόμετρο"/>
              </a:rPr>
              <a:t>.</a:t>
            </a:r>
            <a:r>
              <a:rPr lang="el-GR" dirty="0" smtClean="0"/>
              <a:t>.</a:t>
            </a:r>
            <a:r>
              <a:rPr lang="el-GR" baseline="30000" dirty="0" smtClean="0">
                <a:hlinkClick r:id="rId5"/>
              </a:rPr>
              <a:t>[7]</a:t>
            </a:r>
            <a:r>
              <a:rPr lang="el-GR" dirty="0" smtClean="0"/>
              <a:t> Εκτείνεται ανάμεσα στα </a:t>
            </a:r>
            <a:r>
              <a:rPr lang="el-GR" dirty="0" smtClean="0">
                <a:hlinkClick r:id="rId7" tooltip="Ιμαλάια"/>
              </a:rPr>
              <a:t>Ιμαλάια</a:t>
            </a:r>
            <a:r>
              <a:rPr lang="el-GR" dirty="0" smtClean="0"/>
              <a:t> όρη και τον </a:t>
            </a:r>
            <a:r>
              <a:rPr lang="el-GR" dirty="0" smtClean="0">
                <a:hlinkClick r:id="rId8" tooltip="Ινδικός Ωκεανός"/>
              </a:rPr>
              <a:t>Ινδικό ωκεανό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Βόλγας: ποταμός, ο μεγαλύτερος </a:t>
            </a:r>
            <a:r>
              <a:rPr lang="el-GR" dirty="0" smtClean="0"/>
              <a:t> της Ευρώπης (3.530 </a:t>
            </a:r>
            <a:r>
              <a:rPr lang="el-GR" dirty="0" err="1"/>
              <a:t>χλμ</a:t>
            </a:r>
            <a:r>
              <a:rPr lang="el-GR" dirty="0"/>
              <a:t> )</a:t>
            </a:r>
          </a:p>
        </p:txBody>
      </p:sp>
      <p:pic>
        <p:nvPicPr>
          <p:cNvPr id="5" name="4 - Θέση περιεχομένου" descr="288px-Volga_rivermap-el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9325" y="1828006"/>
            <a:ext cx="2743200" cy="2743200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b="1" dirty="0" smtClean="0"/>
              <a:t>Βόλγας</a:t>
            </a:r>
            <a:r>
              <a:rPr lang="el-GR" dirty="0" smtClean="0"/>
              <a:t> (</a:t>
            </a:r>
            <a:r>
              <a:rPr lang="el-GR" dirty="0" smtClean="0">
                <a:hlinkClick r:id="rId3" tooltip="Ρωσική γλώσσα"/>
              </a:rPr>
              <a:t>Ρωσικά</a:t>
            </a:r>
            <a:r>
              <a:rPr lang="el-GR" dirty="0" smtClean="0"/>
              <a:t>: </a:t>
            </a:r>
            <a:r>
              <a:rPr lang="el-GR" dirty="0" err="1" smtClean="0"/>
              <a:t>Во́лга</a:t>
            </a:r>
            <a:r>
              <a:rPr lang="el-GR" dirty="0" smtClean="0"/>
              <a:t>, προφορά </a:t>
            </a:r>
            <a:r>
              <a:rPr lang="el-GR" dirty="0" smtClean="0">
                <a:hlinkClick r:id="rId4" tooltip="ΔΦΑ"/>
              </a:rPr>
              <a:t>ΔΦΑ</a:t>
            </a:r>
            <a:r>
              <a:rPr lang="el-GR" dirty="0" smtClean="0"/>
              <a:t> [</a:t>
            </a:r>
            <a:r>
              <a:rPr lang="el-GR" dirty="0" err="1" smtClean="0"/>
              <a:t>ˈvolɡə</a:t>
            </a:r>
            <a:r>
              <a:rPr lang="el-GR" dirty="0" smtClean="0"/>
              <a:t>]) είναι ο μεγαλύτερος </a:t>
            </a:r>
            <a:r>
              <a:rPr lang="el-GR" dirty="0" smtClean="0">
                <a:hlinkClick r:id="rId5" tooltip="Ποταμός"/>
              </a:rPr>
              <a:t>ποταμός</a:t>
            </a:r>
            <a:r>
              <a:rPr lang="el-GR" dirty="0" smtClean="0"/>
              <a:t> της </a:t>
            </a:r>
            <a:r>
              <a:rPr lang="el-GR" dirty="0" smtClean="0">
                <a:hlinkClick r:id="rId6" tooltip="Ευρώπη"/>
              </a:rPr>
              <a:t>Ευρώπης</a:t>
            </a:r>
            <a:r>
              <a:rPr lang="el-GR" dirty="0" smtClean="0"/>
              <a:t> τόσο σε μήκος όσο και σε παροχή νερού και </a:t>
            </a:r>
            <a:r>
              <a:rPr lang="el-GR" dirty="0" smtClean="0">
                <a:hlinkClick r:id="rId7" tooltip="Λεκάνη απορροής"/>
              </a:rPr>
              <a:t>λεκάνη απορροής</a:t>
            </a:r>
            <a:r>
              <a:rPr lang="el-GR" dirty="0" smtClean="0"/>
              <a:t>. Διαρρέει την κεντρική </a:t>
            </a:r>
            <a:r>
              <a:rPr lang="el-GR" dirty="0" smtClean="0">
                <a:hlinkClick r:id="rId8" tooltip="Ρωσία"/>
              </a:rPr>
              <a:t>Ρωσία</a:t>
            </a:r>
            <a:r>
              <a:rPr lang="el-GR" dirty="0" smtClean="0"/>
              <a:t> και εκβάλλει στην </a:t>
            </a:r>
            <a:r>
              <a:rPr lang="el-GR" dirty="0" smtClean="0">
                <a:hlinkClick r:id="rId9" tooltip="Κασπία"/>
              </a:rPr>
              <a:t>Κασπία</a:t>
            </a:r>
            <a:r>
              <a:rPr lang="el-GR" dirty="0" smtClean="0"/>
              <a:t> θάλασσα και θεωρείται ευρέως ως ο εθνικός ποταμός της Ρωσίας.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Μισσισιπής</a:t>
            </a:r>
            <a:r>
              <a:rPr lang="el-GR" dirty="0"/>
              <a:t>: ποταμός, ο μεγαλύτερος της </a:t>
            </a:r>
            <a:r>
              <a:rPr lang="el-GR" dirty="0" smtClean="0"/>
              <a:t>Αμερικής(5.969 </a:t>
            </a:r>
            <a:r>
              <a:rPr lang="el-GR" dirty="0" err="1" smtClean="0"/>
              <a:t>χλμ</a:t>
            </a:r>
            <a:r>
              <a:rPr lang="el-GR" dirty="0" smtClean="0"/>
              <a:t>) </a:t>
            </a:r>
            <a:endParaRPr lang="el-GR" dirty="0"/>
          </a:p>
        </p:txBody>
      </p:sp>
      <p:pic>
        <p:nvPicPr>
          <p:cNvPr id="5" name="4 - Θέση περιεχομένου" descr="300px-Mississippiriver-new-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428604"/>
            <a:ext cx="5072098" cy="492922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b="1" dirty="0" smtClean="0"/>
              <a:t>Μισσισσιππής</a:t>
            </a:r>
            <a:r>
              <a:rPr lang="el-GR" baseline="30000" dirty="0" smtClean="0">
                <a:hlinkClick r:id="rId3"/>
              </a:rPr>
              <a:t>[4]</a:t>
            </a:r>
            <a:r>
              <a:rPr lang="el-GR" dirty="0" smtClean="0"/>
              <a:t> ή </a:t>
            </a:r>
            <a:r>
              <a:rPr lang="el-GR" b="1" dirty="0" smtClean="0"/>
              <a:t>Μισισιπής</a:t>
            </a:r>
            <a:r>
              <a:rPr lang="el-GR" dirty="0" smtClean="0"/>
              <a:t> (</a:t>
            </a:r>
            <a:r>
              <a:rPr lang="el-GR" dirty="0" smtClean="0">
                <a:hlinkClick r:id="rId4" tooltip="Αγγλική γλώσσα"/>
              </a:rPr>
              <a:t>αγγλικά</a:t>
            </a:r>
            <a:r>
              <a:rPr lang="el-GR" dirty="0" smtClean="0"/>
              <a:t>: </a:t>
            </a:r>
            <a:r>
              <a:rPr lang="el-GR" i="1" dirty="0" err="1" smtClean="0"/>
              <a:t>Mississippi</a:t>
            </a:r>
            <a:r>
              <a:rPr lang="el-GR" dirty="0" smtClean="0"/>
              <a:t>) είναι ο μεγαλύτερος </a:t>
            </a:r>
            <a:r>
              <a:rPr lang="el-GR" dirty="0" smtClean="0">
                <a:hlinkClick r:id="rId5" tooltip="Ποταμός"/>
              </a:rPr>
              <a:t>ποταμός</a:t>
            </a:r>
            <a:r>
              <a:rPr lang="el-GR" dirty="0" smtClean="0"/>
              <a:t> της </a:t>
            </a:r>
            <a:r>
              <a:rPr lang="el-GR" dirty="0" smtClean="0">
                <a:hlinkClick r:id="rId6" tooltip="Αμερική"/>
              </a:rPr>
              <a:t>Βόρειας Αμερικής</a:t>
            </a:r>
            <a:r>
              <a:rPr lang="el-GR" dirty="0" smtClean="0"/>
              <a:t> με μήκος 5969 </a:t>
            </a:r>
            <a:r>
              <a:rPr lang="el-GR" dirty="0" err="1" smtClean="0"/>
              <a:t>χλμ</a:t>
            </a:r>
            <a:r>
              <a:rPr lang="el-GR" dirty="0" smtClean="0"/>
              <a:t>, από τη λίμνη </a:t>
            </a:r>
            <a:r>
              <a:rPr lang="el-GR" dirty="0" err="1" smtClean="0">
                <a:hlinkClick r:id="rId7" tooltip="Λίμνη Itasca (δεν έχει γραφτεί ακόμα)"/>
              </a:rPr>
              <a:t>Itasca</a:t>
            </a:r>
            <a:r>
              <a:rPr lang="el-GR" dirty="0" smtClean="0"/>
              <a:t> ως τον </a:t>
            </a:r>
            <a:r>
              <a:rPr lang="el-GR" dirty="0" smtClean="0">
                <a:hlinkClick r:id="rId8" tooltip="Κόλπος του Μεξικού"/>
              </a:rPr>
              <a:t>κόλπο του Μεξικού</a:t>
            </a:r>
            <a:r>
              <a:rPr lang="el-GR" dirty="0" smtClean="0"/>
              <a:t> όπου εκβάλλει. Το όνομά του προέρχεται από τη λέξη </a:t>
            </a:r>
            <a:r>
              <a:rPr lang="el-GR" i="1" dirty="0" err="1" smtClean="0"/>
              <a:t>misi</a:t>
            </a:r>
            <a:r>
              <a:rPr lang="el-GR" i="1" dirty="0" smtClean="0"/>
              <a:t>-</a:t>
            </a:r>
            <a:r>
              <a:rPr lang="el-GR" i="1" dirty="0" err="1" smtClean="0"/>
              <a:t>ziibi</a:t>
            </a:r>
            <a:r>
              <a:rPr lang="el-GR" dirty="0" smtClean="0"/>
              <a:t> της γλώσσας </a:t>
            </a:r>
            <a:r>
              <a:rPr lang="el-GR" dirty="0" err="1" smtClean="0"/>
              <a:t>Ojibwe</a:t>
            </a:r>
            <a:r>
              <a:rPr lang="el-GR" dirty="0" smtClean="0"/>
              <a:t> που σημαίνει ο «μεγάλος ποταμός»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Αμερική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Αμερική</a:t>
            </a:r>
            <a:r>
              <a:rPr lang="el-GR" dirty="0" smtClean="0"/>
              <a:t> είναι </a:t>
            </a:r>
            <a:r>
              <a:rPr lang="el-GR" dirty="0" smtClean="0">
                <a:hlinkClick r:id="rId2" tooltip="Ήπειροι"/>
              </a:rPr>
              <a:t>ήπειρος</a:t>
            </a:r>
            <a:r>
              <a:rPr lang="el-GR" dirty="0" smtClean="0"/>
              <a:t> του </a:t>
            </a:r>
            <a:r>
              <a:rPr lang="el-GR" dirty="0" smtClean="0">
                <a:hlinkClick r:id="rId3" tooltip="Δυτικό ημισφαίριο"/>
              </a:rPr>
              <a:t>δυτικού ημισφαιρίου</a:t>
            </a:r>
            <a:r>
              <a:rPr lang="el-GR" dirty="0" smtClean="0"/>
              <a:t>, που αποτελείται από τη Βόρεια και Νότια Αμερική. Η Αμερική είναι γνωστή και ως «Νέος Κόσμος», λόγω της ανακάλυψής της από τους Ευρωπαίους σχετικά αργά, μόλις τον 15ο αιώνα. Ο όρος «Αμερική» χρησιμοποιείται ενίοτε καταχρηστικά τόσο στην </a:t>
            </a:r>
            <a:r>
              <a:rPr lang="el-GR" dirty="0" smtClean="0">
                <a:hlinkClick r:id="rId4" tooltip="Ελλάδα"/>
              </a:rPr>
              <a:t>Ελλάδα</a:t>
            </a:r>
            <a:r>
              <a:rPr lang="el-GR" dirty="0" smtClean="0"/>
              <a:t> όσο και στο εξωτερικό για να περιγράψει τις </a:t>
            </a:r>
            <a:r>
              <a:rPr lang="el-GR" dirty="0" smtClean="0">
                <a:hlinkClick r:id="rId5" tooltip="Ηνωμένες Πολιτείες της Αμερικής"/>
              </a:rPr>
              <a:t>Ηνωμένες Πολιτείες της Αμερικής</a:t>
            </a:r>
            <a:r>
              <a:rPr lang="el-GR" dirty="0" smtClean="0"/>
              <a:t>. </a:t>
            </a:r>
            <a:endParaRPr lang="el-GR" dirty="0"/>
          </a:p>
        </p:txBody>
      </p:sp>
      <p:pic>
        <p:nvPicPr>
          <p:cNvPr id="7" name="6 - Θέση περιεχομένου" descr="220px-N&amp;SAmerica-pol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4786314" y="714356"/>
            <a:ext cx="4000527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Κίνα: κράτος της Α. Ασίας. </a:t>
            </a:r>
          </a:p>
        </p:txBody>
      </p:sp>
      <p:pic>
        <p:nvPicPr>
          <p:cNvPr id="5" name="4 - Θέση περιεχομένου" descr="ελεγχόμενου-και-απαιτημένη-περιοχές-της-κίνας-πολιτικός-χάρτης-1188624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9725" y="1081246"/>
            <a:ext cx="3962400" cy="4236720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Κίνα</a:t>
            </a:r>
            <a:r>
              <a:rPr lang="el-GR" dirty="0" smtClean="0"/>
              <a:t> (</a:t>
            </a:r>
            <a:r>
              <a:rPr lang="ja-JP" altLang="en-US" dirty="0" smtClean="0"/>
              <a:t>中国</a:t>
            </a:r>
            <a:r>
              <a:rPr lang="en-US" altLang="ja-JP" dirty="0" smtClean="0"/>
              <a:t>, </a:t>
            </a:r>
            <a:r>
              <a:rPr lang="el-GR" dirty="0" err="1" smtClean="0">
                <a:hlinkClick r:id="rId3" tooltip="Πινγίν"/>
              </a:rPr>
              <a:t>πινγίν</a:t>
            </a:r>
            <a:r>
              <a:rPr lang="el-GR" dirty="0" smtClean="0"/>
              <a:t>: </a:t>
            </a:r>
            <a:r>
              <a:rPr lang="en-US" dirty="0" err="1" smtClean="0"/>
              <a:t>Zhōngguó</a:t>
            </a:r>
            <a:r>
              <a:rPr lang="en-US" dirty="0" smtClean="0"/>
              <a:t>, </a:t>
            </a:r>
            <a:r>
              <a:rPr lang="el-GR" dirty="0" err="1" smtClean="0"/>
              <a:t>Τζονγκγκουό</a:t>
            </a:r>
            <a:r>
              <a:rPr lang="el-GR" dirty="0" smtClean="0"/>
              <a:t>), επισήμως </a:t>
            </a:r>
            <a:r>
              <a:rPr lang="el-GR" b="1" dirty="0" smtClean="0"/>
              <a:t>Λαϊκή Δημοκρατία της Κίνας</a:t>
            </a:r>
            <a:r>
              <a:rPr lang="el-GR" dirty="0" smtClean="0"/>
              <a:t> (</a:t>
            </a:r>
            <a:r>
              <a:rPr lang="ja-JP" altLang="en-US" dirty="0" smtClean="0"/>
              <a:t>中华人民共和国</a:t>
            </a:r>
            <a:r>
              <a:rPr lang="en-US" altLang="ja-JP" dirty="0" smtClean="0"/>
              <a:t>, </a:t>
            </a:r>
            <a:r>
              <a:rPr lang="el-GR" dirty="0" err="1" smtClean="0">
                <a:hlinkClick r:id="rId3" tooltip="Πινγίν"/>
              </a:rPr>
              <a:t>πινγίν</a:t>
            </a:r>
            <a:r>
              <a:rPr lang="el-GR" dirty="0" smtClean="0"/>
              <a:t>: </a:t>
            </a:r>
            <a:r>
              <a:rPr lang="en-US" dirty="0" err="1" smtClean="0"/>
              <a:t>Zhōnghuá</a:t>
            </a:r>
            <a:r>
              <a:rPr lang="en-US" dirty="0" smtClean="0"/>
              <a:t> </a:t>
            </a:r>
            <a:r>
              <a:rPr lang="en-US" dirty="0" err="1" smtClean="0"/>
              <a:t>Rénmín</a:t>
            </a:r>
            <a:r>
              <a:rPr lang="en-US" dirty="0" smtClean="0"/>
              <a:t> </a:t>
            </a:r>
            <a:r>
              <a:rPr lang="en-US" dirty="0" err="1" smtClean="0"/>
              <a:t>Gònghéguó</a:t>
            </a:r>
            <a:r>
              <a:rPr lang="en-US" dirty="0" smtClean="0"/>
              <a:t>, </a:t>
            </a:r>
            <a:r>
              <a:rPr lang="el-GR" dirty="0" err="1" smtClean="0"/>
              <a:t>Τζονγκχουά</a:t>
            </a:r>
            <a:r>
              <a:rPr lang="el-GR" dirty="0" smtClean="0"/>
              <a:t> </a:t>
            </a:r>
            <a:r>
              <a:rPr lang="el-GR" dirty="0" err="1" smtClean="0"/>
              <a:t>Ρένμίν</a:t>
            </a:r>
            <a:r>
              <a:rPr lang="el-GR" dirty="0" smtClean="0"/>
              <a:t> </a:t>
            </a:r>
            <a:r>
              <a:rPr lang="el-GR" dirty="0" err="1" smtClean="0"/>
              <a:t>Γκονγκχέγκουό</a:t>
            </a:r>
            <a:r>
              <a:rPr lang="el-GR" dirty="0" smtClean="0"/>
              <a:t>), είναι χώρα της </a:t>
            </a:r>
            <a:r>
              <a:rPr lang="el-GR" dirty="0" smtClean="0">
                <a:hlinkClick r:id="rId4" tooltip="Ανατολική Ασία"/>
              </a:rPr>
              <a:t>Ανατολικής Ασίας</a:t>
            </a:r>
            <a:r>
              <a:rPr lang="el-GR" dirty="0" smtClean="0"/>
              <a:t> και η χώρα με το μεγαλύτερο πληθυσμό στον κόσμο, 1.400.050.000 κατοίκους.</a:t>
            </a:r>
          </a:p>
          <a:p>
            <a:r>
              <a:rPr lang="el-GR" dirty="0" smtClean="0"/>
              <a:t>Πρωτεύουσα της Κίνας είναι το </a:t>
            </a:r>
            <a:r>
              <a:rPr lang="el-GR" dirty="0" smtClean="0">
                <a:hlinkClick r:id="rId5" tooltip="Πεκίνο"/>
              </a:rPr>
              <a:t>Πεκίνο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Σουέζ</a:t>
            </a:r>
            <a:endParaRPr lang="el-GR" dirty="0"/>
          </a:p>
        </p:txBody>
      </p:sp>
      <p:pic>
        <p:nvPicPr>
          <p:cNvPr id="5" name="4 - Θέση περιεχομένου" descr="dioriga_suez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597376"/>
            <a:ext cx="4572032" cy="490332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b="1" dirty="0" smtClean="0"/>
              <a:t>Σουέζ</a:t>
            </a:r>
            <a:r>
              <a:rPr lang="el-GR" dirty="0" smtClean="0"/>
              <a:t> (</a:t>
            </a:r>
            <a:r>
              <a:rPr lang="el-GR" dirty="0" smtClean="0">
                <a:hlinkClick r:id="rId3" tooltip="Αραβική γλώσσα"/>
              </a:rPr>
              <a:t>αραβικά</a:t>
            </a:r>
            <a:r>
              <a:rPr lang="el-GR" dirty="0" smtClean="0"/>
              <a:t>: </a:t>
            </a:r>
            <a:r>
              <a:rPr lang="ar-AE" dirty="0" smtClean="0"/>
              <a:t>السويس) </a:t>
            </a:r>
            <a:r>
              <a:rPr lang="el-GR" dirty="0" smtClean="0"/>
              <a:t>είναι </a:t>
            </a:r>
            <a:r>
              <a:rPr lang="el-GR" dirty="0" smtClean="0">
                <a:hlinkClick r:id="rId4" tooltip="Λιμένας"/>
              </a:rPr>
              <a:t>λιμένας</a:t>
            </a:r>
            <a:r>
              <a:rPr lang="el-GR" dirty="0" smtClean="0"/>
              <a:t> στα βορειοανατολικά της </a:t>
            </a:r>
            <a:r>
              <a:rPr lang="el-GR" dirty="0" smtClean="0">
                <a:hlinkClick r:id="rId5" tooltip="Αίγυπτος"/>
              </a:rPr>
              <a:t>Αιγύπτου</a:t>
            </a:r>
            <a:r>
              <a:rPr lang="el-GR" dirty="0" smtClean="0"/>
              <a:t> με πληθυσμό περίπου 497.000 στον </a:t>
            </a:r>
            <a:r>
              <a:rPr lang="el-GR" dirty="0" smtClean="0">
                <a:hlinkClick r:id="rId6" tooltip="Κόλπος του Σουέζ"/>
              </a:rPr>
              <a:t>κόλπο του Σουέζ</a:t>
            </a:r>
            <a:r>
              <a:rPr lang="el-GR" dirty="0" smtClean="0"/>
              <a:t>, δίπλα στην γνωστή, </a:t>
            </a:r>
            <a:r>
              <a:rPr lang="el-GR" dirty="0" smtClean="0">
                <a:hlinkClick r:id="rId7"/>
              </a:rPr>
              <a:t>ομώνυμη διώρυγα</a:t>
            </a:r>
            <a:r>
              <a:rPr lang="el-GR" dirty="0" smtClean="0"/>
              <a:t>, της οποίας αποτελεί το νότιο στόμιο. Στην πραγματικότητα ο λιμένας του Σουέζ απαρτίζεται από δύο φυσικούς λιμένες τον "λιμένα Ιμπραήμ" και τον "λιμένα </a:t>
            </a:r>
            <a:r>
              <a:rPr lang="el-GR" dirty="0" err="1" smtClean="0"/>
              <a:t>Ταουφίκ</a:t>
            </a:r>
            <a:r>
              <a:rPr lang="el-GR" dirty="0" smtClean="0"/>
              <a:t>"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Πόλη: η Κωνσταντινούπολη. </a:t>
            </a:r>
            <a:endParaRPr lang="el-GR" dirty="0"/>
          </a:p>
        </p:txBody>
      </p:sp>
      <p:pic>
        <p:nvPicPr>
          <p:cNvPr id="5" name="4 - Θέση περιεχομένου" descr="xalkidona-toyrkia-xarth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928670"/>
            <a:ext cx="4572032" cy="4500594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Κωνσταντινούπολη</a:t>
            </a:r>
            <a:r>
              <a:rPr lang="el-GR" dirty="0" smtClean="0"/>
              <a:t> (</a:t>
            </a:r>
            <a:r>
              <a:rPr lang="el-GR" dirty="0" smtClean="0">
                <a:hlinkClick r:id="rId3" tooltip="Τουρκικά"/>
              </a:rPr>
              <a:t>τουρκικά</a:t>
            </a:r>
            <a:r>
              <a:rPr lang="el-GR" dirty="0" smtClean="0"/>
              <a:t>: </a:t>
            </a:r>
            <a:r>
              <a:rPr lang="el-GR" i="1" dirty="0" err="1" smtClean="0"/>
              <a:t>İstanbul</a:t>
            </a:r>
            <a:r>
              <a:rPr lang="el-GR" dirty="0" smtClean="0"/>
              <a:t>, [</a:t>
            </a:r>
            <a:r>
              <a:rPr lang="el-GR" dirty="0" err="1" smtClean="0">
                <a:hlinkClick r:id="rId4" tooltip="Βοήθεια:Οδηγός προφοράς IPA"/>
              </a:rPr>
              <a:t>isˈtɑnbuɫ</a:t>
            </a:r>
            <a:r>
              <a:rPr lang="el-GR" dirty="0" smtClean="0"/>
              <a:t>], </a:t>
            </a:r>
            <a:r>
              <a:rPr lang="el-GR" b="1" dirty="0" err="1" smtClean="0"/>
              <a:t>Ιστάνμπουλ</a:t>
            </a:r>
            <a:r>
              <a:rPr lang="el-GR" dirty="0" smtClean="0"/>
              <a:t>) είναι η μεγαλύτερη πόλη της </a:t>
            </a:r>
            <a:r>
              <a:rPr lang="el-GR" dirty="0" smtClean="0">
                <a:hlinkClick r:id="rId5" tooltip="Τουρκία"/>
              </a:rPr>
              <a:t>Τουρκίας</a:t>
            </a:r>
            <a:r>
              <a:rPr lang="el-GR" dirty="0" smtClean="0"/>
              <a:t>, αποτελώντας το οικονομικό, πολιτιστικό και ιστορικό κέντρο της χώρας.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Παναμάς</a:t>
            </a:r>
            <a:endParaRPr lang="el-GR" dirty="0"/>
          </a:p>
        </p:txBody>
      </p:sp>
      <p:pic>
        <p:nvPicPr>
          <p:cNvPr id="5" name="4 - Θέση περιεχομένου" descr="pana-mmap-m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857233"/>
            <a:ext cx="4757742" cy="4150730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b="1" dirty="0" smtClean="0"/>
              <a:t>Παναμάς</a:t>
            </a:r>
            <a:r>
              <a:rPr lang="el-GR" dirty="0" smtClean="0"/>
              <a:t> (</a:t>
            </a:r>
            <a:r>
              <a:rPr lang="el-GR" dirty="0" smtClean="0">
                <a:hlinkClick r:id="rId3" tooltip="Ισπανική γλώσσα"/>
              </a:rPr>
              <a:t>ισπανικά</a:t>
            </a:r>
            <a:r>
              <a:rPr lang="el-GR" dirty="0" smtClean="0"/>
              <a:t>: </a:t>
            </a:r>
            <a:r>
              <a:rPr lang="el-GR" i="1" dirty="0" err="1" smtClean="0"/>
              <a:t>Panamá</a:t>
            </a:r>
            <a:r>
              <a:rPr lang="el-GR" dirty="0" smtClean="0"/>
              <a:t>) είναι χώρα στην </a:t>
            </a:r>
            <a:r>
              <a:rPr lang="el-GR" dirty="0" smtClean="0">
                <a:hlinkClick r:id="rId4" tooltip="Κεντρική Αμερική"/>
              </a:rPr>
              <a:t>Κεντρική Αμερική</a:t>
            </a:r>
            <a:r>
              <a:rPr lang="el-GR" dirty="0" smtClean="0"/>
              <a:t> που βρέχεται ανατολικά από τον </a:t>
            </a:r>
            <a:r>
              <a:rPr lang="el-GR" dirty="0" smtClean="0">
                <a:hlinkClick r:id="rId5" tooltip="Ατλαντικός Ωκεανός"/>
              </a:rPr>
              <a:t>Ατλαντικό</a:t>
            </a:r>
            <a:r>
              <a:rPr lang="el-GR" dirty="0" smtClean="0"/>
              <a:t> και δυτικά από τον </a:t>
            </a:r>
            <a:r>
              <a:rPr lang="el-GR" dirty="0" smtClean="0">
                <a:hlinkClick r:id="rId6" tooltip="Ειρηνικός Ωκεανός"/>
              </a:rPr>
              <a:t>Ειρηνικό</a:t>
            </a:r>
            <a:r>
              <a:rPr lang="el-GR" dirty="0" smtClean="0"/>
              <a:t> ωκεανό. Στον Παναμά βρίσκεται και η ομώνυμη </a:t>
            </a:r>
            <a:r>
              <a:rPr lang="el-GR" dirty="0" smtClean="0">
                <a:hlinkClick r:id="rId7" tooltip="Διώρυγα του Παναμά"/>
              </a:rPr>
              <a:t>διώρυγα</a:t>
            </a:r>
            <a:r>
              <a:rPr lang="el-GR" dirty="0" smtClean="0"/>
              <a:t> με σκοπό τη σύνδεση των δύο ωκεανών, έτσι ώστε τα πλοία να μη χρειάζεται να περιπλεύσουν ολόκληρη τη </a:t>
            </a:r>
            <a:r>
              <a:rPr lang="el-GR" dirty="0" smtClean="0">
                <a:hlinkClick r:id="rId8" tooltip="Νότια Αμερική"/>
              </a:rPr>
              <a:t>Νότια Αμερική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513</Words>
  <Application>Microsoft Office PowerPoint</Application>
  <PresentationFormat>Προβολή στην οθόνη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Ο θαλασσοπόρος</vt:lpstr>
      <vt:lpstr>Ινδία: κράτος της Ν. Ασίας.</vt:lpstr>
      <vt:lpstr>Βόλγας: ποταμός, ο μεγαλύτερος  της Ευρώπης (3.530 χλμ )</vt:lpstr>
      <vt:lpstr>Μισσισιπής: ποταμός, ο μεγαλύτερος της Αμερικής(5.969 χλμ) </vt:lpstr>
      <vt:lpstr>Αμερική</vt:lpstr>
      <vt:lpstr>Κίνα: κράτος της Α. Ασίας. </vt:lpstr>
      <vt:lpstr>Σουέζ</vt:lpstr>
      <vt:lpstr>Πόλη: η Κωνσταντινούπολη. </vt:lpstr>
      <vt:lpstr>Παναμάς</vt:lpstr>
      <vt:lpstr>Ελπίζω να σας άρεσε το ταξίδι του μικρού θαλασσοπόρου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θαλασσοπόρος</dc:title>
  <dc:creator>user</dc:creator>
  <cp:lastModifiedBy>user</cp:lastModifiedBy>
  <cp:revision>13</cp:revision>
  <dcterms:created xsi:type="dcterms:W3CDTF">2020-11-10T23:30:23Z</dcterms:created>
  <dcterms:modified xsi:type="dcterms:W3CDTF">2020-11-13T22:12:58Z</dcterms:modified>
</cp:coreProperties>
</file>