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75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74" r:id="rId22"/>
  </p:sldIdLst>
  <p:sldSz cx="12192000" cy="6858000"/>
  <p:notesSz cx="12192000" cy="6858000"/>
  <p:embeddedFontLs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DAHVLL+Calibri" charset="0"/>
      <p:regular r:id="rId28"/>
    </p:embeddedFont>
    <p:embeddedFont>
      <p:font typeface="RLADQB+Calibri" charset="0"/>
      <p:regular r:id="rId29"/>
    </p:embeddedFont>
    <p:embeddedFont>
      <p:font typeface="QNQIPE+Calibri Bold" charset="0"/>
      <p:regular r:id="rId30"/>
    </p:embeddedFont>
  </p:embeddedFont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73297" autoAdjust="0"/>
  </p:normalViewPr>
  <p:slideViewPr>
    <p:cSldViewPr>
      <p:cViewPr varScale="1">
        <p:scale>
          <a:sx n="68" d="100"/>
          <a:sy n="68" d="100"/>
        </p:scale>
        <p:origin x="-114" y="-162"/>
      </p:cViewPr>
      <p:guideLst>
        <p:guide orient="horz" pos="3168"/>
        <p:guide pos="24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9A1E9-113A-4E56-B487-18C16B1BF271}" type="datetimeFigureOut">
              <a:rPr lang="el-GR" smtClean="0"/>
              <a:pPr/>
              <a:t>31/3/2021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2EAD0-4A11-46A7-89A8-D8BC1643AF5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i="1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EAD0-4A11-46A7-89A8-D8BC1643AF50}" type="slidenum">
              <a:rPr lang="el-GR" smtClean="0"/>
              <a:pPr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EAD0-4A11-46A7-89A8-D8BC1643AF50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2EAD0-4A11-46A7-89A8-D8BC1643AF50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3/31/2021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96865" y="148854"/>
            <a:ext cx="5091173" cy="7693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935"/>
              </a:lnSpc>
              <a:spcBef>
                <a:spcPts val="0"/>
              </a:spcBef>
              <a:spcAft>
                <a:spcPts val="0"/>
              </a:spcAft>
            </a:pPr>
            <a:r>
              <a:rPr sz="3500" spc="-25" dirty="0">
                <a:solidFill>
                  <a:schemeClr val="bg1"/>
                </a:solidFill>
                <a:latin typeface="DAHVLL+Calibri"/>
                <a:cs typeface="DAHVLL+Calibri"/>
              </a:rPr>
              <a:t>Ας</a:t>
            </a:r>
            <a:r>
              <a:rPr sz="3500" spc="19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dirty="0">
                <a:solidFill>
                  <a:schemeClr val="bg1"/>
                </a:solidFill>
                <a:latin typeface="DAHVLL+Calibri"/>
                <a:cs typeface="DAHVLL+Calibri"/>
              </a:rPr>
              <a:t>γνωρίσουμε</a:t>
            </a:r>
            <a:r>
              <a:rPr sz="3500" spc="129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30" dirty="0">
                <a:solidFill>
                  <a:schemeClr val="bg1"/>
                </a:solidFill>
                <a:latin typeface="DAHVLL+Calibri"/>
                <a:cs typeface="DAHVLL+Calibri"/>
              </a:rPr>
              <a:t>τα</a:t>
            </a:r>
            <a:r>
              <a:rPr sz="3500" spc="-90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-21" dirty="0">
                <a:solidFill>
                  <a:schemeClr val="bg1"/>
                </a:solidFill>
                <a:latin typeface="DAHVLL+Calibri"/>
                <a:cs typeface="DAHVLL+Calibri"/>
              </a:rPr>
              <a:t>λαχανικά</a:t>
            </a:r>
            <a:r>
              <a:rPr sz="3500" spc="-38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12" dirty="0">
                <a:solidFill>
                  <a:schemeClr val="bg1"/>
                </a:solidFill>
                <a:latin typeface="DAHVLL+Calibri"/>
                <a:cs typeface="DAHVLL+Calibri"/>
              </a:rPr>
              <a:t>της</a:t>
            </a:r>
            <a:r>
              <a:rPr sz="3500" spc="-17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-11" dirty="0">
                <a:solidFill>
                  <a:schemeClr val="bg1"/>
                </a:solidFill>
                <a:latin typeface="DAHVLL+Calibri"/>
                <a:cs typeface="DAHVLL+Calibri"/>
              </a:rPr>
              <a:t>άνοιξης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183957" y="597619"/>
            <a:ext cx="3715402" cy="142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</a:pPr>
            <a:r>
              <a:rPr sz="1850" spc="-18" dirty="0">
                <a:solidFill>
                  <a:srgbClr val="000000"/>
                </a:solidFill>
                <a:latin typeface="DAHVLL+Calibri"/>
                <a:cs typeface="DAHVLL+Calibri"/>
              </a:rPr>
              <a:t>Πρόκειται</a:t>
            </a:r>
            <a:r>
              <a:rPr sz="1850" spc="58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6" dirty="0">
                <a:solidFill>
                  <a:srgbClr val="000000"/>
                </a:solidFill>
                <a:latin typeface="DAHVLL+Calibri"/>
                <a:cs typeface="DAHVLL+Calibri"/>
              </a:rPr>
              <a:t>για</a:t>
            </a:r>
            <a:r>
              <a:rPr sz="1850" spc="8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32" dirty="0">
                <a:solidFill>
                  <a:srgbClr val="000000"/>
                </a:solidFill>
                <a:latin typeface="DAHVLL+Calibri"/>
                <a:cs typeface="DAHVLL+Calibri"/>
              </a:rPr>
              <a:t>κατ’</a:t>
            </a:r>
            <a:r>
              <a:rPr sz="1850" spc="116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2" dirty="0">
                <a:solidFill>
                  <a:srgbClr val="000000"/>
                </a:solidFill>
                <a:latin typeface="DAHVLL+Calibri"/>
                <a:cs typeface="DAHVLL+Calibri"/>
              </a:rPr>
              <a:t>εξοχήν</a:t>
            </a:r>
            <a:r>
              <a:rPr sz="1850" spc="52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4" dirty="0">
                <a:solidFill>
                  <a:srgbClr val="000000"/>
                </a:solidFill>
                <a:latin typeface="DAHVLL+Calibri"/>
                <a:cs typeface="DAHVLL+Calibri"/>
              </a:rPr>
              <a:t>ανοιξιάτικο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50" spc="-35" dirty="0">
                <a:solidFill>
                  <a:srgbClr val="000000"/>
                </a:solidFill>
                <a:latin typeface="DAHVLL+Calibri"/>
                <a:cs typeface="DAHVLL+Calibri"/>
              </a:rPr>
              <a:t>λαχανικό</a:t>
            </a:r>
            <a:r>
              <a:rPr sz="1850" spc="488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0" dirty="0">
                <a:solidFill>
                  <a:srgbClr val="000000"/>
                </a:solidFill>
                <a:latin typeface="DAHVLL+Calibri"/>
                <a:cs typeface="DAHVLL+Calibri"/>
              </a:rPr>
              <a:t>,πολύ</a:t>
            </a:r>
            <a:r>
              <a:rPr sz="1850" spc="355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3" dirty="0">
                <a:solidFill>
                  <a:srgbClr val="000000"/>
                </a:solidFill>
                <a:latin typeface="DAHVLL+Calibri"/>
                <a:cs typeface="DAHVLL+Calibri"/>
              </a:rPr>
              <a:t>πλούσιο</a:t>
            </a:r>
            <a:r>
              <a:rPr sz="1850" spc="467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4" dirty="0">
                <a:solidFill>
                  <a:srgbClr val="000000"/>
                </a:solidFill>
                <a:latin typeface="DAHVLL+Calibri"/>
                <a:cs typeface="DAHVLL+Calibri"/>
              </a:rPr>
              <a:t>σε</a:t>
            </a:r>
            <a:r>
              <a:rPr sz="1850" spc="442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3" dirty="0">
                <a:solidFill>
                  <a:srgbClr val="000000"/>
                </a:solidFill>
                <a:latin typeface="DAHVLL+Calibri"/>
                <a:cs typeface="DAHVLL+Calibri"/>
              </a:rPr>
              <a:t>φυτικές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50" spc="-34" dirty="0">
                <a:solidFill>
                  <a:srgbClr val="000000"/>
                </a:solidFill>
                <a:latin typeface="DAHVLL+Calibri"/>
                <a:cs typeface="DAHVLL+Calibri"/>
              </a:rPr>
              <a:t>ίνες</a:t>
            </a:r>
            <a:r>
              <a:rPr sz="1850" dirty="0">
                <a:solidFill>
                  <a:srgbClr val="000000"/>
                </a:solidFill>
                <a:latin typeface="RLADQB+Calibri"/>
                <a:cs typeface="RLADQB+Calibri"/>
              </a:rPr>
              <a:t>.</a:t>
            </a:r>
            <a:r>
              <a:rPr sz="1850" spc="1153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850" spc="-21" dirty="0">
                <a:solidFill>
                  <a:srgbClr val="000000"/>
                </a:solidFill>
                <a:latin typeface="DAHVLL+Calibri"/>
                <a:cs typeface="DAHVLL+Calibri"/>
              </a:rPr>
              <a:t>Είναι</a:t>
            </a:r>
            <a:r>
              <a:rPr sz="1850" spc="117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μια</a:t>
            </a:r>
            <a:r>
              <a:rPr sz="1850" spc="1174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7" dirty="0">
                <a:solidFill>
                  <a:srgbClr val="000000"/>
                </a:solidFill>
                <a:latin typeface="DAHVLL+Calibri"/>
                <a:cs typeface="DAHVLL+Calibri"/>
              </a:rPr>
              <a:t>υπερτροφή</a:t>
            </a:r>
            <a:r>
              <a:rPr sz="1850" spc="111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4" dirty="0">
                <a:solidFill>
                  <a:srgbClr val="000000"/>
                </a:solidFill>
                <a:latin typeface="DAHVLL+Calibri"/>
                <a:cs typeface="DAHVLL+Calibri"/>
              </a:rPr>
              <a:t>πολύ</a:t>
            </a:r>
          </a:p>
          <a:p>
            <a:pPr marL="0" marR="0">
              <a:lnSpc>
                <a:spcPts val="2164"/>
              </a:lnSpc>
              <a:spcBef>
                <a:spcPts val="0"/>
              </a:spcBef>
              <a:spcAft>
                <a:spcPts val="0"/>
              </a:spcAft>
            </a:pPr>
            <a:r>
              <a:rPr sz="1850" spc="-18" dirty="0">
                <a:solidFill>
                  <a:srgbClr val="000000"/>
                </a:solidFill>
                <a:latin typeface="DAHVLL+Calibri"/>
                <a:cs typeface="DAHVLL+Calibri"/>
              </a:rPr>
              <a:t>σημαντική</a:t>
            </a:r>
            <a:r>
              <a:rPr sz="1850" spc="376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6" dirty="0">
                <a:solidFill>
                  <a:srgbClr val="000000"/>
                </a:solidFill>
                <a:latin typeface="DAHVLL+Calibri"/>
                <a:cs typeface="DAHVLL+Calibri"/>
              </a:rPr>
              <a:t>για</a:t>
            </a:r>
            <a:r>
              <a:rPr sz="1850" spc="40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6" dirty="0">
                <a:solidFill>
                  <a:srgbClr val="000000"/>
                </a:solidFill>
                <a:latin typeface="DAHVLL+Calibri"/>
                <a:cs typeface="DAHVLL+Calibri"/>
              </a:rPr>
              <a:t>την</a:t>
            </a:r>
            <a:r>
              <a:rPr sz="1850" spc="37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34" dirty="0">
                <a:solidFill>
                  <a:srgbClr val="000000"/>
                </a:solidFill>
                <a:latin typeface="DAHVLL+Calibri"/>
                <a:cs typeface="DAHVLL+Calibri"/>
              </a:rPr>
              <a:t>υγεία</a:t>
            </a:r>
            <a:r>
              <a:rPr sz="1850" spc="41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67" dirty="0">
                <a:solidFill>
                  <a:srgbClr val="000000"/>
                </a:solidFill>
                <a:latin typeface="RLADQB+Calibri"/>
                <a:cs typeface="RLADQB+Calibri"/>
              </a:rPr>
              <a:t>.</a:t>
            </a:r>
            <a:r>
              <a:rPr sz="1850" spc="-31" dirty="0">
                <a:solidFill>
                  <a:srgbClr val="000000"/>
                </a:solidFill>
                <a:latin typeface="DAHVLL+Calibri"/>
                <a:cs typeface="DAHVLL+Calibri"/>
              </a:rPr>
              <a:t>Τρώγονται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50" spc="-14" dirty="0">
                <a:solidFill>
                  <a:srgbClr val="000000"/>
                </a:solidFill>
                <a:latin typeface="DAHVLL+Calibri"/>
                <a:cs typeface="DAHVLL+Calibri"/>
              </a:rPr>
              <a:t>σαν</a:t>
            </a:r>
            <a:r>
              <a:rPr sz="1850" spc="-36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σαλάτα</a:t>
            </a:r>
            <a:r>
              <a:rPr sz="1850" spc="-95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ή</a:t>
            </a:r>
            <a:r>
              <a:rPr sz="1850" spc="-49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35" dirty="0">
                <a:solidFill>
                  <a:srgbClr val="000000"/>
                </a:solidFill>
                <a:latin typeface="DAHVLL+Calibri"/>
                <a:cs typeface="DAHVLL+Calibri"/>
              </a:rPr>
              <a:t>συνοδευτικό</a:t>
            </a:r>
            <a:r>
              <a:rPr sz="1850" spc="89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πιάτου</a:t>
            </a:r>
            <a:r>
              <a:rPr sz="1850" spc="-126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RLADQB+Calibri"/>
                <a:cs typeface="RLADQB+Calibri"/>
              </a:rPr>
              <a:t>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79185" y="1429469"/>
            <a:ext cx="4286150" cy="1147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</a:pPr>
            <a:r>
              <a:rPr sz="1850" spc="-21" dirty="0">
                <a:solidFill>
                  <a:srgbClr val="000000"/>
                </a:solidFill>
                <a:latin typeface="DAHVLL+Calibri"/>
                <a:cs typeface="DAHVLL+Calibri"/>
              </a:rPr>
              <a:t>Είναι</a:t>
            </a:r>
            <a:r>
              <a:rPr sz="1850" spc="93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4" dirty="0">
                <a:solidFill>
                  <a:srgbClr val="000000"/>
                </a:solidFill>
                <a:latin typeface="DAHVLL+Calibri"/>
                <a:cs typeface="DAHVLL+Calibri"/>
              </a:rPr>
              <a:t>εξαιρετική</a:t>
            </a:r>
            <a:r>
              <a:rPr sz="1850" spc="83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2" dirty="0">
                <a:solidFill>
                  <a:srgbClr val="000000"/>
                </a:solidFill>
                <a:latin typeface="DAHVLL+Calibri"/>
                <a:cs typeface="DAHVLL+Calibri"/>
              </a:rPr>
              <a:t>πηγή</a:t>
            </a:r>
            <a:r>
              <a:rPr sz="1850" spc="918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33" dirty="0">
                <a:solidFill>
                  <a:srgbClr val="000000"/>
                </a:solidFill>
                <a:latin typeface="DAHVLL+Calibri"/>
                <a:cs typeface="DAHVLL+Calibri"/>
              </a:rPr>
              <a:t>βιταμινών</a:t>
            </a:r>
            <a:r>
              <a:rPr sz="1850" spc="872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42" dirty="0">
                <a:solidFill>
                  <a:srgbClr val="000000"/>
                </a:solidFill>
                <a:latin typeface="DAHVLL+Calibri"/>
                <a:cs typeface="DAHVLL+Calibri"/>
              </a:rPr>
              <a:t>και</a:t>
            </a:r>
            <a:r>
              <a:rPr sz="1850" spc="874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η</a:t>
            </a:r>
          </a:p>
          <a:p>
            <a:pPr marL="0" marR="0">
              <a:lnSpc>
                <a:spcPts val="2164"/>
              </a:lnSpc>
              <a:spcBef>
                <a:spcPts val="0"/>
              </a:spcBef>
              <a:spcAft>
                <a:spcPts val="0"/>
              </a:spcAft>
            </a:pPr>
            <a:r>
              <a:rPr sz="1850" spc="-19" dirty="0">
                <a:solidFill>
                  <a:srgbClr val="000000"/>
                </a:solidFill>
                <a:latin typeface="DAHVLL+Calibri"/>
                <a:cs typeface="DAHVLL+Calibri"/>
              </a:rPr>
              <a:t>τακτική</a:t>
            </a:r>
            <a:r>
              <a:rPr sz="1850" spc="454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1" dirty="0">
                <a:solidFill>
                  <a:srgbClr val="000000"/>
                </a:solidFill>
                <a:latin typeface="DAHVLL+Calibri"/>
                <a:cs typeface="DAHVLL+Calibri"/>
              </a:rPr>
              <a:t>κατανάλωσή</a:t>
            </a:r>
            <a:r>
              <a:rPr sz="1850" spc="458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του</a:t>
            </a:r>
            <a:r>
              <a:rPr sz="1850" spc="427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7" dirty="0">
                <a:solidFill>
                  <a:srgbClr val="000000"/>
                </a:solidFill>
                <a:latin typeface="DAHVLL+Calibri"/>
                <a:cs typeface="DAHVLL+Calibri"/>
              </a:rPr>
              <a:t>συμβάλλει</a:t>
            </a:r>
            <a:r>
              <a:rPr sz="1850" spc="442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7" dirty="0">
                <a:solidFill>
                  <a:srgbClr val="000000"/>
                </a:solidFill>
                <a:latin typeface="DAHVLL+Calibri"/>
                <a:cs typeface="DAHVLL+Calibri"/>
              </a:rPr>
              <a:t>στην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50" spc="-26" dirty="0">
                <a:solidFill>
                  <a:srgbClr val="000000"/>
                </a:solidFill>
                <a:latin typeface="DAHVLL+Calibri"/>
                <a:cs typeface="DAHVLL+Calibri"/>
              </a:rPr>
              <a:t>ενίσχυση</a:t>
            </a:r>
            <a:r>
              <a:rPr sz="1850" spc="14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του</a:t>
            </a:r>
            <a:r>
              <a:rPr sz="1850" spc="11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3" dirty="0">
                <a:solidFill>
                  <a:srgbClr val="000000"/>
                </a:solidFill>
                <a:latin typeface="DAHVLL+Calibri"/>
                <a:cs typeface="DAHVLL+Calibri"/>
              </a:rPr>
              <a:t>ανοσοποιητικού</a:t>
            </a:r>
            <a:r>
              <a:rPr sz="1850" spc="119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41" dirty="0">
                <a:solidFill>
                  <a:srgbClr val="000000"/>
                </a:solidFill>
                <a:latin typeface="DAHVLL+Calibri"/>
                <a:cs typeface="DAHVLL+Calibri"/>
              </a:rPr>
              <a:t>και</a:t>
            </a:r>
            <a:r>
              <a:rPr sz="1850" spc="15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36" dirty="0">
                <a:solidFill>
                  <a:srgbClr val="000000"/>
                </a:solidFill>
                <a:latin typeface="DAHVLL+Calibri"/>
                <a:cs typeface="DAHVLL+Calibri"/>
              </a:rPr>
              <a:t>νευρικού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50" u="sng" spc="-24" dirty="0">
                <a:solidFill>
                  <a:srgbClr val="000000"/>
                </a:solidFill>
                <a:latin typeface="DAHVLL+Calibri"/>
                <a:cs typeface="DAHVLL+Calibri"/>
              </a:rPr>
              <a:t>σ</a:t>
            </a:r>
            <a:r>
              <a:rPr sz="1850" spc="-12" dirty="0">
                <a:solidFill>
                  <a:srgbClr val="000000"/>
                </a:solidFill>
                <a:latin typeface="DAHVLL+Calibri"/>
                <a:cs typeface="DAHVLL+Calibri"/>
              </a:rPr>
              <a:t>υστήματος</a:t>
            </a:r>
            <a:r>
              <a:rPr sz="1850" spc="-114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67" dirty="0">
                <a:solidFill>
                  <a:srgbClr val="000000"/>
                </a:solidFill>
                <a:latin typeface="RLADQB+Calibri"/>
                <a:cs typeface="RLADQB+Calibri"/>
              </a:rPr>
              <a:t>.</a:t>
            </a:r>
            <a:r>
              <a:rPr sz="1850" spc="-10" dirty="0">
                <a:solidFill>
                  <a:srgbClr val="000000"/>
                </a:solidFill>
                <a:latin typeface="DAHVLL+Calibri"/>
                <a:cs typeface="DAHVLL+Calibri"/>
              </a:rPr>
              <a:t>Τρώγεται</a:t>
            </a:r>
            <a:r>
              <a:rPr sz="1850" spc="-203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ωμό</a:t>
            </a:r>
            <a:r>
              <a:rPr sz="1850" spc="-116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ή</a:t>
            </a:r>
            <a:r>
              <a:rPr sz="1850" spc="-52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6" dirty="0">
                <a:solidFill>
                  <a:srgbClr val="000000"/>
                </a:solidFill>
                <a:latin typeface="DAHVLL+Calibri"/>
                <a:cs typeface="DAHVLL+Calibri"/>
              </a:rPr>
              <a:t>μαγειρεμένο</a:t>
            </a:r>
            <a:r>
              <a:rPr sz="1850" spc="-82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RLADQB+Calibri"/>
                <a:cs typeface="RLADQB+Calibri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232217" y="4491033"/>
            <a:ext cx="1571141" cy="410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NQIPE+Calibri Bold"/>
                <a:cs typeface="QNQIPE+Calibri Bold"/>
              </a:rPr>
              <a:t>σπαράγγια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7253605" y="6039163"/>
            <a:ext cx="1233272" cy="410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10" dirty="0">
                <a:solidFill>
                  <a:srgbClr val="000000"/>
                </a:solidFill>
                <a:latin typeface="QNQIPE+Calibri Bold"/>
                <a:cs typeface="QNQIPE+Calibri Bold"/>
              </a:rPr>
              <a:t>σπανάκι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966787" y="160665"/>
            <a:ext cx="9401805" cy="11412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935"/>
              </a:lnSpc>
              <a:spcBef>
                <a:spcPts val="0"/>
              </a:spcBef>
              <a:spcAft>
                <a:spcPts val="0"/>
              </a:spcAft>
            </a:pPr>
            <a:r>
              <a:rPr sz="3500" b="1" dirty="0">
                <a:solidFill>
                  <a:schemeClr val="bg1"/>
                </a:solidFill>
                <a:latin typeface="DAHVLL+Calibri"/>
                <a:cs typeface="DAHVLL+Calibri"/>
              </a:rPr>
              <a:t>Τράβα</a:t>
            </a:r>
            <a:r>
              <a:rPr sz="3500" b="1" spc="16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b="1" spc="10" dirty="0">
                <a:solidFill>
                  <a:schemeClr val="bg1"/>
                </a:solidFill>
                <a:latin typeface="DAHVLL+Calibri"/>
                <a:cs typeface="DAHVLL+Calibri"/>
              </a:rPr>
              <a:t>γραμμές</a:t>
            </a:r>
            <a:r>
              <a:rPr sz="3500" b="1" spc="-95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b="1" spc="-36" dirty="0">
                <a:solidFill>
                  <a:schemeClr val="bg1"/>
                </a:solidFill>
                <a:latin typeface="DAHVLL+Calibri"/>
                <a:cs typeface="DAHVLL+Calibri"/>
              </a:rPr>
              <a:t>να</a:t>
            </a:r>
            <a:r>
              <a:rPr sz="3500" b="1" spc="50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b="1" spc="11" dirty="0">
                <a:solidFill>
                  <a:schemeClr val="bg1"/>
                </a:solidFill>
                <a:latin typeface="DAHVLL+Calibri"/>
                <a:cs typeface="DAHVLL+Calibri"/>
              </a:rPr>
              <a:t>δεις</a:t>
            </a:r>
            <a:r>
              <a:rPr sz="3500" b="1" spc="-20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b="1" dirty="0">
                <a:solidFill>
                  <a:schemeClr val="bg1"/>
                </a:solidFill>
                <a:latin typeface="DAHVLL+Calibri"/>
                <a:cs typeface="DAHVLL+Calibri"/>
              </a:rPr>
              <a:t>αν</a:t>
            </a:r>
            <a:r>
              <a:rPr sz="3500" b="1" spc="-22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b="1" spc="30" dirty="0">
                <a:solidFill>
                  <a:schemeClr val="bg1"/>
                </a:solidFill>
                <a:latin typeface="DAHVLL+Calibri"/>
                <a:cs typeface="DAHVLL+Calibri"/>
              </a:rPr>
              <a:t>τα</a:t>
            </a:r>
            <a:r>
              <a:rPr sz="3500" b="1" spc="-92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b="1" spc="13" dirty="0">
                <a:solidFill>
                  <a:schemeClr val="bg1"/>
                </a:solidFill>
                <a:latin typeface="DAHVLL+Calibri"/>
                <a:cs typeface="DAHVLL+Calibri"/>
              </a:rPr>
              <a:t>πιάτα</a:t>
            </a:r>
            <a:r>
              <a:rPr sz="3500" b="1" spc="-75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b="1" dirty="0">
                <a:solidFill>
                  <a:schemeClr val="bg1"/>
                </a:solidFill>
                <a:latin typeface="DAHVLL+Calibri"/>
                <a:cs typeface="DAHVLL+Calibri"/>
              </a:rPr>
              <a:t>είναι περισσότερα</a:t>
            </a:r>
            <a:r>
              <a:rPr sz="3500" b="1" spc="-71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b="1" dirty="0">
                <a:solidFill>
                  <a:schemeClr val="bg1"/>
                </a:solidFill>
                <a:latin typeface="DAHVLL+Calibri"/>
                <a:cs typeface="DAHVLL+Calibri"/>
              </a:rPr>
              <a:t>ή λιγότερα</a:t>
            </a:r>
            <a:r>
              <a:rPr sz="3500" b="1" spc="-64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b="1" spc="17" dirty="0">
                <a:solidFill>
                  <a:schemeClr val="bg1"/>
                </a:solidFill>
                <a:latin typeface="DAHVLL+Calibri"/>
                <a:cs typeface="DAHVLL+Calibri"/>
              </a:rPr>
              <a:t>από</a:t>
            </a:r>
            <a:r>
              <a:rPr sz="3500" b="1" spc="-65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b="1" spc="22" dirty="0">
                <a:solidFill>
                  <a:schemeClr val="bg1"/>
                </a:solidFill>
                <a:latin typeface="DAHVLL+Calibri"/>
                <a:cs typeface="DAHVLL+Calibri"/>
              </a:rPr>
              <a:t>τον</a:t>
            </a:r>
          </a:p>
          <a:p>
            <a:pPr marL="0" marR="0" algn="ctr">
              <a:lnSpc>
                <a:spcPts val="2885"/>
              </a:lnSpc>
              <a:spcBef>
                <a:spcPts val="0"/>
              </a:spcBef>
              <a:spcAft>
                <a:spcPts val="0"/>
              </a:spcAft>
            </a:pPr>
            <a:r>
              <a:rPr sz="3500" b="1" spc="-16" dirty="0">
                <a:solidFill>
                  <a:schemeClr val="bg1"/>
                </a:solidFill>
                <a:latin typeface="DAHVLL+Calibri"/>
                <a:cs typeface="DAHVLL+Calibri"/>
              </a:rPr>
              <a:t>αρακά</a:t>
            </a:r>
            <a:r>
              <a:rPr sz="3500" b="1" spc="31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b="1" spc="24" dirty="0">
                <a:solidFill>
                  <a:schemeClr val="bg1"/>
                </a:solidFill>
                <a:latin typeface="DAHVLL+Calibri"/>
                <a:cs typeface="DAHVLL+Calibri"/>
              </a:rPr>
              <a:t>που</a:t>
            </a:r>
            <a:r>
              <a:rPr sz="3500" b="1" spc="-104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b="1" spc="11" dirty="0">
                <a:solidFill>
                  <a:schemeClr val="bg1"/>
                </a:solidFill>
                <a:latin typeface="DAHVLL+Calibri"/>
                <a:cs typeface="DAHVLL+Calibri"/>
              </a:rPr>
              <a:t>θέλεις</a:t>
            </a:r>
            <a:r>
              <a:rPr sz="3500" b="1" spc="-96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b="1" spc="-36" dirty="0">
                <a:solidFill>
                  <a:schemeClr val="bg1"/>
                </a:solidFill>
                <a:latin typeface="DAHVLL+Calibri"/>
                <a:cs typeface="DAHVLL+Calibri"/>
              </a:rPr>
              <a:t>να</a:t>
            </a:r>
            <a:r>
              <a:rPr sz="3500" b="1" spc="135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b="1" dirty="0">
                <a:solidFill>
                  <a:schemeClr val="bg1"/>
                </a:solidFill>
                <a:latin typeface="DAHVLL+Calibri"/>
                <a:cs typeface="DAHVLL+Calibri"/>
              </a:rPr>
              <a:t>σερβίρεις.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46480" y="292412"/>
            <a:ext cx="8936651" cy="11412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 err="1" smtClean="0">
                <a:solidFill>
                  <a:schemeClr val="bg1"/>
                </a:solidFill>
                <a:latin typeface="DAHVLL+Calibri"/>
                <a:cs typeface="DAHVLL+Calibri"/>
              </a:rPr>
              <a:t>Προσπάθησε</a:t>
            </a:r>
            <a:r>
              <a:rPr sz="3500" spc="-122" dirty="0" smtClean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-37" dirty="0" err="1" smtClean="0">
                <a:solidFill>
                  <a:schemeClr val="bg1"/>
                </a:solidFill>
                <a:latin typeface="DAHVLL+Calibri"/>
                <a:cs typeface="DAHVLL+Calibri"/>
              </a:rPr>
              <a:t>να</a:t>
            </a:r>
            <a:r>
              <a:rPr sz="3500" spc="129" dirty="0" smtClean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dirty="0" err="1" smtClean="0">
                <a:solidFill>
                  <a:schemeClr val="bg1"/>
                </a:solidFill>
                <a:latin typeface="DAHVLL+Calibri"/>
                <a:cs typeface="DAHVLL+Calibri"/>
              </a:rPr>
              <a:t>βρεις</a:t>
            </a:r>
            <a:r>
              <a:rPr sz="3500" dirty="0" smtClean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-25" dirty="0" err="1" smtClean="0">
                <a:solidFill>
                  <a:schemeClr val="bg1"/>
                </a:solidFill>
                <a:latin typeface="DAHVLL+Calibri"/>
                <a:cs typeface="DAHVLL+Calibri"/>
              </a:rPr>
              <a:t>και</a:t>
            </a:r>
            <a:r>
              <a:rPr sz="3500" spc="-58" dirty="0" smtClean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-37" dirty="0" err="1" smtClean="0">
                <a:solidFill>
                  <a:schemeClr val="bg1"/>
                </a:solidFill>
                <a:latin typeface="DAHVLL+Calibri"/>
                <a:cs typeface="DAHVLL+Calibri"/>
              </a:rPr>
              <a:t>να</a:t>
            </a:r>
            <a:r>
              <a:rPr sz="3500" spc="129" dirty="0" smtClean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-12" dirty="0" err="1" smtClean="0">
                <a:solidFill>
                  <a:schemeClr val="bg1"/>
                </a:solidFill>
                <a:latin typeface="DAHVLL+Calibri"/>
                <a:cs typeface="DAHVLL+Calibri"/>
              </a:rPr>
              <a:t>γράψεις</a:t>
            </a:r>
            <a:r>
              <a:rPr sz="3500" dirty="0" smtClean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-20" dirty="0" err="1" smtClean="0">
                <a:solidFill>
                  <a:schemeClr val="bg1"/>
                </a:solidFill>
                <a:latin typeface="DAHVLL+Calibri"/>
                <a:cs typeface="DAHVLL+Calibri"/>
              </a:rPr>
              <a:t>την</a:t>
            </a:r>
            <a:r>
              <a:rPr sz="3500" dirty="0" smtClean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dirty="0" err="1" smtClean="0">
                <a:solidFill>
                  <a:schemeClr val="bg1"/>
                </a:solidFill>
                <a:latin typeface="DAHVLL+Calibri"/>
                <a:cs typeface="DAHVLL+Calibri"/>
              </a:rPr>
              <a:t>αρχική</a:t>
            </a:r>
            <a:r>
              <a:rPr sz="3500" dirty="0" smtClean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-13" dirty="0" err="1" smtClean="0">
                <a:solidFill>
                  <a:schemeClr val="bg1"/>
                </a:solidFill>
                <a:latin typeface="DAHVLL+Calibri"/>
                <a:cs typeface="DAHVLL+Calibri"/>
              </a:rPr>
              <a:t>φωνούλα</a:t>
            </a:r>
            <a:r>
              <a:rPr sz="3500" spc="-51" dirty="0" smtClean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18" dirty="0" err="1" smtClean="0">
                <a:solidFill>
                  <a:schemeClr val="bg1"/>
                </a:solidFill>
                <a:latin typeface="DAHVLL+Calibri"/>
                <a:cs typeface="DAHVLL+Calibri"/>
              </a:rPr>
              <a:t>των</a:t>
            </a:r>
            <a:r>
              <a:rPr sz="3500" spc="-39" dirty="0" smtClean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dirty="0" err="1" smtClean="0">
                <a:solidFill>
                  <a:schemeClr val="bg1"/>
                </a:solidFill>
                <a:latin typeface="DAHVLL+Calibri"/>
                <a:cs typeface="DAHVLL+Calibri"/>
              </a:rPr>
              <a:t>λέξεων</a:t>
            </a:r>
            <a:endParaRPr sz="3500" dirty="0" smtClean="0">
              <a:solidFill>
                <a:schemeClr val="bg1"/>
              </a:solidFill>
              <a:latin typeface="DAHVLL+Calibri"/>
              <a:cs typeface="DAHVLL+Calibri"/>
            </a:endParaRPr>
          </a:p>
          <a:p>
            <a:pPr marL="0" marR="0" algn="ctr">
              <a:lnSpc>
                <a:spcPts val="2885"/>
              </a:lnSpc>
              <a:spcBef>
                <a:spcPts val="0"/>
              </a:spcBef>
              <a:spcAft>
                <a:spcPts val="0"/>
              </a:spcAft>
            </a:pPr>
            <a:r>
              <a:rPr sz="3500" spc="16" dirty="0" err="1" smtClean="0">
                <a:solidFill>
                  <a:schemeClr val="bg1"/>
                </a:solidFill>
                <a:latin typeface="DAHVLL+Calibri"/>
                <a:cs typeface="DAHVLL+Calibri"/>
              </a:rPr>
              <a:t>στο</a:t>
            </a:r>
            <a:r>
              <a:rPr sz="3500" spc="-65" dirty="0" smtClean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dirty="0" err="1" smtClean="0">
                <a:solidFill>
                  <a:schemeClr val="bg1"/>
                </a:solidFill>
                <a:latin typeface="DAHVLL+Calibri"/>
                <a:cs typeface="DAHVLL+Calibri"/>
              </a:rPr>
              <a:t>κενό</a:t>
            </a:r>
            <a:r>
              <a:rPr sz="3500" spc="-54" dirty="0" smtClean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22" dirty="0" err="1" smtClean="0">
                <a:solidFill>
                  <a:schemeClr val="bg1"/>
                </a:solidFill>
                <a:latin typeface="DAHVLL+Calibri"/>
                <a:cs typeface="DAHVLL+Calibri"/>
              </a:rPr>
              <a:t>που</a:t>
            </a:r>
            <a:r>
              <a:rPr sz="3500" spc="-103" dirty="0" smtClean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dirty="0" err="1" smtClean="0">
                <a:solidFill>
                  <a:schemeClr val="bg1"/>
                </a:solidFill>
                <a:latin typeface="DAHVLL+Calibri"/>
                <a:cs typeface="DAHVLL+Calibri"/>
              </a:rPr>
              <a:t>υπάρχει</a:t>
            </a:r>
            <a:endParaRPr sz="3500" dirty="0">
              <a:solidFill>
                <a:schemeClr val="bg1"/>
              </a:solidFill>
              <a:latin typeface="DAHVLL+Calibri"/>
              <a:cs typeface="DAHVLL+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9856" y="2314095"/>
            <a:ext cx="1527940" cy="472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4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000000"/>
                </a:solidFill>
                <a:latin typeface="DAHVLL+Calibri"/>
                <a:cs typeface="DAHVLL+Calibri"/>
              </a:rPr>
              <a:t>__πανάκι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881251" y="2346528"/>
            <a:ext cx="1674537" cy="472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1"/>
              </a:lnSpc>
              <a:spcBef>
                <a:spcPts val="0"/>
              </a:spcBef>
              <a:spcAft>
                <a:spcPts val="0"/>
              </a:spcAft>
            </a:pPr>
            <a:r>
              <a:rPr sz="2800" spc="-34" dirty="0">
                <a:solidFill>
                  <a:srgbClr val="000000"/>
                </a:solidFill>
                <a:latin typeface="RLADQB+Calibri"/>
                <a:cs typeface="RLADQB+Calibri"/>
              </a:rPr>
              <a:t>__</a:t>
            </a:r>
            <a:r>
              <a:rPr sz="2800" spc="19" dirty="0">
                <a:solidFill>
                  <a:srgbClr val="000000"/>
                </a:solidFill>
                <a:latin typeface="DAHVLL+Calibri"/>
                <a:cs typeface="DAHVLL+Calibri"/>
              </a:rPr>
              <a:t>γκινάρα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444484" y="4179773"/>
            <a:ext cx="1915484" cy="2075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1"/>
              </a:lnSpc>
              <a:spcBef>
                <a:spcPts val="0"/>
              </a:spcBef>
              <a:spcAft>
                <a:spcPts val="0"/>
              </a:spcAft>
            </a:pPr>
            <a:r>
              <a:rPr sz="2800" spc="-33" dirty="0">
                <a:solidFill>
                  <a:srgbClr val="000000"/>
                </a:solidFill>
                <a:latin typeface="RLADQB+Calibri"/>
                <a:cs typeface="RLADQB+Calibri"/>
              </a:rPr>
              <a:t>__</a:t>
            </a:r>
            <a:r>
              <a:rPr sz="2800" spc="12" dirty="0">
                <a:solidFill>
                  <a:srgbClr val="000000"/>
                </a:solidFill>
                <a:latin typeface="DAHVLL+Calibri"/>
                <a:cs typeface="DAHVLL+Calibri"/>
              </a:rPr>
              <a:t>παράγγια</a:t>
            </a:r>
          </a:p>
          <a:p>
            <a:pPr marL="0" marR="0">
              <a:lnSpc>
                <a:spcPts val="3424"/>
              </a:lnSpc>
              <a:spcBef>
                <a:spcPts val="9199"/>
              </a:spcBef>
              <a:spcAft>
                <a:spcPts val="0"/>
              </a:spcAft>
            </a:pPr>
            <a:r>
              <a:rPr sz="2800" spc="-33" dirty="0">
                <a:solidFill>
                  <a:srgbClr val="000000"/>
                </a:solidFill>
                <a:latin typeface="RLADQB+Calibri"/>
                <a:cs typeface="RLADQB+Calibri"/>
              </a:rPr>
              <a:t>__</a:t>
            </a:r>
            <a:r>
              <a:rPr sz="2800" dirty="0">
                <a:solidFill>
                  <a:srgbClr val="000000"/>
                </a:solidFill>
                <a:latin typeface="DAHVLL+Calibri"/>
                <a:cs typeface="DAHVLL+Calibri"/>
              </a:rPr>
              <a:t>ασολάκια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881251" y="4404007"/>
            <a:ext cx="1400961" cy="472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4"/>
              </a:lnSpc>
              <a:spcBef>
                <a:spcPts val="0"/>
              </a:spcBef>
              <a:spcAft>
                <a:spcPts val="0"/>
              </a:spcAft>
            </a:pPr>
            <a:r>
              <a:rPr sz="2800" spc="-34" dirty="0">
                <a:solidFill>
                  <a:srgbClr val="000000"/>
                </a:solidFill>
                <a:latin typeface="RLADQB+Calibri"/>
                <a:cs typeface="RLADQB+Calibri"/>
              </a:rPr>
              <a:t>__</a:t>
            </a:r>
            <a:r>
              <a:rPr sz="2800" dirty="0">
                <a:solidFill>
                  <a:srgbClr val="000000"/>
                </a:solidFill>
                <a:latin typeface="DAHVLL+Calibri"/>
                <a:cs typeface="DAHVLL+Calibri"/>
              </a:rPr>
              <a:t>ρακάς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881251" y="5992396"/>
            <a:ext cx="1719625" cy="4729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424"/>
              </a:lnSpc>
              <a:spcBef>
                <a:spcPts val="0"/>
              </a:spcBef>
              <a:spcAft>
                <a:spcPts val="0"/>
              </a:spcAft>
            </a:pPr>
            <a:r>
              <a:rPr sz="2800" spc="-34" dirty="0">
                <a:solidFill>
                  <a:srgbClr val="000000"/>
                </a:solidFill>
                <a:latin typeface="RLADQB+Calibri"/>
                <a:cs typeface="RLADQB+Calibri"/>
              </a:rPr>
              <a:t>__</a:t>
            </a:r>
            <a:r>
              <a:rPr sz="2800" dirty="0">
                <a:solidFill>
                  <a:srgbClr val="000000"/>
                </a:solidFill>
                <a:latin typeface="DAHVLL+Calibri"/>
                <a:cs typeface="DAHVLL+Calibri"/>
              </a:rPr>
              <a:t>ρεμμύδι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TextBox"/>
          <p:cNvSpPr txBox="1"/>
          <p:nvPr/>
        </p:nvSpPr>
        <p:spPr>
          <a:xfrm>
            <a:off x="335360" y="188640"/>
            <a:ext cx="5112568" cy="861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5000" dirty="0" smtClean="0"/>
              <a:t>Ας μαγειρέψουμε</a:t>
            </a:r>
            <a:endParaRPr lang="el-GR" sz="5000" dirty="0"/>
          </a:p>
        </p:txBody>
      </p:sp>
      <p:sp>
        <p:nvSpPr>
          <p:cNvPr id="7" name="6 - TextBox"/>
          <p:cNvSpPr txBox="1"/>
          <p:nvPr/>
        </p:nvSpPr>
        <p:spPr>
          <a:xfrm>
            <a:off x="983432" y="1340768"/>
            <a:ext cx="38164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 smtClean="0"/>
              <a:t>* μια πίτα με σπανάκι</a:t>
            </a:r>
            <a:endParaRPr lang="el-GR" sz="3000" dirty="0"/>
          </a:p>
        </p:txBody>
      </p:sp>
      <p:sp>
        <p:nvSpPr>
          <p:cNvPr id="9" name="8 - Ορθογώνιο"/>
          <p:cNvSpPr/>
          <p:nvPr/>
        </p:nvSpPr>
        <p:spPr>
          <a:xfrm>
            <a:off x="8387625" y="3861048"/>
            <a:ext cx="380437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000" dirty="0">
                <a:solidFill>
                  <a:prstClr val="black"/>
                </a:solidFill>
              </a:rPr>
              <a:t>* μια πίτα με </a:t>
            </a:r>
            <a:r>
              <a:rPr lang="el-GR" sz="3000" dirty="0" smtClean="0">
                <a:solidFill>
                  <a:prstClr val="black"/>
                </a:solidFill>
              </a:rPr>
              <a:t>κρεμμύδι</a:t>
            </a:r>
            <a:endParaRPr lang="el-GR" sz="3000" dirty="0">
              <a:solidFill>
                <a:prstClr val="black"/>
              </a:solidFill>
            </a:endParaRPr>
          </a:p>
        </p:txBody>
      </p:sp>
      <p:sp>
        <p:nvSpPr>
          <p:cNvPr id="11" name="10 - Ορθογώνιο"/>
          <p:cNvSpPr/>
          <p:nvPr/>
        </p:nvSpPr>
        <p:spPr>
          <a:xfrm>
            <a:off x="7392144" y="548680"/>
            <a:ext cx="430605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000" dirty="0">
                <a:solidFill>
                  <a:prstClr val="black"/>
                </a:solidFill>
              </a:rPr>
              <a:t>* μια </a:t>
            </a:r>
            <a:r>
              <a:rPr lang="el-GR" sz="3000" dirty="0" smtClean="0">
                <a:solidFill>
                  <a:prstClr val="black"/>
                </a:solidFill>
              </a:rPr>
              <a:t>σαλάτα </a:t>
            </a:r>
            <a:r>
              <a:rPr lang="el-GR" sz="3000" dirty="0">
                <a:solidFill>
                  <a:prstClr val="black"/>
                </a:solidFill>
              </a:rPr>
              <a:t>με </a:t>
            </a:r>
            <a:r>
              <a:rPr lang="el-GR" sz="3000" dirty="0" smtClean="0">
                <a:solidFill>
                  <a:prstClr val="black"/>
                </a:solidFill>
              </a:rPr>
              <a:t>κρεμμύδι</a:t>
            </a:r>
            <a:endParaRPr lang="el-GR" sz="3000" dirty="0">
              <a:solidFill>
                <a:prstClr val="black"/>
              </a:solidFill>
            </a:endParaRPr>
          </a:p>
        </p:txBody>
      </p:sp>
      <p:pic>
        <p:nvPicPr>
          <p:cNvPr id="2050" name="Picture 2" descr="Νόστιμο Σπανακόρυζο - Γλυκούλ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856" y="3284984"/>
            <a:ext cx="2664296" cy="1824860"/>
          </a:xfrm>
          <a:prstGeom prst="rect">
            <a:avLst/>
          </a:prstGeom>
          <a:noFill/>
        </p:spPr>
      </p:pic>
      <p:pic>
        <p:nvPicPr>
          <p:cNvPr id="2052" name="Picture 4" descr="Σπανακόπιτα της Αργυρώς | Συνταγή | Argiro.g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5520" y="1844824"/>
            <a:ext cx="2314973" cy="1944216"/>
          </a:xfrm>
          <a:prstGeom prst="rect">
            <a:avLst/>
          </a:prstGeom>
          <a:noFill/>
        </p:spPr>
      </p:pic>
      <p:pic>
        <p:nvPicPr>
          <p:cNvPr id="2054" name="Picture 6" descr="Κρεμμυδόσουπα ή αλλιώς soupe à l'oignon | CookFoo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3432" y="4509120"/>
            <a:ext cx="2304256" cy="2304256"/>
          </a:xfrm>
          <a:prstGeom prst="rect">
            <a:avLst/>
          </a:prstGeom>
          <a:noFill/>
        </p:spPr>
      </p:pic>
      <p:pic>
        <p:nvPicPr>
          <p:cNvPr id="2056" name="Picture 8" descr="Συνταγή: Κρεμμυδοσαλάτ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8248" y="1052736"/>
            <a:ext cx="2880320" cy="1852030"/>
          </a:xfrm>
          <a:prstGeom prst="rect">
            <a:avLst/>
          </a:prstGeom>
          <a:noFill/>
        </p:spPr>
      </p:pic>
      <p:pic>
        <p:nvPicPr>
          <p:cNvPr id="2058" name="Picture 10" descr="Κρεμμυδόπιτα με τυρί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48328" y="4365104"/>
            <a:ext cx="2592288" cy="2217576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767408" y="1268760"/>
            <a:ext cx="3672408" cy="861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l-GR" sz="5000" dirty="0" smtClean="0">
                <a:solidFill>
                  <a:prstClr val="white"/>
                </a:solidFill>
              </a:rPr>
              <a:t>σπανακόπιτα</a:t>
            </a:r>
            <a:endParaRPr lang="el-GR" sz="5000" dirty="0">
              <a:solidFill>
                <a:prstClr val="white"/>
              </a:solidFill>
            </a:endParaRPr>
          </a:p>
        </p:txBody>
      </p:sp>
      <p:sp>
        <p:nvSpPr>
          <p:cNvPr id="14" name="13 - Ορθογώνιο"/>
          <p:cNvSpPr/>
          <p:nvPr/>
        </p:nvSpPr>
        <p:spPr>
          <a:xfrm>
            <a:off x="7248128" y="404664"/>
            <a:ext cx="4752528" cy="861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5000" dirty="0" err="1" smtClean="0">
                <a:solidFill>
                  <a:prstClr val="white"/>
                </a:solidFill>
              </a:rPr>
              <a:t>κρεμμυδοσαλάτα</a:t>
            </a:r>
            <a:endParaRPr lang="el-GR" dirty="0"/>
          </a:p>
        </p:txBody>
      </p:sp>
      <p:sp>
        <p:nvSpPr>
          <p:cNvPr id="10" name="9 - Ορθογώνιο"/>
          <p:cNvSpPr/>
          <p:nvPr/>
        </p:nvSpPr>
        <p:spPr>
          <a:xfrm>
            <a:off x="0" y="4005064"/>
            <a:ext cx="41703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3000" dirty="0">
                <a:solidFill>
                  <a:prstClr val="black"/>
                </a:solidFill>
              </a:rPr>
              <a:t>* μια </a:t>
            </a:r>
            <a:r>
              <a:rPr lang="el-GR" sz="3000" dirty="0" smtClean="0">
                <a:solidFill>
                  <a:prstClr val="black"/>
                </a:solidFill>
              </a:rPr>
              <a:t>σούπα </a:t>
            </a:r>
            <a:r>
              <a:rPr lang="el-GR" sz="3000" dirty="0">
                <a:solidFill>
                  <a:prstClr val="black"/>
                </a:solidFill>
              </a:rPr>
              <a:t>με </a:t>
            </a:r>
            <a:r>
              <a:rPr lang="el-GR" sz="3000" dirty="0" smtClean="0">
                <a:solidFill>
                  <a:prstClr val="black"/>
                </a:solidFill>
              </a:rPr>
              <a:t>κρεμμύδι</a:t>
            </a:r>
            <a:endParaRPr lang="el-GR" sz="3000" dirty="0">
              <a:solidFill>
                <a:prstClr val="black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0" y="3933056"/>
            <a:ext cx="4680520" cy="861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el-GR" sz="4800" dirty="0" err="1" smtClean="0">
                <a:solidFill>
                  <a:prstClr val="white"/>
                </a:solidFill>
              </a:rPr>
              <a:t>κρεμμυδόσουπα</a:t>
            </a:r>
            <a:endParaRPr lang="el-GR" sz="3000" dirty="0">
              <a:solidFill>
                <a:prstClr val="black"/>
              </a:solidFill>
            </a:endParaRPr>
          </a:p>
        </p:txBody>
      </p:sp>
      <p:sp>
        <p:nvSpPr>
          <p:cNvPr id="15" name="14 - Ορθογώνιο"/>
          <p:cNvSpPr/>
          <p:nvPr/>
        </p:nvSpPr>
        <p:spPr>
          <a:xfrm>
            <a:off x="8245920" y="3645024"/>
            <a:ext cx="3946080" cy="861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l-GR" sz="5000" dirty="0" err="1" smtClean="0">
                <a:solidFill>
                  <a:prstClr val="white"/>
                </a:solidFill>
              </a:rPr>
              <a:t>κρεμμυδόπιτα</a:t>
            </a:r>
            <a:endParaRPr lang="el-GR" sz="5000" dirty="0">
              <a:solidFill>
                <a:prstClr val="black"/>
              </a:solidFill>
            </a:endParaRPr>
          </a:p>
        </p:txBody>
      </p:sp>
      <p:sp>
        <p:nvSpPr>
          <p:cNvPr id="16" name="15 - Ορθογώνιο"/>
          <p:cNvSpPr/>
          <p:nvPr/>
        </p:nvSpPr>
        <p:spPr>
          <a:xfrm>
            <a:off x="4367808" y="2420888"/>
            <a:ext cx="3735895" cy="861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5000" dirty="0" smtClean="0">
                <a:solidFill>
                  <a:prstClr val="white"/>
                </a:solidFill>
              </a:rPr>
              <a:t>σπανακόρυζο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8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77366" y="378137"/>
            <a:ext cx="9227544" cy="76931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chemeClr val="bg1"/>
                </a:solidFill>
                <a:latin typeface="DAHVLL+Calibri"/>
                <a:cs typeface="DAHVLL+Calibri"/>
              </a:rPr>
              <a:t>Κοίταξε</a:t>
            </a:r>
            <a:r>
              <a:rPr sz="3500" spc="-113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dirty="0">
                <a:solidFill>
                  <a:schemeClr val="bg1"/>
                </a:solidFill>
                <a:latin typeface="DAHVLL+Calibri"/>
                <a:cs typeface="DAHVLL+Calibri"/>
              </a:rPr>
              <a:t>προσεκτικά</a:t>
            </a:r>
            <a:r>
              <a:rPr sz="3500" spc="-146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dirty="0">
                <a:solidFill>
                  <a:schemeClr val="bg1"/>
                </a:solidFill>
                <a:latin typeface="DAHVLL+Calibri"/>
                <a:cs typeface="DAHVLL+Calibri"/>
              </a:rPr>
              <a:t>τις</a:t>
            </a:r>
            <a:r>
              <a:rPr sz="3500" spc="-15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dirty="0">
                <a:solidFill>
                  <a:schemeClr val="bg1"/>
                </a:solidFill>
                <a:latin typeface="DAHVLL+Calibri"/>
                <a:cs typeface="DAHVLL+Calibri"/>
              </a:rPr>
              <a:t>εικόνες</a:t>
            </a:r>
            <a:r>
              <a:rPr sz="3500" spc="-79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-25" dirty="0">
                <a:solidFill>
                  <a:schemeClr val="bg1"/>
                </a:solidFill>
                <a:latin typeface="DAHVLL+Calibri"/>
                <a:cs typeface="DAHVLL+Calibri"/>
              </a:rPr>
              <a:t>και</a:t>
            </a:r>
            <a:r>
              <a:rPr sz="3500" spc="23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dirty="0">
                <a:solidFill>
                  <a:schemeClr val="bg1"/>
                </a:solidFill>
                <a:latin typeface="DAHVLL+Calibri"/>
                <a:cs typeface="DAHVLL+Calibri"/>
              </a:rPr>
              <a:t>προσπάθησε</a:t>
            </a:r>
            <a:r>
              <a:rPr sz="3500" spc="-126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-37" dirty="0">
                <a:solidFill>
                  <a:schemeClr val="bg1"/>
                </a:solidFill>
                <a:latin typeface="DAHVLL+Calibri"/>
                <a:cs typeface="DAHVLL+Calibri"/>
              </a:rPr>
              <a:t>να</a:t>
            </a:r>
            <a:r>
              <a:rPr sz="3500" spc="52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dirty="0">
                <a:solidFill>
                  <a:schemeClr val="bg1"/>
                </a:solidFill>
                <a:latin typeface="DAHVLL+Calibri"/>
                <a:cs typeface="DAHVLL+Calibri"/>
              </a:rPr>
              <a:t>φτιάξεις</a:t>
            </a:r>
            <a:r>
              <a:rPr sz="3500" spc="-14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10" dirty="0">
                <a:solidFill>
                  <a:schemeClr val="bg1"/>
                </a:solidFill>
                <a:latin typeface="DAHVLL+Calibri"/>
                <a:cs typeface="DAHVLL+Calibri"/>
              </a:rPr>
              <a:t>μια</a:t>
            </a:r>
            <a:r>
              <a:rPr sz="3500" spc="-72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10" dirty="0">
                <a:solidFill>
                  <a:schemeClr val="bg1"/>
                </a:solidFill>
                <a:latin typeface="DAHVLL+Calibri"/>
                <a:cs typeface="DAHVLL+Calibri"/>
              </a:rPr>
              <a:t>πρόταση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un artichoke cartoon on white background ⬇ Vector Image by © Doom.ko |  Vector Stock 88286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1268760"/>
            <a:ext cx="1984126" cy="2088232"/>
          </a:xfrm>
          <a:prstGeom prst="rect">
            <a:avLst/>
          </a:prstGeom>
          <a:noFill/>
        </p:spPr>
      </p:pic>
      <p:sp>
        <p:nvSpPr>
          <p:cNvPr id="4" name="3 - Ορθογώνιο"/>
          <p:cNvSpPr/>
          <p:nvPr/>
        </p:nvSpPr>
        <p:spPr>
          <a:xfrm>
            <a:off x="335360" y="188640"/>
            <a:ext cx="8301311" cy="86177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5000" dirty="0" smtClean="0">
                <a:solidFill>
                  <a:prstClr val="white"/>
                </a:solidFill>
              </a:rPr>
              <a:t>Ταίριαξε τη λέξη με την εικόνα </a:t>
            </a:r>
            <a:endParaRPr lang="el-GR" dirty="0"/>
          </a:p>
        </p:txBody>
      </p:sp>
      <p:pic>
        <p:nvPicPr>
          <p:cNvPr id="3076" name="Picture 4" descr="Super, épinards Clipart | k29931680 | Foto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0" y="3429000"/>
            <a:ext cx="1619250" cy="1619251"/>
          </a:xfrm>
          <a:prstGeom prst="rect">
            <a:avLst/>
          </a:prstGeom>
          <a:noFill/>
        </p:spPr>
      </p:pic>
      <p:pic>
        <p:nvPicPr>
          <p:cNvPr id="3078" name="Picture 6" descr="240 Healthy diet-eating habits ideas | eating habits, healthy diet, healthy  eating die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368" y="5161944"/>
            <a:ext cx="1368152" cy="1696056"/>
          </a:xfrm>
          <a:prstGeom prst="rect">
            <a:avLst/>
          </a:prstGeom>
          <a:noFill/>
        </p:spPr>
      </p:pic>
      <p:sp>
        <p:nvSpPr>
          <p:cNvPr id="8" name="7 - Ορθογώνιο"/>
          <p:cNvSpPr/>
          <p:nvPr/>
        </p:nvSpPr>
        <p:spPr>
          <a:xfrm>
            <a:off x="4367808" y="1556792"/>
            <a:ext cx="2352439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el-GR" sz="5000" dirty="0" smtClean="0">
                <a:solidFill>
                  <a:prstClr val="white"/>
                </a:solidFill>
              </a:rPr>
              <a:t>σπανάκι</a:t>
            </a:r>
            <a:endParaRPr lang="el-GR" dirty="0">
              <a:solidFill>
                <a:prstClr val="white"/>
              </a:solidFill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4871864" y="3429000"/>
            <a:ext cx="2160240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5000" dirty="0" smtClean="0"/>
              <a:t>αρακάς</a:t>
            </a:r>
            <a:endParaRPr lang="el-GR" sz="5000" dirty="0"/>
          </a:p>
        </p:txBody>
      </p:sp>
      <p:sp>
        <p:nvSpPr>
          <p:cNvPr id="15" name="14 - Ορθογώνιο"/>
          <p:cNvSpPr/>
          <p:nvPr/>
        </p:nvSpPr>
        <p:spPr>
          <a:xfrm>
            <a:off x="4583832" y="5661248"/>
            <a:ext cx="2627707" cy="86177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l-GR" sz="5000" dirty="0" smtClean="0">
                <a:solidFill>
                  <a:prstClr val="white"/>
                </a:solidFill>
              </a:rPr>
              <a:t>αγκινάρα</a:t>
            </a:r>
            <a:endParaRPr lang="el-G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65 -0.03122 C 0.01588 -0.02151 0.01093 -0.01134 0.0043 -0.00255 C 0.00221 0.00277 -0.00924 0.02405 -0.01184 0.02613 C -0.01432 0.02821 -0.01718 0.02752 -0.01991 0.02821 C -0.02538 0.03214 -0.03059 0.03677 -0.03618 0.04047 C -0.04308 0.04995 -0.05154 0.05203 -0.05922 0.05897 C -0.07328 0.07169 -0.0574 0.05897 -0.06963 0.07123 C -0.07536 0.07701 -0.082 0.08048 -0.08799 0.08557 C -0.09202 0.08903 -0.09528 0.09343 -0.09957 0.09597 C -0.10491 0.10545 -0.11467 0.11841 -0.11922 0.12858 C -0.12599 0.14361 -0.1204 0.13922 -0.12729 0.14292 C -0.13185 0.15125 -0.13719 0.15841 -0.14226 0.16558 C -0.14552 0.17021 -0.14981 0.17252 -0.15267 0.17784 C -0.16192 0.19496 -0.1666 0.19958 -0.1791 0.20444 C -0.18938 0.21369 -0.18508 0.21091 -0.19185 0.21484 C -0.19524 0.22086 -0.19771 0.22433 -0.20226 0.2271 C -0.20942 0.23658 -0.21658 0.24121 -0.2253 0.24352 C -0.22999 0.25601 -0.2322 0.25555 -0.22647 0.26804 C -0.22543 0.27035 -0.22413 0.2722 -0.22296 0.27428 C -0.22049 0.28469 -0.22127 0.29047 -0.21606 0.29671 C -0.21502 0.30365 -0.21502 0.30943 -0.21033 0.31313 C -0.20669 0.31591 -0.19875 0.3173 -0.19875 0.31753 C -0.19953 0.31313 -0.20109 0.30481 -0.20109 0.30504 " pathEditMode="relative" rAng="0" ptsTypes="ffffffffffffffffffffff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" y="1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0764E-6 -4.34783E-7 C -0.00781 0.01388 -0.01367 0.03215 -0.02187 0.0451 C -0.03475 0.06545 -0.02083 0.03608 -0.03228 0.05944 C -0.03749 0.07008 -0.04842 0.0902 -0.04842 0.0902 C -0.05063 0.10014 -0.05167 0.10708 -0.05766 0.11055 C -0.06209 0.12304 -0.0695 0.1302 -0.07497 0.14131 C -0.08564 0.16281 -0.09671 0.17761 -0.11181 0.18848 C -0.11949 0.20606 -0.11089 0.18964 -0.11988 0.19866 C -0.12274 0.20144 -0.12534 0.20537 -0.12795 0.20907 C -0.12925 0.21092 -0.13003 0.21346 -0.13146 0.21508 C -0.13315 0.21693 -0.13536 0.21762 -0.13719 0.21924 C -0.14174 0.22341 -0.14382 0.23057 -0.14877 0.23358 C -0.15489 0.24815 -0.15567 0.24561 -0.16491 0.25208 C -0.17129 0.25671 -0.17858 0.26388 -0.18443 0.27035 C -0.19172 0.27822 -0.19823 0.29024 -0.20643 0.2951 C -0.21255 0.30319 -0.21723 0.30874 -0.22491 0.31152 C -0.23233 0.32031 -0.23741 0.32539 -0.24561 0.32979 C -0.25212 0.34135 -0.25212 0.34181 -0.26175 0.34413 C -0.2706 0.34945 -0.25862 0.34112 -0.26982 0.35453 C -0.27698 0.36309 -0.28921 0.36402 -0.29403 0.37304 " pathEditMode="relative" ptsTypes="fffffffffffffffffff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8862E-6 -1.44311E-6 C -0.0017 -0.0074 -0.003 -0.0178 -0.00573 -0.02451 C -0.00873 -0.03168 -0.01289 -0.03654 -0.01615 -0.04301 C -0.0207 -0.05249 -0.02096 -0.06359 -0.02773 -0.06753 C -0.0332 -0.08695 -0.0302 -0.07909 -0.0358 -0.09227 C -0.03736 -0.10152 -0.04205 -0.10869 -0.04504 -0.11679 C -0.04843 -0.12604 -0.05103 -0.13598 -0.05415 -0.14546 C -0.05871 -0.15934 -0.06014 -0.1746 -0.06457 -0.18848 C -0.06964 -0.20444 -0.06808 -0.18894 -0.07264 -0.21299 C -0.07368 -0.21877 -0.07511 -0.22895 -0.07732 -0.23358 C -0.08422 -0.24838 -0.07992 -0.23196 -0.08422 -0.24583 C -0.08552 -0.24976 -0.08669 -0.25393 -0.0876 -0.25809 C -0.08825 -0.26087 -0.08812 -0.26387 -0.08877 -0.26642 C -0.09086 -0.27451 -0.09411 -0.2833 -0.09684 -0.29093 C -0.09841 -0.30226 -0.10153 -0.30735 -0.10609 -0.31568 C -0.10856 -0.32655 -0.11103 -0.33163 -0.1165 -0.33811 C -0.11884 -0.3506 -0.11611 -0.33834 -0.12223 -0.35453 C -0.1273 -0.36794 -0.13134 -0.38089 -0.13719 -0.39338 C -0.14084 -0.40124 -0.14383 -0.41026 -0.14761 -0.41813 C -0.15698 -0.43755 -0.14383 -0.39916 -0.16153 -0.4468 C -0.16375 -0.45259 -0.16986 -0.46924 -0.17299 -0.4734 C -0.17728 -0.47895 -0.18223 -0.48288 -0.18678 -0.48774 C -0.19095 -0.50231 -0.19641 -0.51734 -0.20305 -0.52867 C -0.20461 -0.53769 -0.20735 -0.54879 -0.21112 -0.55527 C -0.21203 -0.56105 -0.21307 -0.56544 -0.21568 -0.56961 " pathEditMode="relative" ptsTypes="ffffffffffffffffffffffff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63352" y="332656"/>
            <a:ext cx="5112568" cy="769441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/>
            </a:pPr>
            <a:r>
              <a:rPr lang="el-GR" sz="5000" kern="1200" dirty="0" smtClean="0">
                <a:solidFill>
                  <a:prstClr val="white"/>
                </a:solidFill>
                <a:ea typeface="+mn-ea"/>
                <a:cs typeface="+mn-cs"/>
              </a:rPr>
              <a:t>Συνέχισε το μοτίβο</a:t>
            </a:r>
            <a:endParaRPr lang="el-GR" dirty="0"/>
          </a:p>
        </p:txBody>
      </p:sp>
      <p:pic>
        <p:nvPicPr>
          <p:cNvPr id="4" name="Picture 2" descr="Fun artichoke cartoon on white background ⬇ Vector Image by © Doom.ko |  Vector Stock 88286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4" y="1268760"/>
            <a:ext cx="1984126" cy="2088232"/>
          </a:xfrm>
          <a:prstGeom prst="rect">
            <a:avLst/>
          </a:prstGeom>
          <a:noFill/>
        </p:spPr>
      </p:pic>
      <p:pic>
        <p:nvPicPr>
          <p:cNvPr id="5" name="Picture 4" descr="Super, épinards Clipart | k29931680 | Foto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544" y="1484784"/>
            <a:ext cx="1619250" cy="1619251"/>
          </a:xfrm>
          <a:prstGeom prst="rect">
            <a:avLst/>
          </a:prstGeom>
          <a:noFill/>
        </p:spPr>
      </p:pic>
      <p:pic>
        <p:nvPicPr>
          <p:cNvPr id="6" name="Picture 4" descr="Super, épinards Clipart | k29931680 | Foto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7728" y="1484784"/>
            <a:ext cx="1619250" cy="1619251"/>
          </a:xfrm>
          <a:prstGeom prst="rect">
            <a:avLst/>
          </a:prstGeom>
          <a:noFill/>
        </p:spPr>
      </p:pic>
      <p:pic>
        <p:nvPicPr>
          <p:cNvPr id="7" name="Picture 2" descr="Fun artichoke cartoon on white background ⬇ Vector Image by © Doom.ko |  Vector Stock 88286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920" y="1268760"/>
            <a:ext cx="1984126" cy="2088232"/>
          </a:xfrm>
          <a:prstGeom prst="rect">
            <a:avLst/>
          </a:prstGeom>
          <a:noFill/>
        </p:spPr>
      </p:pic>
      <p:pic>
        <p:nvPicPr>
          <p:cNvPr id="8" name="Picture 2" descr="Fun artichoke cartoon on white background ⬇ Vector Image by © Doom.ko |  Vector Stock 88286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07874" y="1268760"/>
            <a:ext cx="1984126" cy="2088232"/>
          </a:xfrm>
          <a:prstGeom prst="rect">
            <a:avLst/>
          </a:prstGeom>
          <a:noFill/>
        </p:spPr>
      </p:pic>
      <p:pic>
        <p:nvPicPr>
          <p:cNvPr id="9" name="Picture 4" descr="Super, épinards Clipart | k29931680 | Foto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76120" y="1412776"/>
            <a:ext cx="1619250" cy="1619251"/>
          </a:xfrm>
          <a:prstGeom prst="rect">
            <a:avLst/>
          </a:prstGeom>
          <a:noFill/>
        </p:spPr>
      </p:pic>
      <p:pic>
        <p:nvPicPr>
          <p:cNvPr id="10" name="Picture 2" descr="Fun artichoke cartoon on white background ⬇ Vector Image by © Doom.ko |  Vector Stock 882863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4509120"/>
            <a:ext cx="1984126" cy="2088232"/>
          </a:xfrm>
          <a:prstGeom prst="rect">
            <a:avLst/>
          </a:prstGeom>
          <a:noFill/>
        </p:spPr>
      </p:pic>
      <p:pic>
        <p:nvPicPr>
          <p:cNvPr id="12" name="Picture 4" descr="Super, épinards Clipart | k29931680 | Foto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04312" y="1556792"/>
            <a:ext cx="1619250" cy="1619251"/>
          </a:xfrm>
          <a:prstGeom prst="rect">
            <a:avLst/>
          </a:prstGeom>
          <a:noFill/>
        </p:spPr>
      </p:pic>
      <p:pic>
        <p:nvPicPr>
          <p:cNvPr id="13" name="Picture 4" descr="Super, épinards Clipart | k29931680 | Foto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9936" y="4797152"/>
            <a:ext cx="1619250" cy="1619251"/>
          </a:xfrm>
          <a:prstGeom prst="rect">
            <a:avLst/>
          </a:prstGeom>
          <a:noFill/>
        </p:spPr>
      </p:pic>
      <p:pic>
        <p:nvPicPr>
          <p:cNvPr id="14" name="Picture 4" descr="Super, épinards Clipart | k29931680 | Fotosearc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4797152"/>
            <a:ext cx="1619250" cy="16192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065141" y="395054"/>
            <a:ext cx="3524385" cy="323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</a:pPr>
            <a:r>
              <a:rPr sz="1850" spc="-28" dirty="0">
                <a:solidFill>
                  <a:srgbClr val="000000"/>
                </a:solidFill>
                <a:latin typeface="DAHVLL+Calibri"/>
                <a:cs typeface="DAHVLL+Calibri"/>
              </a:rPr>
              <a:t>Αν</a:t>
            </a:r>
            <a:r>
              <a:rPr sz="1850" spc="-16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41" dirty="0">
                <a:solidFill>
                  <a:srgbClr val="000000"/>
                </a:solidFill>
                <a:latin typeface="DAHVLL+Calibri"/>
                <a:cs typeface="DAHVLL+Calibri"/>
              </a:rPr>
              <a:t>και</a:t>
            </a:r>
            <a:r>
              <a:rPr sz="1850" spc="77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τον</a:t>
            </a:r>
            <a:r>
              <a:rPr sz="1850" spc="-39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5" dirty="0">
                <a:solidFill>
                  <a:srgbClr val="000000"/>
                </a:solidFill>
                <a:latin typeface="DAHVLL+Calibri"/>
                <a:cs typeface="DAHVLL+Calibri"/>
              </a:rPr>
              <a:t>βρίσκουμε</a:t>
            </a:r>
            <a:r>
              <a:rPr sz="1850" spc="-3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όλο</a:t>
            </a:r>
            <a:r>
              <a:rPr sz="1850" spc="-116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τον</a:t>
            </a:r>
            <a:r>
              <a:rPr sz="1850" spc="-12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χρόνο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65141" y="669628"/>
            <a:ext cx="4475185" cy="114797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</a:pPr>
            <a:r>
              <a:rPr sz="1850" spc="-29" dirty="0">
                <a:solidFill>
                  <a:srgbClr val="000000"/>
                </a:solidFill>
                <a:latin typeface="DAHVLL+Calibri"/>
                <a:cs typeface="DAHVLL+Calibri"/>
              </a:rPr>
              <a:t>κατεψυγμένο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 ,τον</a:t>
            </a:r>
            <a:r>
              <a:rPr sz="1850" spc="-128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33" dirty="0">
                <a:solidFill>
                  <a:srgbClr val="000000"/>
                </a:solidFill>
                <a:latin typeface="DAHVLL+Calibri"/>
                <a:cs typeface="DAHVLL+Calibri"/>
              </a:rPr>
              <a:t>φρέσκο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 τον</a:t>
            </a:r>
            <a:r>
              <a:rPr sz="1850" spc="-39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3" dirty="0">
                <a:solidFill>
                  <a:srgbClr val="000000"/>
                </a:solidFill>
                <a:latin typeface="DAHVLL+Calibri"/>
                <a:cs typeface="DAHVLL+Calibri"/>
              </a:rPr>
              <a:t>συναντάμε</a:t>
            </a:r>
            <a:r>
              <a:rPr sz="1850" spc="-43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4" dirty="0">
                <a:solidFill>
                  <a:srgbClr val="000000"/>
                </a:solidFill>
                <a:latin typeface="DAHVLL+Calibri"/>
                <a:cs typeface="DAHVLL+Calibri"/>
              </a:rPr>
              <a:t>την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εποχή</a:t>
            </a:r>
            <a:r>
              <a:rPr sz="1850" spc="-124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3" dirty="0">
                <a:solidFill>
                  <a:srgbClr val="000000"/>
                </a:solidFill>
                <a:latin typeface="DAHVLL+Calibri"/>
                <a:cs typeface="DAHVLL+Calibri"/>
              </a:rPr>
              <a:t>της</a:t>
            </a:r>
            <a:r>
              <a:rPr sz="1850" spc="4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6" dirty="0">
                <a:solidFill>
                  <a:srgbClr val="000000"/>
                </a:solidFill>
                <a:latin typeface="DAHVLL+Calibri"/>
                <a:cs typeface="DAHVLL+Calibri"/>
              </a:rPr>
              <a:t>άνοιξης.</a:t>
            </a:r>
            <a:r>
              <a:rPr sz="1850" spc="-68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6" dirty="0">
                <a:solidFill>
                  <a:srgbClr val="000000"/>
                </a:solidFill>
                <a:latin typeface="DAHVLL+Calibri"/>
                <a:cs typeface="DAHVLL+Calibri"/>
              </a:rPr>
              <a:t>Έχει</a:t>
            </a:r>
            <a:r>
              <a:rPr sz="1850" spc="-24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1" dirty="0">
                <a:solidFill>
                  <a:srgbClr val="000000"/>
                </a:solidFill>
                <a:latin typeface="DAHVLL+Calibri"/>
                <a:cs typeface="DAHVLL+Calibri"/>
              </a:rPr>
              <a:t>έντονη</a:t>
            </a:r>
            <a:r>
              <a:rPr sz="1850" spc="-26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5" dirty="0">
                <a:solidFill>
                  <a:srgbClr val="000000"/>
                </a:solidFill>
                <a:latin typeface="DAHVLL+Calibri"/>
                <a:cs typeface="DAHVLL+Calibri"/>
              </a:rPr>
              <a:t>αντιγηραντική</a:t>
            </a:r>
          </a:p>
          <a:p>
            <a:pPr marL="0" marR="0">
              <a:lnSpc>
                <a:spcPts val="2164"/>
              </a:lnSpc>
              <a:spcBef>
                <a:spcPts val="0"/>
              </a:spcBef>
              <a:spcAft>
                <a:spcPts val="0"/>
              </a:spcAft>
            </a:pPr>
            <a:r>
              <a:rPr sz="1850" spc="-41" dirty="0">
                <a:solidFill>
                  <a:srgbClr val="000000"/>
                </a:solidFill>
                <a:latin typeface="DAHVLL+Calibri"/>
                <a:cs typeface="DAHVLL+Calibri"/>
              </a:rPr>
              <a:t>και</a:t>
            </a:r>
            <a:r>
              <a:rPr sz="1850" spc="77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4" dirty="0">
                <a:solidFill>
                  <a:srgbClr val="000000"/>
                </a:solidFill>
                <a:latin typeface="DAHVLL+Calibri"/>
                <a:cs typeface="DAHVLL+Calibri"/>
              </a:rPr>
              <a:t>αντιοξειδωτική</a:t>
            </a:r>
            <a:r>
              <a:rPr sz="1850" spc="-116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δράση.</a:t>
            </a:r>
            <a:r>
              <a:rPr sz="1850" spc="-74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6" dirty="0">
                <a:solidFill>
                  <a:srgbClr val="000000"/>
                </a:solidFill>
                <a:latin typeface="DAHVLL+Calibri"/>
                <a:cs typeface="DAHVLL+Calibri"/>
              </a:rPr>
              <a:t>Έχει</a:t>
            </a:r>
            <a:r>
              <a:rPr sz="1850" spc="-26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1" dirty="0">
                <a:solidFill>
                  <a:srgbClr val="000000"/>
                </a:solidFill>
                <a:latin typeface="DAHVLL+Calibri"/>
                <a:cs typeface="DAHVLL+Calibri"/>
              </a:rPr>
              <a:t>χαμηλή</a:t>
            </a:r>
          </a:p>
          <a:p>
            <a:pPr marL="0" marR="0">
              <a:lnSpc>
                <a:spcPts val="2162"/>
              </a:lnSpc>
              <a:spcBef>
                <a:spcPts val="0"/>
              </a:spcBef>
              <a:spcAft>
                <a:spcPts val="0"/>
              </a:spcAft>
            </a:pPr>
            <a:r>
              <a:rPr sz="1850" spc="-22" dirty="0">
                <a:solidFill>
                  <a:srgbClr val="000000"/>
                </a:solidFill>
                <a:latin typeface="DAHVLL+Calibri"/>
                <a:cs typeface="DAHVLL+Calibri"/>
              </a:rPr>
              <a:t>περιεκτικότητα</a:t>
            </a:r>
            <a:r>
              <a:rPr sz="1850" spc="-85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2" dirty="0">
                <a:solidFill>
                  <a:srgbClr val="000000"/>
                </a:solidFill>
                <a:latin typeface="DAHVLL+Calibri"/>
                <a:cs typeface="DAHVLL+Calibri"/>
              </a:rPr>
              <a:t>σε</a:t>
            </a:r>
            <a:r>
              <a:rPr sz="1850" spc="45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λιπαρά</a:t>
            </a:r>
            <a:r>
              <a:rPr sz="1850" spc="-186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41" dirty="0">
                <a:solidFill>
                  <a:srgbClr val="000000"/>
                </a:solidFill>
                <a:latin typeface="DAHVLL+Calibri"/>
                <a:cs typeface="DAHVLL+Calibri"/>
              </a:rPr>
              <a:t>και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4" dirty="0">
                <a:solidFill>
                  <a:srgbClr val="000000"/>
                </a:solidFill>
                <a:latin typeface="DAHVLL+Calibri"/>
                <a:cs typeface="DAHVLL+Calibri"/>
              </a:rPr>
              <a:t>είναι</a:t>
            </a:r>
            <a:r>
              <a:rPr sz="1850" spc="462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2" dirty="0">
                <a:solidFill>
                  <a:srgbClr val="000000"/>
                </a:solidFill>
                <a:latin typeface="DAHVLL+Calibri"/>
                <a:cs typeface="DAHVLL+Calibri"/>
              </a:rPr>
              <a:t>θρεπτικός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36662" y="3474398"/>
            <a:ext cx="1125558" cy="4105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NQIPE+Calibri Bold"/>
                <a:cs typeface="QNQIPE+Calibri Bold"/>
              </a:rPr>
              <a:t>αρακάς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05809" y="3702134"/>
            <a:ext cx="3750909" cy="3237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</a:pPr>
            <a:r>
              <a:rPr sz="1850" spc="-23" dirty="0">
                <a:solidFill>
                  <a:srgbClr val="000000"/>
                </a:solidFill>
                <a:latin typeface="DAHVLL+Calibri"/>
                <a:cs typeface="DAHVLL+Calibri"/>
              </a:rPr>
              <a:t>Δεν</a:t>
            </a:r>
            <a:r>
              <a:rPr sz="1850" spc="-26" dirty="0">
                <a:solidFill>
                  <a:srgbClr val="000000"/>
                </a:solidFill>
                <a:latin typeface="DAHVLL+Calibri"/>
                <a:cs typeface="DAHVLL+Calibri"/>
              </a:rPr>
              <a:t> έχει</a:t>
            </a:r>
            <a:r>
              <a:rPr sz="1850" spc="6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5" dirty="0">
                <a:solidFill>
                  <a:srgbClr val="000000"/>
                </a:solidFill>
                <a:latin typeface="DAHVLL+Calibri"/>
                <a:cs typeface="DAHVLL+Calibri"/>
              </a:rPr>
              <a:t>θερμίδες</a:t>
            </a:r>
            <a:r>
              <a:rPr sz="1850" spc="-12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42" dirty="0">
                <a:solidFill>
                  <a:srgbClr val="000000"/>
                </a:solidFill>
                <a:latin typeface="DAHVLL+Calibri"/>
                <a:cs typeface="DAHVLL+Calibri"/>
              </a:rPr>
              <a:t>και</a:t>
            </a:r>
            <a:r>
              <a:rPr sz="1850" spc="7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1" dirty="0">
                <a:solidFill>
                  <a:srgbClr val="000000"/>
                </a:solidFill>
                <a:latin typeface="DAHVLL+Calibri"/>
                <a:cs typeface="DAHVLL+Calibri"/>
              </a:rPr>
              <a:t>χρησιμοποιείται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05809" y="3976708"/>
            <a:ext cx="4092773" cy="14226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</a:pPr>
            <a:r>
              <a:rPr sz="1850" spc="-16" dirty="0">
                <a:solidFill>
                  <a:srgbClr val="000000"/>
                </a:solidFill>
                <a:latin typeface="DAHVLL+Calibri"/>
                <a:cs typeface="DAHVLL+Calibri"/>
              </a:rPr>
              <a:t>σχεδόν</a:t>
            </a:r>
            <a:r>
              <a:rPr sz="1850" spc="-112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4" dirty="0">
                <a:solidFill>
                  <a:srgbClr val="000000"/>
                </a:solidFill>
                <a:latin typeface="DAHVLL+Calibri"/>
                <a:cs typeface="DAHVLL+Calibri"/>
              </a:rPr>
              <a:t>σε</a:t>
            </a:r>
            <a:r>
              <a:rPr sz="1850" spc="4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2" dirty="0">
                <a:solidFill>
                  <a:srgbClr val="000000"/>
                </a:solidFill>
                <a:latin typeface="DAHVLL+Calibri"/>
                <a:cs typeface="DAHVLL+Calibri"/>
              </a:rPr>
              <a:t>όλες</a:t>
            </a:r>
            <a:r>
              <a:rPr sz="1850" spc="-46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2" dirty="0">
                <a:solidFill>
                  <a:srgbClr val="000000"/>
                </a:solidFill>
                <a:latin typeface="DAHVLL+Calibri"/>
                <a:cs typeface="DAHVLL+Calibri"/>
              </a:rPr>
              <a:t>τις</a:t>
            </a:r>
            <a:r>
              <a:rPr sz="1850" spc="-45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5" dirty="0">
                <a:solidFill>
                  <a:srgbClr val="000000"/>
                </a:solidFill>
                <a:latin typeface="DAHVLL+Calibri"/>
                <a:cs typeface="DAHVLL+Calibri"/>
              </a:rPr>
              <a:t>συνταγές</a:t>
            </a:r>
            <a:r>
              <a:rPr sz="1850" spc="46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6" dirty="0">
                <a:solidFill>
                  <a:srgbClr val="000000"/>
                </a:solidFill>
                <a:latin typeface="DAHVLL+Calibri"/>
                <a:cs typeface="DAHVLL+Calibri"/>
              </a:rPr>
              <a:t>χαρίζοντας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ωραίο</a:t>
            </a:r>
            <a:r>
              <a:rPr sz="1850" spc="-105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άρωμα</a:t>
            </a:r>
            <a:r>
              <a:rPr sz="1850" spc="-187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42" dirty="0">
                <a:solidFill>
                  <a:srgbClr val="000000"/>
                </a:solidFill>
                <a:latin typeface="DAHVLL+Calibri"/>
                <a:cs typeface="DAHVLL+Calibri"/>
              </a:rPr>
              <a:t>και</a:t>
            </a:r>
            <a:r>
              <a:rPr sz="1850" spc="7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34" dirty="0">
                <a:solidFill>
                  <a:srgbClr val="000000"/>
                </a:solidFill>
                <a:latin typeface="DAHVLL+Calibri"/>
                <a:cs typeface="DAHVLL+Calibri"/>
              </a:rPr>
              <a:t>γεύση</a:t>
            </a:r>
            <a:r>
              <a:rPr sz="1850" spc="-18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. Πολλαπλά</a:t>
            </a:r>
            <a:r>
              <a:rPr sz="1850" spc="-187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τα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50" spc="-11" dirty="0">
                <a:solidFill>
                  <a:srgbClr val="000000"/>
                </a:solidFill>
                <a:latin typeface="DAHVLL+Calibri"/>
                <a:cs typeface="DAHVLL+Calibri"/>
              </a:rPr>
              <a:t>οφέλη</a:t>
            </a:r>
            <a:r>
              <a:rPr sz="1850" spc="-42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6" dirty="0">
                <a:solidFill>
                  <a:srgbClr val="000000"/>
                </a:solidFill>
                <a:latin typeface="DAHVLL+Calibri"/>
                <a:cs typeface="DAHVLL+Calibri"/>
              </a:rPr>
              <a:t>για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 τον</a:t>
            </a:r>
            <a:r>
              <a:rPr sz="1850" spc="-4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0" dirty="0">
                <a:solidFill>
                  <a:srgbClr val="000000"/>
                </a:solidFill>
                <a:latin typeface="DAHVLL+Calibri"/>
                <a:cs typeface="DAHVLL+Calibri"/>
              </a:rPr>
              <a:t>οργανισμό</a:t>
            </a:r>
            <a:r>
              <a:rPr sz="1850" spc="-195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μας</a:t>
            </a:r>
            <a:r>
              <a:rPr sz="1850" spc="338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44" dirty="0">
                <a:solidFill>
                  <a:srgbClr val="000000"/>
                </a:solidFill>
                <a:latin typeface="DAHVLL+Calibri"/>
                <a:cs typeface="DAHVLL+Calibri"/>
              </a:rPr>
              <a:t>και</a:t>
            </a:r>
          </a:p>
          <a:p>
            <a:pPr marL="0" marR="0">
              <a:lnSpc>
                <a:spcPts val="2166"/>
              </a:lnSpc>
              <a:spcBef>
                <a:spcPts val="0"/>
              </a:spcBef>
              <a:spcAft>
                <a:spcPts val="0"/>
              </a:spcAft>
            </a:pPr>
            <a:r>
              <a:rPr sz="1850" spc="-15" dirty="0">
                <a:solidFill>
                  <a:srgbClr val="000000"/>
                </a:solidFill>
                <a:latin typeface="DAHVLL+Calibri"/>
                <a:cs typeface="DAHVLL+Calibri"/>
              </a:rPr>
              <a:t>ιδιαίτερα</a:t>
            </a:r>
            <a:r>
              <a:rPr sz="1850" spc="-93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1" dirty="0">
                <a:solidFill>
                  <a:srgbClr val="000000"/>
                </a:solidFill>
                <a:latin typeface="DAHVLL+Calibri"/>
                <a:cs typeface="DAHVLL+Calibri"/>
              </a:rPr>
              <a:t>στα</a:t>
            </a:r>
            <a:r>
              <a:rPr sz="1850" spc="-16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μάτια</a:t>
            </a:r>
            <a:r>
              <a:rPr sz="1850" spc="-104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0" dirty="0">
                <a:solidFill>
                  <a:srgbClr val="000000"/>
                </a:solidFill>
                <a:latin typeface="DAHVLL+Calibri"/>
                <a:cs typeface="DAHVLL+Calibri"/>
              </a:rPr>
              <a:t>.Αποτελεί</a:t>
            </a:r>
            <a:r>
              <a:rPr sz="1850" spc="-35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παράγοντα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50" spc="-29" dirty="0">
                <a:solidFill>
                  <a:srgbClr val="000000"/>
                </a:solidFill>
                <a:latin typeface="DAHVLL+Calibri"/>
                <a:cs typeface="DAHVLL+Calibri"/>
              </a:rPr>
              <a:t>υγείας</a:t>
            </a:r>
            <a:r>
              <a:rPr sz="1850" spc="45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42" dirty="0">
                <a:solidFill>
                  <a:srgbClr val="000000"/>
                </a:solidFill>
                <a:latin typeface="DAHVLL+Calibri"/>
                <a:cs typeface="DAHVLL+Calibri"/>
              </a:rPr>
              <a:t>και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0" dirty="0">
                <a:solidFill>
                  <a:srgbClr val="000000"/>
                </a:solidFill>
                <a:latin typeface="DAHVLL+Calibri"/>
                <a:cs typeface="DAHVLL+Calibri"/>
              </a:rPr>
              <a:t>μακροζωίας.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965059" y="5940753"/>
            <a:ext cx="2406244" cy="41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spc="-20" dirty="0">
                <a:solidFill>
                  <a:srgbClr val="000000"/>
                </a:solidFill>
                <a:latin typeface="QNQIPE+Calibri Bold"/>
                <a:cs typeface="QNQIPE+Calibri Bold"/>
              </a:rPr>
              <a:t>φρέσκο</a:t>
            </a:r>
            <a:r>
              <a:rPr sz="2400" b="1" spc="30" dirty="0">
                <a:solidFill>
                  <a:srgbClr val="000000"/>
                </a:solidFill>
                <a:latin typeface="QNQIPE+Calibri Bold"/>
                <a:cs typeface="QNQIPE+Calibri Bold"/>
              </a:rPr>
              <a:t> </a:t>
            </a:r>
            <a:r>
              <a:rPr sz="2400" b="1" dirty="0">
                <a:solidFill>
                  <a:srgbClr val="000000"/>
                </a:solidFill>
                <a:latin typeface="QNQIPE+Calibri Bold"/>
                <a:cs typeface="QNQIPE+Calibri Bold"/>
              </a:rPr>
              <a:t>κρεμμύδι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91344" y="188641"/>
            <a:ext cx="5256584" cy="936104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sz="5000" b="1" dirty="0" smtClean="0">
                <a:solidFill>
                  <a:schemeClr val="bg1"/>
                </a:solidFill>
              </a:rPr>
              <a:t>Συνέχισε το μοτίβο</a:t>
            </a:r>
            <a:endParaRPr lang="el-GR" sz="5000" b="1" dirty="0">
              <a:solidFill>
                <a:schemeClr val="bg1"/>
              </a:solidFill>
            </a:endParaRP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367808" y="7317432"/>
            <a:ext cx="2807850" cy="2199694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5124" name="Picture 4" descr="Online Shoping Sri Lanka | Cloths | Vegetables | Fruits | Phones |  Computers | Laptops | Pharmacy and More|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2936"/>
            <a:ext cx="1344977" cy="936104"/>
          </a:xfrm>
          <a:prstGeom prst="rect">
            <a:avLst/>
          </a:prstGeom>
          <a:noFill/>
        </p:spPr>
      </p:pic>
      <p:pic>
        <p:nvPicPr>
          <p:cNvPr id="5126" name="Picture 6" descr="OnlineLabels Clip Art - asparag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9496" y="2708920"/>
            <a:ext cx="1015385" cy="1227793"/>
          </a:xfrm>
          <a:prstGeom prst="rect">
            <a:avLst/>
          </a:prstGeom>
          <a:noFill/>
        </p:spPr>
      </p:pic>
      <p:pic>
        <p:nvPicPr>
          <p:cNvPr id="7" name="Picture 4" descr="Online Shoping Sri Lanka | Cloths | Vegetables | Fruits | Phones |  Computers | Laptops | Pharmacy and More|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7768" y="5157192"/>
            <a:ext cx="1758816" cy="1224136"/>
          </a:xfrm>
          <a:prstGeom prst="rect">
            <a:avLst/>
          </a:prstGeom>
          <a:noFill/>
        </p:spPr>
      </p:pic>
      <p:pic>
        <p:nvPicPr>
          <p:cNvPr id="8" name="Picture 6" descr="OnlineLabels Clip Art - asparagu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12024" y="4653136"/>
            <a:ext cx="1519441" cy="1837293"/>
          </a:xfrm>
          <a:prstGeom prst="rect">
            <a:avLst/>
          </a:prstGeom>
          <a:noFill/>
        </p:spPr>
      </p:pic>
      <p:pic>
        <p:nvPicPr>
          <p:cNvPr id="9" name="Picture 4" descr="Online Shoping Sri Lanka | Cloths | Vegetables | Fruits | Phones |  Computers | Laptops | Pharmacy and More|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79776" y="2780928"/>
            <a:ext cx="1512168" cy="1052469"/>
          </a:xfrm>
          <a:prstGeom prst="rect">
            <a:avLst/>
          </a:prstGeom>
          <a:noFill/>
        </p:spPr>
      </p:pic>
      <p:pic>
        <p:nvPicPr>
          <p:cNvPr id="10" name="Picture 6" descr="OnlineLabels Clip Art - asparagus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63952" y="2636912"/>
            <a:ext cx="1159401" cy="1401936"/>
          </a:xfrm>
          <a:prstGeom prst="rect">
            <a:avLst/>
          </a:prstGeom>
          <a:noFill/>
        </p:spPr>
      </p:pic>
      <p:pic>
        <p:nvPicPr>
          <p:cNvPr id="5127" name="Picture 7" descr="C:\Users\Σοφία\Desktop\purepng.com-peapeaspherical-seedpod-fruitbotanically-fruit-1701527268116mbo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67608" y="2780928"/>
            <a:ext cx="1610854" cy="1109979"/>
          </a:xfrm>
          <a:prstGeom prst="rect">
            <a:avLst/>
          </a:prstGeom>
          <a:noFill/>
        </p:spPr>
      </p:pic>
      <p:pic>
        <p:nvPicPr>
          <p:cNvPr id="12" name="Picture 7" descr="C:\Users\Σοφία\Desktop\purepng.com-peapeaspherical-seedpod-fruitbotanically-fruit-1701527268116mbo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00256" y="5085184"/>
            <a:ext cx="1610854" cy="1109979"/>
          </a:xfrm>
          <a:prstGeom prst="rect">
            <a:avLst/>
          </a:prstGeom>
          <a:noFill/>
        </p:spPr>
      </p:pic>
      <p:pic>
        <p:nvPicPr>
          <p:cNvPr id="13" name="Picture 7" descr="C:\Users\Σοφία\Desktop\purepng.com-peapeaspherical-seedpod-fruitbotanically-fruit-1701527268116mbots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44072" y="2780928"/>
            <a:ext cx="1610854" cy="1109979"/>
          </a:xfrm>
          <a:prstGeom prst="rect">
            <a:avLst/>
          </a:prstGeom>
          <a:noFill/>
        </p:spPr>
      </p:pic>
      <p:pic>
        <p:nvPicPr>
          <p:cNvPr id="14" name="Picture 4" descr="Online Shoping Sri Lanka | Cloths | Vegetables | Fruits | Phones |  Computers | Laptops | Pharmacy and More|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84232" y="2852936"/>
            <a:ext cx="1512168" cy="1052469"/>
          </a:xfrm>
          <a:prstGeom prst="rect">
            <a:avLst/>
          </a:prstGeom>
          <a:noFill/>
        </p:spPr>
      </p:pic>
      <p:pic>
        <p:nvPicPr>
          <p:cNvPr id="15" name="Picture 6" descr="OnlineLabels Clip Art - asparag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40416" y="2852936"/>
            <a:ext cx="1015385" cy="1227793"/>
          </a:xfrm>
          <a:prstGeom prst="rect">
            <a:avLst/>
          </a:prstGeom>
          <a:noFill/>
        </p:spPr>
      </p:pic>
      <p:pic>
        <p:nvPicPr>
          <p:cNvPr id="16" name="Picture 7" descr="C:\Users\Σοφία\Desktop\purepng.com-peapeaspherical-seedpod-fruitbotanically-fruit-1701527268116mbots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776520" y="2924944"/>
            <a:ext cx="1415480" cy="975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386076" y="1625664"/>
            <a:ext cx="4119395" cy="1695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00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14" dirty="0">
                <a:solidFill>
                  <a:srgbClr val="000000"/>
                </a:solidFill>
                <a:latin typeface="QNQIPE+Calibri Bold"/>
                <a:cs typeface="QNQIPE+Calibri Bold"/>
              </a:rPr>
              <a:t>Φτάσαμε</a:t>
            </a:r>
            <a:r>
              <a:rPr sz="3600" b="1" spc="-157" dirty="0">
                <a:solidFill>
                  <a:srgbClr val="000000"/>
                </a:solidFill>
                <a:latin typeface="QNQIPE+Calibri Bold"/>
                <a:cs typeface="QNQIPE+Calibri Bold"/>
              </a:rPr>
              <a:t> </a:t>
            </a:r>
            <a:r>
              <a:rPr sz="3600" b="1" spc="69" dirty="0">
                <a:solidFill>
                  <a:srgbClr val="000000"/>
                </a:solidFill>
                <a:latin typeface="QNQIPE+Calibri Bold"/>
                <a:cs typeface="QNQIPE+Calibri Bold"/>
              </a:rPr>
              <a:t>στο</a:t>
            </a:r>
            <a:r>
              <a:rPr sz="3600" b="1" spc="-176" dirty="0">
                <a:solidFill>
                  <a:srgbClr val="000000"/>
                </a:solidFill>
                <a:latin typeface="QNQIPE+Calibri Bold"/>
                <a:cs typeface="QNQIPE+Calibri Bold"/>
              </a:rPr>
              <a:t> </a:t>
            </a:r>
            <a:r>
              <a:rPr sz="3600" b="1" spc="11" dirty="0">
                <a:solidFill>
                  <a:srgbClr val="000000"/>
                </a:solidFill>
                <a:latin typeface="QNQIPE+Calibri Bold"/>
                <a:cs typeface="QNQIPE+Calibri Bold"/>
              </a:rPr>
              <a:t>τέλος</a:t>
            </a:r>
            <a:r>
              <a:rPr sz="3600" b="1" spc="-130" dirty="0">
                <a:solidFill>
                  <a:srgbClr val="000000"/>
                </a:solidFill>
                <a:latin typeface="QNQIPE+Calibri Bold"/>
                <a:cs typeface="QNQIPE+Calibri Bol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QNQIPE+Calibri Bold"/>
                <a:cs typeface="QNQIPE+Calibri Bold"/>
              </a:rPr>
              <a:t>!</a:t>
            </a:r>
          </a:p>
          <a:p>
            <a:pPr marL="0" marR="0">
              <a:lnSpc>
                <a:spcPts val="4327"/>
              </a:lnSpc>
              <a:spcBef>
                <a:spcPts val="0"/>
              </a:spcBef>
              <a:spcAft>
                <a:spcPts val="0"/>
              </a:spcAft>
            </a:pPr>
            <a:r>
              <a:rPr sz="3600" b="1" spc="-23" dirty="0">
                <a:solidFill>
                  <a:srgbClr val="000000"/>
                </a:solidFill>
                <a:latin typeface="QNQIPE+Calibri Bold"/>
                <a:cs typeface="QNQIPE+Calibri Bold"/>
              </a:rPr>
              <a:t>Τα</a:t>
            </a:r>
            <a:r>
              <a:rPr sz="3600" b="1" spc="38" dirty="0">
                <a:solidFill>
                  <a:srgbClr val="000000"/>
                </a:solidFill>
                <a:latin typeface="QNQIPE+Calibri Bold"/>
                <a:cs typeface="QNQIPE+Calibri Bold"/>
              </a:rPr>
              <a:t> </a:t>
            </a:r>
            <a:r>
              <a:rPr sz="3600" b="1" spc="10" dirty="0">
                <a:solidFill>
                  <a:srgbClr val="000000"/>
                </a:solidFill>
                <a:latin typeface="QNQIPE+Calibri Bold"/>
                <a:cs typeface="QNQIPE+Calibri Bold"/>
              </a:rPr>
              <a:t>καταφέρατε</a:t>
            </a:r>
            <a:r>
              <a:rPr sz="3600" b="1" spc="-70" dirty="0">
                <a:solidFill>
                  <a:srgbClr val="000000"/>
                </a:solidFill>
                <a:latin typeface="QNQIPE+Calibri Bold"/>
                <a:cs typeface="QNQIPE+Calibri Bold"/>
              </a:rPr>
              <a:t> </a:t>
            </a:r>
            <a:r>
              <a:rPr sz="3600" b="1" spc="-28" dirty="0">
                <a:solidFill>
                  <a:srgbClr val="000000"/>
                </a:solidFill>
                <a:latin typeface="QNQIPE+Calibri Bold"/>
                <a:cs typeface="QNQIPE+Calibri Bold"/>
              </a:rPr>
              <a:t>μα</a:t>
            </a:r>
          </a:p>
          <a:p>
            <a:pPr marL="0" marR="0">
              <a:lnSpc>
                <a:spcPts val="4325"/>
              </a:lnSpc>
              <a:spcBef>
                <a:spcPts val="50"/>
              </a:spcBef>
              <a:spcAft>
                <a:spcPts val="0"/>
              </a:spcAft>
            </a:pPr>
            <a:r>
              <a:rPr sz="3600" b="1" dirty="0">
                <a:solidFill>
                  <a:srgbClr val="000000"/>
                </a:solidFill>
                <a:latin typeface="QNQIPE+Calibri Bold"/>
                <a:cs typeface="QNQIPE+Calibri Bold"/>
              </a:rPr>
              <a:t>χαρά!</a:t>
            </a:r>
            <a:r>
              <a:rPr sz="3600" b="1" spc="-62" dirty="0">
                <a:solidFill>
                  <a:srgbClr val="000000"/>
                </a:solidFill>
                <a:latin typeface="QNQIPE+Calibri Bold"/>
                <a:cs typeface="QNQIPE+Calibri Bol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QNQIPE+Calibri Bold"/>
                <a:cs typeface="QNQIPE+Calibri Bold"/>
              </a:rPr>
              <a:t>Μπράβο</a:t>
            </a:r>
            <a:r>
              <a:rPr sz="3600" b="1" spc="-37" dirty="0">
                <a:solidFill>
                  <a:srgbClr val="000000"/>
                </a:solidFill>
                <a:latin typeface="QNQIPE+Calibri Bold"/>
                <a:cs typeface="QNQIPE+Calibri Bold"/>
              </a:rPr>
              <a:t> </a:t>
            </a:r>
            <a:r>
              <a:rPr sz="3600" b="1" spc="33" dirty="0">
                <a:solidFill>
                  <a:srgbClr val="000000"/>
                </a:solidFill>
                <a:latin typeface="QNQIPE+Calibri Bold"/>
                <a:cs typeface="QNQIPE+Calibri Bold"/>
              </a:rPr>
              <a:t>σας</a:t>
            </a:r>
            <a:r>
              <a:rPr sz="3600" b="1" spc="-72" dirty="0">
                <a:solidFill>
                  <a:srgbClr val="000000"/>
                </a:solidFill>
                <a:latin typeface="QNQIPE+Calibri Bold"/>
                <a:cs typeface="QNQIPE+Calibri Bold"/>
              </a:rPr>
              <a:t> </a:t>
            </a:r>
            <a:r>
              <a:rPr sz="3600" b="1" dirty="0">
                <a:solidFill>
                  <a:srgbClr val="000000"/>
                </a:solidFill>
                <a:latin typeface="QNQIPE+Calibri Bold"/>
                <a:cs typeface="QNQIPE+Calibri Bold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001520" y="488145"/>
            <a:ext cx="3333208" cy="142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</a:pPr>
            <a:r>
              <a:rPr sz="1850" spc="-18" dirty="0">
                <a:solidFill>
                  <a:srgbClr val="000000"/>
                </a:solidFill>
                <a:latin typeface="DAHVLL+Calibri"/>
                <a:cs typeface="DAHVLL+Calibri"/>
              </a:rPr>
              <a:t>Πρόκειται</a:t>
            </a:r>
            <a:r>
              <a:rPr sz="1850" spc="-112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6" dirty="0">
                <a:solidFill>
                  <a:srgbClr val="000000"/>
                </a:solidFill>
                <a:latin typeface="DAHVLL+Calibri"/>
                <a:cs typeface="DAHVLL+Calibri"/>
              </a:rPr>
              <a:t>για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3" dirty="0">
                <a:solidFill>
                  <a:srgbClr val="000000"/>
                </a:solidFill>
                <a:latin typeface="DAHVLL+Calibri"/>
                <a:cs typeface="DAHVLL+Calibri"/>
              </a:rPr>
              <a:t>θαυμαστό</a:t>
            </a:r>
            <a:r>
              <a:rPr sz="1850" spc="-10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35" dirty="0">
                <a:solidFill>
                  <a:srgbClr val="000000"/>
                </a:solidFill>
                <a:latin typeface="DAHVLL+Calibri"/>
                <a:cs typeface="DAHVLL+Calibri"/>
              </a:rPr>
              <a:t>λαχανικό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50" spc="20" dirty="0">
                <a:solidFill>
                  <a:srgbClr val="000000"/>
                </a:solidFill>
                <a:latin typeface="DAHVLL+Calibri"/>
                <a:cs typeface="DAHVLL+Calibri"/>
              </a:rPr>
              <a:t>με</a:t>
            </a:r>
            <a:r>
              <a:rPr sz="1850" spc="-82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5" dirty="0">
                <a:solidFill>
                  <a:srgbClr val="000000"/>
                </a:solidFill>
                <a:latin typeface="DAHVLL+Calibri"/>
                <a:cs typeface="DAHVLL+Calibri"/>
              </a:rPr>
              <a:t>αντιφλεγμονώδεις</a:t>
            </a:r>
            <a:r>
              <a:rPr sz="1850" spc="-122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9" dirty="0">
                <a:solidFill>
                  <a:srgbClr val="000000"/>
                </a:solidFill>
                <a:latin typeface="DAHVLL+Calibri"/>
                <a:cs typeface="DAHVLL+Calibri"/>
              </a:rPr>
              <a:t>ιδιότητες</a:t>
            </a:r>
            <a:r>
              <a:rPr sz="1850" spc="-39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.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50" spc="-21" dirty="0">
                <a:solidFill>
                  <a:srgbClr val="000000"/>
                </a:solidFill>
                <a:latin typeface="DAHVLL+Calibri"/>
                <a:cs typeface="DAHVLL+Calibri"/>
              </a:rPr>
              <a:t>Είναι</a:t>
            </a:r>
            <a:r>
              <a:rPr sz="1850" spc="-3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7" dirty="0">
                <a:solidFill>
                  <a:srgbClr val="000000"/>
                </a:solidFill>
                <a:latin typeface="DAHVLL+Calibri"/>
                <a:cs typeface="DAHVLL+Calibri"/>
              </a:rPr>
              <a:t>καλή</a:t>
            </a:r>
            <a:r>
              <a:rPr sz="1850" spc="-25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5" dirty="0">
                <a:solidFill>
                  <a:srgbClr val="000000"/>
                </a:solidFill>
                <a:latin typeface="DAHVLL+Calibri"/>
                <a:cs typeface="DAHVLL+Calibri"/>
              </a:rPr>
              <a:t>πηγή</a:t>
            </a:r>
            <a:r>
              <a:rPr sz="1850" spc="-37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1" dirty="0">
                <a:solidFill>
                  <a:srgbClr val="000000"/>
                </a:solidFill>
                <a:latin typeface="DAHVLL+Calibri"/>
                <a:cs typeface="DAHVLL+Calibri"/>
              </a:rPr>
              <a:t>βιταμινών</a:t>
            </a:r>
            <a:r>
              <a:rPr sz="1850" spc="-21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42" dirty="0">
                <a:solidFill>
                  <a:srgbClr val="000000"/>
                </a:solidFill>
                <a:latin typeface="DAHVLL+Calibri"/>
                <a:cs typeface="DAHVLL+Calibri"/>
              </a:rPr>
              <a:t>και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50" spc="-24" dirty="0">
                <a:solidFill>
                  <a:srgbClr val="000000"/>
                </a:solidFill>
                <a:latin typeface="DAHVLL+Calibri"/>
                <a:cs typeface="DAHVLL+Calibri"/>
              </a:rPr>
              <a:t>βοηθά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1" dirty="0">
                <a:solidFill>
                  <a:srgbClr val="000000"/>
                </a:solidFill>
                <a:latin typeface="DAHVLL+Calibri"/>
                <a:cs typeface="DAHVLL+Calibri"/>
              </a:rPr>
              <a:t>στο</a:t>
            </a:r>
            <a:r>
              <a:rPr sz="1850" spc="-23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δέρμα</a:t>
            </a:r>
            <a:r>
              <a:rPr sz="1850" spc="-187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, τα</a:t>
            </a:r>
            <a:r>
              <a:rPr sz="1850" spc="-29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μαλλιά</a:t>
            </a:r>
            <a:r>
              <a:rPr sz="1850" spc="-187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42" dirty="0">
                <a:solidFill>
                  <a:srgbClr val="000000"/>
                </a:solidFill>
                <a:latin typeface="DAHVLL+Calibri"/>
                <a:cs typeface="DAHVLL+Calibri"/>
              </a:rPr>
              <a:t>και</a:t>
            </a:r>
          </a:p>
          <a:p>
            <a:pPr marL="0" marR="0">
              <a:lnSpc>
                <a:spcPts val="2164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τα</a:t>
            </a:r>
            <a:r>
              <a:rPr sz="1850" spc="-29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2" dirty="0">
                <a:solidFill>
                  <a:srgbClr val="000000"/>
                </a:solidFill>
                <a:latin typeface="DAHVLL+Calibri"/>
                <a:cs typeface="DAHVLL+Calibri"/>
              </a:rPr>
              <a:t>νύχια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86165" y="3074680"/>
            <a:ext cx="1621793" cy="41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NQIPE+Calibri Bold"/>
                <a:cs typeface="QNQIPE+Calibri Bold"/>
              </a:rPr>
              <a:t>φασολάκια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192520" y="3960579"/>
            <a:ext cx="3436884" cy="14229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249"/>
              </a:lnSpc>
              <a:spcBef>
                <a:spcPts val="0"/>
              </a:spcBef>
              <a:spcAft>
                <a:spcPts val="0"/>
              </a:spcAft>
            </a:pPr>
            <a:r>
              <a:rPr sz="1850" spc="-19" dirty="0">
                <a:solidFill>
                  <a:srgbClr val="000000"/>
                </a:solidFill>
                <a:latin typeface="DAHVLL+Calibri"/>
                <a:cs typeface="DAHVLL+Calibri"/>
              </a:rPr>
              <a:t>Αρκετά</a:t>
            </a:r>
            <a:r>
              <a:rPr sz="1850" spc="-89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40" dirty="0">
                <a:solidFill>
                  <a:srgbClr val="000000"/>
                </a:solidFill>
                <a:latin typeface="DAHVLL+Calibri"/>
                <a:cs typeface="DAHVLL+Calibri"/>
              </a:rPr>
              <a:t>γευστικό</a:t>
            </a:r>
            <a:r>
              <a:rPr sz="1850" spc="85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35" dirty="0">
                <a:solidFill>
                  <a:srgbClr val="000000"/>
                </a:solidFill>
                <a:latin typeface="DAHVLL+Calibri"/>
                <a:cs typeface="DAHVLL+Calibri"/>
              </a:rPr>
              <a:t>λαχανικό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42" dirty="0">
                <a:solidFill>
                  <a:srgbClr val="000000"/>
                </a:solidFill>
                <a:latin typeface="DAHVLL+Calibri"/>
                <a:cs typeface="DAHVLL+Calibri"/>
              </a:rPr>
              <a:t>και</a:t>
            </a:r>
          </a:p>
          <a:p>
            <a:pPr marL="0" marR="0">
              <a:lnSpc>
                <a:spcPts val="2164"/>
              </a:lnSpc>
              <a:spcBef>
                <a:spcPts val="0"/>
              </a:spcBef>
              <a:spcAft>
                <a:spcPts val="0"/>
              </a:spcAft>
            </a:pPr>
            <a:r>
              <a:rPr sz="1850" spc="-36" dirty="0">
                <a:solidFill>
                  <a:srgbClr val="000000"/>
                </a:solidFill>
                <a:latin typeface="DAHVLL+Calibri"/>
                <a:cs typeface="DAHVLL+Calibri"/>
              </a:rPr>
              <a:t>ευεργετικό</a:t>
            </a:r>
            <a:r>
              <a:rPr sz="1850" spc="8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6" dirty="0">
                <a:solidFill>
                  <a:srgbClr val="000000"/>
                </a:solidFill>
                <a:latin typeface="DAHVLL+Calibri"/>
                <a:cs typeface="DAHVLL+Calibri"/>
              </a:rPr>
              <a:t>για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6" dirty="0">
                <a:solidFill>
                  <a:srgbClr val="000000"/>
                </a:solidFill>
                <a:latin typeface="DAHVLL+Calibri"/>
                <a:cs typeface="DAHVLL+Calibri"/>
              </a:rPr>
              <a:t>την</a:t>
            </a:r>
            <a:r>
              <a:rPr sz="1850" spc="-112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34" dirty="0">
                <a:solidFill>
                  <a:srgbClr val="000000"/>
                </a:solidFill>
                <a:latin typeface="DAHVLL+Calibri"/>
                <a:cs typeface="DAHVLL+Calibri"/>
              </a:rPr>
              <a:t>υγεία</a:t>
            </a:r>
            <a:r>
              <a:rPr sz="1850" spc="85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0" dirty="0">
                <a:solidFill>
                  <a:srgbClr val="000000"/>
                </a:solidFill>
                <a:latin typeface="DAHVLL+Calibri"/>
                <a:cs typeface="DAHVLL+Calibri"/>
              </a:rPr>
              <a:t>μας.</a:t>
            </a:r>
            <a:r>
              <a:rPr sz="1850" spc="-76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1" dirty="0">
                <a:solidFill>
                  <a:srgbClr val="000000"/>
                </a:solidFill>
                <a:latin typeface="DAHVLL+Calibri"/>
                <a:cs typeface="DAHVLL+Calibri"/>
              </a:rPr>
              <a:t>Είναι</a:t>
            </a:r>
          </a:p>
          <a:p>
            <a:pPr marL="0" marR="0">
              <a:lnSpc>
                <a:spcPts val="2161"/>
              </a:lnSpc>
              <a:spcBef>
                <a:spcPts val="0"/>
              </a:spcBef>
              <a:spcAft>
                <a:spcPts val="0"/>
              </a:spcAft>
            </a:pPr>
            <a:r>
              <a:rPr sz="1850" spc="-12" dirty="0">
                <a:solidFill>
                  <a:srgbClr val="000000"/>
                </a:solidFill>
                <a:latin typeface="DAHVLL+Calibri"/>
                <a:cs typeface="DAHVLL+Calibri"/>
              </a:rPr>
              <a:t>πλούσιο</a:t>
            </a:r>
            <a:r>
              <a:rPr sz="1850" spc="-10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4" dirty="0">
                <a:solidFill>
                  <a:srgbClr val="000000"/>
                </a:solidFill>
                <a:latin typeface="DAHVLL+Calibri"/>
                <a:cs typeface="DAHVLL+Calibri"/>
              </a:rPr>
              <a:t>σε</a:t>
            </a:r>
            <a:r>
              <a:rPr sz="1850" spc="4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25" dirty="0">
                <a:solidFill>
                  <a:srgbClr val="000000"/>
                </a:solidFill>
                <a:latin typeface="DAHVLL+Calibri"/>
                <a:cs typeface="DAHVLL+Calibri"/>
              </a:rPr>
              <a:t>φυτικές</a:t>
            </a:r>
            <a:r>
              <a:rPr sz="1850" spc="-32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33" dirty="0">
                <a:solidFill>
                  <a:srgbClr val="000000"/>
                </a:solidFill>
                <a:latin typeface="DAHVLL+Calibri"/>
                <a:cs typeface="DAHVLL+Calibri"/>
              </a:rPr>
              <a:t>ίνες</a:t>
            </a:r>
            <a:r>
              <a:rPr sz="1850" spc="55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42" dirty="0">
                <a:solidFill>
                  <a:srgbClr val="000000"/>
                </a:solidFill>
                <a:latin typeface="DAHVLL+Calibri"/>
                <a:cs typeface="DAHVLL+Calibri"/>
              </a:rPr>
              <a:t>και</a:t>
            </a:r>
          </a:p>
          <a:p>
            <a:pPr marL="0" marR="0">
              <a:lnSpc>
                <a:spcPts val="2163"/>
              </a:lnSpc>
              <a:spcBef>
                <a:spcPts val="0"/>
              </a:spcBef>
              <a:spcAft>
                <a:spcPts val="0"/>
              </a:spcAft>
            </a:pP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πολύτιμη</a:t>
            </a:r>
            <a:r>
              <a:rPr sz="1850" spc="-21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1" dirty="0">
                <a:solidFill>
                  <a:srgbClr val="000000"/>
                </a:solidFill>
                <a:latin typeface="DAHVLL+Calibri"/>
                <a:cs typeface="DAHVLL+Calibri"/>
              </a:rPr>
              <a:t>πηγή</a:t>
            </a:r>
            <a:r>
              <a:rPr sz="1850" spc="-12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2" dirty="0">
                <a:solidFill>
                  <a:srgbClr val="000000"/>
                </a:solidFill>
                <a:latin typeface="DAHVLL+Calibri"/>
                <a:cs typeface="DAHVLL+Calibri"/>
              </a:rPr>
              <a:t>βιταμινών</a:t>
            </a:r>
            <a:r>
              <a:rPr sz="1850" spc="-116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. </a:t>
            </a:r>
            <a:r>
              <a:rPr sz="1850" spc="-11" dirty="0">
                <a:solidFill>
                  <a:srgbClr val="000000"/>
                </a:solidFill>
                <a:latin typeface="DAHVLL+Calibri"/>
                <a:cs typeface="DAHVLL+Calibri"/>
              </a:rPr>
              <a:t>Βοηθά</a:t>
            </a:r>
          </a:p>
          <a:p>
            <a:pPr marL="0" marR="0">
              <a:lnSpc>
                <a:spcPts val="2165"/>
              </a:lnSpc>
              <a:spcBef>
                <a:spcPts val="0"/>
              </a:spcBef>
              <a:spcAft>
                <a:spcPts val="0"/>
              </a:spcAft>
            </a:pPr>
            <a:r>
              <a:rPr sz="1850" spc="-18" dirty="0">
                <a:solidFill>
                  <a:srgbClr val="000000"/>
                </a:solidFill>
                <a:latin typeface="DAHVLL+Calibri"/>
                <a:cs typeface="DAHVLL+Calibri"/>
              </a:rPr>
              <a:t>στην</a:t>
            </a:r>
            <a:r>
              <a:rPr sz="1850" spc="-3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προστασία</a:t>
            </a:r>
            <a:r>
              <a:rPr sz="1850" spc="-187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των</a:t>
            </a:r>
            <a:r>
              <a:rPr sz="1850" spc="-48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spc="-14" dirty="0">
                <a:solidFill>
                  <a:srgbClr val="000000"/>
                </a:solidFill>
                <a:latin typeface="DAHVLL+Calibri"/>
                <a:cs typeface="DAHVLL+Calibri"/>
              </a:rPr>
              <a:t>δοντιών</a:t>
            </a:r>
            <a:r>
              <a:rPr sz="1850" spc="-35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1850" dirty="0">
                <a:solidFill>
                  <a:srgbClr val="000000"/>
                </a:solidFill>
                <a:latin typeface="DAHVLL+Calibri"/>
                <a:cs typeface="DAHVLL+Calibri"/>
              </a:rPr>
              <a:t>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69796" y="6067435"/>
            <a:ext cx="1380193" cy="410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5"/>
              </a:lnSpc>
              <a:spcBef>
                <a:spcPts val="0"/>
              </a:spcBef>
              <a:spcAft>
                <a:spcPts val="0"/>
              </a:spcAft>
            </a:pPr>
            <a:r>
              <a:rPr sz="2400" b="1" dirty="0">
                <a:solidFill>
                  <a:srgbClr val="000000"/>
                </a:solidFill>
                <a:latin typeface="QNQIPE+Calibri Bold"/>
                <a:cs typeface="QNQIPE+Calibri Bold"/>
              </a:rPr>
              <a:t>αγκινάρα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52041" y="2279859"/>
            <a:ext cx="4801771" cy="65899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888"/>
              </a:lnSpc>
              <a:spcBef>
                <a:spcPts val="0"/>
              </a:spcBef>
              <a:spcAft>
                <a:spcPts val="0"/>
              </a:spcAft>
            </a:pPr>
            <a:r>
              <a:rPr sz="4000" b="1" spc="-25" dirty="0">
                <a:solidFill>
                  <a:srgbClr val="000000"/>
                </a:solidFill>
                <a:latin typeface="QNQIPE+Calibri Bold"/>
                <a:cs typeface="QNQIPE+Calibri Bold"/>
              </a:rPr>
              <a:t>Ας</a:t>
            </a:r>
            <a:r>
              <a:rPr sz="4000" b="1" spc="52" dirty="0">
                <a:solidFill>
                  <a:srgbClr val="000000"/>
                </a:solidFill>
                <a:latin typeface="QNQIPE+Calibri Bold"/>
                <a:cs typeface="QNQIPE+Calibri Bold"/>
              </a:rPr>
              <a:t> </a:t>
            </a:r>
            <a:r>
              <a:rPr sz="4000" b="1" dirty="0">
                <a:solidFill>
                  <a:srgbClr val="000000"/>
                </a:solidFill>
                <a:latin typeface="QNQIPE+Calibri Bold"/>
                <a:cs typeface="QNQIPE+Calibri Bold"/>
              </a:rPr>
              <a:t>παίξουμε</a:t>
            </a:r>
            <a:r>
              <a:rPr sz="4000" b="1" spc="-89" dirty="0">
                <a:solidFill>
                  <a:srgbClr val="000000"/>
                </a:solidFill>
                <a:latin typeface="QNQIPE+Calibri Bold"/>
                <a:cs typeface="QNQIPE+Calibri Bold"/>
              </a:rPr>
              <a:t> </a:t>
            </a:r>
            <a:r>
              <a:rPr sz="4000" b="1" dirty="0">
                <a:solidFill>
                  <a:srgbClr val="000000"/>
                </a:solidFill>
                <a:latin typeface="QNQIPE+Calibri Bold"/>
                <a:cs typeface="QNQIPE+Calibri Bold"/>
              </a:rPr>
              <a:t>!</a:t>
            </a:r>
            <a:r>
              <a:rPr sz="4000" b="1" spc="32" dirty="0">
                <a:solidFill>
                  <a:srgbClr val="000000"/>
                </a:solidFill>
                <a:latin typeface="QNQIPE+Calibri Bold"/>
                <a:cs typeface="QNQIPE+Calibri Bold"/>
              </a:rPr>
              <a:t> </a:t>
            </a:r>
            <a:r>
              <a:rPr sz="4000" b="1" dirty="0">
                <a:solidFill>
                  <a:srgbClr val="000000"/>
                </a:solidFill>
                <a:latin typeface="QNQIPE+Calibri Bold"/>
                <a:cs typeface="QNQIPE+Calibri Bold"/>
              </a:rPr>
              <a:t>Θέλετε;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07368" y="213370"/>
            <a:ext cx="10450965" cy="39741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5"/>
              </a:lnSpc>
              <a:spcBef>
                <a:spcPts val="0"/>
              </a:spcBef>
              <a:spcAft>
                <a:spcPts val="0"/>
              </a:spcAft>
            </a:pPr>
            <a:r>
              <a:rPr sz="3500" dirty="0">
                <a:solidFill>
                  <a:schemeClr val="bg1"/>
                </a:solidFill>
                <a:latin typeface="DAHVLL+Calibri"/>
                <a:cs typeface="DAHVLL+Calibri"/>
              </a:rPr>
              <a:t>Μέτρησε</a:t>
            </a:r>
            <a:r>
              <a:rPr sz="3500" spc="-127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28" dirty="0">
                <a:solidFill>
                  <a:schemeClr val="bg1"/>
                </a:solidFill>
                <a:latin typeface="DAHVLL+Calibri"/>
                <a:cs typeface="DAHVLL+Calibri"/>
              </a:rPr>
              <a:t>τα</a:t>
            </a:r>
            <a:r>
              <a:rPr sz="3500" spc="-92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-24" dirty="0">
                <a:solidFill>
                  <a:schemeClr val="bg1"/>
                </a:solidFill>
                <a:latin typeface="DAHVLL+Calibri"/>
                <a:cs typeface="DAHVLL+Calibri"/>
              </a:rPr>
              <a:t>λαχανικά</a:t>
            </a:r>
            <a:r>
              <a:rPr sz="3500" spc="36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-25" dirty="0">
                <a:solidFill>
                  <a:schemeClr val="bg1"/>
                </a:solidFill>
                <a:latin typeface="DAHVLL+Calibri"/>
                <a:cs typeface="DAHVLL+Calibri"/>
              </a:rPr>
              <a:t>και</a:t>
            </a:r>
            <a:r>
              <a:rPr sz="3500" spc="19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-18" dirty="0">
                <a:solidFill>
                  <a:schemeClr val="bg1"/>
                </a:solidFill>
                <a:latin typeface="DAHVLL+Calibri"/>
                <a:cs typeface="DAHVLL+Calibri"/>
              </a:rPr>
              <a:t>γράψε</a:t>
            </a:r>
            <a:r>
              <a:rPr sz="3500" spc="58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20" dirty="0">
                <a:solidFill>
                  <a:schemeClr val="bg1"/>
                </a:solidFill>
                <a:latin typeface="DAHVLL+Calibri"/>
                <a:cs typeface="DAHVLL+Calibri"/>
              </a:rPr>
              <a:t>τον</a:t>
            </a:r>
            <a:r>
              <a:rPr sz="3500" spc="-119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dirty="0">
                <a:solidFill>
                  <a:schemeClr val="bg1"/>
                </a:solidFill>
                <a:latin typeface="DAHVLL+Calibri"/>
                <a:cs typeface="DAHVLL+Calibri"/>
              </a:rPr>
              <a:t>αριθμό</a:t>
            </a:r>
            <a:r>
              <a:rPr sz="3500" spc="-50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16" dirty="0">
                <a:solidFill>
                  <a:schemeClr val="bg1"/>
                </a:solidFill>
                <a:latin typeface="DAHVLL+Calibri"/>
                <a:cs typeface="DAHVLL+Calibri"/>
              </a:rPr>
              <a:t>στο</a:t>
            </a:r>
            <a:r>
              <a:rPr sz="3500" spc="-66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-14" dirty="0">
                <a:solidFill>
                  <a:schemeClr val="bg1"/>
                </a:solidFill>
                <a:latin typeface="DAHVLL+Calibri"/>
                <a:cs typeface="DAHVLL+Calibri"/>
              </a:rPr>
              <a:t>κουτάκι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791744" y="192336"/>
            <a:ext cx="6488599" cy="39741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3500" spc="11" dirty="0">
                <a:solidFill>
                  <a:schemeClr val="bg1"/>
                </a:solidFill>
                <a:latin typeface="DAHVLL+Calibri"/>
                <a:cs typeface="DAHVLL+Calibri"/>
              </a:rPr>
              <a:t>Κύκλωσε</a:t>
            </a:r>
            <a:r>
              <a:rPr sz="3500" spc="-123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16" dirty="0">
                <a:solidFill>
                  <a:schemeClr val="bg1"/>
                </a:solidFill>
                <a:latin typeface="DAHVLL+Calibri"/>
                <a:cs typeface="DAHVLL+Calibri"/>
              </a:rPr>
              <a:t>τόσα</a:t>
            </a:r>
            <a:r>
              <a:rPr sz="3500" spc="-73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dirty="0">
                <a:solidFill>
                  <a:schemeClr val="bg1"/>
                </a:solidFill>
                <a:latin typeface="DAHVLL+Calibri"/>
                <a:cs typeface="DAHVLL+Calibri"/>
              </a:rPr>
              <a:t>όσα</a:t>
            </a:r>
            <a:r>
              <a:rPr sz="3500" spc="-65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spc="20" dirty="0">
                <a:solidFill>
                  <a:schemeClr val="bg1"/>
                </a:solidFill>
                <a:latin typeface="DAHVLL+Calibri"/>
                <a:cs typeface="DAHVLL+Calibri"/>
              </a:rPr>
              <a:t>λέει</a:t>
            </a:r>
            <a:r>
              <a:rPr sz="3500" spc="-102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dirty="0">
                <a:solidFill>
                  <a:schemeClr val="bg1"/>
                </a:solidFill>
                <a:latin typeface="DAHVLL+Calibri"/>
                <a:cs typeface="DAHVLL+Calibri"/>
              </a:rPr>
              <a:t>ο</a:t>
            </a:r>
            <a:r>
              <a:rPr sz="3500" spc="30" dirty="0">
                <a:solidFill>
                  <a:schemeClr val="bg1"/>
                </a:solidFill>
                <a:latin typeface="DAHVLL+Calibri"/>
                <a:cs typeface="DAHVLL+Calibri"/>
              </a:rPr>
              <a:t> </a:t>
            </a:r>
            <a:r>
              <a:rPr sz="3500" dirty="0">
                <a:solidFill>
                  <a:schemeClr val="bg1"/>
                </a:solidFill>
                <a:latin typeface="DAHVLL+Calibri"/>
                <a:cs typeface="DAHVLL+Calibri"/>
              </a:rPr>
              <a:t>αριθμός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68032" y="1151355"/>
            <a:ext cx="503206" cy="21903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52"/>
              </a:lnSpc>
              <a:spcBef>
                <a:spcPts val="0"/>
              </a:spcBef>
              <a:spcAft>
                <a:spcPts val="0"/>
              </a:spcAft>
            </a:pPr>
            <a:r>
              <a:rPr sz="5450" dirty="0">
                <a:solidFill>
                  <a:srgbClr val="000000"/>
                </a:solidFill>
                <a:latin typeface="RLADQB+Calibri"/>
                <a:cs typeface="RLADQB+Calibri"/>
              </a:rPr>
              <a:t>3</a:t>
            </a:r>
          </a:p>
          <a:p>
            <a:pPr marL="0" marR="0">
              <a:lnSpc>
                <a:spcPts val="6649"/>
              </a:lnSpc>
              <a:spcBef>
                <a:spcPts val="3644"/>
              </a:spcBef>
              <a:spcAft>
                <a:spcPts val="0"/>
              </a:spcAft>
            </a:pPr>
            <a:r>
              <a:rPr sz="5450" dirty="0">
                <a:solidFill>
                  <a:srgbClr val="000000"/>
                </a:solidFill>
                <a:latin typeface="RLADQB+Calibri"/>
                <a:cs typeface="RLADQB+Calibri"/>
              </a:rPr>
              <a:t>5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8032" y="4007633"/>
            <a:ext cx="503206" cy="23479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649"/>
              </a:lnSpc>
              <a:spcBef>
                <a:spcPts val="0"/>
              </a:spcBef>
              <a:spcAft>
                <a:spcPts val="0"/>
              </a:spcAft>
            </a:pPr>
            <a:r>
              <a:rPr sz="5450" dirty="0">
                <a:solidFill>
                  <a:srgbClr val="000000"/>
                </a:solidFill>
                <a:latin typeface="RLADQB+Calibri"/>
                <a:cs typeface="RLADQB+Calibri"/>
              </a:rPr>
              <a:t>4</a:t>
            </a:r>
          </a:p>
          <a:p>
            <a:pPr marL="0" marR="0">
              <a:lnSpc>
                <a:spcPts val="6652"/>
              </a:lnSpc>
              <a:spcBef>
                <a:spcPts val="4884"/>
              </a:spcBef>
              <a:spcAft>
                <a:spcPts val="0"/>
              </a:spcAft>
            </a:pPr>
            <a:r>
              <a:rPr sz="5450" dirty="0">
                <a:solidFill>
                  <a:srgbClr val="000000"/>
                </a:solidFill>
                <a:latin typeface="RLADQB+Calibri"/>
                <a:cs typeface="RLADQB+Calibri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61682" y="305748"/>
            <a:ext cx="9417410" cy="7766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932"/>
              </a:lnSpc>
              <a:spcBef>
                <a:spcPts val="0"/>
              </a:spcBef>
              <a:spcAft>
                <a:spcPts val="0"/>
              </a:spcAft>
            </a:pPr>
            <a:r>
              <a:rPr sz="2400" dirty="0">
                <a:solidFill>
                  <a:srgbClr val="000000"/>
                </a:solidFill>
                <a:latin typeface="DAHVLL+Calibri"/>
                <a:cs typeface="DAHVLL+Calibri"/>
              </a:rPr>
              <a:t>Φτάνουν</a:t>
            </a:r>
            <a:r>
              <a:rPr sz="2400" spc="-22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2400" spc="32" dirty="0">
                <a:solidFill>
                  <a:srgbClr val="000000"/>
                </a:solidFill>
                <a:latin typeface="DAHVLL+Calibri"/>
                <a:cs typeface="DAHVLL+Calibri"/>
              </a:rPr>
              <a:t>τα</a:t>
            </a:r>
            <a:r>
              <a:rPr sz="2400" spc="-93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2400" spc="11" dirty="0">
                <a:solidFill>
                  <a:srgbClr val="000000"/>
                </a:solidFill>
                <a:latin typeface="DAHVLL+Calibri"/>
                <a:cs typeface="DAHVLL+Calibri"/>
              </a:rPr>
              <a:t>πιάτα</a:t>
            </a:r>
            <a:r>
              <a:rPr sz="2400" spc="-73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2400" spc="-24" dirty="0">
                <a:solidFill>
                  <a:srgbClr val="000000"/>
                </a:solidFill>
                <a:latin typeface="DAHVLL+Calibri"/>
                <a:cs typeface="DAHVLL+Calibri"/>
              </a:rPr>
              <a:t>για</a:t>
            </a:r>
            <a:r>
              <a:rPr sz="2400" spc="12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2400" spc="-34" dirty="0">
                <a:solidFill>
                  <a:srgbClr val="000000"/>
                </a:solidFill>
                <a:latin typeface="DAHVLL+Calibri"/>
                <a:cs typeface="DAHVLL+Calibri"/>
              </a:rPr>
              <a:t>να</a:t>
            </a:r>
            <a:r>
              <a:rPr sz="2400" spc="50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DAHVLL+Calibri"/>
                <a:cs typeface="DAHVLL+Calibri"/>
              </a:rPr>
              <a:t>σερβίρεις</a:t>
            </a:r>
            <a:r>
              <a:rPr sz="2400" spc="55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2400" spc="32" dirty="0">
                <a:solidFill>
                  <a:srgbClr val="000000"/>
                </a:solidFill>
                <a:latin typeface="DAHVLL+Calibri"/>
                <a:cs typeface="DAHVLL+Calibri"/>
              </a:rPr>
              <a:t>τα</a:t>
            </a:r>
            <a:r>
              <a:rPr sz="2400" spc="-93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DAHVLL+Calibri"/>
                <a:cs typeface="DAHVLL+Calibri"/>
              </a:rPr>
              <a:t>φασολάκια</a:t>
            </a:r>
            <a:r>
              <a:rPr sz="2400" spc="-15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DAHVLL+Calibri"/>
                <a:cs typeface="DAHVLL+Calibri"/>
              </a:rPr>
              <a:t>;</a:t>
            </a:r>
            <a:r>
              <a:rPr sz="2400" spc="-65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DAHVLL+Calibri"/>
                <a:cs typeface="DAHVLL+Calibri"/>
              </a:rPr>
              <a:t>Τράβα</a:t>
            </a:r>
            <a:r>
              <a:rPr sz="2400" spc="16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2400" spc="10" dirty="0">
                <a:solidFill>
                  <a:srgbClr val="000000"/>
                </a:solidFill>
                <a:latin typeface="DAHVLL+Calibri"/>
                <a:cs typeface="DAHVLL+Calibri"/>
              </a:rPr>
              <a:t>γραμμές</a:t>
            </a:r>
            <a:r>
              <a:rPr sz="2400" spc="-94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2400" spc="-24" dirty="0">
                <a:solidFill>
                  <a:srgbClr val="000000"/>
                </a:solidFill>
                <a:latin typeface="DAHVLL+Calibri"/>
                <a:cs typeface="DAHVLL+Calibri"/>
              </a:rPr>
              <a:t>για</a:t>
            </a:r>
            <a:r>
              <a:rPr sz="2400" spc="121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2400" spc="-34" dirty="0">
                <a:solidFill>
                  <a:srgbClr val="000000"/>
                </a:solidFill>
                <a:latin typeface="DAHVLL+Calibri"/>
                <a:cs typeface="DAHVLL+Calibri"/>
              </a:rPr>
              <a:t>να</a:t>
            </a:r>
          </a:p>
          <a:p>
            <a:pPr marL="0" marR="0">
              <a:lnSpc>
                <a:spcPts val="2881"/>
              </a:lnSpc>
              <a:spcBef>
                <a:spcPts val="0"/>
              </a:spcBef>
              <a:spcAft>
                <a:spcPts val="0"/>
              </a:spcAft>
            </a:pPr>
            <a:r>
              <a:rPr sz="2400" spc="11" dirty="0">
                <a:solidFill>
                  <a:srgbClr val="000000"/>
                </a:solidFill>
                <a:latin typeface="DAHVLL+Calibri"/>
                <a:cs typeface="DAHVLL+Calibri"/>
              </a:rPr>
              <a:t>δεις</a:t>
            </a:r>
            <a:r>
              <a:rPr sz="2400" spc="-19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DAHVLL+Calibri"/>
                <a:cs typeface="DAHVLL+Calibri"/>
              </a:rPr>
              <a:t>αν</a:t>
            </a:r>
            <a:r>
              <a:rPr sz="2400" spc="-22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DAHVLL+Calibri"/>
                <a:cs typeface="DAHVLL+Calibri"/>
              </a:rPr>
              <a:t>είναι λιγότερα</a:t>
            </a:r>
            <a:r>
              <a:rPr sz="2400" spc="-64" dirty="0">
                <a:solidFill>
                  <a:srgbClr val="000000"/>
                </a:solidFill>
                <a:latin typeface="DAHVLL+Calibri"/>
                <a:cs typeface="DAHVLL+Calibri"/>
              </a:rPr>
              <a:t> </a:t>
            </a:r>
            <a:r>
              <a:rPr sz="2400" dirty="0">
                <a:solidFill>
                  <a:srgbClr val="000000"/>
                </a:solidFill>
                <a:latin typeface="DAHVLL+Calibri"/>
                <a:cs typeface="DAHVLL+Calibri"/>
              </a:rPr>
              <a:t>ή περισσότερα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</TotalTime>
  <Words>337</Words>
  <Application>Microsoft Office PowerPoint</Application>
  <PresentationFormat>Προσαρμογή</PresentationFormat>
  <Paragraphs>79</Paragraphs>
  <Slides>21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21</vt:i4>
      </vt:variant>
    </vt:vector>
  </HeadingPairs>
  <TitlesOfParts>
    <vt:vector size="28" baseType="lpstr">
      <vt:lpstr>Arial</vt:lpstr>
      <vt:lpstr>Calibri</vt:lpstr>
      <vt:lpstr>DAHVLL+Calibri</vt:lpstr>
      <vt:lpstr>RLADQB+Calibri</vt:lpstr>
      <vt:lpstr>Times New Roman</vt:lpstr>
      <vt:lpstr>QNQIPE+Calibri Bold</vt:lpstr>
      <vt:lpstr>Theme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Συνέχισε το μοτίβο</vt:lpstr>
      <vt:lpstr>Συνέχισε το μοτίβο</vt:lpstr>
      <vt:lpstr>Διαφάνεια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Σοφία</cp:lastModifiedBy>
  <cp:revision>16</cp:revision>
  <dcterms:modified xsi:type="dcterms:W3CDTF">2021-03-31T08:59:58Z</dcterms:modified>
</cp:coreProperties>
</file>