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3" r:id="rId3"/>
    <p:sldId id="280" r:id="rId4"/>
    <p:sldId id="281" r:id="rId5"/>
    <p:sldId id="282" r:id="rId6"/>
    <p:sldId id="259" r:id="rId7"/>
    <p:sldId id="260" r:id="rId8"/>
    <p:sldId id="272" r:id="rId9"/>
    <p:sldId id="267" r:id="rId10"/>
    <p:sldId id="270" r:id="rId11"/>
    <p:sldId id="276" r:id="rId12"/>
    <p:sldId id="275" r:id="rId13"/>
    <p:sldId id="277" r:id="rId14"/>
    <p:sldId id="271" r:id="rId15"/>
    <p:sldId id="278" r:id="rId16"/>
    <p:sldId id="27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85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23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27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34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7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83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05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77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5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1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0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0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96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43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8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07F67B-4055-458F-A699-015E5D0A6A99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7984C-B100-4BFE-8260-1C92FE85F0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37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A188D04-7E11-AB15-E51C-CD82C9EA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ΔΙΑΤΡΟΦΗ ΤΩΝ ΑΡΧΑΙΩΝ ΕΛΛΗΝΩΝ</a:t>
            </a:r>
          </a:p>
        </p:txBody>
      </p:sp>
      <p:pic>
        <p:nvPicPr>
          <p:cNvPr id="1026" name="Picture 2" descr="Stentoras.gr - 64dB για την εργασία, την επιχειρηματικότητα, την προσωπική  ανάπτυξη και την κοινωνική αντίληψη - Η πυραμίδα της διατροφής μας">
            <a:extLst>
              <a:ext uri="{FF2B5EF4-FFF2-40B4-BE49-F238E27FC236}">
                <a16:creationId xmlns:a16="http://schemas.microsoft.com/office/drawing/2014/main" xmlns="" id="{4A7677E2-90D1-9027-6C72-9775FC65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04" y="2088016"/>
            <a:ext cx="4444191" cy="399414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637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42CB539-2C63-BCB4-AC70-7629B94C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ΑΥΓΑ</a:t>
            </a:r>
          </a:p>
        </p:txBody>
      </p:sp>
      <p:pic>
        <p:nvPicPr>
          <p:cNvPr id="8194" name="Picture 2" descr="Αυγά: μυστικά, τρόποι μαγειρέματος και οφέλη">
            <a:extLst>
              <a:ext uri="{FF2B5EF4-FFF2-40B4-BE49-F238E27FC236}">
                <a16:creationId xmlns:a16="http://schemas.microsoft.com/office/drawing/2014/main" xmlns="" id="{2A3CD521-716F-BDBC-C81C-10934FF07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74" y="1735801"/>
            <a:ext cx="4551387" cy="33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8634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62BBD5-7430-D00C-A9C7-105658FE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ΕΛΙΕΣ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91050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1D65A16-67F1-213F-49BC-B4E2E874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/>
              <a:t>ΣΤΑΦΙΔΕΣ</a:t>
            </a:r>
            <a:endParaRPr lang="el-GR" dirty="0"/>
          </a:p>
        </p:txBody>
      </p:sp>
      <p:pic>
        <p:nvPicPr>
          <p:cNvPr id="10242" name="Picture 2" descr="Σταφίδες: Τα απίστευτα οφέλη τους στην υγεία και διατροφή">
            <a:extLst>
              <a:ext uri="{FF2B5EF4-FFF2-40B4-BE49-F238E27FC236}">
                <a16:creationId xmlns:a16="http://schemas.microsoft.com/office/drawing/2014/main" xmlns="" id="{8EE42B12-C21B-E742-5030-A634ECF9F8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54" y="2073427"/>
            <a:ext cx="5611621" cy="31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213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93EE26-E888-BC46-2095-ABEE01BF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ΤΥΡΙ (ΣΠΑΝΙΑ)</a:t>
            </a:r>
          </a:p>
        </p:txBody>
      </p:sp>
      <p:pic>
        <p:nvPicPr>
          <p:cNvPr id="12290" name="Picture 2" descr="Το τυρί που δυναμώνει τα οστά χωρίς να ανεβάζει τη χοληστερόλη">
            <a:extLst>
              <a:ext uri="{FF2B5EF4-FFF2-40B4-BE49-F238E27FC236}">
                <a16:creationId xmlns:a16="http://schemas.microsoft.com/office/drawing/2014/main" xmlns="" id="{3FE9AF3E-2FC8-C2E6-2574-D4424B256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2492973"/>
            <a:ext cx="6340345" cy="31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1395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AEF780C-C46F-B00E-9411-CA20EA63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/>
              <a:t>Οι αρχαίοι κατανάλωναν πολλά γαλακτοκομικά και ακόμα περισσότερο τυρί. Το βούτυρο ήταν ιδιαίτερα γνωστό, αλλά αντί για αυτό χρησιμοποιούσαν πολλές φορές </a:t>
            </a:r>
            <a:r>
              <a:rPr lang="el-GR" sz="3200" dirty="0"/>
              <a:t>ελαιόλαδο.</a:t>
            </a:r>
            <a:endParaRPr lang="el-GR" sz="3200" dirty="0"/>
          </a:p>
        </p:txBody>
      </p:sp>
      <p:pic>
        <p:nvPicPr>
          <p:cNvPr id="9218" name="Picture 2" descr="Γάλα: Η ακρίβεια χτύπησε την παραγωγή - Στα ύψη οι τιμές - Aftodioikisi.gr">
            <a:extLst>
              <a:ext uri="{FF2B5EF4-FFF2-40B4-BE49-F238E27FC236}">
                <a16:creationId xmlns:a16="http://schemas.microsoft.com/office/drawing/2014/main" xmlns="" id="{A8CDD9A7-2370-AC30-62FF-BE7A75633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41" y="2412880"/>
            <a:ext cx="5906860" cy="39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9043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C83BCA8-CF87-DFC1-9EFD-0897F3CF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>
                <a:solidFill>
                  <a:srgbClr val="FFFF00"/>
                </a:solidFill>
              </a:rPr>
              <a:t>Το λάδι που χρησιμοποιούσαν, προτιμούσαν να το παρασκευάζουν από άγουρες ελιές. Έτρωγαν επίσης όσπρια και αλλαντικά.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Χύμα Λάδι και Τυποποιημένο Ελαιόλαδο, ποιο είναι πιο φτηνό;">
            <a:extLst>
              <a:ext uri="{FF2B5EF4-FFF2-40B4-BE49-F238E27FC236}">
                <a16:creationId xmlns:a16="http://schemas.microsoft.com/office/drawing/2014/main" xmlns="" id="{9CFE1C5F-E757-F239-1482-4BB0146484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64" y="2039987"/>
            <a:ext cx="4926382" cy="41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Ελιές: Ποια η Διατροφική τους Αξία;">
            <a:extLst>
              <a:ext uri="{FF2B5EF4-FFF2-40B4-BE49-F238E27FC236}">
                <a16:creationId xmlns:a16="http://schemas.microsoft.com/office/drawing/2014/main" xmlns="" id="{CB708E2C-F5D2-6F66-9308-4CC6022A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" y="2452030"/>
            <a:ext cx="4887931" cy="26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71739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8BE91CF-C2C0-7EE0-64C5-A1DFFADE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ΚΡΑΣΙ</a:t>
            </a:r>
          </a:p>
        </p:txBody>
      </p:sp>
      <p:pic>
        <p:nvPicPr>
          <p:cNvPr id="14338" name="Picture 2" descr="Κρασί: Το λευκό ή το κόκκινο κρασί είναι καλύτερο για την υγεία σας -  Iatropedia">
            <a:extLst>
              <a:ext uri="{FF2B5EF4-FFF2-40B4-BE49-F238E27FC236}">
                <a16:creationId xmlns:a16="http://schemas.microsoft.com/office/drawing/2014/main" xmlns="" id="{AEEF12DC-7E4A-6125-44BA-CAC81C97F6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4" y="1853247"/>
            <a:ext cx="6149327" cy="38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6743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8BD54D8-FC49-F559-F2B5-86E11C3D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552" y="1609715"/>
            <a:ext cx="9388361" cy="1954580"/>
          </a:xfrm>
        </p:spPr>
        <p:txBody>
          <a:bodyPr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Ευχαριστώ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24805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C722AEC-5969-C156-5827-75E346BB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ΛΙΓΑ ΛΟΓΙΑ ΓΙΑ ΤΗΝ ΔΙΑΤΡΟΦΗ ΤΩΝ ΑΡΧΑΙΩΝ ΕΛΗΝΩΝ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79B9F2E-23C9-850A-0FCF-7E1C96A5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l-GR" sz="4000" dirty="0">
                <a:solidFill>
                  <a:srgbClr val="FFFF00"/>
                </a:solidFill>
              </a:rPr>
              <a:t>Το τραπέζι των αρχαίων Ελλήνων ήταν </a:t>
            </a:r>
            <a:r>
              <a:rPr lang="el-GR" sz="4000" b="1" dirty="0">
                <a:solidFill>
                  <a:srgbClr val="FFFF00"/>
                </a:solidFill>
              </a:rPr>
              <a:t>διαφορετικό</a:t>
            </a:r>
            <a:r>
              <a:rPr lang="el-GR" sz="4000" dirty="0">
                <a:solidFill>
                  <a:srgbClr val="FFFF00"/>
                </a:solidFill>
              </a:rPr>
              <a:t> από το σημερινό. Στην αρχαιότητα πολλές τροφές που γνωρίζουμε σήμερα ήταν άγνωστες (ρύζι, ζάχαρη, ντομάτες, πιπεριές, πατάτες).</a:t>
            </a:r>
          </a:p>
          <a:p>
            <a:pPr fontAlgn="base"/>
            <a:r>
              <a:rPr lang="el-GR" sz="4000" i="1" dirty="0">
                <a:solidFill>
                  <a:srgbClr val="FFFF00"/>
                </a:solidFill>
              </a:rPr>
              <a:t>Η διατροφή των αρχαίων Ελλήνων ήταν </a:t>
            </a:r>
            <a:r>
              <a:rPr lang="el-GR" sz="4000" b="1" i="1" dirty="0">
                <a:solidFill>
                  <a:srgbClr val="FFFF00"/>
                </a:solidFill>
              </a:rPr>
              <a:t>λιτή</a:t>
            </a:r>
            <a:r>
              <a:rPr lang="el-GR" sz="4000" i="1" dirty="0">
                <a:solidFill>
                  <a:srgbClr val="FFFF00"/>
                </a:solidFill>
              </a:rPr>
              <a:t>. Τα βασικά της συστατικά ήταν: το </a:t>
            </a:r>
            <a:r>
              <a:rPr lang="el-GR" sz="4000" b="1" i="1" dirty="0">
                <a:solidFill>
                  <a:srgbClr val="FFFF00"/>
                </a:solidFill>
              </a:rPr>
              <a:t>σιτάρι</a:t>
            </a:r>
            <a:r>
              <a:rPr lang="el-GR" sz="4000" i="1" dirty="0">
                <a:solidFill>
                  <a:srgbClr val="FFFF00"/>
                </a:solidFill>
              </a:rPr>
              <a:t>, το </a:t>
            </a:r>
            <a:r>
              <a:rPr lang="el-GR" sz="4000" b="1" i="1" dirty="0">
                <a:solidFill>
                  <a:srgbClr val="FFFF00"/>
                </a:solidFill>
              </a:rPr>
              <a:t>κρασί </a:t>
            </a:r>
            <a:r>
              <a:rPr lang="el-GR" sz="4000" i="1" dirty="0">
                <a:solidFill>
                  <a:srgbClr val="FFFF00"/>
                </a:solidFill>
              </a:rPr>
              <a:t>και το </a:t>
            </a:r>
            <a:r>
              <a:rPr lang="el-GR" sz="4000" b="1" i="1" dirty="0">
                <a:solidFill>
                  <a:srgbClr val="FFFF00"/>
                </a:solidFill>
              </a:rPr>
              <a:t>λάδι</a:t>
            </a:r>
            <a:r>
              <a:rPr lang="el-GR" sz="4000" i="1" dirty="0">
                <a:solidFill>
                  <a:srgbClr val="FFFF00"/>
                </a:solidFill>
              </a:rPr>
              <a:t>.</a:t>
            </a:r>
            <a:r>
              <a:rPr lang="el-GR" sz="4000" dirty="0">
                <a:solidFill>
                  <a:srgbClr val="FFFF00"/>
                </a:solidFill>
              </a:rPr>
              <a:t> Βασίζονταν στα δημητριακά (σιτάρι σκληρό, κριθάρι,). Με το σιτάρι παρασκεύαζαν το ψωμί και τις γαλέτες. Συνόδευαν τα δημητριακά με οπωροκηπευτικά (λάχανα, κρεμμύδια, φακές, κουκιά και </a:t>
            </a:r>
            <a:r>
              <a:rPr lang="el-GR" sz="4000" dirty="0" err="1">
                <a:solidFill>
                  <a:srgbClr val="FFFF00"/>
                </a:solidFill>
              </a:rPr>
              <a:t>ρεβύθια</a:t>
            </a:r>
            <a:r>
              <a:rPr lang="el-GR" sz="4000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l-G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496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6" y="753030"/>
            <a:ext cx="500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l-GR" sz="2000" dirty="0">
                <a:solidFill>
                  <a:srgbClr val="FFFF00"/>
                </a:solidFill>
              </a:rPr>
              <a:t>Η καθημερινή διατροφή των αρχαίων Ελλήνων περιείχε ακόμη </a:t>
            </a:r>
            <a:r>
              <a:rPr lang="el-GR" sz="2000" b="1" dirty="0">
                <a:solidFill>
                  <a:srgbClr val="FFFF00"/>
                </a:solidFill>
              </a:rPr>
              <a:t>σκόρδα</a:t>
            </a:r>
            <a:r>
              <a:rPr lang="el-GR" sz="2000" dirty="0">
                <a:solidFill>
                  <a:srgbClr val="FFFF00"/>
                </a:solidFill>
              </a:rPr>
              <a:t> και </a:t>
            </a:r>
            <a:r>
              <a:rPr lang="el-GR" sz="2000" b="1" dirty="0">
                <a:solidFill>
                  <a:srgbClr val="FFFF00"/>
                </a:solidFill>
              </a:rPr>
              <a:t>κρεμμύδια. </a:t>
            </a:r>
            <a:r>
              <a:rPr lang="el-GR" sz="2000" dirty="0">
                <a:solidFill>
                  <a:srgbClr val="FFFF00"/>
                </a:solidFill>
              </a:rPr>
              <a:t>Μεγάλη ζήτηση είχαν και τα </a:t>
            </a:r>
            <a:r>
              <a:rPr lang="el-GR" sz="2000" b="1" dirty="0">
                <a:solidFill>
                  <a:srgbClr val="FFFF00"/>
                </a:solidFill>
              </a:rPr>
              <a:t>λαχανικά</a:t>
            </a:r>
            <a:r>
              <a:rPr lang="el-GR" sz="2000" dirty="0" smtClean="0">
                <a:solidFill>
                  <a:srgbClr val="FFFF00"/>
                </a:solidFill>
              </a:rPr>
              <a:t>.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6" name="AutoShape 2" descr="Επιλέγουμε Εποχιακά Φρούτα και Λαχανικά για Καλύτερη Υγεία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Επιλέγουμε Εποχιακά Φρούτα και Λαχανικά για Καλύτερη Υγεία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6" descr="Επιλέγουμε Εποχιακά Φρούτα και Λαχανικά για Καλύτερη Υγεία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55" y="2436440"/>
            <a:ext cx="5088457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αν κατανάλωναν κρέας και θαλασσινά εξαρτιόταν: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02659" y="2622176"/>
            <a:ext cx="8108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l-GR" sz="2800" dirty="0" smtClean="0">
                <a:solidFill>
                  <a:srgbClr val="FFFF00"/>
                </a:solidFill>
              </a:rPr>
              <a:t>α</a:t>
            </a:r>
            <a:r>
              <a:rPr lang="el-GR" sz="2800" dirty="0">
                <a:solidFill>
                  <a:srgbClr val="FFFF00"/>
                </a:solidFill>
              </a:rPr>
              <a:t>) από την </a:t>
            </a:r>
            <a:r>
              <a:rPr lang="el-GR" sz="2800" b="1" dirty="0">
                <a:solidFill>
                  <a:srgbClr val="FFFF00"/>
                </a:solidFill>
              </a:rPr>
              <a:t>οικονομική</a:t>
            </a:r>
            <a:r>
              <a:rPr lang="el-GR" sz="2800" dirty="0">
                <a:solidFill>
                  <a:srgbClr val="FFFF00"/>
                </a:solidFill>
              </a:rPr>
              <a:t> κατάσταση των ατόμων</a:t>
            </a:r>
          </a:p>
          <a:p>
            <a:pPr fontAlgn="base"/>
            <a:r>
              <a:rPr lang="el-GR" sz="2800" dirty="0">
                <a:solidFill>
                  <a:srgbClr val="FFFF00"/>
                </a:solidFill>
              </a:rPr>
              <a:t>β) το </a:t>
            </a:r>
            <a:r>
              <a:rPr lang="el-GR" sz="2800" b="1" dirty="0">
                <a:solidFill>
                  <a:srgbClr val="FFFF00"/>
                </a:solidFill>
              </a:rPr>
              <a:t>πού ζούσαν </a:t>
            </a:r>
            <a:r>
              <a:rPr lang="el-GR" sz="2800" dirty="0">
                <a:solidFill>
                  <a:srgbClr val="FFFF00"/>
                </a:solidFill>
              </a:rPr>
              <a:t>(ύπαιθρο, πόλη κ.λπ.)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7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srgbClr val="FFFF00"/>
                </a:solidFill>
              </a:rPr>
              <a:t>Τα κρέατα που συνηθίζονταν ήταν το </a:t>
            </a:r>
            <a:r>
              <a:rPr lang="el-GR" sz="3200" b="1" dirty="0">
                <a:solidFill>
                  <a:srgbClr val="FFFF00"/>
                </a:solidFill>
              </a:rPr>
              <a:t>μοσχαρίσιο </a:t>
            </a:r>
            <a:r>
              <a:rPr lang="el-GR" sz="3200" dirty="0">
                <a:solidFill>
                  <a:srgbClr val="FFFF00"/>
                </a:solidFill>
              </a:rPr>
              <a:t>και το </a:t>
            </a:r>
            <a:r>
              <a:rPr lang="el-GR" sz="3200" b="1" dirty="0">
                <a:solidFill>
                  <a:srgbClr val="FFFF00"/>
                </a:solidFill>
              </a:rPr>
              <a:t>χοιρινό</a:t>
            </a:r>
            <a:r>
              <a:rPr lang="el-GR" sz="3200" dirty="0">
                <a:solidFill>
                  <a:srgbClr val="FFFF00"/>
                </a:solidFill>
              </a:rPr>
              <a:t>, ενώ πιο σπάνια το </a:t>
            </a:r>
            <a:r>
              <a:rPr lang="el-GR" sz="3200" b="1" dirty="0">
                <a:solidFill>
                  <a:srgbClr val="FFFF00"/>
                </a:solidFill>
              </a:rPr>
              <a:t>κατσίκι</a:t>
            </a:r>
            <a:r>
              <a:rPr lang="el-GR" sz="3200" dirty="0">
                <a:solidFill>
                  <a:srgbClr val="FFFF00"/>
                </a:solidFill>
              </a:rPr>
              <a:t> και </a:t>
            </a:r>
            <a:r>
              <a:rPr lang="el-GR" sz="3200" b="1" dirty="0">
                <a:solidFill>
                  <a:srgbClr val="FFFF00"/>
                </a:solidFill>
              </a:rPr>
              <a:t>το αρνί</a:t>
            </a:r>
            <a:r>
              <a:rPr lang="el-GR" sz="3200" dirty="0">
                <a:solidFill>
                  <a:srgbClr val="FFFF00"/>
                </a:solidFill>
              </a:rPr>
              <a:t>.</a:t>
            </a:r>
            <a:br>
              <a:rPr lang="el-GR" sz="3200" dirty="0">
                <a:solidFill>
                  <a:srgbClr val="FFFF00"/>
                </a:solidFill>
              </a:rPr>
            </a:br>
            <a:endParaRPr lang="el-GR" sz="3200" dirty="0"/>
          </a:p>
        </p:txBody>
      </p:sp>
      <p:pic>
        <p:nvPicPr>
          <p:cNvPr id="3" name="Picture 2" descr="Γιατί πρέπει να τρώμε κρέας">
            <a:extLst>
              <a:ext uri="{FF2B5EF4-FFF2-40B4-BE49-F238E27FC236}">
                <a16:creationId xmlns:a16="http://schemas.microsoft.com/office/drawing/2014/main" xmlns="" id="{835C4B15-B6E4-6A41-6768-367597E5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22" y="2054669"/>
            <a:ext cx="5753198" cy="37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B66615-3989-0725-FE6C-E301BC34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ΔΗΜΗΤΡΙΑΚΑ</a:t>
            </a:r>
          </a:p>
        </p:txBody>
      </p:sp>
      <p:pic>
        <p:nvPicPr>
          <p:cNvPr id="2050" name="Picture 2" descr="Δημητριακά - Πάνος Ιωαννίδης Chef">
            <a:extLst>
              <a:ext uri="{FF2B5EF4-FFF2-40B4-BE49-F238E27FC236}">
                <a16:creationId xmlns:a16="http://schemas.microsoft.com/office/drawing/2014/main" xmlns="" id="{57A90166-E8D5-2270-F627-99AE01825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2" y="1502373"/>
            <a:ext cx="7588658" cy="45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8018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0D59E78-CE9A-EB58-8EEF-FE16B48E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ΨΩΜΙ</a:t>
            </a:r>
          </a:p>
        </p:txBody>
      </p:sp>
      <p:pic>
        <p:nvPicPr>
          <p:cNvPr id="3074" name="Picture 2" descr="Χωριάτικο ψωμί με μαγιά με προζύμι">
            <a:extLst>
              <a:ext uri="{FF2B5EF4-FFF2-40B4-BE49-F238E27FC236}">
                <a16:creationId xmlns:a16="http://schemas.microsoft.com/office/drawing/2014/main" xmlns="" id="{AD650832-9DDD-1907-5101-A05FB9490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853248"/>
            <a:ext cx="7363332" cy="32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79426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529C60-B186-FFAD-7E73-37EEEF98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ΦΡΟΥΤΑ ΚΑΙ ΛΑΧΑΝΙΚΑ</a:t>
            </a:r>
          </a:p>
        </p:txBody>
      </p:sp>
      <p:pic>
        <p:nvPicPr>
          <p:cNvPr id="5122" name="Picture 2" descr="Γιατί τα φρούτα και τα λαχανικά είναι απαραίτητα | clickatlife">
            <a:extLst>
              <a:ext uri="{FF2B5EF4-FFF2-40B4-BE49-F238E27FC236}">
                <a16:creationId xmlns:a16="http://schemas.microsoft.com/office/drawing/2014/main" xmlns="" id="{4207D24F-A6F2-2AC8-E0B2-98D4B5239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89" y="2294805"/>
            <a:ext cx="5482074" cy="30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6510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6CA4C1-08AC-2EF3-43AB-ED6C5B7F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ΨΑΡΙ</a:t>
            </a:r>
          </a:p>
        </p:txBody>
      </p:sp>
      <p:pic>
        <p:nvPicPr>
          <p:cNvPr id="6146" name="Picture 2" descr="Ψάρι - Βικιπαίδεια">
            <a:extLst>
              <a:ext uri="{FF2B5EF4-FFF2-40B4-BE49-F238E27FC236}">
                <a16:creationId xmlns:a16="http://schemas.microsoft.com/office/drawing/2014/main" xmlns="" id="{4E323253-9733-0136-6DA7-8F449DB7DD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78" y="1853248"/>
            <a:ext cx="4541235" cy="36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425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100</Words>
  <Application>Microsoft Office PowerPoint</Application>
  <PresentationFormat>Προσαρμογή</PresentationFormat>
  <Paragraphs>21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Ιόν</vt:lpstr>
      <vt:lpstr>Η ΔΙΑΤΡΟΦΗ ΤΩΝ ΑΡΧΑΙΩΝ ΕΛΛΗΝΩΝ</vt:lpstr>
      <vt:lpstr>ΛΙΓΑ ΛΟΓΙΑ ΓΙΑ ΤΗΝ ΔΙΑΤΡΟΦΗ ΤΩΝ ΑΡΧΑΙΩΝ ΕΛΗΝΩΝ</vt:lpstr>
      <vt:lpstr>Παρουσίαση του PowerPoint</vt:lpstr>
      <vt:lpstr>Το αν κατανάλωναν κρέας και θαλασσινά εξαρτιόταν: </vt:lpstr>
      <vt:lpstr>Τα κρέατα που συνηθίζονταν ήταν το μοσχαρίσιο και το χοιρινό, ενώ πιο σπάνια το κατσίκι και το αρνί. </vt:lpstr>
      <vt:lpstr>ΔΗΜΗΤΡΙΑΚΑ</vt:lpstr>
      <vt:lpstr>ΨΩΜΙ</vt:lpstr>
      <vt:lpstr>ΦΡΟΥΤΑ ΚΑΙ ΛΑΧΑΝΙΚΑ</vt:lpstr>
      <vt:lpstr>ΨΑΡΙ</vt:lpstr>
      <vt:lpstr>ΑΥΓΑ</vt:lpstr>
      <vt:lpstr>ΕΛΙΕΣ</vt:lpstr>
      <vt:lpstr>ΣΤΑΦΙΔΕΣ</vt:lpstr>
      <vt:lpstr>ΤΥΡΙ (ΣΠΑΝΙΑ)</vt:lpstr>
      <vt:lpstr>Οι αρχαίοι κατανάλωναν πολλά γαλακτοκομικά και ακόμα περισσότερο τυρί. Το βούτυρο ήταν ιδιαίτερα γνωστό, αλλά αντί για αυτό χρησιμοποιούσαν πολλές φορές ελαιόλαδο.</vt:lpstr>
      <vt:lpstr>Το λάδι που χρησιμοποιούσαν, προτιμούσαν να το παρασκευάζουν από άγουρες ελιές. Έτρωγαν επίσης όσπρια και αλλαντικά.</vt:lpstr>
      <vt:lpstr>ΚΡΑΣΙ</vt:lpstr>
      <vt:lpstr>Ευχαριστώ για την προσοχή σας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ΔΙΑΤΡΟΦΗ ΤΩΝ ΑΡΧΑΙΩΝ ΕΛΛΗΝΩΝ</dc:title>
  <dc:creator>chrispegaso@yahoo.gr</dc:creator>
  <cp:lastModifiedBy>USER00</cp:lastModifiedBy>
  <cp:revision>8</cp:revision>
  <dcterms:created xsi:type="dcterms:W3CDTF">2022-11-13T15:39:24Z</dcterms:created>
  <dcterms:modified xsi:type="dcterms:W3CDTF">2022-11-14T09:30:55Z</dcterms:modified>
</cp:coreProperties>
</file>