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9B667B3-EBA3-443C-9C2F-6ED44EFB7F7B}" type="datetimeFigureOut">
              <a:rPr lang="el-GR" smtClean="0"/>
              <a:t>15/11/2022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395332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9B667B3-EBA3-443C-9C2F-6ED44EFB7F7B}" type="datetimeFigureOut">
              <a:rPr lang="el-GR" smtClean="0"/>
              <a:t>15/11/2022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317127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9B667B3-EBA3-443C-9C2F-6ED44EFB7F7B}" type="datetimeFigureOut">
              <a:rPr lang="el-GR" smtClean="0"/>
              <a:t>15/11/2022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176293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9B667B3-EBA3-443C-9C2F-6ED44EFB7F7B}" type="datetimeFigureOut">
              <a:rPr lang="el-GR" smtClean="0"/>
              <a:t>15/11/2022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22925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9B667B3-EBA3-443C-9C2F-6ED44EFB7F7B}" type="datetimeFigureOut">
              <a:rPr lang="el-GR" smtClean="0"/>
              <a:t>15/11/2022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125163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9B667B3-EBA3-443C-9C2F-6ED44EFB7F7B}" type="datetimeFigureOut">
              <a:rPr lang="el-GR" smtClean="0"/>
              <a:t>15/11/2022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316674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9B667B3-EBA3-443C-9C2F-6ED44EFB7F7B}" type="datetimeFigureOut">
              <a:rPr lang="el-GR" smtClean="0"/>
              <a:t>15/11/2022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356197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9B667B3-EBA3-443C-9C2F-6ED44EFB7F7B}" type="datetimeFigureOut">
              <a:rPr lang="el-GR" smtClean="0"/>
              <a:t>15/11/2022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291199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9B667B3-EBA3-443C-9C2F-6ED44EFB7F7B}" type="datetimeFigureOut">
              <a:rPr lang="el-GR" smtClean="0"/>
              <a:t>15/11/2022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85202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9B667B3-EBA3-443C-9C2F-6ED44EFB7F7B}" type="datetimeFigureOut">
              <a:rPr lang="el-GR" smtClean="0"/>
              <a:t>15/11/2022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169762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9B667B3-EBA3-443C-9C2F-6ED44EFB7F7B}" type="datetimeFigureOut">
              <a:rPr lang="el-GR" smtClean="0"/>
              <a:t>15/11/2022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57DF07-4C00-41C9-99C3-568BB5C2DF2C}" type="slidenum">
              <a:rPr lang="el-GR" smtClean="0"/>
              <a:t>‹#›</a:t>
            </a:fld>
            <a:endParaRPr lang="el-GR"/>
          </a:p>
        </p:txBody>
      </p:sp>
    </p:spTree>
    <p:extLst>
      <p:ext uri="{BB962C8B-B14F-4D97-AF65-F5344CB8AC3E}">
        <p14:creationId xmlns:p14="http://schemas.microsoft.com/office/powerpoint/2010/main" val="47419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667B3-EBA3-443C-9C2F-6ED44EFB7F7B}" type="datetimeFigureOut">
              <a:rPr lang="el-GR" smtClean="0"/>
              <a:t>15/11/2022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7DF07-4C00-41C9-99C3-568BB5C2DF2C}" type="slidenum">
              <a:rPr lang="el-GR" smtClean="0"/>
              <a:t>‹#›</a:t>
            </a:fld>
            <a:endParaRPr lang="el-GR"/>
          </a:p>
        </p:txBody>
      </p:sp>
    </p:spTree>
    <p:extLst>
      <p:ext uri="{BB962C8B-B14F-4D97-AF65-F5344CB8AC3E}">
        <p14:creationId xmlns:p14="http://schemas.microsoft.com/office/powerpoint/2010/main" val="2342213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692697"/>
            <a:ext cx="7772400" cy="2088231"/>
          </a:xfrm>
        </p:spPr>
        <p:txBody>
          <a:bodyPr/>
          <a:lstStyle/>
          <a:p>
            <a:r>
              <a:rPr lang="el-GR" dirty="0" smtClean="0"/>
              <a:t>ΔΙΑΤΡΟΦΗ ΣΤΗΝ ΑΡΧΑΙΑ ΕΛΛΑΔΑ </a:t>
            </a:r>
            <a:endParaRPr lang="el-GR" dirty="0"/>
          </a:p>
        </p:txBody>
      </p:sp>
      <p:sp>
        <p:nvSpPr>
          <p:cNvPr id="3" name="Υπότιτλος 2"/>
          <p:cNvSpPr>
            <a:spLocks noGrp="1"/>
          </p:cNvSpPr>
          <p:nvPr>
            <p:ph type="subTitle" idx="1"/>
          </p:nvPr>
        </p:nvSpPr>
        <p:spPr>
          <a:xfrm>
            <a:off x="1371600" y="2780928"/>
            <a:ext cx="6400800" cy="936104"/>
          </a:xfrm>
        </p:spPr>
        <p:txBody>
          <a:bodyPr>
            <a:normAutofit/>
          </a:bodyPr>
          <a:lstStyle/>
          <a:p>
            <a:r>
              <a:rPr lang="el-GR" sz="2400" dirty="0" smtClean="0"/>
              <a:t>Γεωργία </a:t>
            </a:r>
            <a:r>
              <a:rPr lang="el-GR" sz="2400" dirty="0" err="1" smtClean="0"/>
              <a:t>Μπουφίκου</a:t>
            </a:r>
            <a:r>
              <a:rPr lang="el-GR" sz="2400" dirty="0" smtClean="0"/>
              <a:t> </a:t>
            </a:r>
          </a:p>
          <a:p>
            <a:r>
              <a:rPr lang="el-GR" sz="2400" dirty="0" smtClean="0"/>
              <a:t>Σταυρούλα </a:t>
            </a:r>
            <a:r>
              <a:rPr lang="el-GR" sz="2400" dirty="0" err="1" smtClean="0"/>
              <a:t>Θώμου</a:t>
            </a:r>
            <a:endParaRPr lang="el-GR"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05064"/>
            <a:ext cx="4121345" cy="228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00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1000"/>
                                        <p:tgtEl>
                                          <p:spTgt spid="2050"/>
                                        </p:tgtEl>
                                      </p:cBhvr>
                                    </p:animEffect>
                                    <p:anim calcmode="lin" valueType="num">
                                      <p:cBhvr>
                                        <p:cTn id="24" dur="1000" fill="hold"/>
                                        <p:tgtEl>
                                          <p:spTgt spid="2050"/>
                                        </p:tgtEl>
                                        <p:attrNameLst>
                                          <p:attrName>ppt_x</p:attrName>
                                        </p:attrNameLst>
                                      </p:cBhvr>
                                      <p:tavLst>
                                        <p:tav tm="0">
                                          <p:val>
                                            <p:strVal val="#ppt_x"/>
                                          </p:val>
                                        </p:tav>
                                        <p:tav tm="100000">
                                          <p:val>
                                            <p:strVal val="#ppt_x"/>
                                          </p:val>
                                        </p:tav>
                                      </p:tavLst>
                                    </p:anim>
                                    <p:anim calcmode="lin" valueType="num">
                                      <p:cBhvr>
                                        <p:cTn id="2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Κύλινδρος 1"/>
          <p:cNvSpPr/>
          <p:nvPr/>
        </p:nvSpPr>
        <p:spPr>
          <a:xfrm>
            <a:off x="543067" y="684762"/>
            <a:ext cx="7632848" cy="5976664"/>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3" name="Ορθογώνιο 2"/>
          <p:cNvSpPr/>
          <p:nvPr/>
        </p:nvSpPr>
        <p:spPr>
          <a:xfrm>
            <a:off x="1700808" y="2124564"/>
            <a:ext cx="5022304" cy="4154984"/>
          </a:xfrm>
          <a:prstGeom prst="rect">
            <a:avLst/>
          </a:prstGeom>
        </p:spPr>
        <p:txBody>
          <a:bodyPr wrap="square">
            <a:spAutoFit/>
          </a:bodyPr>
          <a:lstStyle/>
          <a:p>
            <a:r>
              <a:rPr lang="el-GR" sz="2400" b="1" dirty="0"/>
              <a:t>ΜΠΑΧΑΡΙΚΑ </a:t>
            </a:r>
            <a:r>
              <a:rPr lang="el-GR" sz="2400" dirty="0"/>
              <a:t>Τα ράφια της κουζίνας ενός αρχαίου ελληνικού σπιτιού έπρεπε να είναι εφοδιασμένα με διάφορα μπαχαρικά που συνήθιζαν να προσθέτουν για να κάνουν πιο γευστικά τα πιάτα τους. Κάποια από αυτά τα μπαχαρικά ήταν σίγουρα το αλάτι, η ρίγανη, το ξύδι, το θυμάρι, το σουσάμι, η κάπαρη, το κύμινο και διάφορα άλλα. ΠΟΤΑ Στη πόση των αρχαίων Ελλήνων το ποτό με την ευρύ</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8640"/>
            <a:ext cx="3069084" cy="1801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44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53" presetClass="entr" presetSubtype="16"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ppt_w</p:attrName>
                                        </p:attrNameLst>
                                      </p:cBhvr>
                                      <p:tavLst>
                                        <p:tav tm="0">
                                          <p:val>
                                            <p:fltVal val="0"/>
                                          </p:val>
                                        </p:tav>
                                        <p:tav tm="100000">
                                          <p:val>
                                            <p:strVal val="#ppt_w"/>
                                          </p:val>
                                        </p:tav>
                                      </p:tavLst>
                                    </p:anim>
                                    <p:anim calcmode="lin" valueType="num">
                                      <p:cBhvr>
                                        <p:cTn id="24" dur="500" fill="hold"/>
                                        <p:tgtEl>
                                          <p:spTgt spid="3074"/>
                                        </p:tgtEl>
                                        <p:attrNameLst>
                                          <p:attrName>ppt_h</p:attrName>
                                        </p:attrNameLst>
                                      </p:cBhvr>
                                      <p:tavLst>
                                        <p:tav tm="0">
                                          <p:val>
                                            <p:fltVal val="0"/>
                                          </p:val>
                                        </p:tav>
                                        <p:tav tm="100000">
                                          <p:val>
                                            <p:strVal val="#ppt_h"/>
                                          </p:val>
                                        </p:tav>
                                      </p:tavLst>
                                    </p:anim>
                                    <p:animEffect transition="in" filter="fade">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Franklin Gothic Demi" panose="020B0703020102020204" pitchFamily="34" charset="0"/>
              </a:rPr>
              <a:t>ΚΑΛΗ ΟΡΕΞΗ!!!</a:t>
            </a:r>
            <a:endParaRPr lang="el-GR" dirty="0">
              <a:latin typeface="Franklin Gothic Demi" panose="020B07030201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783" y="2060848"/>
            <a:ext cx="3923023" cy="293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94" y="2052779"/>
            <a:ext cx="3579877" cy="3579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6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Κατακόρυφος πάπυρος 1"/>
          <p:cNvSpPr/>
          <p:nvPr/>
        </p:nvSpPr>
        <p:spPr>
          <a:xfrm>
            <a:off x="395536" y="476672"/>
            <a:ext cx="4392488" cy="3960440"/>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i="1" dirty="0">
                <a:solidFill>
                  <a:schemeClr val="tx1"/>
                </a:solidFill>
              </a:rPr>
              <a:t>Η διατροφή των αρχαίων Ελλήνων ήταν</a:t>
            </a:r>
            <a:r>
              <a:rPr lang="el-GR" i="1" dirty="0">
                <a:solidFill>
                  <a:srgbClr val="FF0000"/>
                </a:solidFill>
              </a:rPr>
              <a:t> </a:t>
            </a:r>
            <a:r>
              <a:rPr lang="el-GR" b="1" i="1" dirty="0">
                <a:solidFill>
                  <a:srgbClr val="FF0000"/>
                </a:solidFill>
              </a:rPr>
              <a:t>λιτή</a:t>
            </a:r>
            <a:r>
              <a:rPr lang="el-GR" i="1" dirty="0">
                <a:solidFill>
                  <a:schemeClr val="tx1"/>
                </a:solidFill>
              </a:rPr>
              <a:t>. Τα βασικά της συστατικά ήταν: το</a:t>
            </a:r>
            <a:r>
              <a:rPr lang="el-GR" i="1" dirty="0">
                <a:solidFill>
                  <a:srgbClr val="FF0000"/>
                </a:solidFill>
              </a:rPr>
              <a:t> </a:t>
            </a:r>
            <a:r>
              <a:rPr lang="el-GR" b="1" i="1" dirty="0">
                <a:solidFill>
                  <a:srgbClr val="FF0000"/>
                </a:solidFill>
              </a:rPr>
              <a:t>σιτάρι</a:t>
            </a:r>
            <a:r>
              <a:rPr lang="el-GR" i="1" dirty="0">
                <a:solidFill>
                  <a:schemeClr val="tx1"/>
                </a:solidFill>
              </a:rPr>
              <a:t>, το</a:t>
            </a:r>
            <a:r>
              <a:rPr lang="el-GR" i="1" dirty="0">
                <a:solidFill>
                  <a:srgbClr val="FF0000"/>
                </a:solidFill>
              </a:rPr>
              <a:t> </a:t>
            </a:r>
            <a:r>
              <a:rPr lang="el-GR" b="1" i="1" dirty="0">
                <a:solidFill>
                  <a:srgbClr val="FF0000"/>
                </a:solidFill>
              </a:rPr>
              <a:t>κρασί</a:t>
            </a:r>
            <a:r>
              <a:rPr lang="el-GR" b="1" i="1" dirty="0">
                <a:solidFill>
                  <a:schemeClr val="tx1"/>
                </a:solidFill>
              </a:rPr>
              <a:t> </a:t>
            </a:r>
            <a:r>
              <a:rPr lang="el-GR" i="1" dirty="0">
                <a:solidFill>
                  <a:schemeClr val="tx1"/>
                </a:solidFill>
              </a:rPr>
              <a:t>και το</a:t>
            </a:r>
            <a:r>
              <a:rPr lang="el-GR" i="1" dirty="0">
                <a:solidFill>
                  <a:srgbClr val="FF0000"/>
                </a:solidFill>
              </a:rPr>
              <a:t> </a:t>
            </a:r>
            <a:r>
              <a:rPr lang="el-GR" b="1" i="1" dirty="0">
                <a:solidFill>
                  <a:srgbClr val="FF0000"/>
                </a:solidFill>
              </a:rPr>
              <a:t>λάδι</a:t>
            </a:r>
            <a:r>
              <a:rPr lang="el-GR" i="1" dirty="0">
                <a:solidFill>
                  <a:schemeClr val="tx1"/>
                </a:solidFill>
              </a:rPr>
              <a:t>.</a:t>
            </a:r>
            <a:r>
              <a:rPr lang="el-GR" dirty="0">
                <a:solidFill>
                  <a:schemeClr val="tx1"/>
                </a:solidFill>
              </a:rPr>
              <a:t> Βασίζονταν στα δημητριακά (σιτάρι σκληρό, κριθάρι,). Με το σιτάρι παρασκεύαζαν το ψωμί και τις γαλέτες. Συνόδευαν τα δημητριακά με οπωροκηπευτικά (λάχανα, κρεμμύδια, φακές, κουκιά και </a:t>
            </a:r>
            <a:r>
              <a:rPr lang="el-GR" dirty="0" err="1">
                <a:solidFill>
                  <a:schemeClr val="tx1"/>
                </a:solidFill>
              </a:rPr>
              <a:t>ρεβύθια</a:t>
            </a:r>
            <a:r>
              <a:rPr lang="el-GR" dirty="0">
                <a:solidFill>
                  <a:schemeClr val="tx1"/>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1008"/>
            <a:ext cx="403244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42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Διπλωμένη γωνία 3"/>
          <p:cNvSpPr/>
          <p:nvPr/>
        </p:nvSpPr>
        <p:spPr>
          <a:xfrm>
            <a:off x="539552" y="476672"/>
            <a:ext cx="7704856" cy="4464496"/>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el-GR" sz="2400" b="1" dirty="0">
                <a:solidFill>
                  <a:srgbClr val="FF0000"/>
                </a:solidFill>
              </a:rPr>
              <a:t>Οι αρχαίοι Έλληνες είχαν τρία βασικά γεύματα</a:t>
            </a:r>
            <a:r>
              <a:rPr lang="el-GR" b="1" dirty="0" smtClean="0">
                <a:solidFill>
                  <a:srgbClr val="FF0000"/>
                </a:solidFill>
              </a:rPr>
              <a:t>:</a:t>
            </a:r>
          </a:p>
          <a:p>
            <a:pPr fontAlgn="base"/>
            <a:endParaRPr lang="el-GR" dirty="0"/>
          </a:p>
          <a:p>
            <a:pPr fontAlgn="base"/>
            <a:r>
              <a:rPr lang="el-GR" b="1" dirty="0">
                <a:solidFill>
                  <a:schemeClr val="tx1"/>
                </a:solidFill>
              </a:rPr>
              <a:t>α) ο </a:t>
            </a:r>
            <a:r>
              <a:rPr lang="el-GR" b="1" dirty="0" err="1">
                <a:solidFill>
                  <a:schemeClr val="tx1"/>
                </a:solidFill>
              </a:rPr>
              <a:t>ακρατισμός</a:t>
            </a:r>
            <a:r>
              <a:rPr lang="el-GR" b="1" dirty="0">
                <a:solidFill>
                  <a:schemeClr val="tx1"/>
                </a:solidFill>
              </a:rPr>
              <a:t> (κριθαρένιο ψωμί </a:t>
            </a:r>
            <a:r>
              <a:rPr lang="el-GR" b="1" dirty="0" err="1">
                <a:solidFill>
                  <a:schemeClr val="tx1"/>
                </a:solidFill>
              </a:rPr>
              <a:t>βουτυγμένο</a:t>
            </a:r>
            <a:r>
              <a:rPr lang="el-GR" b="1" dirty="0">
                <a:solidFill>
                  <a:schemeClr val="tx1"/>
                </a:solidFill>
              </a:rPr>
              <a:t> σε κρασί μαζί με σύκα και ελιές).</a:t>
            </a:r>
            <a:endParaRPr lang="el-GR" dirty="0">
              <a:solidFill>
                <a:schemeClr val="tx1"/>
              </a:solidFill>
            </a:endParaRPr>
          </a:p>
          <a:p>
            <a:pPr fontAlgn="base"/>
            <a:r>
              <a:rPr lang="el-GR" b="1" dirty="0">
                <a:solidFill>
                  <a:schemeClr val="tx1"/>
                </a:solidFill>
              </a:rPr>
              <a:t>β) το άριστον (μεσημέρι ή νωρίς το απόγευμα)</a:t>
            </a:r>
            <a:endParaRPr lang="el-GR" dirty="0">
              <a:solidFill>
                <a:schemeClr val="tx1"/>
              </a:solidFill>
            </a:endParaRPr>
          </a:p>
          <a:p>
            <a:pPr fontAlgn="base"/>
            <a:r>
              <a:rPr lang="el-GR" b="1" dirty="0">
                <a:solidFill>
                  <a:schemeClr val="tx1"/>
                </a:solidFill>
              </a:rPr>
              <a:t>γ) το </a:t>
            </a:r>
            <a:r>
              <a:rPr lang="el-GR" b="1" dirty="0" err="1">
                <a:solidFill>
                  <a:schemeClr val="tx1"/>
                </a:solidFill>
              </a:rPr>
              <a:t>δείπνον</a:t>
            </a:r>
            <a:r>
              <a:rPr lang="el-GR" b="1" dirty="0">
                <a:solidFill>
                  <a:schemeClr val="tx1"/>
                </a:solidFill>
              </a:rPr>
              <a:t> (θεωρούνταν το πιο σημαντικό γεύμα, γινόταν αφού πρώτα είχε δύσει ο ήλιος)</a:t>
            </a:r>
            <a:endParaRPr lang="el-GR"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030" y="3681028"/>
            <a:ext cx="378730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26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par>
                                <p:cTn id="8" presetID="16" presetClass="entr" presetSubtype="21" fill="hold" nodeType="withEffect">
                                  <p:stCondLst>
                                    <p:cond delay="25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Επεξήγηση με σύννεφο 2"/>
          <p:cNvSpPr/>
          <p:nvPr/>
        </p:nvSpPr>
        <p:spPr>
          <a:xfrm>
            <a:off x="1081919" y="158734"/>
            <a:ext cx="6641865" cy="4464496"/>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solidFill>
                  <a:schemeClr val="tx1"/>
                </a:solidFill>
              </a:rPr>
              <a:t>ΔΗΜΗΤΡΙΑΚΑ</a:t>
            </a:r>
            <a:r>
              <a:rPr lang="el-GR" dirty="0">
                <a:solidFill>
                  <a:srgbClr val="FF0000"/>
                </a:solidFill>
              </a:rPr>
              <a:t> </a:t>
            </a:r>
            <a:r>
              <a:rPr lang="el-GR" dirty="0"/>
              <a:t>Τα δημητριακά αποτελούσαν τη βάση της διατροφής των αρχαίων Ελλήνων, κατά τη μινωική, τη μυκηναϊκή και την κλασική περίοδο. Χαρακτηριστικό είναι πως η Αθήνα του Περικλή, αποτελούσε το μεγαλύτερο εισαγωγέα σιτηρών του αρχαίου κόσμου: τα φορτία που κατέφθαναν από τη Μαύρη Θάλασσα και τον Ελλήσποντο ανέρχονταν κατά μέσο όρο σε τόνους ετησίως.</a:t>
            </a:r>
          </a:p>
          <a:p>
            <a:pPr algn="ct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19" y="4797152"/>
            <a:ext cx="1676039" cy="174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570343"/>
            <a:ext cx="4051975" cy="245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72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26"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down)">
                                      <p:cBhvr>
                                        <p:cTn id="12" dur="580">
                                          <p:stCondLst>
                                            <p:cond delay="0"/>
                                          </p:stCondLst>
                                        </p:cTn>
                                        <p:tgtEl>
                                          <p:spTgt spid="4099"/>
                                        </p:tgtEl>
                                      </p:cBhvr>
                                    </p:animEffect>
                                    <p:anim calcmode="lin" valueType="num">
                                      <p:cBhvr>
                                        <p:cTn id="13"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8" dur="26">
                                          <p:stCondLst>
                                            <p:cond delay="650"/>
                                          </p:stCondLst>
                                        </p:cTn>
                                        <p:tgtEl>
                                          <p:spTgt spid="4099"/>
                                        </p:tgtEl>
                                      </p:cBhvr>
                                      <p:to x="100000" y="60000"/>
                                    </p:animScale>
                                    <p:animScale>
                                      <p:cBhvr>
                                        <p:cTn id="19" dur="166" decel="50000">
                                          <p:stCondLst>
                                            <p:cond delay="676"/>
                                          </p:stCondLst>
                                        </p:cTn>
                                        <p:tgtEl>
                                          <p:spTgt spid="4099"/>
                                        </p:tgtEl>
                                      </p:cBhvr>
                                      <p:to x="100000" y="100000"/>
                                    </p:animScale>
                                    <p:animScale>
                                      <p:cBhvr>
                                        <p:cTn id="20" dur="26">
                                          <p:stCondLst>
                                            <p:cond delay="1312"/>
                                          </p:stCondLst>
                                        </p:cTn>
                                        <p:tgtEl>
                                          <p:spTgt spid="4099"/>
                                        </p:tgtEl>
                                      </p:cBhvr>
                                      <p:to x="100000" y="80000"/>
                                    </p:animScale>
                                    <p:animScale>
                                      <p:cBhvr>
                                        <p:cTn id="21" dur="166" decel="50000">
                                          <p:stCondLst>
                                            <p:cond delay="1338"/>
                                          </p:stCondLst>
                                        </p:cTn>
                                        <p:tgtEl>
                                          <p:spTgt spid="4099"/>
                                        </p:tgtEl>
                                      </p:cBhvr>
                                      <p:to x="100000" y="100000"/>
                                    </p:animScale>
                                    <p:animScale>
                                      <p:cBhvr>
                                        <p:cTn id="22" dur="26">
                                          <p:stCondLst>
                                            <p:cond delay="1642"/>
                                          </p:stCondLst>
                                        </p:cTn>
                                        <p:tgtEl>
                                          <p:spTgt spid="4099"/>
                                        </p:tgtEl>
                                      </p:cBhvr>
                                      <p:to x="100000" y="90000"/>
                                    </p:animScale>
                                    <p:animScale>
                                      <p:cBhvr>
                                        <p:cTn id="23" dur="166" decel="50000">
                                          <p:stCondLst>
                                            <p:cond delay="1668"/>
                                          </p:stCondLst>
                                        </p:cTn>
                                        <p:tgtEl>
                                          <p:spTgt spid="4099"/>
                                        </p:tgtEl>
                                      </p:cBhvr>
                                      <p:to x="100000" y="100000"/>
                                    </p:animScale>
                                    <p:animScale>
                                      <p:cBhvr>
                                        <p:cTn id="24" dur="26">
                                          <p:stCondLst>
                                            <p:cond delay="1808"/>
                                          </p:stCondLst>
                                        </p:cTn>
                                        <p:tgtEl>
                                          <p:spTgt spid="4099"/>
                                        </p:tgtEl>
                                      </p:cBhvr>
                                      <p:to x="100000" y="95000"/>
                                    </p:animScale>
                                    <p:animScale>
                                      <p:cBhvr>
                                        <p:cTn id="25"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Επεξήγηση με κάτω βέλος 1"/>
          <p:cNvSpPr/>
          <p:nvPr/>
        </p:nvSpPr>
        <p:spPr>
          <a:xfrm>
            <a:off x="1178315" y="301622"/>
            <a:ext cx="5234880" cy="4226768"/>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b="1" dirty="0">
                <a:effectLst>
                  <a:outerShdw blurRad="38100" dist="38100" dir="2700000" algn="tl">
                    <a:srgbClr val="000000">
                      <a:alpha val="43137"/>
                    </a:srgbClr>
                  </a:outerShdw>
                </a:effectLst>
              </a:rPr>
              <a:t>ΦΡΟΥΤΑ/ΛΑΧΑΝΙΚΑ/ΟΣΠΡΙΑ </a:t>
            </a:r>
            <a:r>
              <a:rPr lang="el-GR" dirty="0"/>
              <a:t>Τα λαχανικά και τα όσπρια που έτρωγαν οι Αρχαίοι Έλληνες ήταν βραστά ή πολτοποιημένα με ελαιόλαδο και ξίδι. Οι πιο φτωχές οικογένειες έτρωγαν βελανίδια. Ωστόσο, οι ελιές ήταν πολύ συνηθισμένες και τρωγόντουσαν ωμές ή </a:t>
            </a:r>
            <a:r>
              <a:rPr lang="el-GR" dirty="0" err="1"/>
              <a:t>συντηρημένες.Οι</a:t>
            </a:r>
            <a:r>
              <a:rPr lang="el-GR" dirty="0"/>
              <a:t> λαϊκές τάξεις προτιμούσαν να τρώνε φακές, ρεβίθια και κουκιά</a:t>
            </a:r>
            <a:r>
              <a:rPr lang="el-GR" dirty="0" smtClean="0"/>
              <a:t>.</a:t>
            </a:r>
            <a:endParaRPr lang="el-GR" dirty="0"/>
          </a:p>
          <a:p>
            <a:pPr algn="ctr"/>
            <a:endParaRPr lang="el-G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357687"/>
            <a:ext cx="300399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100" y="4715419"/>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371" y="1268760"/>
            <a:ext cx="2431413" cy="154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1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additive="base">
                                        <p:cTn id="12" dur="500" fill="hold"/>
                                        <p:tgtEl>
                                          <p:spTgt spid="5124"/>
                                        </p:tgtEl>
                                        <p:attrNameLst>
                                          <p:attrName>ppt_x</p:attrName>
                                        </p:attrNameLst>
                                      </p:cBhvr>
                                      <p:tavLst>
                                        <p:tav tm="0">
                                          <p:val>
                                            <p:strVal val="#ppt_x"/>
                                          </p:val>
                                        </p:tav>
                                        <p:tav tm="100000">
                                          <p:val>
                                            <p:strVal val="#ppt_x"/>
                                          </p:val>
                                        </p:tav>
                                      </p:tavLst>
                                    </p:anim>
                                    <p:anim calcmode="lin" valueType="num">
                                      <p:cBhvr additive="base">
                                        <p:cTn id="13" dur="500" fill="hold"/>
                                        <p:tgtEl>
                                          <p:spTgt spid="512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 calcmode="lin" valueType="num">
                                      <p:cBhvr additive="base">
                                        <p:cTn id="16" dur="500" fill="hold"/>
                                        <p:tgtEl>
                                          <p:spTgt spid="5123"/>
                                        </p:tgtEl>
                                        <p:attrNameLst>
                                          <p:attrName>ppt_x</p:attrName>
                                        </p:attrNameLst>
                                      </p:cBhvr>
                                      <p:tavLst>
                                        <p:tav tm="0">
                                          <p:val>
                                            <p:strVal val="#ppt_x"/>
                                          </p:val>
                                        </p:tav>
                                        <p:tav tm="100000">
                                          <p:val>
                                            <p:strVal val="#ppt_x"/>
                                          </p:val>
                                        </p:tav>
                                      </p:tavLst>
                                    </p:anim>
                                    <p:anim calcmode="lin" valueType="num">
                                      <p:cBhvr additive="base">
                                        <p:cTn id="17" dur="500" fill="hold"/>
                                        <p:tgtEl>
                                          <p:spTgt spid="512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125"/>
                                        </p:tgtEl>
                                        <p:attrNameLst>
                                          <p:attrName>style.visibility</p:attrName>
                                        </p:attrNameLst>
                                      </p:cBhvr>
                                      <p:to>
                                        <p:strVal val="visible"/>
                                      </p:to>
                                    </p:set>
                                    <p:anim calcmode="lin" valueType="num">
                                      <p:cBhvr additive="base">
                                        <p:cTn id="20" dur="500" fill="hold"/>
                                        <p:tgtEl>
                                          <p:spTgt spid="5125"/>
                                        </p:tgtEl>
                                        <p:attrNameLst>
                                          <p:attrName>ppt_x</p:attrName>
                                        </p:attrNameLst>
                                      </p:cBhvr>
                                      <p:tavLst>
                                        <p:tav tm="0">
                                          <p:val>
                                            <p:strVal val="#ppt_x"/>
                                          </p:val>
                                        </p:tav>
                                        <p:tav tm="100000">
                                          <p:val>
                                            <p:strVal val="#ppt_x"/>
                                          </p:val>
                                        </p:tav>
                                      </p:tavLst>
                                    </p:anim>
                                    <p:anim calcmode="lin" valueType="num">
                                      <p:cBhvr additive="base">
                                        <p:cTn id="21"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αινία προς τα επάνω 1"/>
          <p:cNvSpPr/>
          <p:nvPr/>
        </p:nvSpPr>
        <p:spPr>
          <a:xfrm>
            <a:off x="0" y="188641"/>
            <a:ext cx="8748463" cy="5209908"/>
          </a:xfrm>
          <a:prstGeom prst="ribbon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b="1" dirty="0">
                <a:solidFill>
                  <a:schemeClr val="tx1"/>
                </a:solidFill>
              </a:rPr>
              <a:t>ΠΟΤΑ</a:t>
            </a:r>
            <a:r>
              <a:rPr lang="el-GR" dirty="0">
                <a:solidFill>
                  <a:schemeClr val="tx1"/>
                </a:solidFill>
              </a:rPr>
              <a:t> Στη πόση των αρχαίων Ελλήνων το ποτό με την ευρύτερη κατανάλωση ήταν προφανώς το νερό. Η αναζήτηση νερού υπαγόταν στις εργασίες που έπρεπε να διεκπεραιώσουν καθημερινά οι γυναίκες. Αν και η χρήση πηγαδιού συχνά ήταν αναπόφευκτη, όπως είναι φυσικό υπήρχε προτίμηση σε νερό «από πηγή πάντα ρέουσα και αναβλύζουσα». Το νερό θεωρείται θρεπτικό - κάνει τα δέντρα και τα φυτά να αναπτύσσονται - αλλά και επιθυμητό. Ο Πίνδαρος ονομάζει το νερό μιας πηγής «ευχάριστο σαν μέλι».</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7882">
            <a:off x="5985328" y="4265882"/>
            <a:ext cx="3024336" cy="226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3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ιζόντιος πάπυρος 2"/>
          <p:cNvSpPr/>
          <p:nvPr/>
        </p:nvSpPr>
        <p:spPr>
          <a:xfrm>
            <a:off x="1351789" y="-167917"/>
            <a:ext cx="6120680" cy="4608512"/>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4" name="Ορθογώνιο 3"/>
          <p:cNvSpPr/>
          <p:nvPr/>
        </p:nvSpPr>
        <p:spPr>
          <a:xfrm>
            <a:off x="2301213" y="843677"/>
            <a:ext cx="4572000" cy="2585323"/>
          </a:xfrm>
          <a:prstGeom prst="rect">
            <a:avLst/>
          </a:prstGeom>
        </p:spPr>
        <p:txBody>
          <a:bodyPr>
            <a:spAutoFit/>
          </a:bodyPr>
          <a:lstStyle/>
          <a:p>
            <a:pPr algn="ctr"/>
            <a:r>
              <a:rPr lang="el-GR" b="1" dirty="0"/>
              <a:t>ΤΟ ΛΑΔΙ </a:t>
            </a:r>
            <a:r>
              <a:rPr lang="el-GR" dirty="0"/>
              <a:t>Το λάδι ήταν ένα υλικό που το χρησιμοποιούσαν ιδιαίτερα πολύ οι αρχαίοι </a:t>
            </a:r>
            <a:r>
              <a:rPr lang="el-GR" dirty="0" err="1"/>
              <a:t>Έλληνες.Από</a:t>
            </a:r>
            <a:r>
              <a:rPr lang="el-GR" dirty="0"/>
              <a:t> </a:t>
            </a:r>
            <a:r>
              <a:rPr lang="el-GR" dirty="0" err="1"/>
              <a:t>διάφορεςΑνασκαφές</a:t>
            </a:r>
            <a:r>
              <a:rPr lang="el-GR" dirty="0"/>
              <a:t> έχουν βρεθεί </a:t>
            </a:r>
            <a:r>
              <a:rPr lang="el-GR" dirty="0" err="1"/>
              <a:t>αμφορείςστους</a:t>
            </a:r>
            <a:r>
              <a:rPr lang="el-GR" dirty="0"/>
              <a:t> οποίους </a:t>
            </a:r>
            <a:r>
              <a:rPr lang="el-GR" dirty="0" err="1"/>
              <a:t>αποθήκευαντο</a:t>
            </a:r>
            <a:r>
              <a:rPr lang="el-GR" dirty="0"/>
              <a:t> λάδι. Στη </a:t>
            </a:r>
            <a:r>
              <a:rPr lang="el-GR" dirty="0" err="1"/>
              <a:t>αρχαιότητα,το</a:t>
            </a:r>
            <a:r>
              <a:rPr lang="el-GR" dirty="0"/>
              <a:t> φημισμένο λάδι ήταν αυτό </a:t>
            </a:r>
            <a:r>
              <a:rPr lang="el-GR" dirty="0" err="1"/>
              <a:t>πουπροερχόταν</a:t>
            </a:r>
            <a:r>
              <a:rPr lang="el-GR" dirty="0"/>
              <a:t> από την Σάμο και </a:t>
            </a:r>
            <a:r>
              <a:rPr lang="el-GR" dirty="0" err="1"/>
              <a:t>τηνΙκαρία.Το</a:t>
            </a:r>
            <a:r>
              <a:rPr lang="el-GR" dirty="0"/>
              <a:t> ελαιόλαδο </a:t>
            </a:r>
            <a:r>
              <a:rPr lang="el-GR" dirty="0" err="1"/>
              <a:t>τοχρησιμοποιούσανΣτην</a:t>
            </a:r>
            <a:r>
              <a:rPr lang="el-GR" dirty="0"/>
              <a:t> παρασκευή </a:t>
            </a:r>
            <a:r>
              <a:rPr lang="el-GR" dirty="0" err="1"/>
              <a:t>διαφόρωνφαγητών</a:t>
            </a:r>
            <a:r>
              <a:rPr lang="el-GR" dirty="0"/>
              <a: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840" y="4077072"/>
            <a:ext cx="3168352" cy="261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6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1000"/>
                                        <p:tgtEl>
                                          <p:spTgt spid="7171"/>
                                        </p:tgtEl>
                                      </p:cBhvr>
                                    </p:animEffect>
                                    <p:anim calcmode="lin" valueType="num">
                                      <p:cBhvr>
                                        <p:cTn id="14" dur="1000" fill="hold"/>
                                        <p:tgtEl>
                                          <p:spTgt spid="7171"/>
                                        </p:tgtEl>
                                        <p:attrNameLst>
                                          <p:attrName>ppt_x</p:attrName>
                                        </p:attrNameLst>
                                      </p:cBhvr>
                                      <p:tavLst>
                                        <p:tav tm="0">
                                          <p:val>
                                            <p:strVal val="#ppt_x"/>
                                          </p:val>
                                        </p:tav>
                                        <p:tav tm="100000">
                                          <p:val>
                                            <p:strVal val="#ppt_x"/>
                                          </p:val>
                                        </p:tav>
                                      </p:tavLst>
                                    </p:anim>
                                    <p:anim calcmode="lin" valueType="num">
                                      <p:cBhvr>
                                        <p:cTn id="15"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Κατακόρυφος πάπυρος 1"/>
          <p:cNvSpPr/>
          <p:nvPr/>
        </p:nvSpPr>
        <p:spPr>
          <a:xfrm>
            <a:off x="611560" y="465639"/>
            <a:ext cx="6696744" cy="4939406"/>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3" name="Ορθογώνιο 2"/>
          <p:cNvSpPr/>
          <p:nvPr/>
        </p:nvSpPr>
        <p:spPr>
          <a:xfrm>
            <a:off x="2339752" y="603731"/>
            <a:ext cx="3510136" cy="4801314"/>
          </a:xfrm>
          <a:prstGeom prst="rect">
            <a:avLst/>
          </a:prstGeom>
        </p:spPr>
        <p:txBody>
          <a:bodyPr wrap="square">
            <a:spAutoFit/>
          </a:bodyPr>
          <a:lstStyle/>
          <a:p>
            <a:r>
              <a:rPr lang="el-GR" b="1" dirty="0"/>
              <a:t>ΤΟ ΚΡΕΑΣ ΚΑΙ ΤΑ ΨΑΡΙΑ </a:t>
            </a:r>
            <a:endParaRPr lang="en-US" b="1" dirty="0" smtClean="0"/>
          </a:p>
          <a:p>
            <a:r>
              <a:rPr lang="el-GR" dirty="0" smtClean="0"/>
              <a:t>Η </a:t>
            </a:r>
            <a:r>
              <a:rPr lang="el-GR" dirty="0"/>
              <a:t>κατανάλωση ψαριών και </a:t>
            </a:r>
            <a:r>
              <a:rPr lang="el-GR" dirty="0" err="1"/>
              <a:t>κρεατικών</a:t>
            </a:r>
            <a:r>
              <a:rPr lang="el-GR" dirty="0"/>
              <a:t> σχετίζεται με την οικονομική επιφάνεια του σπιτικού αλλά και τη γεωγραφική του </a:t>
            </a:r>
            <a:r>
              <a:rPr lang="el-GR" dirty="0" err="1"/>
              <a:t>θέση:οι</a:t>
            </a:r>
            <a:r>
              <a:rPr lang="el-GR" dirty="0"/>
              <a:t> αγροτικές οικογένειες μέσω του κυνηγιού και της τοποθέτησης </a:t>
            </a:r>
            <a:r>
              <a:rPr lang="el-GR" dirty="0" err="1"/>
              <a:t>μικροπαγίδων</a:t>
            </a:r>
            <a:r>
              <a:rPr lang="el-GR" dirty="0"/>
              <a:t> είχαν πρόσβαση σε πτηνά και λαγούς, ενώ μπορούσαν να μεγαλώνουν πουλερικά και χήνες στις αυλές </a:t>
            </a:r>
            <a:r>
              <a:rPr lang="el-GR" dirty="0" err="1"/>
              <a:t>τους.Οι</a:t>
            </a:r>
            <a:r>
              <a:rPr lang="el-GR" dirty="0"/>
              <a:t> ελαφρώς πλουσιότεροι μπορούσαν να διατηρούν κοπάδια με πρόβατα, κατσίκες και </a:t>
            </a:r>
            <a:r>
              <a:rPr lang="el-GR" dirty="0" err="1"/>
              <a:t>γουρούνια.Στις</a:t>
            </a:r>
            <a:r>
              <a:rPr lang="el-GR" dirty="0"/>
              <a:t> πόλεις το κρέας κόστιζε πάρα πολύ με εξαίρεση το </a:t>
            </a:r>
            <a:r>
              <a:rPr lang="el-GR" dirty="0" smtClean="0"/>
              <a:t>χοιρινό</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888" y="4005064"/>
            <a:ext cx="3047035" cy="202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32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16" presetClass="entr" presetSubtype="21"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Κύβος 1"/>
          <p:cNvSpPr/>
          <p:nvPr/>
        </p:nvSpPr>
        <p:spPr>
          <a:xfrm>
            <a:off x="251520" y="404664"/>
            <a:ext cx="8892480" cy="5711800"/>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b="1" dirty="0"/>
              <a:t>ΤΟ ΚΡΑΣΙ </a:t>
            </a:r>
            <a:r>
              <a:rPr lang="el-GR" dirty="0"/>
              <a:t>Το κρασί ήταν ένα από τα πιο διαδεδομένα ποτά των αρχαίων Ελλήνων. Το κρασί συνόδευε συνήθως όλα τα γεύματα τους και τα συμπόσια. Όπως ξέρουμε το έπιναν νερωμένο γιατί κατανάλωναν άφθονο και δεν ήθελαν να μεθούν. Το νέρωναν μέσα σε ένα αγγείο που ονομάζονταν κρατήρας και πολλές φορές έβαζαν μέσα και διάφορα αρώματα όπως θυμάρι, μέντα, γλυκάνισο, δενδρολίβανο, ακόμα και μέλι. Το κρασί ήταν χλιαρό ή κρύο ανάλογα με την εποχή. Μερικές φορές έβαζαν μέσα και παγάκια που τα έφερναν από τα βουνά και τα διατηρούσαν μέσα σε </a:t>
            </a:r>
            <a:r>
              <a:rPr lang="el-GR" dirty="0" err="1"/>
              <a:t>άχυρο.Εκείνη</a:t>
            </a:r>
            <a:r>
              <a:rPr lang="el-GR" dirty="0"/>
              <a:t> την εποχή υπήρχαν τέσσερα είδη κρασιού. Το άσπρο, το κιτρινωπό, το μαύρο και το κόκκινο. Το άσπρο ήταν το ελαφρότερο και πολύ χωνευτικό, το κιτρινωπό είχε πιο ξινή γεύση, ενώ το μαύρο και το κόκκινο που είχαν γλυκιά γεύση ήταν τα πιο περιζήτητα. Ο</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04664"/>
            <a:ext cx="2055809" cy="1281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447" y="429703"/>
            <a:ext cx="2304256" cy="1290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64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 calcmode="lin" valueType="num">
                                      <p:cBhvr additive="base">
                                        <p:cTn id="10" dur="500" fill="hold"/>
                                        <p:tgtEl>
                                          <p:spTgt spid="2051"/>
                                        </p:tgtEl>
                                        <p:attrNameLst>
                                          <p:attrName>ppt_x</p:attrName>
                                        </p:attrNameLst>
                                      </p:cBhvr>
                                      <p:tavLst>
                                        <p:tav tm="0">
                                          <p:val>
                                            <p:strVal val="#ppt_x"/>
                                          </p:val>
                                        </p:tav>
                                        <p:tav tm="100000">
                                          <p:val>
                                            <p:strVal val="#ppt_x"/>
                                          </p:val>
                                        </p:tav>
                                      </p:tavLst>
                                    </p:anim>
                                    <p:anim calcmode="lin" valueType="num">
                                      <p:cBhvr additive="base">
                                        <p:cTn id="11" dur="500" fill="hold"/>
                                        <p:tgtEl>
                                          <p:spTgt spid="205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548</Words>
  <Application>Microsoft Office PowerPoint</Application>
  <PresentationFormat>Προβολή στην οθόνη (4:3)</PresentationFormat>
  <Paragraphs>18</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ΔΙΑΤΡΟΦΗ ΣΤΗΝ ΑΡΧΑΙΑ ΕΛΛΑΔΑ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ΚΑΛΗ ΟΡΕΞΗ!!!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USER00</dc:creator>
  <cp:lastModifiedBy>USER00</cp:lastModifiedBy>
  <cp:revision>11</cp:revision>
  <dcterms:created xsi:type="dcterms:W3CDTF">2022-11-14T08:48:55Z</dcterms:created>
  <dcterms:modified xsi:type="dcterms:W3CDTF">2022-11-15T09:18:57Z</dcterms:modified>
</cp:coreProperties>
</file>