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8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  <p:sldId id="264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21" autoAdjust="0"/>
    <p:restoredTop sz="94660"/>
  </p:normalViewPr>
  <p:slideViewPr>
    <p:cSldViewPr snapToGrid="0">
      <p:cViewPr varScale="1">
        <p:scale>
          <a:sx n="82" d="100"/>
          <a:sy n="82" d="100"/>
        </p:scale>
        <p:origin x="71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5T16:24:53.18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24575,'8'0'0,"3"0"-8191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5T16:24:54.2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 19 24575,'-8'0'0,"-3"-8"0,1-2-8191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5T16:24:54.84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740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538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545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1317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623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459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292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587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162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901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409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716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45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460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09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714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95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1296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10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7635EF-1E99-9177-D000-DEF3AF6597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Διατροφή στην αρχαιά Ελλάδα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63D6A6A-EBF7-A17D-4257-4C21F7177A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/>
          <a:lstStyle/>
          <a:p>
            <a:r>
              <a:rPr lang="el-GR" dirty="0" err="1"/>
              <a:t>ΚωνσταντΙνος</a:t>
            </a:r>
            <a:r>
              <a:rPr lang="el-GR" dirty="0"/>
              <a:t> </a:t>
            </a:r>
            <a:r>
              <a:rPr lang="el-GR" dirty="0" err="1"/>
              <a:t>ΚαρακΙτσΙος</a:t>
            </a:r>
            <a:endParaRPr lang="el-GR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A85EF187-AE1F-02C0-6DBF-C3741489A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2175" y="4490160"/>
            <a:ext cx="3449825" cy="22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256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9A9013F-D9D2-0518-AD3B-CB36B0045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9600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1905000">
                    <a:schemeClr val="tx1"/>
                  </a:glow>
                  <a:outerShdw blurRad="50800" dist="50800" dir="5400000" algn="ctr" rotWithShape="0">
                    <a:schemeClr val="tx2">
                      <a:lumMod val="10000"/>
                    </a:schemeClr>
                  </a:outerShdw>
                  <a:reflection stA="84000" endPos="65000" dir="5400000" sy="-100000" algn="bl" rotWithShape="0"/>
                </a:effectLst>
              </a:rPr>
              <a:t>ΣΑΣ ΕΥΧΑΡΙΣΤΩ</a:t>
            </a:r>
          </a:p>
        </p:txBody>
      </p:sp>
    </p:spTree>
    <p:extLst>
      <p:ext uri="{BB962C8B-B14F-4D97-AF65-F5344CB8AC3E}">
        <p14:creationId xmlns:p14="http://schemas.microsoft.com/office/powerpoint/2010/main" val="3985673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7FE6E3-95A6-06A1-6AFA-45968F0C6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652388"/>
            <a:ext cx="9404723" cy="1400530"/>
          </a:xfrm>
        </p:spPr>
        <p:txBody>
          <a:bodyPr/>
          <a:lstStyle/>
          <a:p>
            <a:r>
              <a:rPr lang="el-GR" dirty="0"/>
              <a:t>Διατροφή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6E97CFD-2B10-B54C-B49A-2464E6902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Λιτή</a:t>
            </a:r>
          </a:p>
          <a:p>
            <a:endParaRPr lang="el-GR" dirty="0"/>
          </a:p>
          <a:p>
            <a:r>
              <a:rPr lang="el-GR" dirty="0"/>
              <a:t>Βασικά Συστατικά:</a:t>
            </a:r>
          </a:p>
          <a:p>
            <a:pPr marL="1257300" lvl="2" indent="-342900">
              <a:buFont typeface="+mj-lt"/>
              <a:buAutoNum type="arabicParenR"/>
            </a:pPr>
            <a:r>
              <a:rPr lang="el-GR" dirty="0"/>
              <a:t>Σιτάρι</a:t>
            </a:r>
          </a:p>
          <a:p>
            <a:pPr marL="1257300" lvl="2" indent="-342900">
              <a:buFont typeface="+mj-lt"/>
              <a:buAutoNum type="arabicParenR"/>
            </a:pPr>
            <a:r>
              <a:rPr lang="el-GR" dirty="0"/>
              <a:t>Κρασί ( κατανάλωναν νερωμένο )</a:t>
            </a:r>
          </a:p>
          <a:p>
            <a:pPr marL="1257300" lvl="2" indent="-342900">
              <a:buFont typeface="+mj-lt"/>
              <a:buAutoNum type="arabicParenR"/>
            </a:pPr>
            <a:r>
              <a:rPr lang="el-GR" dirty="0"/>
              <a:t>Λάδι (αγουρέλαιο)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34331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42000"/>
                <a:hueMod val="42000"/>
                <a:satMod val="124000"/>
                <a:lumMod val="62000"/>
              </a:schemeClr>
              <a:schemeClr val="bg2">
                <a:tint val="96000"/>
                <a:satMod val="13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Φτιαξε γαλετες - Γαλετες εκτακτης αναγκης - Γαλετα στρατου - YouTube">
            <a:extLst>
              <a:ext uri="{FF2B5EF4-FFF2-40B4-BE49-F238E27FC236}">
                <a16:creationId xmlns:a16="http://schemas.microsoft.com/office/drawing/2014/main" id="{0459D851-D0A9-2DB9-53D8-0B26E6EDA5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6" b="15998"/>
          <a:stretch/>
        </p:blipFill>
        <p:spPr bwMode="auto">
          <a:xfrm>
            <a:off x="6094412" y="609137"/>
            <a:ext cx="5449888" cy="276629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0">
            <a:extLst>
              <a:ext uri="{FF2B5EF4-FFF2-40B4-BE49-F238E27FC236}">
                <a16:creationId xmlns:a16="http://schemas.microsoft.com/office/drawing/2014/main" id="{CAC31641-0A28-4A17-B2AA-8AA2664A7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FB3CD89-745C-09E7-4979-5BD4F78AB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175" y="2484544"/>
            <a:ext cx="4799145" cy="3763855"/>
          </a:xfrm>
        </p:spPr>
        <p:txBody>
          <a:bodyPr>
            <a:normAutofit/>
          </a:bodyPr>
          <a:lstStyle/>
          <a:p>
            <a:r>
              <a:rPr lang="el-GR" dirty="0"/>
              <a:t>Βασίζονταν</a:t>
            </a:r>
            <a:r>
              <a:rPr lang="en-US" dirty="0"/>
              <a:t> </a:t>
            </a:r>
            <a:r>
              <a:rPr lang="el-GR" dirty="0"/>
              <a:t>:</a:t>
            </a:r>
            <a:r>
              <a:rPr lang="en-US" dirty="0"/>
              <a:t> </a:t>
            </a:r>
            <a:endParaRPr lang="el-G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/>
              <a:t>Σιτάρι σκληρό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/>
              <a:t>Κριθάρι</a:t>
            </a:r>
          </a:p>
          <a:p>
            <a:pPr lvl="3"/>
            <a:endParaRPr lang="el-GR" dirty="0"/>
          </a:p>
          <a:p>
            <a:r>
              <a:rPr lang="el-GR" dirty="0"/>
              <a:t>Παρασκεύαζαν: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/>
              <a:t>Ψωμί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/>
              <a:t>γαλέτες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1B7D30EE-C7B8-909D-2495-7C592C1EE60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7640" r="-2" b="6081"/>
          <a:stretch/>
        </p:blipFill>
        <p:spPr>
          <a:xfrm>
            <a:off x="6094412" y="3482108"/>
            <a:ext cx="5449888" cy="276629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49807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8589B0-B62B-05F6-0295-CD393431D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Κατανάλωση κρέατος ή θαλασσινών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058A269-32B0-12DB-5EB9-48A34E669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Εξαρτιόταν </a:t>
            </a:r>
            <a:r>
              <a:rPr lang="en-US" dirty="0"/>
              <a:t>:</a:t>
            </a:r>
          </a:p>
          <a:p>
            <a:pPr lvl="1" fontAlgn="base"/>
            <a:r>
              <a:rPr lang="el-GR" b="0" i="0" dirty="0">
                <a:effectLst/>
                <a:latin typeface="inherit"/>
              </a:rPr>
              <a:t>οικονομική κατάσταση των ατόμων</a:t>
            </a:r>
            <a:endParaRPr lang="el-GR" b="0" i="0" dirty="0">
              <a:effectLst/>
              <a:latin typeface="Lato" panose="020B0604020202020204" pitchFamily="34" charset="0"/>
            </a:endParaRPr>
          </a:p>
          <a:p>
            <a:pPr lvl="1" fontAlgn="base"/>
            <a:r>
              <a:rPr lang="el-GR" b="0" i="0" dirty="0">
                <a:effectLst/>
                <a:latin typeface="inherit"/>
              </a:rPr>
              <a:t>από  το πού ζούσαν (ύπαιθρο, πόλη </a:t>
            </a:r>
            <a:r>
              <a:rPr lang="el-GR" b="0" i="0" dirty="0" err="1">
                <a:effectLst/>
                <a:latin typeface="inherit"/>
              </a:rPr>
              <a:t>κ.λ.π</a:t>
            </a:r>
            <a:r>
              <a:rPr lang="el-GR" b="0" i="0" dirty="0">
                <a:effectLst/>
                <a:latin typeface="inherit"/>
              </a:rPr>
              <a:t>.)</a:t>
            </a:r>
          </a:p>
          <a:p>
            <a:pPr marL="0" indent="0" algn="l" fontAlgn="base">
              <a:buNone/>
            </a:pPr>
            <a:endParaRPr lang="el-GR" dirty="0">
              <a:latin typeface="Lato" panose="020B0604020202020204" pitchFamily="34" charset="0"/>
            </a:endParaRPr>
          </a:p>
          <a:p>
            <a:pPr algn="l" fontAlgn="base">
              <a:buFont typeface="Wingdings" panose="05000000000000000000" pitchFamily="2" charset="2"/>
              <a:buChar char="v"/>
            </a:pPr>
            <a:r>
              <a:rPr lang="el-GR" dirty="0">
                <a:latin typeface="Lato" panose="020B0604020202020204" pitchFamily="34" charset="0"/>
              </a:rPr>
              <a:t>Κρέας</a:t>
            </a:r>
            <a:r>
              <a:rPr lang="en-US" dirty="0">
                <a:latin typeface="Lato" panose="020B0604020202020204" pitchFamily="34" charset="0"/>
              </a:rPr>
              <a:t>:</a:t>
            </a:r>
            <a:endParaRPr lang="el-GR" dirty="0">
              <a:latin typeface="Lato" panose="020B0604020202020204" pitchFamily="34" charset="0"/>
            </a:endParaRPr>
          </a:p>
          <a:p>
            <a:pPr lvl="1" fontAlgn="base">
              <a:buFont typeface="Wingdings" panose="05000000000000000000" pitchFamily="2" charset="2"/>
              <a:buChar char="v"/>
            </a:pPr>
            <a:r>
              <a:rPr lang="el-GR" dirty="0">
                <a:latin typeface="Lato" panose="020B0604020202020204" pitchFamily="34" charset="0"/>
              </a:rPr>
              <a:t>Μοσχάρι</a:t>
            </a:r>
          </a:p>
          <a:p>
            <a:pPr lvl="1" fontAlgn="base">
              <a:buFont typeface="Wingdings" panose="05000000000000000000" pitchFamily="2" charset="2"/>
              <a:buChar char="v"/>
            </a:pPr>
            <a:r>
              <a:rPr lang="el-GR" dirty="0">
                <a:latin typeface="Lato" panose="020B0604020202020204" pitchFamily="34" charset="0"/>
              </a:rPr>
              <a:t>Χοιρινό</a:t>
            </a:r>
          </a:p>
          <a:p>
            <a:pPr algn="l" fontAlgn="base">
              <a:buFont typeface="Wingdings" panose="05000000000000000000" pitchFamily="2" charset="2"/>
              <a:buChar char="q"/>
            </a:pPr>
            <a:r>
              <a:rPr lang="el-GR" dirty="0">
                <a:latin typeface="Lato" panose="020B0604020202020204" pitchFamily="34" charset="0"/>
              </a:rPr>
              <a:t>Σπανιότερα</a:t>
            </a:r>
          </a:p>
          <a:p>
            <a:pPr lvl="1" fontAlgn="base">
              <a:buFont typeface="Wingdings" panose="05000000000000000000" pitchFamily="2" charset="2"/>
              <a:buChar char="v"/>
            </a:pPr>
            <a:r>
              <a:rPr lang="el-GR" dirty="0">
                <a:latin typeface="Lato" panose="020B0604020202020204" pitchFamily="34" charset="0"/>
              </a:rPr>
              <a:t>Κατσίκι</a:t>
            </a:r>
          </a:p>
          <a:p>
            <a:pPr lvl="1" fontAlgn="base">
              <a:buFont typeface="Wingdings" panose="05000000000000000000" pitchFamily="2" charset="2"/>
              <a:buChar char="v"/>
            </a:pPr>
            <a:r>
              <a:rPr lang="el-GR" dirty="0">
                <a:latin typeface="Lato" panose="020B0604020202020204" pitchFamily="34" charset="0"/>
              </a:rPr>
              <a:t>Αρνί</a:t>
            </a:r>
            <a:endParaRPr lang="el-GR" b="0" i="0" dirty="0">
              <a:effectLst/>
              <a:latin typeface="Lato" panose="020B0604020202020204" pitchFamily="34" charset="0"/>
            </a:endParaRPr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Γραφή 8">
                <a:extLst>
                  <a:ext uri="{FF2B5EF4-FFF2-40B4-BE49-F238E27FC236}">
                    <a16:creationId xmlns:a16="http://schemas.microsoft.com/office/drawing/2014/main" id="{697C61FD-E80E-CB57-706D-BE8B5E642FB8}"/>
                  </a:ext>
                </a:extLst>
              </p14:cNvPr>
              <p14:cNvContentPartPr/>
              <p14:nvPr/>
            </p14:nvContentPartPr>
            <p14:xfrm>
              <a:off x="5400020" y="4191833"/>
              <a:ext cx="7200" cy="360"/>
            </p14:xfrm>
          </p:contentPart>
        </mc:Choice>
        <mc:Fallback xmlns="">
          <p:pic>
            <p:nvPicPr>
              <p:cNvPr id="9" name="Γραφή 8">
                <a:extLst>
                  <a:ext uri="{FF2B5EF4-FFF2-40B4-BE49-F238E27FC236}">
                    <a16:creationId xmlns:a16="http://schemas.microsoft.com/office/drawing/2014/main" id="{697C61FD-E80E-CB57-706D-BE8B5E642FB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91020" y="4182833"/>
                <a:ext cx="2484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Γραφή 9">
                <a:extLst>
                  <a:ext uri="{FF2B5EF4-FFF2-40B4-BE49-F238E27FC236}">
                    <a16:creationId xmlns:a16="http://schemas.microsoft.com/office/drawing/2014/main" id="{C9D75CE8-03B8-3906-DDF6-8729CD6E85C3}"/>
                  </a:ext>
                </a:extLst>
              </p14:cNvPr>
              <p14:cNvContentPartPr/>
              <p14:nvPr/>
            </p14:nvContentPartPr>
            <p14:xfrm>
              <a:off x="2991260" y="3995273"/>
              <a:ext cx="10800" cy="7200"/>
            </p14:xfrm>
          </p:contentPart>
        </mc:Choice>
        <mc:Fallback xmlns="">
          <p:pic>
            <p:nvPicPr>
              <p:cNvPr id="10" name="Γραφή 9">
                <a:extLst>
                  <a:ext uri="{FF2B5EF4-FFF2-40B4-BE49-F238E27FC236}">
                    <a16:creationId xmlns:a16="http://schemas.microsoft.com/office/drawing/2014/main" id="{C9D75CE8-03B8-3906-DDF6-8729CD6E85C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82260" y="3986633"/>
                <a:ext cx="28440" cy="2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" name="Γραφή 10">
                <a:extLst>
                  <a:ext uri="{FF2B5EF4-FFF2-40B4-BE49-F238E27FC236}">
                    <a16:creationId xmlns:a16="http://schemas.microsoft.com/office/drawing/2014/main" id="{12DF85CD-8060-0C01-6BC5-965ECDCA913B}"/>
                  </a:ext>
                </a:extLst>
              </p14:cNvPr>
              <p14:cNvContentPartPr/>
              <p14:nvPr/>
            </p14:nvContentPartPr>
            <p14:xfrm>
              <a:off x="1586540" y="3277433"/>
              <a:ext cx="360" cy="360"/>
            </p14:xfrm>
          </p:contentPart>
        </mc:Choice>
        <mc:Fallback xmlns="">
          <p:pic>
            <p:nvPicPr>
              <p:cNvPr id="11" name="Γραφή 10">
                <a:extLst>
                  <a:ext uri="{FF2B5EF4-FFF2-40B4-BE49-F238E27FC236}">
                    <a16:creationId xmlns:a16="http://schemas.microsoft.com/office/drawing/2014/main" id="{12DF85CD-8060-0C01-6BC5-965ECDCA913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577540" y="3268793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25" name="Εικόνα 24">
            <a:extLst>
              <a:ext uri="{FF2B5EF4-FFF2-40B4-BE49-F238E27FC236}">
                <a16:creationId xmlns:a16="http://schemas.microsoft.com/office/drawing/2014/main" id="{908EFA8B-7CB5-E3DA-9C13-7F144E4FB61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36820" y="2052918"/>
            <a:ext cx="4755180" cy="3176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416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66D683-E367-0A18-E2CE-E68A3D954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Λάδι</a:t>
            </a:r>
          </a:p>
        </p:txBody>
      </p:sp>
      <p:sp>
        <p:nvSpPr>
          <p:cNvPr id="8" name="Θέση περιεχομένου 7">
            <a:extLst>
              <a:ext uri="{FF2B5EF4-FFF2-40B4-BE49-F238E27FC236}">
                <a16:creationId xmlns:a16="http://schemas.microsoft.com/office/drawing/2014/main" id="{DBA210DC-896F-B89B-887E-0691FE068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9914" y="2040886"/>
            <a:ext cx="8946541" cy="4195481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r>
              <a:rPr lang="el-GR" dirty="0"/>
              <a:t>προτιμούσαν να το παρασκευάζουν από άγουρες ελιές.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194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D22D395-C181-1A2F-5A11-25B97B747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Γαλακτοκομικά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CAD3327-1A8C-99D8-D5AA-9217E8BF6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Σε μεγάλο βαθμό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Κυρίως τυρί,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/>
              <a:t>αλλά δεν το προτιμούσαν όσο το ελαιόλαδο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8147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E7C96E-A56F-532D-E438-128643830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Καθημερινά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7AA012C-9CF3-EDE7-E96A-E506BFBFC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Σκόρδα</a:t>
            </a:r>
          </a:p>
          <a:p>
            <a:endParaRPr lang="el-GR" dirty="0"/>
          </a:p>
          <a:p>
            <a:r>
              <a:rPr lang="el-GR" dirty="0"/>
              <a:t>Κρεμμύδια</a:t>
            </a:r>
          </a:p>
          <a:p>
            <a:endParaRPr lang="el-GR" dirty="0"/>
          </a:p>
          <a:p>
            <a:r>
              <a:rPr lang="el-GR" dirty="0"/>
              <a:t>Μεγάλη ζήτηση είχαν και τα λαχανικά</a:t>
            </a:r>
          </a:p>
        </p:txBody>
      </p:sp>
    </p:spTree>
    <p:extLst>
      <p:ext uri="{BB962C8B-B14F-4D97-AF65-F5344CB8AC3E}">
        <p14:creationId xmlns:p14="http://schemas.microsoft.com/office/powerpoint/2010/main" val="687257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AC7B96-6019-655C-1B00-2B51656E0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Τρία Βασικά Γεύματα  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EA08534-087C-831B-E8DA-77A29C8D0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Ακρατισμός</a:t>
            </a:r>
            <a:endParaRPr lang="el-GR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l-GR" dirty="0"/>
              <a:t>κριθαρένιο ψωμί βουτηγμένο σε κρασί μαζί με σύκα και ελιές</a:t>
            </a:r>
          </a:p>
          <a:p>
            <a:endParaRPr lang="el-GR" dirty="0"/>
          </a:p>
          <a:p>
            <a:r>
              <a:rPr lang="el-GR" dirty="0"/>
              <a:t>Άριστον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l-GR" dirty="0"/>
              <a:t>μεσημέρι ή νωρίς το απόγευμα</a:t>
            </a:r>
          </a:p>
          <a:p>
            <a:endParaRPr lang="el-GR" dirty="0"/>
          </a:p>
          <a:p>
            <a:r>
              <a:rPr lang="el-GR" dirty="0"/>
              <a:t>Δείπνο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l-GR" dirty="0"/>
              <a:t>θεωρούνταν το πιο σημαντικό γεύμα, γινόταν αφού πρώτα είχε δύσει ο ήλιος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2953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B66FE42-7944-244F-5952-DC80C73C3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95" y="452718"/>
            <a:ext cx="9328939" cy="1436240"/>
          </a:xfrm>
        </p:spPr>
        <p:txBody>
          <a:bodyPr/>
          <a:lstStyle/>
          <a:p>
            <a:r>
              <a:rPr lang="el-GR" dirty="0"/>
              <a:t>Είδη Τραπεζιών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3279A26-9671-78E8-5646-F64569BD7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l-GR" dirty="0"/>
              <a:t>Ψηλό τραπέζι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el-GR" dirty="0"/>
              <a:t>καθημερινό φαγητό</a:t>
            </a:r>
          </a:p>
          <a:p>
            <a:pPr marL="457200" indent="-457200">
              <a:buFont typeface="+mj-lt"/>
              <a:buAutoNum type="arabicPeriod"/>
            </a:pP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Χαμηλά τραπέζια με ορθογώνιο σχήμα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el-GR" dirty="0"/>
              <a:t>συμπόσια  </a:t>
            </a:r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Οι γυναίκες δεν έτρωγαν μαζί με τους άνδρες, εκτός από ειδικές περιπτώσεις.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10251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Ιόν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Ιό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ό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TM04033937[[fn=ΙΧΝΟΣ ΑΤΜΟΥ]]</Template>
  <TotalTime>2929</TotalTime>
  <Words>156</Words>
  <Application>Microsoft Office PowerPoint</Application>
  <PresentationFormat>Ευρεία οθόνη</PresentationFormat>
  <Paragraphs>62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8" baseType="lpstr">
      <vt:lpstr>Arial</vt:lpstr>
      <vt:lpstr>Century Gothic</vt:lpstr>
      <vt:lpstr>Courier New</vt:lpstr>
      <vt:lpstr>inherit</vt:lpstr>
      <vt:lpstr>Lato</vt:lpstr>
      <vt:lpstr>Wingdings</vt:lpstr>
      <vt:lpstr>Wingdings 3</vt:lpstr>
      <vt:lpstr>Ιόν</vt:lpstr>
      <vt:lpstr>Διατροφή στην αρχαιά Ελλάδα</vt:lpstr>
      <vt:lpstr>Διατροφή</vt:lpstr>
      <vt:lpstr>Παρουσίαση του PowerPoint</vt:lpstr>
      <vt:lpstr>Κατανάλωση κρέατος ή θαλασσινών </vt:lpstr>
      <vt:lpstr>Λάδι</vt:lpstr>
      <vt:lpstr>Γαλακτοκομικά</vt:lpstr>
      <vt:lpstr>Καθημερινά</vt:lpstr>
      <vt:lpstr>Τρία Βασικά Γεύματα   </vt:lpstr>
      <vt:lpstr>Είδη Τραπεζιών 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Διατροφή στην αρχαια ελλαδα</dc:title>
  <dc:creator>m19143</dc:creator>
  <cp:lastModifiedBy>seb natsa.</cp:lastModifiedBy>
  <cp:revision>43</cp:revision>
  <dcterms:created xsi:type="dcterms:W3CDTF">2022-11-13T19:40:29Z</dcterms:created>
  <dcterms:modified xsi:type="dcterms:W3CDTF">2022-11-16T10:35:08Z</dcterms:modified>
</cp:coreProperties>
</file>